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3"/>
  </p:notesMasterIdLst>
  <p:sldIdLst>
    <p:sldId id="256" r:id="rId3"/>
    <p:sldId id="261" r:id="rId4"/>
    <p:sldId id="288" r:id="rId5"/>
    <p:sldId id="263" r:id="rId6"/>
    <p:sldId id="286" r:id="rId7"/>
    <p:sldId id="284" r:id="rId8"/>
    <p:sldId id="290" r:id="rId9"/>
    <p:sldId id="301" r:id="rId10"/>
    <p:sldId id="281" r:id="rId11"/>
    <p:sldId id="282" r:id="rId12"/>
    <p:sldId id="283" r:id="rId13"/>
    <p:sldId id="293" r:id="rId14"/>
    <p:sldId id="291" r:id="rId15"/>
    <p:sldId id="292" r:id="rId16"/>
    <p:sldId id="265" r:id="rId17"/>
    <p:sldId id="276" r:id="rId18"/>
    <p:sldId id="275" r:id="rId19"/>
    <p:sldId id="266" r:id="rId20"/>
    <p:sldId id="280" r:id="rId21"/>
    <p:sldId id="294" r:id="rId22"/>
    <p:sldId id="295" r:id="rId23"/>
    <p:sldId id="267" r:id="rId24"/>
    <p:sldId id="278" r:id="rId25"/>
    <p:sldId id="297" r:id="rId26"/>
    <p:sldId id="259" r:id="rId27"/>
    <p:sldId id="268" r:id="rId28"/>
    <p:sldId id="271" r:id="rId29"/>
    <p:sldId id="299" r:id="rId30"/>
    <p:sldId id="300" r:id="rId31"/>
    <p:sldId id="302" r:id="rId32"/>
  </p:sldIdLst>
  <p:sldSz cx="9144000" cy="6858000" type="screen4x3"/>
  <p:notesSz cx="6797675" cy="9928225"/>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0000"/>
    <a:srgbClr val="002244"/>
    <a:srgbClr val="49DCFF"/>
    <a:srgbClr val="C1E6F9"/>
    <a:srgbClr val="00CCFF"/>
    <a:srgbClr val="0000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93" autoAdjust="0"/>
  </p:normalViewPr>
  <p:slideViewPr>
    <p:cSldViewPr>
      <p:cViewPr>
        <p:scale>
          <a:sx n="95" d="100"/>
          <a:sy n="95" d="100"/>
        </p:scale>
        <p:origin x="-8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en-US"/>
          </a:p>
        </p:txBody>
      </p:sp>
      <p:sp>
        <p:nvSpPr>
          <p:cNvPr id="11059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en-US"/>
          </a:p>
        </p:txBody>
      </p:sp>
      <p:sp>
        <p:nvSpPr>
          <p:cNvPr id="110596" name="Rectangle 4"/>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7" name="Rectangle 5"/>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10598"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ltLang="en-US"/>
          </a:p>
        </p:txBody>
      </p:sp>
      <p:sp>
        <p:nvSpPr>
          <p:cNvPr id="110599"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4E090F5-70FF-499E-972E-1443E50CD87A}" type="slidenum">
              <a:rPr lang="en-AU" altLang="en-US"/>
              <a:pPr/>
              <a:t>‹#›</a:t>
            </a:fld>
            <a:endParaRPr lang="en-AU" altLang="en-US"/>
          </a:p>
        </p:txBody>
      </p:sp>
    </p:spTree>
    <p:extLst>
      <p:ext uri="{BB962C8B-B14F-4D97-AF65-F5344CB8AC3E}">
        <p14:creationId xmlns:p14="http://schemas.microsoft.com/office/powerpoint/2010/main" val="29956479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1E46D-9A79-44F0-9881-3D23993E7DD1}" type="slidenum">
              <a:rPr lang="en-AU" altLang="en-US"/>
              <a:pPr/>
              <a:t>1</a:t>
            </a:fld>
            <a:endParaRPr lang="en-AU" altLang="en-US"/>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CA921-FF52-4614-8857-6D8406D4C4D2}" type="slidenum">
              <a:rPr lang="en-AU" altLang="en-US"/>
              <a:pPr/>
              <a:t>10</a:t>
            </a:fld>
            <a:endParaRPr lang="en-AU" alt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A4A57-CE77-47EF-AE18-566102164987}" type="slidenum">
              <a:rPr lang="en-AU" altLang="en-US"/>
              <a:pPr/>
              <a:t>11</a:t>
            </a:fld>
            <a:endParaRPr lang="en-AU" alt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89646-534E-4B7D-BDD4-AEAC119A5F02}" type="slidenum">
              <a:rPr lang="en-AU" altLang="en-US"/>
              <a:pPr/>
              <a:t>12</a:t>
            </a:fld>
            <a:endParaRPr lang="en-AU" altLang="en-US"/>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BA81D-B8AE-4F47-9508-4FD01012BCFE}" type="slidenum">
              <a:rPr lang="en-AU" altLang="en-US"/>
              <a:pPr/>
              <a:t>13</a:t>
            </a:fld>
            <a:endParaRPr lang="en-AU" altLang="en-U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9410D-93AF-4AAD-A60B-DD372C40F719}" type="slidenum">
              <a:rPr lang="en-AU" altLang="en-US"/>
              <a:pPr/>
              <a:t>14</a:t>
            </a:fld>
            <a:endParaRPr lang="en-AU" altLang="en-US"/>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A451F-441A-4A11-83C0-230434F93A99}" type="slidenum">
              <a:rPr lang="en-AU" altLang="en-US"/>
              <a:pPr/>
              <a:t>15</a:t>
            </a:fld>
            <a:endParaRPr lang="en-AU" alt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AU" altLang="en-US"/>
              <a:t>The LAQ call centre was established as the first point of contact for flood legal help.</a:t>
            </a:r>
          </a:p>
          <a:p>
            <a:r>
              <a:rPr lang="en-AU" altLang="en-US"/>
              <a:t>Posters informing the community of the availability of legal information and advice services through the Legal Aid Queensland call centre were distributed to recovery centres in the affected areas throughout the state.</a:t>
            </a:r>
          </a:p>
          <a:p>
            <a:r>
              <a:rPr lang="en-AU" altLang="en-US"/>
              <a:t>DOC staff who serviced these centres were briefed on the services we could provide.</a:t>
            </a:r>
          </a:p>
          <a:p>
            <a:r>
              <a:rPr lang="en-AU" altLang="en-US"/>
              <a:t>Media announcements informing the community of the services available were distributed to local newspapers and radio stations.</a:t>
            </a:r>
          </a:p>
          <a:p>
            <a:r>
              <a:rPr lang="en-AU" altLang="en-US"/>
              <a:t>The call centre has information sheets on flood response and insurance issues which were developed as part of our response to the 2011 flood and cyclone events. These resources were updated as necessary. </a:t>
            </a:r>
          </a:p>
          <a:p>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17122-C9FA-4F37-B438-1020D23376A9}" type="slidenum">
              <a:rPr lang="en-AU" altLang="en-US"/>
              <a:pPr/>
              <a:t>16</a:t>
            </a:fld>
            <a:endParaRPr lang="en-AU" altLang="en-US"/>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AU" altLang="en-US"/>
              <a:t>For clients who require flood related legal advice, a priority booking system was developed to connect clients with lawyers of Legal Aid Queensland’s consumer protection unit and first advice contact team.</a:t>
            </a:r>
          </a:p>
          <a:p>
            <a:r>
              <a:rPr lang="en-AU" altLang="en-US"/>
              <a:t>The call centre has been collecting data about the calls for assistance from people affected by the floods to inform future resource allocation for follow on stages of the response and to inform planning for future natural disasters.</a:t>
            </a:r>
          </a:p>
          <a:p>
            <a:r>
              <a:rPr lang="en-AU" altLang="en-US"/>
              <a:t>Information on Legal Aid Queensland’s website relating to floods was updated with links to legal information resources, including information and fact sheets. This link was also provided to the Queensland Law Society for placement on their website.</a:t>
            </a:r>
          </a:p>
          <a:p>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FBDB0-7B11-42AB-AEBD-D978CD06D6C1}" type="slidenum">
              <a:rPr lang="en-AU" altLang="en-US"/>
              <a:pPr/>
              <a:t>17</a:t>
            </a:fld>
            <a:endParaRPr lang="en-AU" alt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AU" altLang="en-US"/>
              <a:t>Legal Aid Queensland organised a coordinated response by legal assistance services across Queensland to the 2013 Queensland floods to ensure that people who have been affected by this disaster can obtain legal information and advice about their situation and representation where necessary.</a:t>
            </a:r>
          </a:p>
          <a:p>
            <a:r>
              <a:rPr lang="en-AU" altLang="en-US"/>
              <a:t>Meetings were held with partner organisations to determine the services LAQ could provide and how partner organisations could supplement these services or provide services LAQ could not.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5C0D9-EEF4-4E6E-88D5-DEA00EC7B74C}" type="slidenum">
              <a:rPr lang="en-AU" altLang="en-US"/>
              <a:pPr/>
              <a:t>18</a:t>
            </a:fld>
            <a:endParaRPr lang="en-AU" alt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AU" altLang="en-US"/>
              <a:t>Some of the legal issues we expected to arise, based on our previous experience in providing services to people affected by serious flooding and extreme weather events, include:</a:t>
            </a:r>
          </a:p>
          <a:p>
            <a:r>
              <a:rPr lang="en-AU" altLang="en-US"/>
              <a:t>Insurance claims relating to home and contents at all stages of the claims process including through internal and external dispute resolution stages of the process.</a:t>
            </a:r>
          </a:p>
          <a:p>
            <a:r>
              <a:rPr lang="en-AU" altLang="en-US"/>
              <a:t>Insurance claims relating to motor vehicles at all stages of the claims process.</a:t>
            </a:r>
          </a:p>
          <a:p>
            <a:r>
              <a:rPr lang="en-AU" altLang="en-US"/>
              <a:t>Problems with telephone and/or utilities services being cut. </a:t>
            </a:r>
          </a:p>
          <a:p>
            <a:r>
              <a:rPr lang="en-AU" altLang="en-US"/>
              <a:t>Mortgage and debt advice – hardship following loss of house or loss of job following floods.</a:t>
            </a:r>
          </a:p>
          <a:p>
            <a:endParaRPr lang="en-A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D7653-EB10-4ED1-87A6-99C86A82CCE6}" type="slidenum">
              <a:rPr lang="en-AU" altLang="en-US"/>
              <a:pPr/>
              <a:t>19</a:t>
            </a:fld>
            <a:endParaRPr lang="en-AU" alt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AU" altLang="en-US"/>
              <a:t>Family law issues – breaches of court orders due to inability to carry out the terms of an agreement.</a:t>
            </a:r>
          </a:p>
          <a:p>
            <a:r>
              <a:rPr lang="en-AU" altLang="en-US"/>
              <a:t>Criminal law – clients who cannot reach Court or where the Court is closed.</a:t>
            </a:r>
          </a:p>
          <a:p>
            <a:r>
              <a:rPr lang="en-AU" altLang="en-US"/>
              <a:t>Small business insurance information and initial advice.</a:t>
            </a:r>
          </a:p>
          <a:p>
            <a:r>
              <a:rPr lang="en-AU" altLang="en-US"/>
              <a:t>Damage to dividing fences. </a:t>
            </a:r>
          </a:p>
          <a:p>
            <a:r>
              <a:rPr lang="en-AU" altLang="en-US"/>
              <a:t>Damage caused by falling trees including trees on one property falling and damaging fences and buildings on adjacent property</a:t>
            </a:r>
          </a:p>
          <a:p>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C0D58-544B-45AF-B7EB-941E91A355E3}" type="slidenum">
              <a:rPr lang="en-AU" altLang="en-US"/>
              <a:pPr/>
              <a:t>2</a:t>
            </a:fld>
            <a:endParaRPr lang="en-AU" alt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6B096-B075-452F-B485-B1C9278C6B27}" type="slidenum">
              <a:rPr lang="en-AU" altLang="en-US"/>
              <a:pPr/>
              <a:t>20</a:t>
            </a:fld>
            <a:endParaRPr lang="en-AU" altLang="en-US"/>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AU" altLang="en-US"/>
              <a:t>Legal Aid Queensland could not provide assistance in relation to the following legal issues but made arrangements to refer clients to partner organisations who had agreed to provide this service:</a:t>
            </a:r>
          </a:p>
          <a:p>
            <a:r>
              <a:rPr lang="en-AU" altLang="en-US"/>
              <a:t>Information, advice or representation in relation to </a:t>
            </a:r>
            <a:r>
              <a:rPr lang="en-AU" altLang="en-US" b="1"/>
              <a:t>personal injuries claims</a:t>
            </a:r>
            <a:r>
              <a:rPr lang="en-AU" altLang="en-US"/>
              <a:t> arising out of the natural disaster – people seeking these services will be referred to QPILCH.</a:t>
            </a:r>
          </a:p>
          <a:p>
            <a:r>
              <a:rPr lang="en-AU" altLang="en-US"/>
              <a:t>Information, advice or representation to </a:t>
            </a:r>
            <a:r>
              <a:rPr lang="en-AU" altLang="en-US" b="1"/>
              <a:t>small business owners and farmers</a:t>
            </a:r>
            <a:r>
              <a:rPr lang="en-AU" altLang="en-US"/>
              <a:t> in relation to insurance claims – will be referred to QPILCH.</a:t>
            </a:r>
          </a:p>
          <a:p>
            <a:r>
              <a:rPr lang="en-AU" altLang="en-US" b="1"/>
              <a:t>Other legal issues relating to businesses</a:t>
            </a:r>
            <a:r>
              <a:rPr lang="en-AU" altLang="en-US"/>
              <a:t> – will be referred to QPILCH. </a:t>
            </a:r>
          </a:p>
          <a:p>
            <a:r>
              <a:rPr lang="en-AU" altLang="en-US"/>
              <a:t>Lost documents – people will be referred to Legal Aid Queensland’s Factsheet which gives details of the Government agencies to contact.</a:t>
            </a:r>
          </a:p>
          <a:p>
            <a:r>
              <a:rPr lang="en-AU" altLang="en-US"/>
              <a:t>Tenancy issues – people will be referred to the Tenants Union of Queensland or one of the community legal centres that has offered to provide this service. </a:t>
            </a:r>
          </a:p>
          <a:p>
            <a:r>
              <a:rPr lang="en-AU" altLang="en-US"/>
              <a:t>Employment issues – people will be referred to one of the community legal centres that has offered to provide this service </a:t>
            </a:r>
          </a:p>
          <a:p>
            <a:r>
              <a:rPr lang="en-AU" altLang="en-US"/>
              <a:t>Conveyancing and property issues – people will be referred to the Queensland Law Society. </a:t>
            </a:r>
          </a:p>
          <a:p>
            <a:endParaRPr lang="en-AU"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97EC5-8C3E-4D7C-8FB4-8D23FD9853A9}" type="slidenum">
              <a:rPr lang="en-AU" altLang="en-US"/>
              <a:pPr/>
              <a:t>21</a:t>
            </a:fld>
            <a:endParaRPr lang="en-AU" altLang="en-US"/>
          </a:p>
        </p:txBody>
      </p:sp>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AU" altLang="en-US" b="1"/>
              <a:t>Lost documents</a:t>
            </a:r>
            <a:r>
              <a:rPr lang="en-AU" altLang="en-US"/>
              <a:t> – people will be referred to Legal Aid Queensland’s Factsheet which gives details of the Government agencies to contact.</a:t>
            </a:r>
          </a:p>
          <a:p>
            <a:r>
              <a:rPr lang="en-AU" altLang="en-US" b="1"/>
              <a:t>Tenancy issues</a:t>
            </a:r>
            <a:r>
              <a:rPr lang="en-AU" altLang="en-US"/>
              <a:t> – people will be referred to the Tenants Union of Queensland or one of the community legal centres that has offered to provide this service. </a:t>
            </a:r>
          </a:p>
          <a:p>
            <a:r>
              <a:rPr lang="en-AU" altLang="en-US"/>
              <a:t>Employment issues – people will be referred to one of the community legal centres that has offered to provide this service </a:t>
            </a:r>
          </a:p>
          <a:p>
            <a:r>
              <a:rPr lang="en-AU" altLang="en-US" b="1"/>
              <a:t>Conveyancing and property issues</a:t>
            </a:r>
            <a:r>
              <a:rPr lang="en-AU" altLang="en-US"/>
              <a:t> – people will be referred to the Queensland Law Society. </a:t>
            </a:r>
          </a:p>
          <a:p>
            <a:endParaRPr lang="en-AU"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7CAE5-AEE7-4139-9FBC-47D1AAA7911E}" type="slidenum">
              <a:rPr lang="en-AU" altLang="en-US"/>
              <a:pPr/>
              <a:t>22</a:t>
            </a:fld>
            <a:endParaRPr lang="en-AU" alt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AU" altLang="en-US"/>
              <a:t>Taylor St Community Legal Centre (in Hervey Bay) which services the Fraser Coast, Bundaberg and Burnett regions to provide legal information and advice services directly to members of the community affected by the floods in those regions. $50K</a:t>
            </a:r>
          </a:p>
          <a:p>
            <a:r>
              <a:rPr lang="en-AU" altLang="en-US"/>
              <a:t>The Queensland Public Interest Law Clearing House (QPILCH) to coordinate the provision of legal information, advice and representation to small business owners and farmers across Queensland who are affected by the floods and who have on-going insurance and other legal issues arising from the disaster. $50K</a:t>
            </a:r>
          </a:p>
          <a:p>
            <a:endParaRPr lang="en-AU"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DDD22-F6E1-40E5-8F3D-01F2E81E092C}" type="slidenum">
              <a:rPr lang="en-AU" altLang="en-US"/>
              <a:pPr/>
              <a:t>23</a:t>
            </a:fld>
            <a:endParaRPr lang="en-AU" altLang="en-U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AU" altLang="en-US"/>
              <a:t>Eight community legal centres volunteered to provide employment, tenancy and general civil law advice (face to face and by telephone) to affected members of the community. Legal Aid Queensland’s call centre will refer people to these services.</a:t>
            </a:r>
          </a:p>
          <a:p>
            <a:r>
              <a:rPr lang="en-AU" altLang="en-US"/>
              <a:t>LAQ had to directly contact these CLCs and co-ordinate their response to clients.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9B039-8A39-4386-AA71-DA9AF2037C97}" type="slidenum">
              <a:rPr lang="en-AU" altLang="en-US"/>
              <a:pPr/>
              <a:t>24</a:t>
            </a:fld>
            <a:endParaRPr lang="en-AU" alt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AU" altLang="en-US"/>
              <a:t>On 20 February 2013 we attended a community meeting in Bundaberg in conjunction with the Insurance Council of Australia and Financial Ombudsman Service. </a:t>
            </a:r>
          </a:p>
          <a:p>
            <a:r>
              <a:rPr lang="en-AU" altLang="en-US"/>
              <a:t>Myself along with Catherine Uhr and Paul Holmes of  the Consumer Protection Unit and Nick Later and Jan Dwyer from the Bundaberg office attended the meeting and provided Information, advice and referral services to affected members of the public.</a:t>
            </a:r>
          </a:p>
          <a:p>
            <a:r>
              <a:rPr lang="en-AU" altLang="en-US"/>
              <a:t>Only people who were insured could attend the meeting.</a:t>
            </a:r>
          </a:p>
          <a:p>
            <a:endParaRPr lang="en-AU"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8B6A3-7842-4C57-A0C9-81F8D1901828}" type="slidenum">
              <a:rPr lang="en-AU" altLang="en-US"/>
              <a:pPr/>
              <a:t>25</a:t>
            </a:fld>
            <a:endParaRPr lang="en-AU" altLang="en-US"/>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AU" altLang="en-US"/>
              <a:t>Photo of the meeting.</a:t>
            </a:r>
          </a:p>
          <a:p>
            <a:r>
              <a:rPr lang="en-AU" altLang="en-US"/>
              <a:t>Approx 180 people attended</a:t>
            </a:r>
          </a:p>
          <a:p>
            <a:r>
              <a:rPr lang="en-AU" altLang="en-US"/>
              <a:t>27 couples sought Legal advice – many of these could be helped on the night of via follow up advice.</a:t>
            </a:r>
          </a:p>
          <a:p>
            <a:r>
              <a:rPr lang="en-AU" altLang="en-US"/>
              <a:t>12 were also given referrals to other service providers.</a:t>
            </a:r>
          </a:p>
          <a:p>
            <a:r>
              <a:rPr lang="en-AU" altLang="en-US"/>
              <a:t>Call centre has received approximately flood related 80 calls</a:t>
            </a:r>
          </a:p>
          <a:p>
            <a:r>
              <a:rPr lang="en-AU" altLang="en-US"/>
              <a:t>And CPU currently has 10 insurance files with this expected to increase to about 50.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E3D03-2044-4F79-823F-B3522FF551F7}" type="slidenum">
              <a:rPr lang="en-AU" altLang="en-US"/>
              <a:pPr/>
              <a:t>26</a:t>
            </a:fld>
            <a:endParaRPr lang="en-AU" alt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AU" altLang="en-US"/>
              <a:t>Catherine Uhr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8918F-D894-4117-8A7A-E29131196EAD}" type="slidenum">
              <a:rPr lang="en-AU" altLang="en-US"/>
              <a:pPr/>
              <a:t>27</a:t>
            </a:fld>
            <a:endParaRPr lang="en-AU" altLang="en-US"/>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AU" altLang="en-US"/>
              <a:t>Paul Holmes – Note the </a:t>
            </a:r>
            <a:r>
              <a:rPr lang="en-AU" altLang="en-US" b="1"/>
              <a:t>stylish</a:t>
            </a:r>
            <a:r>
              <a:rPr lang="en-AU" altLang="en-US"/>
              <a:t> </a:t>
            </a:r>
            <a:r>
              <a:rPr lang="en-AU" altLang="en-US" b="1"/>
              <a:t>LAQ Polo Shirts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AC95D-90D8-46C4-B95B-AF3F3F1EAEA8}" type="slidenum">
              <a:rPr lang="en-AU" altLang="en-US"/>
              <a:pPr/>
              <a:t>3</a:t>
            </a:fld>
            <a:endParaRPr lang="en-AU" altLang="en-US"/>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AU" altLang="en-US" b="1"/>
              <a:t>EX-TROPICAL CYCLONE OSWALD WAS A SHORT-LIVED STORM, AT JUST 12 HOURS, BUT IT LIVED ON FOR MORE THAN A WEEK UNDER THE INFLUENCE OF DISTANT SYSTEMS TO CUT A 3000KM PATH OF DESTRUCTION. </a:t>
            </a:r>
          </a:p>
          <a:p>
            <a:endParaRPr lang="en-AU" altLang="en-US" b="1"/>
          </a:p>
          <a:p>
            <a:r>
              <a:rPr lang="en-AU" altLang="en-US" b="1"/>
              <a:t>THE STORM, FORMED IN THE HOT WATERS (30C-PLUS) OF THE GULF OF CARPENTARIA ON JANUARY 21 2013.</a:t>
            </a:r>
          </a:p>
          <a:p>
            <a:endParaRPr lang="en-AU" altLang="en-US" b="1"/>
          </a:p>
          <a:p>
            <a:r>
              <a:rPr lang="en-AU" altLang="en-US" b="1"/>
              <a:t>OSWALD CROSSED THE WEST CAPE YORK COAST AND HEADED EAST, TAKING A RIGHT TURN AT THE CORAL SEA COAST TO TRACK INLAND ALONG THE QUEENSLAND COAST, SUCKING IN TROPICAL MOISTURE AND DUMPING IT AS RAIN AS IT SPUN SOUTHWARDS.</a:t>
            </a:r>
          </a:p>
          <a:p>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1A4A8-C804-4EEA-BC55-96885D6E15DC}" type="slidenum">
              <a:rPr lang="en-AU" altLang="en-US"/>
              <a:pPr/>
              <a:t>4</a:t>
            </a:fld>
            <a:endParaRPr lang="en-AU" alt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5A046-7962-4CB9-97A4-445D3A0FB37E}" type="slidenum">
              <a:rPr lang="en-AU" altLang="en-US"/>
              <a:pPr/>
              <a:t>5</a:t>
            </a:fld>
            <a:endParaRPr lang="en-AU" alt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1CC45-9482-4361-90F5-776517114BA6}" type="slidenum">
              <a:rPr lang="en-AU" altLang="en-US"/>
              <a:pPr/>
              <a:t>6</a:t>
            </a:fld>
            <a:endParaRPr lang="en-AU" alt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77E89-9CF0-49E3-A308-3F8550B686BF}" type="slidenum">
              <a:rPr lang="en-AU" altLang="en-US"/>
              <a:pPr/>
              <a:t>7</a:t>
            </a:fld>
            <a:endParaRPr lang="en-AU" alt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AU" altLang="en-US"/>
              <a:t>North Bundaberg suffered  major damage to a large number of private dwellings and small businesses. The area was covered in mud and the clean took a considerable amount of time and still continues today. Approximately 7,000 people were directly affected with more that 1,000 having to be emergency evacuated by helicopter on Sunday 27 and Monday 28 January.</a:t>
            </a:r>
          </a:p>
          <a:p>
            <a:r>
              <a:rPr lang="en-AU" altLang="en-US" b="1"/>
              <a:t>Evacuation/Recovery centres</a:t>
            </a:r>
          </a:p>
          <a:p>
            <a:r>
              <a:rPr lang="en-AU" altLang="en-US"/>
              <a:t>There were 3 Evacuation centres operating with approximately 320 people still requiring emergency accommodation as at mid February.</a:t>
            </a:r>
          </a:p>
          <a:p>
            <a:r>
              <a:rPr lang="en-AU" altLang="en-US"/>
              <a:t>There were 3 recovery centres operating in Bundaberg. Each recovery centre had staff from essential community services such as housing, centerlink (to provide emergency funding), counsellors and QH Mental health.</a:t>
            </a:r>
          </a:p>
          <a:p>
            <a:r>
              <a:rPr lang="en-AU" altLang="en-US"/>
              <a:t>The local council established a camp at the Bundaberg show grounds. This camp had a number of 10m X 12 m tent dormitories erected,  each accommodating 20 - 25 people in double bunks. The tents were air conditioned with galley cooking facilities available in separate tents. </a:t>
            </a:r>
          </a:p>
          <a:p>
            <a:r>
              <a:rPr lang="en-AU" altLang="en-US"/>
              <a:t>The people staying in this camp were primarily those who have lost homes in North Bundaberg and surrounding towns such as Monto, Eidsvold, Mundubbera and Gayndah.</a:t>
            </a:r>
          </a:p>
          <a:p>
            <a:r>
              <a:rPr lang="en-AU" altLang="en-US"/>
              <a:t>There were some backpackers also accommodated in the camp who were working on local farms.</a:t>
            </a:r>
          </a:p>
          <a:p>
            <a:r>
              <a:rPr lang="en-AU" altLang="en-US"/>
              <a:t>23 elderly people who are in emergency accommodation were housed in the local YMCA as the dormitory accommodation was suitable.</a:t>
            </a:r>
          </a:p>
          <a:p>
            <a:r>
              <a:rPr lang="en-AU" altLang="en-US" b="1"/>
              <a:t>Health issues</a:t>
            </a:r>
          </a:p>
          <a:p>
            <a:r>
              <a:rPr lang="en-AU" altLang="en-US"/>
              <a:t>There were a number of health problem in the area including an outbreak of viral gastroenteritis which is highly infectious.</a:t>
            </a:r>
          </a:p>
          <a:p>
            <a:r>
              <a:rPr lang="en-AU" altLang="en-US"/>
              <a:t>QH also commenced providing tetanus vaccinations to residents and mud army volunteers.</a:t>
            </a:r>
          </a:p>
          <a:p>
            <a:r>
              <a:rPr lang="en-AU" altLang="en-US"/>
              <a:t>A mosquito problem  also developed with spraying being concentrated around schools.</a:t>
            </a:r>
          </a:p>
          <a:p>
            <a:r>
              <a:rPr lang="en-AU" altLang="en-US"/>
              <a:t>QH Mental health staff were attending evacuation and recovery centres and providing counselling and assessment services. As at 4 February they identified over 170 people suffering emotional distress/ high level of stress/anxiety.</a:t>
            </a:r>
          </a:p>
          <a:p>
            <a:r>
              <a:rPr lang="en-AU" altLang="en-US" b="1"/>
              <a:t>Insurance</a:t>
            </a:r>
          </a:p>
          <a:p>
            <a:r>
              <a:rPr lang="en-AU" altLang="en-US"/>
              <a:t>The majority of people in North Bundaberg who suffered damage to their homes were uninsured.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0E38E-7DA5-4A84-92D3-708E2D4254CF}" type="slidenum">
              <a:rPr lang="en-AU" altLang="en-US"/>
              <a:pPr/>
              <a:t>8</a:t>
            </a:fld>
            <a:endParaRPr lang="en-AU" altLang="en-US"/>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AU" altLang="en-US"/>
              <a:t>Through research I have obtained information that insurance premiums in flood affected areas have dramatically increased since 2011. Examples of premiums rising from $900 per year before the flood to $11,000 after the flood. Another example is a householder whose insurance rose to over $19,000 per year. This man elected to take a non-flood policy at a cost of $3,300 per year. Bundaberg is a predominately low socio-economic area and residents simply can not afford flood insurance.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E287B-22E3-49C0-B303-FF37826D482F}" type="slidenum">
              <a:rPr lang="en-AU" altLang="en-US"/>
              <a:pPr/>
              <a:t>9</a:t>
            </a:fld>
            <a:endParaRPr lang="en-AU" alt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54260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1207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91565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374028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10A454CB-5C6C-434E-B0A4-C6BA149F8174}" type="slidenum">
              <a:rPr lang="en-AU" altLang="en-US"/>
              <a:pPr/>
              <a:t>‹#›</a:t>
            </a:fld>
            <a:endParaRPr lang="en-AU" altLang="en-US"/>
          </a:p>
        </p:txBody>
      </p:sp>
    </p:spTree>
    <p:extLst>
      <p:ext uri="{BB962C8B-B14F-4D97-AF65-F5344CB8AC3E}">
        <p14:creationId xmlns:p14="http://schemas.microsoft.com/office/powerpoint/2010/main" val="99819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A4BD66C3-AD48-41D4-B49B-133A8F7F74B7}" type="slidenum">
              <a:rPr lang="en-AU" altLang="en-US"/>
              <a:pPr/>
              <a:t>‹#›</a:t>
            </a:fld>
            <a:endParaRPr lang="en-AU" altLang="en-US"/>
          </a:p>
        </p:txBody>
      </p:sp>
    </p:spTree>
    <p:extLst>
      <p:ext uri="{BB962C8B-B14F-4D97-AF65-F5344CB8AC3E}">
        <p14:creationId xmlns:p14="http://schemas.microsoft.com/office/powerpoint/2010/main" val="237877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1A39DDA1-6EDE-49A0-A79D-966F0E02E4E6}" type="slidenum">
              <a:rPr lang="en-AU" altLang="en-US"/>
              <a:pPr/>
              <a:t>‹#›</a:t>
            </a:fld>
            <a:endParaRPr lang="en-AU" altLang="en-US"/>
          </a:p>
        </p:txBody>
      </p:sp>
    </p:spTree>
    <p:extLst>
      <p:ext uri="{BB962C8B-B14F-4D97-AF65-F5344CB8AC3E}">
        <p14:creationId xmlns:p14="http://schemas.microsoft.com/office/powerpoint/2010/main" val="2410929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3DA173D3-1285-480A-9FC6-0FF7AA79E800}" type="slidenum">
              <a:rPr lang="en-AU" altLang="en-US"/>
              <a:pPr/>
              <a:t>‹#›</a:t>
            </a:fld>
            <a:endParaRPr lang="en-AU" altLang="en-US"/>
          </a:p>
        </p:txBody>
      </p:sp>
    </p:spTree>
    <p:extLst>
      <p:ext uri="{BB962C8B-B14F-4D97-AF65-F5344CB8AC3E}">
        <p14:creationId xmlns:p14="http://schemas.microsoft.com/office/powerpoint/2010/main" val="1785000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ltLang="en-US"/>
          </a:p>
        </p:txBody>
      </p:sp>
      <p:sp>
        <p:nvSpPr>
          <p:cNvPr id="8" name="Footer Placeholder 7"/>
          <p:cNvSpPr>
            <a:spLocks noGrp="1"/>
          </p:cNvSpPr>
          <p:nvPr>
            <p:ph type="ftr" sz="quarter" idx="11"/>
          </p:nvPr>
        </p:nvSpPr>
        <p:spPr/>
        <p:txBody>
          <a:bodyPr/>
          <a:lstStyle>
            <a:lvl1pPr>
              <a:defRPr/>
            </a:lvl1pPr>
          </a:lstStyle>
          <a:p>
            <a:endParaRPr lang="en-AU" altLang="en-US"/>
          </a:p>
        </p:txBody>
      </p:sp>
      <p:sp>
        <p:nvSpPr>
          <p:cNvPr id="9" name="Slide Number Placeholder 8"/>
          <p:cNvSpPr>
            <a:spLocks noGrp="1"/>
          </p:cNvSpPr>
          <p:nvPr>
            <p:ph type="sldNum" sz="quarter" idx="12"/>
          </p:nvPr>
        </p:nvSpPr>
        <p:spPr/>
        <p:txBody>
          <a:bodyPr/>
          <a:lstStyle>
            <a:lvl1pPr>
              <a:defRPr/>
            </a:lvl1pPr>
          </a:lstStyle>
          <a:p>
            <a:fld id="{F52EF8F0-F451-40BB-AC21-AF5920148C26}" type="slidenum">
              <a:rPr lang="en-AU" altLang="en-US"/>
              <a:pPr/>
              <a:t>‹#›</a:t>
            </a:fld>
            <a:endParaRPr lang="en-AU" altLang="en-US"/>
          </a:p>
        </p:txBody>
      </p:sp>
    </p:spTree>
    <p:extLst>
      <p:ext uri="{BB962C8B-B14F-4D97-AF65-F5344CB8AC3E}">
        <p14:creationId xmlns:p14="http://schemas.microsoft.com/office/powerpoint/2010/main" val="2999849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ltLang="en-US"/>
          </a:p>
        </p:txBody>
      </p:sp>
      <p:sp>
        <p:nvSpPr>
          <p:cNvPr id="4" name="Footer Placeholder 3"/>
          <p:cNvSpPr>
            <a:spLocks noGrp="1"/>
          </p:cNvSpPr>
          <p:nvPr>
            <p:ph type="ftr" sz="quarter" idx="11"/>
          </p:nvPr>
        </p:nvSpPr>
        <p:spPr/>
        <p:txBody>
          <a:bodyPr/>
          <a:lstStyle>
            <a:lvl1pPr>
              <a:defRPr/>
            </a:lvl1pPr>
          </a:lstStyle>
          <a:p>
            <a:endParaRPr lang="en-AU" altLang="en-US"/>
          </a:p>
        </p:txBody>
      </p:sp>
      <p:sp>
        <p:nvSpPr>
          <p:cNvPr id="5" name="Slide Number Placeholder 4"/>
          <p:cNvSpPr>
            <a:spLocks noGrp="1"/>
          </p:cNvSpPr>
          <p:nvPr>
            <p:ph type="sldNum" sz="quarter" idx="12"/>
          </p:nvPr>
        </p:nvSpPr>
        <p:spPr/>
        <p:txBody>
          <a:bodyPr/>
          <a:lstStyle>
            <a:lvl1pPr>
              <a:defRPr/>
            </a:lvl1pPr>
          </a:lstStyle>
          <a:p>
            <a:fld id="{47D83014-0E45-480C-B8F9-C6A7FD245B8D}" type="slidenum">
              <a:rPr lang="en-AU" altLang="en-US"/>
              <a:pPr/>
              <a:t>‹#›</a:t>
            </a:fld>
            <a:endParaRPr lang="en-AU" altLang="en-US"/>
          </a:p>
        </p:txBody>
      </p:sp>
    </p:spTree>
    <p:extLst>
      <p:ext uri="{BB962C8B-B14F-4D97-AF65-F5344CB8AC3E}">
        <p14:creationId xmlns:p14="http://schemas.microsoft.com/office/powerpoint/2010/main" val="2992911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p>
        </p:txBody>
      </p:sp>
      <p:sp>
        <p:nvSpPr>
          <p:cNvPr id="3" name="Footer Placeholder 2"/>
          <p:cNvSpPr>
            <a:spLocks noGrp="1"/>
          </p:cNvSpPr>
          <p:nvPr>
            <p:ph type="ftr" sz="quarter" idx="11"/>
          </p:nvPr>
        </p:nvSpPr>
        <p:spPr/>
        <p:txBody>
          <a:bodyPr/>
          <a:lstStyle>
            <a:lvl1pPr>
              <a:defRPr/>
            </a:lvl1pPr>
          </a:lstStyle>
          <a:p>
            <a:endParaRPr lang="en-AU" altLang="en-US"/>
          </a:p>
        </p:txBody>
      </p:sp>
      <p:sp>
        <p:nvSpPr>
          <p:cNvPr id="4" name="Slide Number Placeholder 3"/>
          <p:cNvSpPr>
            <a:spLocks noGrp="1"/>
          </p:cNvSpPr>
          <p:nvPr>
            <p:ph type="sldNum" sz="quarter" idx="12"/>
          </p:nvPr>
        </p:nvSpPr>
        <p:spPr/>
        <p:txBody>
          <a:bodyPr/>
          <a:lstStyle>
            <a:lvl1pPr>
              <a:defRPr/>
            </a:lvl1pPr>
          </a:lstStyle>
          <a:p>
            <a:fld id="{0A021CD0-E110-49B4-8354-744C330B80F4}" type="slidenum">
              <a:rPr lang="en-AU" altLang="en-US"/>
              <a:pPr/>
              <a:t>‹#›</a:t>
            </a:fld>
            <a:endParaRPr lang="en-AU" altLang="en-US"/>
          </a:p>
        </p:txBody>
      </p:sp>
    </p:spTree>
    <p:extLst>
      <p:ext uri="{BB962C8B-B14F-4D97-AF65-F5344CB8AC3E}">
        <p14:creationId xmlns:p14="http://schemas.microsoft.com/office/powerpoint/2010/main" val="336153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883727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C05E20F2-6068-4FED-9D34-A3DB2042D4A6}" type="slidenum">
              <a:rPr lang="en-AU" altLang="en-US"/>
              <a:pPr/>
              <a:t>‹#›</a:t>
            </a:fld>
            <a:endParaRPr lang="en-AU" altLang="en-US"/>
          </a:p>
        </p:txBody>
      </p:sp>
    </p:spTree>
    <p:extLst>
      <p:ext uri="{BB962C8B-B14F-4D97-AF65-F5344CB8AC3E}">
        <p14:creationId xmlns:p14="http://schemas.microsoft.com/office/powerpoint/2010/main" val="2893481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95487E96-1E96-412C-9235-7F6B0434DE8F}" type="slidenum">
              <a:rPr lang="en-AU" altLang="en-US"/>
              <a:pPr/>
              <a:t>‹#›</a:t>
            </a:fld>
            <a:endParaRPr lang="en-AU" altLang="en-US"/>
          </a:p>
        </p:txBody>
      </p:sp>
    </p:spTree>
    <p:extLst>
      <p:ext uri="{BB962C8B-B14F-4D97-AF65-F5344CB8AC3E}">
        <p14:creationId xmlns:p14="http://schemas.microsoft.com/office/powerpoint/2010/main" val="457129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77618800-BCC8-402B-9161-83663C32F3D3}" type="slidenum">
              <a:rPr lang="en-AU" altLang="en-US"/>
              <a:pPr/>
              <a:t>‹#›</a:t>
            </a:fld>
            <a:endParaRPr lang="en-AU" altLang="en-US"/>
          </a:p>
        </p:txBody>
      </p:sp>
    </p:spTree>
    <p:extLst>
      <p:ext uri="{BB962C8B-B14F-4D97-AF65-F5344CB8AC3E}">
        <p14:creationId xmlns:p14="http://schemas.microsoft.com/office/powerpoint/2010/main" val="4100322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BFE76B07-28D9-4D03-A6CF-9E5AAD4DE0EB}" type="slidenum">
              <a:rPr lang="en-AU" altLang="en-US"/>
              <a:pPr/>
              <a:t>‹#›</a:t>
            </a:fld>
            <a:endParaRPr lang="en-AU" altLang="en-US"/>
          </a:p>
        </p:txBody>
      </p:sp>
    </p:spTree>
    <p:extLst>
      <p:ext uri="{BB962C8B-B14F-4D97-AF65-F5344CB8AC3E}">
        <p14:creationId xmlns:p14="http://schemas.microsoft.com/office/powerpoint/2010/main" val="100477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889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8083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45901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47518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0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143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704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b="-1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iming>
    <p:tnLst>
      <p:par>
        <p:cTn id="1" dur="indefinite" restart="never" nodeType="tmRoot"/>
      </p:par>
    </p:tnLst>
  </p:timing>
  <p:txStyles>
    <p:title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Arial" charset="0"/>
        </a:defRPr>
      </a:lvl2pPr>
      <a:lvl3pPr algn="l" rtl="0" fontAlgn="base">
        <a:spcBef>
          <a:spcPct val="0"/>
        </a:spcBef>
        <a:spcAft>
          <a:spcPct val="0"/>
        </a:spcAft>
        <a:defRPr sz="3200" b="1">
          <a:solidFill>
            <a:schemeClr val="bg1"/>
          </a:solidFill>
          <a:latin typeface="Arial" charset="0"/>
        </a:defRPr>
      </a:lvl3pPr>
      <a:lvl4pPr algn="l" rtl="0" fontAlgn="base">
        <a:spcBef>
          <a:spcPct val="0"/>
        </a:spcBef>
        <a:spcAft>
          <a:spcPct val="0"/>
        </a:spcAft>
        <a:defRPr sz="3200" b="1">
          <a:solidFill>
            <a:schemeClr val="bg1"/>
          </a:solidFill>
          <a:latin typeface="Arial" charset="0"/>
        </a:defRPr>
      </a:lvl4pPr>
      <a:lvl5pPr algn="l" rtl="0" fontAlgn="base">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fontAlgn="base">
        <a:spcBef>
          <a:spcPct val="20000"/>
        </a:spcBef>
        <a:spcAft>
          <a:spcPct val="0"/>
        </a:spcAft>
        <a:buChar char="•"/>
        <a:defRPr sz="2000">
          <a:solidFill>
            <a:schemeClr val="bg1"/>
          </a:solidFill>
          <a:latin typeface="+mn-lt"/>
          <a:ea typeface="+mn-ea"/>
          <a:cs typeface="+mn-cs"/>
        </a:defRPr>
      </a:lvl1pPr>
      <a:lvl2pPr marL="742950" indent="-285750" algn="l" rtl="0" fontAlgn="base">
        <a:spcBef>
          <a:spcPct val="20000"/>
        </a:spcBef>
        <a:spcAft>
          <a:spcPct val="0"/>
        </a:spcAft>
        <a:buChar char="–"/>
        <a:defRPr>
          <a:solidFill>
            <a:schemeClr val="bg1"/>
          </a:solidFill>
          <a:latin typeface="+mn-lt"/>
        </a:defRPr>
      </a:lvl2pPr>
      <a:lvl3pPr marL="1143000" indent="-228600" algn="l" rtl="0" fontAlgn="base">
        <a:spcBef>
          <a:spcPct val="20000"/>
        </a:spcBef>
        <a:spcAft>
          <a:spcPct val="0"/>
        </a:spcAft>
        <a:buChar char="•"/>
        <a:defRPr sz="1600">
          <a:solidFill>
            <a:schemeClr val="bg1"/>
          </a:solidFill>
          <a:latin typeface="+mn-lt"/>
        </a:defRPr>
      </a:lvl3pPr>
      <a:lvl4pPr marL="1600200" indent="-228600" algn="l" rtl="0" fontAlgn="base">
        <a:spcBef>
          <a:spcPct val="20000"/>
        </a:spcBef>
        <a:spcAft>
          <a:spcPct val="0"/>
        </a:spcAft>
        <a:buChar char="–"/>
        <a:defRPr sz="14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b="-16"/>
          </a:stretch>
        </a:blip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lt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C8AAA6F-E3B3-4803-ADC1-EB5D05900040}" type="slidenum">
              <a:rPr lang="en-AU" altLang="en-US"/>
              <a:pPr/>
              <a:t>‹#›</a:t>
            </a:fld>
            <a:endParaRPr lang="en-AU" altLang="en-US"/>
          </a:p>
        </p:txBody>
      </p:sp>
      <p:sp>
        <p:nvSpPr>
          <p:cNvPr id="7183" name="Rectangle 1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7184" name="Rectangle 16"/>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sz="4400">
          <a:solidFill>
            <a:srgbClr val="003366"/>
          </a:solidFill>
          <a:latin typeface="+mj-lt"/>
          <a:ea typeface="+mj-ea"/>
          <a:cs typeface="+mj-cs"/>
        </a:defRPr>
      </a:lvl1pPr>
      <a:lvl2pPr algn="l" rtl="0" fontAlgn="base">
        <a:spcBef>
          <a:spcPct val="0"/>
        </a:spcBef>
        <a:spcAft>
          <a:spcPct val="0"/>
        </a:spcAft>
        <a:defRPr sz="4400">
          <a:solidFill>
            <a:srgbClr val="003366"/>
          </a:solidFill>
          <a:latin typeface="Arial" charset="0"/>
        </a:defRPr>
      </a:lvl2pPr>
      <a:lvl3pPr algn="l" rtl="0" fontAlgn="base">
        <a:spcBef>
          <a:spcPct val="0"/>
        </a:spcBef>
        <a:spcAft>
          <a:spcPct val="0"/>
        </a:spcAft>
        <a:defRPr sz="4400">
          <a:solidFill>
            <a:srgbClr val="003366"/>
          </a:solidFill>
          <a:latin typeface="Arial" charset="0"/>
        </a:defRPr>
      </a:lvl3pPr>
      <a:lvl4pPr algn="l" rtl="0" fontAlgn="base">
        <a:spcBef>
          <a:spcPct val="0"/>
        </a:spcBef>
        <a:spcAft>
          <a:spcPct val="0"/>
        </a:spcAft>
        <a:defRPr sz="4400">
          <a:solidFill>
            <a:srgbClr val="003366"/>
          </a:solidFill>
          <a:latin typeface="Arial" charset="0"/>
        </a:defRPr>
      </a:lvl4pPr>
      <a:lvl5pPr algn="l" rtl="0" fontAlgn="base">
        <a:spcBef>
          <a:spcPct val="0"/>
        </a:spcBef>
        <a:spcAft>
          <a:spcPct val="0"/>
        </a:spcAft>
        <a:defRPr sz="4400">
          <a:solidFill>
            <a:srgbClr val="003366"/>
          </a:solidFill>
          <a:latin typeface="Arial" charset="0"/>
        </a:defRPr>
      </a:lvl5pPr>
      <a:lvl6pPr marL="457200" algn="l" rtl="0" fontAlgn="base">
        <a:spcBef>
          <a:spcPct val="0"/>
        </a:spcBef>
        <a:spcAft>
          <a:spcPct val="0"/>
        </a:spcAft>
        <a:defRPr sz="4400">
          <a:solidFill>
            <a:srgbClr val="003366"/>
          </a:solidFill>
          <a:latin typeface="Arial" charset="0"/>
        </a:defRPr>
      </a:lvl6pPr>
      <a:lvl7pPr marL="914400" algn="l" rtl="0" fontAlgn="base">
        <a:spcBef>
          <a:spcPct val="0"/>
        </a:spcBef>
        <a:spcAft>
          <a:spcPct val="0"/>
        </a:spcAft>
        <a:defRPr sz="4400">
          <a:solidFill>
            <a:srgbClr val="003366"/>
          </a:solidFill>
          <a:latin typeface="Arial" charset="0"/>
        </a:defRPr>
      </a:lvl7pPr>
      <a:lvl8pPr marL="1371600" algn="l" rtl="0" fontAlgn="base">
        <a:spcBef>
          <a:spcPct val="0"/>
        </a:spcBef>
        <a:spcAft>
          <a:spcPct val="0"/>
        </a:spcAft>
        <a:defRPr sz="4400">
          <a:solidFill>
            <a:srgbClr val="003366"/>
          </a:solidFill>
          <a:latin typeface="Arial" charset="0"/>
        </a:defRPr>
      </a:lvl8pPr>
      <a:lvl9pPr marL="1828800" algn="l" rtl="0" fontAlgn="base">
        <a:spcBef>
          <a:spcPct val="0"/>
        </a:spcBef>
        <a:spcAft>
          <a:spcPct val="0"/>
        </a:spcAft>
        <a:defRPr sz="4400">
          <a:solidFill>
            <a:srgbClr val="003366"/>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AU" altLang="en-US"/>
              <a:t>2013 Floods</a:t>
            </a:r>
            <a:br>
              <a:rPr lang="en-AU" altLang="en-US"/>
            </a:br>
            <a:r>
              <a:rPr lang="en-AU" altLang="en-US"/>
              <a:t>LAQ Response and Lessons Learned</a:t>
            </a:r>
            <a:br>
              <a:rPr lang="en-AU" altLang="en-US"/>
            </a:br>
            <a:endParaRPr lang="en-AU" altLang="en-US"/>
          </a:p>
        </p:txBody>
      </p:sp>
      <p:sp>
        <p:nvSpPr>
          <p:cNvPr id="2052" name="Text Box 4"/>
          <p:cNvSpPr txBox="1">
            <a:spLocks noChangeArrowheads="1"/>
          </p:cNvSpPr>
          <p:nvPr/>
        </p:nvSpPr>
        <p:spPr bwMode="auto">
          <a:xfrm>
            <a:off x="0" y="3436938"/>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1200">
                <a:solidFill>
                  <a:schemeClr val="bg1"/>
                </a:solidFill>
              </a:rPr>
              <a:t>Presented by</a:t>
            </a:r>
          </a:p>
          <a:p>
            <a:pPr algn="ctr"/>
            <a:r>
              <a:rPr lang="en-AU" altLang="en-US" sz="1200">
                <a:solidFill>
                  <a:schemeClr val="bg1"/>
                </a:solidFill>
              </a:rPr>
              <a:t>Paul Davey</a:t>
            </a:r>
          </a:p>
          <a:p>
            <a:pPr algn="ctr"/>
            <a:r>
              <a:rPr lang="en-AU" altLang="en-US" sz="1200">
                <a:solidFill>
                  <a:schemeClr val="bg1"/>
                </a:solidFill>
              </a:rPr>
              <a:t>29 April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IMG-20130204-00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7963"/>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IMG-20130220-00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955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5" name="Picture 5" descr="9-1692044-bun020213nth7_t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549275"/>
            <a:ext cx="6985000" cy="4646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8" name="Picture 6" descr="4497730-16x9-700x3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49275"/>
            <a:ext cx="8064500" cy="506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1" name="Picture 5" descr="bundy-flood-w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55613"/>
            <a:ext cx="7561262" cy="5149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AU" altLang="en-US">
                <a:solidFill>
                  <a:schemeClr val="tx1"/>
                </a:solidFill>
              </a:rPr>
              <a:t>Initial Actions</a:t>
            </a:r>
          </a:p>
        </p:txBody>
      </p:sp>
      <p:sp>
        <p:nvSpPr>
          <p:cNvPr id="79875" name="Rectangle 3"/>
          <p:cNvSpPr>
            <a:spLocks noGrp="1" noChangeArrowheads="1"/>
          </p:cNvSpPr>
          <p:nvPr>
            <p:ph type="body" idx="1"/>
          </p:nvPr>
        </p:nvSpPr>
        <p:spPr/>
        <p:txBody>
          <a:bodyPr/>
          <a:lstStyle/>
          <a:p>
            <a:endParaRPr lang="en-AU" altLang="en-US">
              <a:solidFill>
                <a:schemeClr val="tx1"/>
              </a:solidFill>
            </a:endParaRPr>
          </a:p>
          <a:p>
            <a:r>
              <a:rPr lang="en-AU" altLang="en-US">
                <a:solidFill>
                  <a:schemeClr val="tx1"/>
                </a:solidFill>
              </a:rPr>
              <a:t>The LAQ call centre established as the first point of contact. </a:t>
            </a:r>
          </a:p>
          <a:p>
            <a:endParaRPr lang="en-AU" altLang="en-US">
              <a:solidFill>
                <a:schemeClr val="tx1"/>
              </a:solidFill>
            </a:endParaRPr>
          </a:p>
          <a:p>
            <a:r>
              <a:rPr lang="en-AU" altLang="en-US">
                <a:solidFill>
                  <a:schemeClr val="tx1"/>
                </a:solidFill>
              </a:rPr>
              <a:t>Posters  distributed to recovery centres in the affected areas. </a:t>
            </a:r>
          </a:p>
          <a:p>
            <a:endParaRPr lang="en-AU" altLang="en-US">
              <a:solidFill>
                <a:schemeClr val="tx1"/>
              </a:solidFill>
            </a:endParaRPr>
          </a:p>
          <a:p>
            <a:r>
              <a:rPr lang="en-AU" altLang="en-US">
                <a:solidFill>
                  <a:schemeClr val="tx1"/>
                </a:solidFill>
              </a:rPr>
              <a:t>Media announcements - local newspapers and radio stations.</a:t>
            </a:r>
          </a:p>
          <a:p>
            <a:endParaRPr lang="en-AU" altLang="en-US">
              <a:solidFill>
                <a:schemeClr val="tx1"/>
              </a:solidFill>
            </a:endParaRPr>
          </a:p>
          <a:p>
            <a:r>
              <a:rPr lang="en-AU" altLang="en-US">
                <a:solidFill>
                  <a:schemeClr val="tx1"/>
                </a:solidFill>
              </a:rPr>
              <a:t>The call centre issued with updated information sheets on flood response and insurance issues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AU" altLang="en-US">
                <a:solidFill>
                  <a:schemeClr val="tx1"/>
                </a:solidFill>
              </a:rPr>
              <a:t>Initial Actions</a:t>
            </a:r>
          </a:p>
        </p:txBody>
      </p:sp>
      <p:sp>
        <p:nvSpPr>
          <p:cNvPr id="93187" name="Rectangle 3"/>
          <p:cNvSpPr>
            <a:spLocks noGrp="1" noChangeArrowheads="1"/>
          </p:cNvSpPr>
          <p:nvPr>
            <p:ph type="body" idx="1"/>
          </p:nvPr>
        </p:nvSpPr>
        <p:spPr/>
        <p:txBody>
          <a:bodyPr/>
          <a:lstStyle/>
          <a:p>
            <a:endParaRPr lang="en-AU" altLang="en-US">
              <a:solidFill>
                <a:schemeClr val="tx1"/>
              </a:solidFill>
            </a:endParaRPr>
          </a:p>
          <a:p>
            <a:r>
              <a:rPr lang="en-AU" altLang="en-US">
                <a:solidFill>
                  <a:schemeClr val="tx1"/>
                </a:solidFill>
              </a:rPr>
              <a:t>Priority booking system developed for advice services.</a:t>
            </a:r>
          </a:p>
          <a:p>
            <a:pPr>
              <a:buFontTx/>
              <a:buNone/>
            </a:pPr>
            <a:r>
              <a:rPr lang="en-AU" altLang="en-US">
                <a:solidFill>
                  <a:schemeClr val="tx1"/>
                </a:solidFill>
              </a:rPr>
              <a:t> </a:t>
            </a:r>
          </a:p>
          <a:p>
            <a:r>
              <a:rPr lang="en-AU" altLang="en-US">
                <a:solidFill>
                  <a:schemeClr val="tx1"/>
                </a:solidFill>
              </a:rPr>
              <a:t>data collection by call centre.</a:t>
            </a:r>
          </a:p>
          <a:p>
            <a:pPr>
              <a:buFontTx/>
              <a:buNone/>
            </a:pPr>
            <a:r>
              <a:rPr lang="en-AU" altLang="en-US">
                <a:solidFill>
                  <a:schemeClr val="tx1"/>
                </a:solidFill>
              </a:rPr>
              <a:t> </a:t>
            </a:r>
          </a:p>
          <a:p>
            <a:r>
              <a:rPr lang="en-AU" altLang="en-US">
                <a:solidFill>
                  <a:schemeClr val="tx1"/>
                </a:solidFill>
              </a:rPr>
              <a:t>Legal Aid Queensland’s website updated on flood issues.</a:t>
            </a:r>
          </a:p>
          <a:p>
            <a:endParaRPr lang="en-AU" altLang="en-US">
              <a:solidFill>
                <a:schemeClr val="tx1"/>
              </a:solidFill>
            </a:endParaRPr>
          </a:p>
          <a:p>
            <a:r>
              <a:rPr lang="en-AU" altLang="en-US">
                <a:solidFill>
                  <a:schemeClr val="tx1"/>
                </a:solidFill>
              </a:rPr>
              <a:t>Links to legal information resources.</a:t>
            </a:r>
          </a:p>
          <a:p>
            <a:endParaRPr lang="en-AU" altLang="en-US">
              <a:solidFill>
                <a:schemeClr val="tx1"/>
              </a:solidFill>
            </a:endParaRPr>
          </a:p>
          <a:p>
            <a:r>
              <a:rPr lang="en-AU" altLang="en-US">
                <a:solidFill>
                  <a:schemeClr val="tx1"/>
                </a:solidFill>
              </a:rPr>
              <a:t>Link provided to the Queensland Law Society for placement on their website.</a:t>
            </a:r>
          </a:p>
          <a:p>
            <a:endParaRPr lang="en-AU" alt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AU" altLang="en-US">
                <a:solidFill>
                  <a:schemeClr val="tx1"/>
                </a:solidFill>
              </a:rPr>
              <a:t>Co-ordinated Services Delivery</a:t>
            </a:r>
          </a:p>
        </p:txBody>
      </p:sp>
      <p:sp>
        <p:nvSpPr>
          <p:cNvPr id="92163" name="Rectangle 3"/>
          <p:cNvSpPr>
            <a:spLocks noGrp="1" noChangeArrowheads="1"/>
          </p:cNvSpPr>
          <p:nvPr>
            <p:ph type="body" idx="1"/>
          </p:nvPr>
        </p:nvSpPr>
        <p:spPr/>
        <p:txBody>
          <a:bodyPr/>
          <a:lstStyle/>
          <a:p>
            <a:pPr marL="381000" indent="-381000"/>
            <a:r>
              <a:rPr lang="en-AU" altLang="en-US">
                <a:solidFill>
                  <a:schemeClr val="tx1"/>
                </a:solidFill>
              </a:rPr>
              <a:t>Partner Organisations</a:t>
            </a:r>
          </a:p>
          <a:p>
            <a:pPr marL="381000" indent="-381000"/>
            <a:endParaRPr lang="en-AU" altLang="en-US">
              <a:solidFill>
                <a:schemeClr val="tx1"/>
              </a:solidFill>
            </a:endParaRPr>
          </a:p>
          <a:p>
            <a:pPr marL="1219200" lvl="2" indent="-304800"/>
            <a:r>
              <a:rPr lang="en-AU" altLang="en-US">
                <a:solidFill>
                  <a:schemeClr val="tx1"/>
                </a:solidFill>
              </a:rPr>
              <a:t>QAILS</a:t>
            </a:r>
          </a:p>
          <a:p>
            <a:pPr marL="1219200" lvl="2" indent="-304800"/>
            <a:r>
              <a:rPr lang="en-AU" altLang="en-US">
                <a:solidFill>
                  <a:schemeClr val="tx1"/>
                </a:solidFill>
              </a:rPr>
              <a:t>QPILCH</a:t>
            </a:r>
          </a:p>
          <a:p>
            <a:pPr marL="1219200" lvl="2" indent="-304800"/>
            <a:r>
              <a:rPr lang="en-AU" altLang="en-US">
                <a:solidFill>
                  <a:schemeClr val="tx1"/>
                </a:solidFill>
              </a:rPr>
              <a:t>DJAG </a:t>
            </a:r>
          </a:p>
          <a:p>
            <a:pPr marL="1219200" lvl="2" indent="-304800"/>
            <a:r>
              <a:rPr lang="en-AU" altLang="en-US">
                <a:solidFill>
                  <a:schemeClr val="tx1"/>
                </a:solidFill>
              </a:rPr>
              <a:t>ATSILS</a:t>
            </a:r>
          </a:p>
          <a:p>
            <a:pPr marL="1219200" lvl="2" indent="-304800"/>
            <a:r>
              <a:rPr lang="en-AU" altLang="en-US">
                <a:solidFill>
                  <a:schemeClr val="tx1"/>
                </a:solidFill>
              </a:rPr>
              <a:t>TASC</a:t>
            </a:r>
          </a:p>
          <a:p>
            <a:pPr marL="1219200" lvl="2" indent="-304800"/>
            <a:r>
              <a:rPr lang="en-AU" altLang="en-US">
                <a:solidFill>
                  <a:schemeClr val="tx1"/>
                </a:solidFill>
              </a:rPr>
              <a:t>TUQ</a:t>
            </a:r>
          </a:p>
          <a:p>
            <a:pPr marL="1219200" lvl="2" indent="-304800"/>
            <a:r>
              <a:rPr lang="en-AU" altLang="en-US">
                <a:solidFill>
                  <a:schemeClr val="tx1"/>
                </a:solidFill>
              </a:rPr>
              <a:t>QLS</a:t>
            </a:r>
          </a:p>
          <a:p>
            <a:pPr marL="1219200" lvl="2" indent="-304800"/>
            <a:r>
              <a:rPr lang="en-AU" altLang="en-US">
                <a:solidFill>
                  <a:schemeClr val="tx1"/>
                </a:solidFill>
              </a:rPr>
              <a:t>BAQ</a:t>
            </a:r>
          </a:p>
          <a:p>
            <a:pPr marL="1219200" lvl="2" indent="-304800"/>
            <a:r>
              <a:rPr lang="en-AU" altLang="en-US">
                <a:solidFill>
                  <a:schemeClr val="tx1"/>
                </a:solidFill>
              </a:rPr>
              <a:t>TSCLS</a:t>
            </a:r>
          </a:p>
          <a:p>
            <a:pPr marL="1219200" lvl="2" indent="-304800"/>
            <a:r>
              <a:rPr lang="en-AU" altLang="en-US"/>
              <a:t>Bridget - Caxton</a:t>
            </a:r>
            <a:endParaRPr lang="en-US" altLang="en-US"/>
          </a:p>
          <a:p>
            <a:pPr marL="1219200" lvl="2" indent="-304800"/>
            <a:endParaRPr lang="en-AU" altLang="en-US">
              <a:solidFill>
                <a:schemeClr val="tx1"/>
              </a:solidFill>
            </a:endParaRPr>
          </a:p>
          <a:p>
            <a:pPr marL="1219200" lvl="2" indent="-304800"/>
            <a:endParaRPr lang="en-AU" altLang="en-US">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AU" altLang="en-US">
                <a:solidFill>
                  <a:schemeClr val="tx1"/>
                </a:solidFill>
              </a:rPr>
              <a:t>Legal Areas we could assist in</a:t>
            </a:r>
          </a:p>
        </p:txBody>
      </p:sp>
      <p:sp>
        <p:nvSpPr>
          <p:cNvPr id="80899" name="Rectangle 3"/>
          <p:cNvSpPr>
            <a:spLocks noGrp="1" noChangeArrowheads="1"/>
          </p:cNvSpPr>
          <p:nvPr>
            <p:ph type="body" idx="1"/>
          </p:nvPr>
        </p:nvSpPr>
        <p:spPr/>
        <p:txBody>
          <a:bodyPr/>
          <a:lstStyle/>
          <a:p>
            <a:pPr marL="381000" indent="-381000"/>
            <a:endParaRPr lang="en-AU" altLang="en-US">
              <a:solidFill>
                <a:schemeClr val="tx1"/>
              </a:solidFill>
            </a:endParaRPr>
          </a:p>
          <a:p>
            <a:pPr marL="381000" indent="-381000"/>
            <a:endParaRPr lang="en-AU" altLang="en-US">
              <a:solidFill>
                <a:schemeClr val="tx1"/>
              </a:solidFill>
            </a:endParaRPr>
          </a:p>
          <a:p>
            <a:pPr marL="381000" indent="-381000"/>
            <a:r>
              <a:rPr lang="en-AU" altLang="en-US">
                <a:solidFill>
                  <a:schemeClr val="tx1"/>
                </a:solidFill>
              </a:rPr>
              <a:t>Insurance claims relating to home and contents. </a:t>
            </a:r>
          </a:p>
          <a:p>
            <a:pPr marL="381000" indent="-381000"/>
            <a:endParaRPr lang="en-AU" altLang="en-US">
              <a:solidFill>
                <a:schemeClr val="tx1"/>
              </a:solidFill>
            </a:endParaRPr>
          </a:p>
          <a:p>
            <a:pPr marL="381000" indent="-381000"/>
            <a:r>
              <a:rPr lang="en-AU" altLang="en-US">
                <a:solidFill>
                  <a:schemeClr val="tx1"/>
                </a:solidFill>
              </a:rPr>
              <a:t>Insurance claims relating to motor vehicles. </a:t>
            </a:r>
          </a:p>
          <a:p>
            <a:pPr marL="381000" indent="-381000"/>
            <a:endParaRPr lang="en-AU" altLang="en-US">
              <a:solidFill>
                <a:schemeClr val="tx1"/>
              </a:solidFill>
            </a:endParaRPr>
          </a:p>
          <a:p>
            <a:pPr marL="381000" indent="-381000"/>
            <a:r>
              <a:rPr lang="en-AU" altLang="en-US">
                <a:solidFill>
                  <a:schemeClr val="tx1"/>
                </a:solidFill>
              </a:rPr>
              <a:t>Problems with telephone and/or utilities services being cut. </a:t>
            </a:r>
          </a:p>
          <a:p>
            <a:pPr marL="381000" indent="-381000"/>
            <a:endParaRPr lang="en-AU" altLang="en-US">
              <a:solidFill>
                <a:schemeClr val="tx1"/>
              </a:solidFill>
            </a:endParaRPr>
          </a:p>
          <a:p>
            <a:pPr marL="381000" indent="-381000"/>
            <a:r>
              <a:rPr lang="en-AU" altLang="en-US">
                <a:solidFill>
                  <a:schemeClr val="tx1"/>
                </a:solidFill>
              </a:rPr>
              <a:t>Mortgage and debt advice.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AU" altLang="en-US">
                <a:solidFill>
                  <a:schemeClr val="tx1"/>
                </a:solidFill>
              </a:rPr>
              <a:t>Legal Areas we could assist in</a:t>
            </a:r>
          </a:p>
        </p:txBody>
      </p:sp>
      <p:sp>
        <p:nvSpPr>
          <p:cNvPr id="97283" name="Rectangle 3"/>
          <p:cNvSpPr>
            <a:spLocks noGrp="1" noChangeArrowheads="1"/>
          </p:cNvSpPr>
          <p:nvPr>
            <p:ph type="body" idx="1"/>
          </p:nvPr>
        </p:nvSpPr>
        <p:spPr/>
        <p:txBody>
          <a:bodyPr/>
          <a:lstStyle/>
          <a:p>
            <a:endParaRPr lang="en-AU" altLang="en-US">
              <a:solidFill>
                <a:schemeClr val="tx1"/>
              </a:solidFill>
            </a:endParaRPr>
          </a:p>
          <a:p>
            <a:r>
              <a:rPr lang="en-AU" altLang="en-US">
                <a:solidFill>
                  <a:schemeClr val="tx1"/>
                </a:solidFill>
              </a:rPr>
              <a:t>Family law issues. </a:t>
            </a:r>
          </a:p>
          <a:p>
            <a:endParaRPr lang="en-AU" altLang="en-US">
              <a:solidFill>
                <a:schemeClr val="tx1"/>
              </a:solidFill>
            </a:endParaRPr>
          </a:p>
          <a:p>
            <a:r>
              <a:rPr lang="en-AU" altLang="en-US">
                <a:solidFill>
                  <a:schemeClr val="tx1"/>
                </a:solidFill>
              </a:rPr>
              <a:t>Criminal law. </a:t>
            </a:r>
          </a:p>
          <a:p>
            <a:endParaRPr lang="en-AU" altLang="en-US">
              <a:solidFill>
                <a:schemeClr val="tx1"/>
              </a:solidFill>
            </a:endParaRPr>
          </a:p>
          <a:p>
            <a:r>
              <a:rPr lang="en-AU" altLang="en-US">
                <a:solidFill>
                  <a:schemeClr val="tx1"/>
                </a:solidFill>
              </a:rPr>
              <a:t>Small business insurance information and initial advice.</a:t>
            </a:r>
          </a:p>
          <a:p>
            <a:endParaRPr lang="en-AU" altLang="en-US">
              <a:solidFill>
                <a:schemeClr val="tx1"/>
              </a:solidFill>
            </a:endParaRPr>
          </a:p>
          <a:p>
            <a:r>
              <a:rPr lang="en-AU" altLang="en-US">
                <a:solidFill>
                  <a:schemeClr val="tx1"/>
                </a:solidFill>
              </a:rPr>
              <a:t>Damage to dividing fences. </a:t>
            </a:r>
          </a:p>
          <a:p>
            <a:endParaRPr lang="en-AU" altLang="en-US">
              <a:solidFill>
                <a:schemeClr val="tx1"/>
              </a:solidFill>
            </a:endParaRPr>
          </a:p>
          <a:p>
            <a:r>
              <a:rPr lang="en-AU" altLang="en-US">
                <a:solidFill>
                  <a:schemeClr val="tx1"/>
                </a:solidFill>
              </a:rPr>
              <a:t>Damage caused by falling trees.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AU" altLang="en-US">
                <a:solidFill>
                  <a:schemeClr val="tx1"/>
                </a:solidFill>
              </a:rPr>
              <a:t>What I will cover</a:t>
            </a:r>
          </a:p>
        </p:txBody>
      </p:sp>
      <p:sp>
        <p:nvSpPr>
          <p:cNvPr id="75779" name="Rectangle 3"/>
          <p:cNvSpPr>
            <a:spLocks noGrp="1" noChangeArrowheads="1"/>
          </p:cNvSpPr>
          <p:nvPr>
            <p:ph type="body" idx="1"/>
          </p:nvPr>
        </p:nvSpPr>
        <p:spPr/>
        <p:txBody>
          <a:bodyPr/>
          <a:lstStyle/>
          <a:p>
            <a:r>
              <a:rPr lang="en-AU" altLang="en-US">
                <a:solidFill>
                  <a:schemeClr val="tx1"/>
                </a:solidFill>
              </a:rPr>
              <a:t>What happened?</a:t>
            </a:r>
          </a:p>
          <a:p>
            <a:r>
              <a:rPr lang="en-AU" altLang="en-US">
                <a:solidFill>
                  <a:schemeClr val="tx1"/>
                </a:solidFill>
              </a:rPr>
              <a:t>Where did it happen?</a:t>
            </a:r>
          </a:p>
          <a:p>
            <a:r>
              <a:rPr lang="en-AU" altLang="en-US">
                <a:solidFill>
                  <a:schemeClr val="tx1"/>
                </a:solidFill>
              </a:rPr>
              <a:t>What initial actions did we take?</a:t>
            </a:r>
          </a:p>
          <a:p>
            <a:r>
              <a:rPr lang="en-AU" altLang="en-US">
                <a:solidFill>
                  <a:schemeClr val="tx1"/>
                </a:solidFill>
              </a:rPr>
              <a:t>What are the longer term actions?</a:t>
            </a:r>
          </a:p>
          <a:p>
            <a:r>
              <a:rPr lang="en-AU" altLang="en-US">
                <a:solidFill>
                  <a:schemeClr val="tx1"/>
                </a:solidFill>
              </a:rPr>
              <a:t>Who else was involved?</a:t>
            </a:r>
          </a:p>
          <a:p>
            <a:r>
              <a:rPr lang="en-AU" altLang="en-US">
                <a:solidFill>
                  <a:schemeClr val="tx1"/>
                </a:solidFill>
              </a:rPr>
              <a:t>Numbers and type of assistance provided?</a:t>
            </a:r>
          </a:p>
          <a:p>
            <a:r>
              <a:rPr lang="en-AU" altLang="en-US">
                <a:solidFill>
                  <a:schemeClr val="tx1"/>
                </a:solidFill>
              </a:rPr>
              <a:t>What did we learn?</a:t>
            </a:r>
          </a:p>
          <a:p>
            <a:endParaRPr lang="en-AU" altLang="en-US">
              <a:solidFill>
                <a:schemeClr val="tx1"/>
              </a:solidFill>
            </a:endParaRPr>
          </a:p>
          <a:p>
            <a:endParaRPr lang="en-AU" altLang="en-US">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AU" altLang="en-US">
                <a:solidFill>
                  <a:schemeClr val="tx1"/>
                </a:solidFill>
              </a:rPr>
              <a:t>Refer clients to partner organisations</a:t>
            </a:r>
          </a:p>
        </p:txBody>
      </p:sp>
      <p:sp>
        <p:nvSpPr>
          <p:cNvPr id="139267" name="Rectangle 3"/>
          <p:cNvSpPr>
            <a:spLocks noGrp="1" noChangeArrowheads="1"/>
          </p:cNvSpPr>
          <p:nvPr>
            <p:ph type="body" idx="1"/>
          </p:nvPr>
        </p:nvSpPr>
        <p:spPr/>
        <p:txBody>
          <a:bodyPr/>
          <a:lstStyle/>
          <a:p>
            <a:pPr marL="381000" indent="-381000"/>
            <a:endParaRPr lang="en-AU" altLang="en-US">
              <a:solidFill>
                <a:schemeClr val="tx1"/>
              </a:solidFill>
            </a:endParaRPr>
          </a:p>
          <a:p>
            <a:pPr marL="381000" indent="-381000"/>
            <a:r>
              <a:rPr lang="en-AU" altLang="en-US">
                <a:solidFill>
                  <a:schemeClr val="tx1"/>
                </a:solidFill>
              </a:rPr>
              <a:t>Information, advice or representation in relation to personal injuries claims  - QPILCH.</a:t>
            </a:r>
          </a:p>
          <a:p>
            <a:pPr marL="381000" indent="-381000"/>
            <a:endParaRPr lang="en-AU" altLang="en-US">
              <a:solidFill>
                <a:schemeClr val="tx1"/>
              </a:solidFill>
            </a:endParaRPr>
          </a:p>
          <a:p>
            <a:pPr marL="381000" indent="-381000"/>
            <a:r>
              <a:rPr lang="en-AU" altLang="en-US">
                <a:solidFill>
                  <a:schemeClr val="tx1"/>
                </a:solidFill>
              </a:rPr>
              <a:t>Information, advice or representation to small business owners and farmers in relation to insurance claims – QPILCH.</a:t>
            </a:r>
          </a:p>
          <a:p>
            <a:pPr marL="381000" indent="-381000"/>
            <a:endParaRPr lang="en-AU" altLang="en-US">
              <a:solidFill>
                <a:schemeClr val="tx1"/>
              </a:solidFill>
            </a:endParaRPr>
          </a:p>
          <a:p>
            <a:pPr marL="381000" indent="-381000"/>
            <a:r>
              <a:rPr lang="en-AU" altLang="en-US">
                <a:solidFill>
                  <a:schemeClr val="tx1"/>
                </a:solidFill>
              </a:rPr>
              <a:t>Other legal issues relating to businesses –QPILCH.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AU" altLang="en-US">
                <a:solidFill>
                  <a:schemeClr val="tx1"/>
                </a:solidFill>
              </a:rPr>
              <a:t>Refer clients to partner organisations</a:t>
            </a:r>
          </a:p>
        </p:txBody>
      </p:sp>
      <p:sp>
        <p:nvSpPr>
          <p:cNvPr id="141315" name="Rectangle 3"/>
          <p:cNvSpPr>
            <a:spLocks noGrp="1" noChangeArrowheads="1"/>
          </p:cNvSpPr>
          <p:nvPr>
            <p:ph type="body" idx="1"/>
          </p:nvPr>
        </p:nvSpPr>
        <p:spPr/>
        <p:txBody>
          <a:bodyPr/>
          <a:lstStyle/>
          <a:p>
            <a:endParaRPr lang="en-AU" altLang="en-US">
              <a:solidFill>
                <a:schemeClr val="tx1"/>
              </a:solidFill>
            </a:endParaRPr>
          </a:p>
          <a:p>
            <a:r>
              <a:rPr lang="en-AU" altLang="en-US">
                <a:solidFill>
                  <a:schemeClr val="tx1"/>
                </a:solidFill>
              </a:rPr>
              <a:t>Lost documents –referred to LAQ Factsheet.</a:t>
            </a:r>
          </a:p>
          <a:p>
            <a:endParaRPr lang="en-AU" altLang="en-US">
              <a:solidFill>
                <a:schemeClr val="tx1"/>
              </a:solidFill>
            </a:endParaRPr>
          </a:p>
          <a:p>
            <a:r>
              <a:rPr lang="en-AU" altLang="en-US">
                <a:solidFill>
                  <a:schemeClr val="tx1"/>
                </a:solidFill>
              </a:rPr>
              <a:t>Tenancy issues –Tenants Union of Queensland or CLC.</a:t>
            </a:r>
          </a:p>
          <a:p>
            <a:endParaRPr lang="en-AU" altLang="en-US">
              <a:solidFill>
                <a:schemeClr val="tx1"/>
              </a:solidFill>
            </a:endParaRPr>
          </a:p>
          <a:p>
            <a:r>
              <a:rPr lang="en-AU" altLang="en-US">
                <a:solidFill>
                  <a:schemeClr val="tx1"/>
                </a:solidFill>
              </a:rPr>
              <a:t>Employment issues – CLC. </a:t>
            </a:r>
          </a:p>
          <a:p>
            <a:endParaRPr lang="en-AU" altLang="en-US">
              <a:solidFill>
                <a:schemeClr val="tx1"/>
              </a:solidFill>
            </a:endParaRPr>
          </a:p>
          <a:p>
            <a:r>
              <a:rPr lang="en-AU" altLang="en-US">
                <a:solidFill>
                  <a:schemeClr val="tx1"/>
                </a:solidFill>
              </a:rPr>
              <a:t>Conveyancing and property issues – Queensland Law Society. </a:t>
            </a:r>
          </a:p>
          <a:p>
            <a:endParaRPr lang="en-AU" altLang="en-US">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ctrTitle"/>
          </p:nvPr>
        </p:nvSpPr>
        <p:spPr>
          <a:xfrm>
            <a:off x="611188" y="836613"/>
            <a:ext cx="7772400" cy="1470025"/>
          </a:xfrm>
        </p:spPr>
        <p:txBody>
          <a:bodyPr/>
          <a:lstStyle/>
          <a:p>
            <a:r>
              <a:rPr lang="en-AU" altLang="en-US">
                <a:solidFill>
                  <a:schemeClr val="tx1"/>
                </a:solidFill>
              </a:rPr>
              <a:t>A-G hails Legal Aid’s $100K top-up</a:t>
            </a:r>
          </a:p>
        </p:txBody>
      </p:sp>
      <p:sp>
        <p:nvSpPr>
          <p:cNvPr id="81925" name="Rectangle 5"/>
          <p:cNvSpPr>
            <a:spLocks noGrp="1" noChangeArrowheads="1"/>
          </p:cNvSpPr>
          <p:nvPr>
            <p:ph type="subTitle" idx="1"/>
          </p:nvPr>
        </p:nvSpPr>
        <p:spPr>
          <a:xfrm>
            <a:off x="611188" y="2205038"/>
            <a:ext cx="6400800" cy="1752600"/>
          </a:xfrm>
        </p:spPr>
        <p:txBody>
          <a:bodyPr/>
          <a:lstStyle/>
          <a:p>
            <a:pPr algn="l"/>
            <a:r>
              <a:rPr lang="en-AU" altLang="en-US">
                <a:solidFill>
                  <a:schemeClr val="tx1"/>
                </a:solidFill>
              </a:rPr>
              <a:t>ATTORNEY – GENERAL Jarrod Bleijie has welcomed the decision by Legal Aid to provide an additional $100,000 in assistance to flood-affected Queenslanders………….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AU" altLang="en-US">
                <a:solidFill>
                  <a:schemeClr val="tx1"/>
                </a:solidFill>
              </a:rPr>
              <a:t>Community Legal Centres</a:t>
            </a:r>
          </a:p>
        </p:txBody>
      </p:sp>
      <p:sp>
        <p:nvSpPr>
          <p:cNvPr id="95235" name="Rectangle 3"/>
          <p:cNvSpPr>
            <a:spLocks noGrp="1" noChangeArrowheads="1"/>
          </p:cNvSpPr>
          <p:nvPr>
            <p:ph type="body" idx="1"/>
          </p:nvPr>
        </p:nvSpPr>
        <p:spPr/>
        <p:txBody>
          <a:bodyPr/>
          <a:lstStyle/>
          <a:p>
            <a:pPr>
              <a:buFont typeface="Symbol" pitchFamily="18" charset="2"/>
              <a:buChar char=""/>
            </a:pPr>
            <a:endParaRPr lang="en-AU" altLang="en-US">
              <a:solidFill>
                <a:schemeClr val="tx1"/>
              </a:solidFill>
            </a:endParaRPr>
          </a:p>
          <a:p>
            <a:pPr>
              <a:buFont typeface="Symbol" pitchFamily="18" charset="2"/>
              <a:buChar char=""/>
            </a:pPr>
            <a:r>
              <a:rPr lang="en-AU" altLang="en-US">
                <a:solidFill>
                  <a:schemeClr val="tx1"/>
                </a:solidFill>
              </a:rPr>
              <a:t>Eight community legal centres volunteered to provide employment, tenancy and general civil law advice.</a:t>
            </a:r>
          </a:p>
          <a:p>
            <a:pPr>
              <a:buFont typeface="Symbol" pitchFamily="18" charset="2"/>
              <a:buChar char=""/>
            </a:pPr>
            <a:endParaRPr lang="en-AU" altLang="en-US">
              <a:solidFill>
                <a:schemeClr val="tx1"/>
              </a:solidFill>
            </a:endParaRPr>
          </a:p>
          <a:p>
            <a:pPr>
              <a:buFont typeface="Symbol" pitchFamily="18" charset="2"/>
              <a:buChar char=""/>
            </a:pPr>
            <a:r>
              <a:rPr lang="en-AU" altLang="en-US">
                <a:solidFill>
                  <a:schemeClr val="tx1"/>
                </a:solidFill>
              </a:rPr>
              <a:t>Call centre are referring people to these services. </a:t>
            </a:r>
          </a:p>
          <a:p>
            <a:pPr>
              <a:buFontTx/>
              <a:buNone/>
            </a:pPr>
            <a:endParaRPr lang="en-AU" altLang="en-US">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AU" altLang="en-US">
                <a:solidFill>
                  <a:schemeClr val="tx1"/>
                </a:solidFill>
              </a:rPr>
              <a:t>Community Meeting Bundaberg</a:t>
            </a:r>
          </a:p>
        </p:txBody>
      </p:sp>
      <p:sp>
        <p:nvSpPr>
          <p:cNvPr id="144387" name="Rectangle 3"/>
          <p:cNvSpPr>
            <a:spLocks noGrp="1" noChangeArrowheads="1"/>
          </p:cNvSpPr>
          <p:nvPr>
            <p:ph type="body" idx="1"/>
          </p:nvPr>
        </p:nvSpPr>
        <p:spPr/>
        <p:txBody>
          <a:bodyPr/>
          <a:lstStyle/>
          <a:p>
            <a:r>
              <a:rPr lang="en-AU" altLang="en-US">
                <a:solidFill>
                  <a:schemeClr val="tx1"/>
                </a:solidFill>
              </a:rPr>
              <a:t>Meeting held  20 February 2013 in Bundaberg.</a:t>
            </a:r>
          </a:p>
          <a:p>
            <a:endParaRPr lang="en-AU" altLang="en-US">
              <a:solidFill>
                <a:schemeClr val="tx1"/>
              </a:solidFill>
            </a:endParaRPr>
          </a:p>
          <a:p>
            <a:r>
              <a:rPr lang="en-AU" altLang="en-US">
                <a:solidFill>
                  <a:schemeClr val="tx1"/>
                </a:solidFill>
              </a:rPr>
              <a:t>In conjunction with the Insurance Council of Australia and Financial Ombudsman Service. </a:t>
            </a:r>
          </a:p>
          <a:p>
            <a:endParaRPr lang="en-AU" altLang="en-US">
              <a:solidFill>
                <a:schemeClr val="tx1"/>
              </a:solidFill>
            </a:endParaRPr>
          </a:p>
          <a:p>
            <a:r>
              <a:rPr lang="en-AU" altLang="en-US">
                <a:solidFill>
                  <a:schemeClr val="tx1"/>
                </a:solidFill>
              </a:rPr>
              <a:t>Lawyers from CPU and Bundaberg. </a:t>
            </a:r>
          </a:p>
          <a:p>
            <a:endParaRPr lang="en-AU" altLang="en-US">
              <a:solidFill>
                <a:schemeClr val="tx1"/>
              </a:solidFill>
            </a:endParaRPr>
          </a:p>
          <a:p>
            <a:r>
              <a:rPr lang="en-AU" altLang="en-US">
                <a:solidFill>
                  <a:schemeClr val="tx1"/>
                </a:solidFill>
              </a:rPr>
              <a:t>Provided Information, advice and referral services to affected members of the public.</a:t>
            </a:r>
          </a:p>
          <a:p>
            <a:endParaRPr lang="en-AU" altLang="en-US">
              <a:solidFill>
                <a:schemeClr val="tx1"/>
              </a:solidFill>
            </a:endParaRPr>
          </a:p>
          <a:p>
            <a:r>
              <a:rPr lang="en-AU" altLang="en-US">
                <a:solidFill>
                  <a:schemeClr val="tx1"/>
                </a:solidFill>
              </a:rPr>
              <a:t>Only people who were insured could attend the meeting.</a:t>
            </a:r>
          </a:p>
          <a:p>
            <a:endParaRPr lang="en-AU" altLang="en-US">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946275"/>
          </a:xfrm>
        </p:spPr>
        <p:txBody>
          <a:bodyPr/>
          <a:lstStyle/>
          <a:p>
            <a:pPr algn="ctr"/>
            <a:r>
              <a:rPr lang="en-AU" altLang="en-US"/>
              <a:t>Questions?</a:t>
            </a:r>
          </a:p>
        </p:txBody>
      </p:sp>
      <p:pic>
        <p:nvPicPr>
          <p:cNvPr id="5125" name="Picture 5"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0663"/>
            <a:ext cx="7921625" cy="5484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phot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63538"/>
            <a:ext cx="8207375" cy="5341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photo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5113"/>
            <a:ext cx="7921625" cy="5413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AU" altLang="en-US">
                <a:solidFill>
                  <a:schemeClr val="tx1"/>
                </a:solidFill>
              </a:rPr>
              <a:t>Lessons Learned</a:t>
            </a:r>
          </a:p>
        </p:txBody>
      </p:sp>
      <p:sp>
        <p:nvSpPr>
          <p:cNvPr id="149507" name="Rectangle 3"/>
          <p:cNvSpPr>
            <a:spLocks noGrp="1" noChangeArrowheads="1"/>
          </p:cNvSpPr>
          <p:nvPr>
            <p:ph type="body" idx="1"/>
          </p:nvPr>
        </p:nvSpPr>
        <p:spPr/>
        <p:txBody>
          <a:bodyPr/>
          <a:lstStyle/>
          <a:p>
            <a:r>
              <a:rPr lang="en-AU" altLang="en-US">
                <a:solidFill>
                  <a:schemeClr val="tx1"/>
                </a:solidFill>
              </a:rPr>
              <a:t>Ensure Fact Sheets are up-to-date (on-going)</a:t>
            </a:r>
          </a:p>
          <a:p>
            <a:endParaRPr lang="en-AU" altLang="en-US">
              <a:solidFill>
                <a:schemeClr val="tx1"/>
              </a:solidFill>
            </a:endParaRPr>
          </a:p>
          <a:p>
            <a:r>
              <a:rPr lang="en-AU" altLang="en-US">
                <a:solidFill>
                  <a:schemeClr val="tx1"/>
                </a:solidFill>
              </a:rPr>
              <a:t>Meet with Stakeholders early (Standard List)</a:t>
            </a:r>
          </a:p>
          <a:p>
            <a:endParaRPr lang="en-AU" altLang="en-US">
              <a:solidFill>
                <a:schemeClr val="tx1"/>
              </a:solidFill>
            </a:endParaRPr>
          </a:p>
          <a:p>
            <a:r>
              <a:rPr lang="en-AU" altLang="en-US">
                <a:solidFill>
                  <a:schemeClr val="tx1"/>
                </a:solidFill>
              </a:rPr>
              <a:t>Clearly identify what LAQ can do and what we can’t</a:t>
            </a:r>
          </a:p>
          <a:p>
            <a:endParaRPr lang="en-AU" altLang="en-US">
              <a:solidFill>
                <a:schemeClr val="tx1"/>
              </a:solidFill>
            </a:endParaRPr>
          </a:p>
          <a:p>
            <a:r>
              <a:rPr lang="en-AU" altLang="en-US">
                <a:solidFill>
                  <a:schemeClr val="tx1"/>
                </a:solidFill>
              </a:rPr>
              <a:t>Brief AG – DJAG (early and keep informed)</a:t>
            </a:r>
          </a:p>
          <a:p>
            <a:endParaRPr lang="en-AU" altLang="en-US">
              <a:solidFill>
                <a:schemeClr val="tx1"/>
              </a:solidFill>
            </a:endParaRPr>
          </a:p>
          <a:p>
            <a:r>
              <a:rPr lang="en-AU" altLang="en-US">
                <a:solidFill>
                  <a:schemeClr val="tx1"/>
                </a:solidFill>
              </a:rPr>
              <a:t>Liaise with DOC staff early (and supply them with material)</a:t>
            </a:r>
          </a:p>
          <a:p>
            <a:endParaRPr lang="en-AU" altLang="en-US">
              <a:solidFill>
                <a:schemeClr val="tx1"/>
              </a:solidFill>
            </a:endParaRPr>
          </a:p>
          <a:p>
            <a:r>
              <a:rPr lang="en-AU" altLang="en-US">
                <a:solidFill>
                  <a:schemeClr val="tx1"/>
                </a:solidFill>
              </a:rPr>
              <a:t>Posters in Recovery Centres</a:t>
            </a:r>
          </a:p>
          <a:p>
            <a:endParaRPr lang="en-AU" altLang="en-US">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AU" altLang="en-US">
                <a:solidFill>
                  <a:schemeClr val="tx1"/>
                </a:solidFill>
              </a:rPr>
              <a:t>Lessons Learned</a:t>
            </a:r>
          </a:p>
        </p:txBody>
      </p:sp>
      <p:sp>
        <p:nvSpPr>
          <p:cNvPr id="150531" name="Rectangle 3"/>
          <p:cNvSpPr>
            <a:spLocks noGrp="1" noChangeArrowheads="1"/>
          </p:cNvSpPr>
          <p:nvPr>
            <p:ph type="body" idx="1"/>
          </p:nvPr>
        </p:nvSpPr>
        <p:spPr>
          <a:xfrm>
            <a:off x="395288" y="1196975"/>
            <a:ext cx="8229600" cy="4525963"/>
          </a:xfrm>
        </p:spPr>
        <p:txBody>
          <a:bodyPr/>
          <a:lstStyle/>
          <a:p>
            <a:r>
              <a:rPr lang="en-AU" altLang="en-US">
                <a:solidFill>
                  <a:schemeClr val="tx1"/>
                </a:solidFill>
              </a:rPr>
              <a:t>Meet with Local Council</a:t>
            </a:r>
          </a:p>
          <a:p>
            <a:endParaRPr lang="en-AU" altLang="en-US">
              <a:solidFill>
                <a:schemeClr val="tx1"/>
              </a:solidFill>
            </a:endParaRPr>
          </a:p>
          <a:p>
            <a:r>
              <a:rPr lang="en-AU" altLang="en-US">
                <a:solidFill>
                  <a:schemeClr val="tx1"/>
                </a:solidFill>
              </a:rPr>
              <a:t>Do not attend Recovery/Evacuation Centres</a:t>
            </a:r>
          </a:p>
          <a:p>
            <a:endParaRPr lang="en-AU" altLang="en-US">
              <a:solidFill>
                <a:schemeClr val="tx1"/>
              </a:solidFill>
            </a:endParaRPr>
          </a:p>
          <a:p>
            <a:r>
              <a:rPr lang="en-AU" altLang="en-US">
                <a:solidFill>
                  <a:schemeClr val="tx1"/>
                </a:solidFill>
              </a:rPr>
              <a:t>Directly organise Partner Organisations (CLCs etc) </a:t>
            </a:r>
          </a:p>
          <a:p>
            <a:endParaRPr lang="en-AU" altLang="en-US">
              <a:solidFill>
                <a:schemeClr val="tx1"/>
              </a:solidFill>
            </a:endParaRPr>
          </a:p>
          <a:p>
            <a:r>
              <a:rPr lang="en-AU" altLang="en-US">
                <a:solidFill>
                  <a:schemeClr val="tx1"/>
                </a:solidFill>
              </a:rPr>
              <a:t>Use media to get message out</a:t>
            </a:r>
          </a:p>
          <a:p>
            <a:endParaRPr lang="en-AU" altLang="en-US">
              <a:solidFill>
                <a:schemeClr val="tx1"/>
              </a:solidFill>
            </a:endParaRPr>
          </a:p>
          <a:p>
            <a:r>
              <a:rPr lang="en-AU" altLang="en-US">
                <a:solidFill>
                  <a:schemeClr val="tx1"/>
                </a:solidFill>
              </a:rPr>
              <a:t>Record call centre data</a:t>
            </a:r>
          </a:p>
          <a:p>
            <a:endParaRPr lang="en-AU" altLang="en-US">
              <a:solidFill>
                <a:schemeClr val="tx1"/>
              </a:solidFill>
            </a:endParaRPr>
          </a:p>
          <a:p>
            <a:r>
              <a:rPr lang="en-AU" altLang="en-US">
                <a:solidFill>
                  <a:schemeClr val="tx1"/>
                </a:solidFill>
              </a:rPr>
              <a:t>Put the response team together</a:t>
            </a:r>
          </a:p>
          <a:p>
            <a:endParaRPr lang="en-AU" altLang="en-US">
              <a:solidFill>
                <a:schemeClr val="tx1"/>
              </a:solidFill>
            </a:endParaRPr>
          </a:p>
          <a:p>
            <a:r>
              <a:rPr lang="en-AU" altLang="en-US">
                <a:solidFill>
                  <a:schemeClr val="tx1"/>
                </a:solidFill>
              </a:rPr>
              <a:t>Use local Regional Office as POC in local area</a:t>
            </a:r>
          </a:p>
          <a:p>
            <a:endParaRPr lang="en-AU" altLang="en-US">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p:txBody>
          <a:bodyPr/>
          <a:lstStyle/>
          <a:p>
            <a:r>
              <a:rPr lang="en-AU" altLang="en-US">
                <a:solidFill>
                  <a:schemeClr val="tx1"/>
                </a:solidFill>
              </a:rPr>
              <a:t>Ex Tropical Cyclone OSWALD</a:t>
            </a:r>
          </a:p>
        </p:txBody>
      </p:sp>
      <p:pic>
        <p:nvPicPr>
          <p:cNvPr id="108549" name="Picture 5" descr="722268main_20130125-OSWALD-MODIS-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412875"/>
            <a:ext cx="4654550" cy="465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68313" y="2492375"/>
            <a:ext cx="8229600" cy="1143000"/>
          </a:xfrm>
        </p:spPr>
        <p:txBody>
          <a:bodyPr/>
          <a:lstStyle/>
          <a:p>
            <a:pPr algn="ctr"/>
            <a:r>
              <a:rPr lang="en-AU" altLang="en-US">
                <a:solidFill>
                  <a:schemeClr val="tx1"/>
                </a:solidFill>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AU" altLang="en-US">
                <a:solidFill>
                  <a:schemeClr val="tx1"/>
                </a:solidFill>
              </a:rPr>
              <a:t>Numbers of properties affected</a:t>
            </a:r>
          </a:p>
        </p:txBody>
      </p:sp>
      <p:sp>
        <p:nvSpPr>
          <p:cNvPr id="77827" name="Rectangle 3"/>
          <p:cNvSpPr>
            <a:spLocks noGrp="1" noChangeArrowheads="1"/>
          </p:cNvSpPr>
          <p:nvPr>
            <p:ph type="body" idx="1"/>
          </p:nvPr>
        </p:nvSpPr>
        <p:spPr/>
        <p:txBody>
          <a:bodyPr/>
          <a:lstStyle/>
          <a:p>
            <a:pPr marL="381000" indent="-381000"/>
            <a:r>
              <a:rPr lang="en-AU" altLang="en-US">
                <a:solidFill>
                  <a:schemeClr val="tx1"/>
                </a:solidFill>
              </a:rPr>
              <a:t>Twenty-two areas of Queensland were affected by flood and storm damage from ex-tropical cyclone Oswald. </a:t>
            </a:r>
          </a:p>
          <a:p>
            <a:pPr marL="381000" indent="-381000"/>
            <a:endParaRPr lang="en-AU" altLang="en-US">
              <a:solidFill>
                <a:schemeClr val="tx1"/>
              </a:solidFill>
            </a:endParaRPr>
          </a:p>
          <a:p>
            <a:pPr marL="381000" indent="-381000"/>
            <a:r>
              <a:rPr lang="en-AU" altLang="en-US">
                <a:solidFill>
                  <a:schemeClr val="tx1"/>
                </a:solidFill>
              </a:rPr>
              <a:t>The areas most affected include; Bundaberg, Gladstone, Rockhampton, Gympie, Fraser Coast, North Burnett and Lockyer Valley.</a:t>
            </a:r>
          </a:p>
          <a:p>
            <a:pPr marL="381000" indent="-381000"/>
            <a:endParaRPr lang="en-AU" altLang="en-US">
              <a:solidFill>
                <a:schemeClr val="tx1"/>
              </a:solidFill>
            </a:endParaRPr>
          </a:p>
          <a:p>
            <a:pPr marL="381000" indent="-381000"/>
            <a:r>
              <a:rPr lang="en-AU" altLang="en-US">
                <a:solidFill>
                  <a:schemeClr val="tx1"/>
                </a:solidFill>
              </a:rPr>
              <a:t>In these areas, a total of 2,339 properties suffered severe or catastrophic damage and of these 1,608 properties are uninhabitable. 1,321 of these were in Bundaberg.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7" name="Picture 5" descr="QLD PAUL"/>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90700" y="274638"/>
            <a:ext cx="5562600" cy="585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bunda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0955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AU" altLang="en-US">
                <a:solidFill>
                  <a:schemeClr val="tx1"/>
                </a:solidFill>
              </a:rPr>
              <a:t>Bundaberg Situation</a:t>
            </a:r>
          </a:p>
        </p:txBody>
      </p:sp>
      <p:sp>
        <p:nvSpPr>
          <p:cNvPr id="134147" name="Rectangle 3"/>
          <p:cNvSpPr>
            <a:spLocks noGrp="1" noChangeArrowheads="1"/>
          </p:cNvSpPr>
          <p:nvPr>
            <p:ph type="body" idx="1"/>
          </p:nvPr>
        </p:nvSpPr>
        <p:spPr/>
        <p:txBody>
          <a:bodyPr/>
          <a:lstStyle/>
          <a:p>
            <a:r>
              <a:rPr lang="en-AU" altLang="en-US">
                <a:solidFill>
                  <a:schemeClr val="tx1"/>
                </a:solidFill>
              </a:rPr>
              <a:t>North Bundaberg </a:t>
            </a:r>
          </a:p>
          <a:p>
            <a:pPr lvl="2"/>
            <a:r>
              <a:rPr lang="en-AU" altLang="en-US">
                <a:solidFill>
                  <a:schemeClr val="tx1"/>
                </a:solidFill>
              </a:rPr>
              <a:t>7,000 people directly affected</a:t>
            </a:r>
          </a:p>
          <a:p>
            <a:pPr lvl="2"/>
            <a:r>
              <a:rPr lang="en-AU" altLang="en-US">
                <a:solidFill>
                  <a:schemeClr val="tx1"/>
                </a:solidFill>
              </a:rPr>
              <a:t>1,000 evacuated by Helicopter</a:t>
            </a:r>
          </a:p>
          <a:p>
            <a:pPr lvl="2"/>
            <a:endParaRPr lang="en-AU" altLang="en-US">
              <a:solidFill>
                <a:schemeClr val="tx1"/>
              </a:solidFill>
            </a:endParaRPr>
          </a:p>
          <a:p>
            <a:r>
              <a:rPr lang="en-AU" altLang="en-US" sz="1600">
                <a:solidFill>
                  <a:schemeClr val="tx1"/>
                </a:solidFill>
              </a:rPr>
              <a:t>Evacuation and Recovery centres</a:t>
            </a:r>
          </a:p>
          <a:p>
            <a:pPr lvl="2"/>
            <a:r>
              <a:rPr lang="en-AU" altLang="en-US">
                <a:solidFill>
                  <a:schemeClr val="tx1"/>
                </a:solidFill>
              </a:rPr>
              <a:t>3 Evacuation Centres – 320 requiring emergency accommodation (2 weeks after flood)</a:t>
            </a:r>
          </a:p>
          <a:p>
            <a:pPr lvl="2"/>
            <a:r>
              <a:rPr lang="en-AU" altLang="en-US">
                <a:solidFill>
                  <a:schemeClr val="tx1"/>
                </a:solidFill>
              </a:rPr>
              <a:t>3 Recovery Centres – essential services</a:t>
            </a:r>
          </a:p>
          <a:p>
            <a:pPr lvl="2"/>
            <a:endParaRPr lang="en-AU" altLang="en-US">
              <a:solidFill>
                <a:schemeClr val="tx1"/>
              </a:solidFill>
            </a:endParaRPr>
          </a:p>
          <a:p>
            <a:r>
              <a:rPr lang="en-AU" altLang="en-US" sz="1600">
                <a:solidFill>
                  <a:schemeClr val="tx1"/>
                </a:solidFill>
              </a:rPr>
              <a:t>Tent City</a:t>
            </a:r>
          </a:p>
          <a:p>
            <a:endParaRPr lang="en-AU" altLang="en-US" sz="1600">
              <a:solidFill>
                <a:schemeClr val="tx1"/>
              </a:solidFill>
            </a:endParaRPr>
          </a:p>
          <a:p>
            <a:r>
              <a:rPr lang="en-AU" altLang="en-US" sz="1600">
                <a:solidFill>
                  <a:schemeClr val="tx1"/>
                </a:solidFill>
              </a:rPr>
              <a:t>Health Issues</a:t>
            </a:r>
          </a:p>
          <a:p>
            <a:endParaRPr lang="en-AU" altLang="en-US" sz="1600">
              <a:solidFill>
                <a:schemeClr val="tx1"/>
              </a:solidFill>
            </a:endParaRPr>
          </a:p>
          <a:p>
            <a:r>
              <a:rPr lang="en-AU" altLang="en-US" sz="1600">
                <a:solidFill>
                  <a:schemeClr val="tx1"/>
                </a:solidFill>
              </a:rPr>
              <a:t>Insurance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AU" altLang="en-US">
                <a:solidFill>
                  <a:schemeClr val="tx1"/>
                </a:solidFill>
              </a:rPr>
              <a:t>Insurance is the Problem</a:t>
            </a:r>
          </a:p>
        </p:txBody>
      </p:sp>
      <p:sp>
        <p:nvSpPr>
          <p:cNvPr id="151555" name="Rectangle 3"/>
          <p:cNvSpPr>
            <a:spLocks noGrp="1" noChangeArrowheads="1"/>
          </p:cNvSpPr>
          <p:nvPr>
            <p:ph type="body" idx="1"/>
          </p:nvPr>
        </p:nvSpPr>
        <p:spPr/>
        <p:txBody>
          <a:bodyPr/>
          <a:lstStyle/>
          <a:p>
            <a:endParaRPr lang="en-AU" altLang="en-US">
              <a:solidFill>
                <a:schemeClr val="tx1"/>
              </a:solidFill>
            </a:endParaRPr>
          </a:p>
          <a:p>
            <a:r>
              <a:rPr lang="en-AU" altLang="en-US" i="1">
                <a:solidFill>
                  <a:schemeClr val="tx1"/>
                </a:solidFill>
              </a:rPr>
              <a:t>There is a serious community issue around the availability and affordability of flood insurance.</a:t>
            </a:r>
          </a:p>
          <a:p>
            <a:endParaRPr lang="en-AU" altLang="en-US" i="1">
              <a:solidFill>
                <a:schemeClr val="tx1"/>
              </a:solidFill>
            </a:endParaRPr>
          </a:p>
          <a:p>
            <a:r>
              <a:rPr lang="en-AU" altLang="en-US" i="1">
                <a:solidFill>
                  <a:schemeClr val="tx1"/>
                </a:solidFill>
              </a:rPr>
              <a:t>When floods occur, individuals and the community often suffer severe economic and social losses. </a:t>
            </a:r>
          </a:p>
          <a:p>
            <a:endParaRPr lang="en-AU" altLang="en-US" i="1">
              <a:solidFill>
                <a:schemeClr val="tx1"/>
              </a:solidFill>
            </a:endParaRPr>
          </a:p>
          <a:p>
            <a:r>
              <a:rPr lang="en-AU" altLang="en-US" i="1">
                <a:solidFill>
                  <a:schemeClr val="tx1"/>
                </a:solidFill>
              </a:rPr>
              <a:t>These losses are exacerbated by the fact that many policyholders do not have flood cover, leading to financial hardship that impedes personal and community recovery.</a:t>
            </a:r>
          </a:p>
          <a:p>
            <a:pPr>
              <a:buFontTx/>
              <a:buNone/>
            </a:pPr>
            <a:r>
              <a:rPr lang="en-AU" altLang="en-US" i="1">
                <a:solidFill>
                  <a:schemeClr val="tx1"/>
                </a:solidFill>
              </a:rPr>
              <a:t>(</a:t>
            </a:r>
            <a:r>
              <a:rPr lang="en-AU" altLang="en-US" sz="1400" i="1">
                <a:solidFill>
                  <a:schemeClr val="tx1"/>
                </a:solidFill>
              </a:rPr>
              <a:t>Natural Disaster Insurance Review – John Trowbridge 30 September 2011)</a:t>
            </a:r>
          </a:p>
          <a:p>
            <a:endParaRPr lang="en-AU" altLang="en-US" sz="1400" i="1">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IMG-20130204-000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225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powerpoint">
  <a:themeElements>
    <a:clrScheme name="blue-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blue-powerpoint</Template>
  <TotalTime>1901</TotalTime>
  <Words>2296</Words>
  <Application>Microsoft Office PowerPoint</Application>
  <PresentationFormat>On-screen Show (4:3)</PresentationFormat>
  <Paragraphs>251</Paragraphs>
  <Slides>30</Slides>
  <Notes>27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Arial</vt:lpstr>
      <vt:lpstr>Symbol</vt:lpstr>
      <vt:lpstr>blue-powerpoint</vt:lpstr>
      <vt:lpstr>Custom Design</vt:lpstr>
      <vt:lpstr>2013 Floods LAQ Response and Lessons Learned </vt:lpstr>
      <vt:lpstr>What I will cover</vt:lpstr>
      <vt:lpstr>Ex Tropical Cyclone OSWALD</vt:lpstr>
      <vt:lpstr>Numbers of properties affected</vt:lpstr>
      <vt:lpstr>PowerPoint Presentation</vt:lpstr>
      <vt:lpstr>PowerPoint Presentation</vt:lpstr>
      <vt:lpstr>Bundaberg Situation</vt:lpstr>
      <vt:lpstr>Insurance is the Problem</vt:lpstr>
      <vt:lpstr>PowerPoint Presentation</vt:lpstr>
      <vt:lpstr>PowerPoint Presentation</vt:lpstr>
      <vt:lpstr>PowerPoint Presentation</vt:lpstr>
      <vt:lpstr>PowerPoint Presentation</vt:lpstr>
      <vt:lpstr>PowerPoint Presentation</vt:lpstr>
      <vt:lpstr>PowerPoint Presentation</vt:lpstr>
      <vt:lpstr>Initial Actions</vt:lpstr>
      <vt:lpstr>Initial Actions</vt:lpstr>
      <vt:lpstr>Co-ordinated Services Delivery</vt:lpstr>
      <vt:lpstr>Legal Areas we could assist in</vt:lpstr>
      <vt:lpstr>Legal Areas we could assist in</vt:lpstr>
      <vt:lpstr>Refer clients to partner organisations</vt:lpstr>
      <vt:lpstr>Refer clients to partner organisations</vt:lpstr>
      <vt:lpstr>A-G hails Legal Aid’s $100K top-up</vt:lpstr>
      <vt:lpstr>Community Legal Centres</vt:lpstr>
      <vt:lpstr>Community Meeting Bundaberg</vt:lpstr>
      <vt:lpstr>Questions?</vt:lpstr>
      <vt:lpstr>PowerPoint Presentation</vt:lpstr>
      <vt:lpstr>PowerPoint Presentation</vt:lpstr>
      <vt:lpstr>Lessons Learned</vt:lpstr>
      <vt:lpstr>Lessons Learned</vt:lpstr>
      <vt:lpstr>Questions?</vt:lpstr>
    </vt:vector>
  </TitlesOfParts>
  <Company>LAQ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LAQ PowerPoint presentation template</dc:title>
  <dc:creator>DefaultPr0file</dc:creator>
  <cp:lastModifiedBy>QailsAdmin</cp:lastModifiedBy>
  <cp:revision>52</cp:revision>
  <dcterms:created xsi:type="dcterms:W3CDTF">2008-04-02T23:13:22Z</dcterms:created>
  <dcterms:modified xsi:type="dcterms:W3CDTF">2014-03-28T01:57:54Z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egory">
    <vt:lpwstr>;#Corporate templates;#</vt:lpwstr>
  </property>
  <property fmtid="{D5CDD505-2E9C-101B-9397-08002B2CF9AE}" pid="3" name="ContentType">
    <vt:lpwstr>Document</vt:lpwstr>
  </property>
  <property fmtid="{D5CDD505-2E9C-101B-9397-08002B2CF9AE}" pid="4" name="display_urn:schemas-microsoft-com:office:office#Editor">
    <vt:lpwstr>Tanya Shepherd</vt:lpwstr>
  </property>
  <property fmtid="{D5CDD505-2E9C-101B-9397-08002B2CF9AE}" pid="5" name="xd_Signature">
    <vt:lpwstr/>
  </property>
  <property fmtid="{D5CDD505-2E9C-101B-9397-08002B2CF9AE}" pid="6" name="TemplateUrl">
    <vt:lpwstr/>
  </property>
  <property fmtid="{D5CDD505-2E9C-101B-9397-08002B2CF9AE}" pid="7" name="xd_ProgID">
    <vt:lpwstr/>
  </property>
  <property fmtid="{D5CDD505-2E9C-101B-9397-08002B2CF9AE}" pid="8" name="PublishingStartDate">
    <vt:lpwstr/>
  </property>
  <property fmtid="{D5CDD505-2E9C-101B-9397-08002B2CF9AE}" pid="9" name="PublishingExpirationDate">
    <vt:lpwstr/>
  </property>
  <property fmtid="{D5CDD505-2E9C-101B-9397-08002B2CF9AE}" pid="10" name="display_urn:schemas-microsoft-com:office:office#Author">
    <vt:lpwstr>Tanya Shepherd</vt:lpwstr>
  </property>
  <property fmtid="{D5CDD505-2E9C-101B-9397-08002B2CF9AE}" pid="11" name="ContentTypeId">
    <vt:lpwstr>0x010100E87498CF4830C242850E3AD38C4AB47F</vt:lpwstr>
  </property>
  <property fmtid="{D5CDD505-2E9C-101B-9397-08002B2CF9AE}" pid="12" name="_SourceUrl">
    <vt:lpwstr/>
  </property>
</Properties>
</file>