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1" r:id="rId3"/>
    <p:sldId id="275" r:id="rId4"/>
    <p:sldId id="287" r:id="rId5"/>
    <p:sldId id="288" r:id="rId6"/>
    <p:sldId id="291" r:id="rId7"/>
    <p:sldId id="292" r:id="rId8"/>
    <p:sldId id="294" r:id="rId9"/>
    <p:sldId id="293" r:id="rId10"/>
    <p:sldId id="295" r:id="rId11"/>
    <p:sldId id="289" r:id="rId12"/>
    <p:sldId id="296" r:id="rId13"/>
    <p:sldId id="290" r:id="rId14"/>
  </p:sldIdLst>
  <p:sldSz cx="9144000" cy="6858000" type="screen4x3"/>
  <p:notesSz cx="6858000" cy="9144000"/>
  <p:defaultTextStyle>
    <a:defPPr>
      <a:defRPr lang="en-A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4982" autoAdjust="0"/>
  </p:normalViewPr>
  <p:slideViewPr>
    <p:cSldViewPr snapToGrid="0" snapToObjects="1">
      <p:cViewPr>
        <p:scale>
          <a:sx n="76" d="100"/>
          <a:sy n="76" d="100"/>
        </p:scale>
        <p:origin x="-139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Shared%20Files:DIRECTORS%20FILES:Projects:Census:Data:From%20Cath:Report%20working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7586207333251002"/>
          <c:y val="5.0925925925925902E-2"/>
          <c:w val="0.50225620470541299"/>
          <c:h val="0.78973368504215502"/>
        </c:manualLayout>
      </c:layout>
      <c:barChart>
        <c:barDir val="bar"/>
        <c:grouping val="clustered"/>
        <c:varyColors val="0"/>
        <c:ser>
          <c:idx val="1"/>
          <c:order val="0"/>
          <c:invertIfNegative val="0"/>
          <c:dPt>
            <c:idx val="7"/>
            <c:invertIfNegative val="0"/>
            <c:bubble3D val="0"/>
            <c:spPr>
              <a:solidFill>
                <a:schemeClr val="accent1"/>
              </a:solidFill>
            </c:spPr>
          </c:dPt>
          <c:dLbls>
            <c:txPr>
              <a:bodyPr/>
              <a:lstStyle/>
              <a:p>
                <a:pPr>
                  <a:defRPr>
                    <a:latin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Accreditation!$A$5:$A$12</c:f>
              <c:strCache>
                <c:ptCount val="8"/>
                <c:pt idx="0">
                  <c:v>Other</c:v>
                </c:pt>
                <c:pt idx="1">
                  <c:v>Providing advice and support to EO/Managers</c:v>
                </c:pt>
                <c:pt idx="2">
                  <c:v>Clarifying the governance role of the Management Committee/Board</c:v>
                </c:pt>
                <c:pt idx="3">
                  <c:v>Identifying and problem-solving issues of concern for the CLC/legal service</c:v>
                </c:pt>
                <c:pt idx="4">
                  <c:v>Helping to manage risk to the CLC</c:v>
                </c:pt>
                <c:pt idx="5">
                  <c:v>Confirming HR policies and procedures</c:v>
                </c:pt>
                <c:pt idx="6">
                  <c:v>Updating out-of-date policies and procedures</c:v>
                </c:pt>
                <c:pt idx="7">
                  <c:v>There have been no benefits</c:v>
                </c:pt>
              </c:strCache>
            </c:strRef>
          </c:cat>
          <c:val>
            <c:numRef>
              <c:f>Accreditation!$C$5:$C$12</c:f>
              <c:numCache>
                <c:formatCode>0.0</c:formatCode>
                <c:ptCount val="8"/>
                <c:pt idx="0">
                  <c:v>5.5555555555555429</c:v>
                </c:pt>
                <c:pt idx="1">
                  <c:v>36.111111111111107</c:v>
                </c:pt>
                <c:pt idx="2">
                  <c:v>48.611111111111107</c:v>
                </c:pt>
                <c:pt idx="3">
                  <c:v>48.611111111111107</c:v>
                </c:pt>
                <c:pt idx="4">
                  <c:v>64.583333333333215</c:v>
                </c:pt>
                <c:pt idx="5">
                  <c:v>68.055555555555429</c:v>
                </c:pt>
                <c:pt idx="6">
                  <c:v>84.722222222222214</c:v>
                </c:pt>
                <c:pt idx="7">
                  <c:v>6.9444444444444438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7183488"/>
        <c:axId val="37185024"/>
      </c:barChart>
      <c:catAx>
        <c:axId val="371834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"/>
                <a:cs typeface="Arial"/>
              </a:defRPr>
            </a:pPr>
            <a:endParaRPr lang="en-US"/>
          </a:p>
        </c:txPr>
        <c:crossAx val="37185024"/>
        <c:crosses val="autoZero"/>
        <c:auto val="1"/>
        <c:lblAlgn val="ctr"/>
        <c:lblOffset val="100"/>
        <c:noMultiLvlLbl val="0"/>
      </c:catAx>
      <c:valAx>
        <c:axId val="371850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Arial"/>
                    <a:cs typeface="Arial"/>
                  </a:defRPr>
                </a:pPr>
                <a:r>
                  <a:rPr lang="en-AU">
                    <a:latin typeface="Arial"/>
                    <a:cs typeface="Arial"/>
                  </a:rPr>
                  <a:t>Percent</a:t>
                </a:r>
                <a:r>
                  <a:rPr lang="en-AU" baseline="0">
                    <a:latin typeface="Arial"/>
                    <a:cs typeface="Arial"/>
                  </a:rPr>
                  <a:t> of centres</a:t>
                </a:r>
                <a:endParaRPr lang="en-AU">
                  <a:latin typeface="Arial"/>
                  <a:cs typeface="Arial"/>
                </a:endParaRP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/>
                <a:cs typeface="Arial"/>
              </a:defRPr>
            </a:pPr>
            <a:endParaRPr lang="en-US"/>
          </a:p>
        </c:txPr>
        <c:crossAx val="3718348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6AD1D3D-3C7A-4392-BDFA-F432A9A0C3EE}" type="datetimeFigureOut">
              <a:rPr lang="en-US" altLang="en-US"/>
              <a:pPr>
                <a:defRPr/>
              </a:pPr>
              <a:t>3/28/2014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40FD232-BED0-4F3E-ABD9-A515B962B9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8062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55E975B-66B0-4CAD-809A-007EA8564162}" type="datetimeFigureOut">
              <a:rPr lang="en-AU"/>
              <a:pPr>
                <a:defRPr/>
              </a:pPr>
              <a:t>28/03/2014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CCC2ADC-B9AD-4B7B-9F1C-D95CCE74F4F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033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55E1AAF-1676-41F5-A876-670DA49C5C93}" type="slidenum">
              <a:rPr lang="en-AU" altLang="en-US"/>
              <a:pPr eaLnBrk="1" hangingPunct="1"/>
              <a:t>2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dirty="0" smtClean="0"/>
              <a:t>Anticipated outcomes of the Census :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AU" dirty="0" smtClean="0"/>
          </a:p>
          <a:p>
            <a:pPr marL="171450" indent="-1714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provide an </a:t>
            </a:r>
            <a:r>
              <a:rPr lang="en-GB" b="1" dirty="0" smtClean="0"/>
              <a:t>evidence-base for decision-making </a:t>
            </a:r>
            <a:r>
              <a:rPr lang="en-GB" dirty="0" smtClean="0"/>
              <a:t>and advocacy by NACLC, state and territory associations and individual members</a:t>
            </a:r>
          </a:p>
          <a:p>
            <a:pPr marL="171450" indent="-1714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increase the opportunity for CLCs to provide</a:t>
            </a:r>
            <a:r>
              <a:rPr lang="en-GB" b="1" dirty="0" smtClean="0"/>
              <a:t> feedback </a:t>
            </a:r>
            <a:r>
              <a:rPr lang="en-GB" dirty="0" smtClean="0"/>
              <a:t>and information to NACLC</a:t>
            </a:r>
          </a:p>
          <a:p>
            <a:pPr marL="171450" indent="-1714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reduce the need for </a:t>
            </a:r>
            <a:r>
              <a:rPr lang="en-GB" b="1" dirty="0" smtClean="0"/>
              <a:t>multiple surveys </a:t>
            </a:r>
            <a:r>
              <a:rPr lang="en-GB" dirty="0" smtClean="0"/>
              <a:t>of CLCs over the year</a:t>
            </a:r>
          </a:p>
          <a:p>
            <a:pPr marL="171450" indent="-1714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establish the </a:t>
            </a:r>
            <a:r>
              <a:rPr lang="en-GB" b="1" dirty="0" smtClean="0"/>
              <a:t>baseline survey framework </a:t>
            </a:r>
            <a:r>
              <a:rPr lang="en-GB" dirty="0" smtClean="0"/>
              <a:t>which can support longitudinal analysis, but allow feasibility for amendments in future years</a:t>
            </a:r>
            <a:endParaRPr lang="en-AU" dirty="0" smtClean="0"/>
          </a:p>
          <a:p>
            <a:pPr marL="171450" indent="-1714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increase capacity to </a:t>
            </a:r>
            <a:r>
              <a:rPr lang="en-GB" b="1" dirty="0" smtClean="0"/>
              <a:t>track emerging trends </a:t>
            </a:r>
            <a:r>
              <a:rPr lang="en-GB" dirty="0" smtClean="0"/>
              <a:t>and changing priorities in the sector</a:t>
            </a:r>
            <a:endParaRPr lang="en-AU" dirty="0" smtClean="0"/>
          </a:p>
          <a:p>
            <a:pPr marL="171450" indent="-1714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b="1" dirty="0" smtClean="0"/>
              <a:t>improve performance </a:t>
            </a:r>
            <a:r>
              <a:rPr lang="en-GB" dirty="0" smtClean="0"/>
              <a:t>of NACLC as a representative body providing services to support the sector</a:t>
            </a:r>
            <a:endParaRPr lang="en-AU" dirty="0" smtClean="0"/>
          </a:p>
          <a:p>
            <a:pPr marL="171450" indent="-1714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inform and support improved </a:t>
            </a:r>
            <a:r>
              <a:rPr lang="en-GB" b="1" dirty="0" smtClean="0"/>
              <a:t>marketing and lobbying </a:t>
            </a:r>
            <a:r>
              <a:rPr lang="en-GB" dirty="0" smtClean="0"/>
              <a:t>for the sector</a:t>
            </a:r>
            <a:endParaRPr lang="en-A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8B1ACA1-6251-4BDC-B27F-83E0CE43EFB0}" type="slidenum">
              <a:rPr lang="en-AU" altLang="en-US"/>
              <a:pPr eaLnBrk="1" hangingPunct="1"/>
              <a:t>6</a:t>
            </a:fld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AEDD1-3263-4328-8F01-93636E117156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225" y="236538"/>
            <a:ext cx="785813" cy="365125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D8B70448-A59F-49D5-B4F4-CBE33130C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124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E870B-90C2-4261-AB77-05F9D31A74D0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27E18-4851-402A-88E3-E9EA05A91359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3657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725A7-0A4C-4750-8598-52F0B8068781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78B8F-BEC8-4BF0-A591-D5A6903C7862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7059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8DAB2-7E43-45CF-8E94-A221A9B3DADE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51F55-6AA9-4106-AA1D-78460E5C40EC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5077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0AB42-60BC-4ABC-A43F-9E32392CCE66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  <p:sp>
        <p:nvSpPr>
          <p:cNvPr id="5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483D1-539D-4F70-B955-DDDC2F9E48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636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2EDC5-01D6-4EB6-9D6D-ECC71C27C0F3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92E7C-028C-43E1-9723-D1EC5A0A3511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6651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AA44D-D29F-4A6F-830F-8EE22ADA7A42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599E6-CE40-499E-9606-DCF1383552E2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2992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ADDE7-E484-4251-93DA-226332D6701A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8DABF-ED92-4E8D-8802-8A708D0D6D6B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92053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A80D1-8AFF-4E1A-912C-379C99CE4946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DDE8-EDB4-44B5-B702-432A63A8F46E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064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16CE5-B4AC-4DF7-B795-73675A022654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59C1F-4658-4E72-AFB4-329383ED8884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0347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52C48-9E1C-4D12-BB23-E3EC28F746C6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65531-C349-4371-AC8E-BFC12429DBC1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4462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9200" y="838200"/>
            <a:ext cx="7467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smtClean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fld id="{635E80C5-E9AC-4ED9-8443-C7C801278FAF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563" y="4821238"/>
            <a:ext cx="262572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C271CC-FA76-4F4E-A806-BA8336AE0B5A}" type="datetime1">
              <a:rPr lang="en-AU" altLang="en-US"/>
              <a:pPr>
                <a:defRPr/>
              </a:pPr>
              <a:t>28/03/2014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10" r:id="rId2"/>
    <p:sldLayoutId id="214748392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˃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+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533400" y="2603500"/>
            <a:ext cx="8229600" cy="3735388"/>
          </a:xfrm>
        </p:spPr>
        <p:txBody>
          <a:bodyPr vert="horz"/>
          <a:lstStyle/>
          <a:p>
            <a:pPr algn="ctr">
              <a:buFont typeface="Wingdings 3" pitchFamily="18" charset="2"/>
              <a:buNone/>
            </a:pPr>
            <a:r>
              <a:rPr lang="en-AU" altLang="en-US" sz="3600" b="1" smtClean="0">
                <a:ea typeface="ＭＳ Ｐゴシック" pitchFamily="34" charset="-128"/>
              </a:rPr>
              <a:t>RAC Update</a:t>
            </a:r>
          </a:p>
          <a:p>
            <a:pPr algn="ctr">
              <a:buFont typeface="Wingdings 3" pitchFamily="18" charset="2"/>
              <a:buNone/>
            </a:pPr>
            <a:endParaRPr lang="en-AU" altLang="en-US" sz="3600" smtClean="0">
              <a:ea typeface="ＭＳ Ｐゴシック" pitchFamily="34" charset="-128"/>
            </a:endParaRPr>
          </a:p>
          <a:p>
            <a:pPr algn="ctr">
              <a:buFont typeface="Wingdings 3" pitchFamily="18" charset="2"/>
              <a:buNone/>
            </a:pPr>
            <a:r>
              <a:rPr lang="en-AU" altLang="en-US" sz="3600" smtClean="0">
                <a:ea typeface="ＭＳ Ｐゴシック" pitchFamily="34" charset="-128"/>
              </a:rPr>
              <a:t>QAILS State Conference</a:t>
            </a:r>
          </a:p>
          <a:p>
            <a:pPr algn="ctr">
              <a:buFont typeface="Wingdings 3" pitchFamily="18" charset="2"/>
              <a:buNone/>
            </a:pPr>
            <a:endParaRPr lang="en-AU" altLang="en-US" sz="3600" smtClean="0">
              <a:ea typeface="ＭＳ Ｐゴシック" pitchFamily="34" charset="-128"/>
            </a:endParaRPr>
          </a:p>
          <a:p>
            <a:pPr algn="ctr">
              <a:buFont typeface="Wingdings 3" pitchFamily="18" charset="2"/>
              <a:buNone/>
            </a:pPr>
            <a:r>
              <a:rPr lang="en-AU" altLang="en-US" sz="3600" smtClean="0">
                <a:ea typeface="ＭＳ Ｐゴシック" pitchFamily="34" charset="-128"/>
              </a:rPr>
              <a:t>March 2014</a:t>
            </a:r>
          </a:p>
        </p:txBody>
      </p:sp>
      <p:pic>
        <p:nvPicPr>
          <p:cNvPr id="4099" name="Picture 5" descr="2Line_Colour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457200"/>
            <a:ext cx="3043238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Rectangle 9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0" y="1876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1343025"/>
            <a:ext cx="8229600" cy="4706938"/>
          </a:xfrm>
        </p:spPr>
        <p:txBody>
          <a:bodyPr vert="horz"/>
          <a:lstStyle/>
          <a:p>
            <a:endParaRPr lang="en-AU" altLang="en-US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n-AU" altLang="en-US" smtClean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5375" y="300038"/>
            <a:ext cx="776128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GB" sz="4800" dirty="0"/>
              <a:t>Benefits of accreditation</a:t>
            </a:r>
            <a:endParaRPr lang="en-US" altLang="en-US" sz="4800" dirty="0">
              <a:solidFill>
                <a:schemeClr val="accent6">
                  <a:lumMod val="75000"/>
                </a:schemeClr>
              </a:solidFill>
              <a:latin typeface="Centaur" panose="02030504050205020304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63047" y="1342938"/>
          <a:ext cx="8780745" cy="4231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1446213"/>
            <a:ext cx="8229600" cy="4529137"/>
          </a:xfrm>
        </p:spPr>
        <p:txBody>
          <a:bodyPr vert="horz" rtlCol="0">
            <a:normAutofit fontScale="92500"/>
          </a:bodyPr>
          <a:lstStyle/>
          <a:p>
            <a:pPr fontAlgn="auto">
              <a:lnSpc>
                <a:spcPct val="90000"/>
              </a:lnSpc>
              <a:spcAft>
                <a:spcPts val="1200"/>
              </a:spcAft>
              <a:buFont typeface="Wingdings 3" pitchFamily="18" charset="2"/>
              <a:buNone/>
              <a:defRPr/>
            </a:pPr>
            <a:r>
              <a:rPr lang="en-AU" altLang="en-US" dirty="0" smtClean="0">
                <a:ea typeface="ＭＳ Ｐゴシック" pitchFamily="34" charset="-128"/>
              </a:rPr>
              <a:t>The objectives of the review are to:</a:t>
            </a:r>
          </a:p>
          <a:p>
            <a:pPr fontAlgn="auto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»"/>
              <a:defRPr/>
            </a:pPr>
            <a:r>
              <a:rPr lang="en-AU" altLang="en-US" dirty="0" smtClean="0">
                <a:ea typeface="ＭＳ Ｐゴシック" pitchFamily="34" charset="-128"/>
              </a:rPr>
              <a:t>Evaluate the operational structure, outcomes, processes and tools of the National Accreditation Scheme</a:t>
            </a:r>
          </a:p>
          <a:p>
            <a:pPr fontAlgn="auto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»"/>
              <a:defRPr/>
            </a:pPr>
            <a:r>
              <a:rPr lang="en-AU" altLang="en-US" dirty="0" smtClean="0">
                <a:ea typeface="ＭＳ Ｐゴシック" pitchFamily="34" charset="-128"/>
              </a:rPr>
              <a:t>Make recommendations re future development, implementation and governance of the NAS</a:t>
            </a:r>
          </a:p>
          <a:p>
            <a:pPr marL="0" indent="0" fontAlgn="auto">
              <a:lnSpc>
                <a:spcPct val="9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AU" altLang="en-US" dirty="0" smtClean="0">
                <a:ea typeface="ＭＳ Ｐゴシック" pitchFamily="34" charset="-128"/>
              </a:rPr>
              <a:t>Timeframe:</a:t>
            </a:r>
          </a:p>
          <a:p>
            <a:pPr fontAlgn="auto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»"/>
              <a:defRPr/>
            </a:pPr>
            <a:r>
              <a:rPr lang="en-AU" altLang="en-US" dirty="0" smtClean="0">
                <a:ea typeface="ＭＳ Ｐゴシック" pitchFamily="34" charset="-128"/>
              </a:rPr>
              <a:t>It is anticipated that all data will be gathered and analysed, and a final report produced by end June 2014.</a:t>
            </a:r>
            <a:endParaRPr lang="en-AU" altLang="en-US" dirty="0">
              <a:ea typeface="ＭＳ Ｐゴシック" pitchFamily="34" charset="-128"/>
            </a:endParaRPr>
          </a:p>
          <a:p>
            <a:pPr marL="0" indent="0" fontAlgn="auto">
              <a:lnSpc>
                <a:spcPct val="9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3488" y="587375"/>
            <a:ext cx="77851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altLang="en-US" sz="4800" dirty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NAS Review</a:t>
            </a:r>
            <a:endParaRPr lang="en-US" altLang="en-US" sz="4800" dirty="0">
              <a:solidFill>
                <a:schemeClr val="accent6">
                  <a:lumMod val="75000"/>
                </a:schemeClr>
              </a:solidFill>
              <a:latin typeface="Centaur" panose="020305040502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1643063"/>
            <a:ext cx="8229600" cy="4156075"/>
          </a:xfrm>
        </p:spPr>
        <p:txBody>
          <a:bodyPr vert="horz"/>
          <a:lstStyle/>
          <a:p>
            <a:pPr>
              <a:spcAft>
                <a:spcPts val="1200"/>
              </a:spcAft>
            </a:pPr>
            <a:r>
              <a:rPr lang="en-US" altLang="en-US" smtClean="0">
                <a:ea typeface="ＭＳ Ｐゴシック" pitchFamily="34" charset="-128"/>
              </a:rPr>
              <a:t>What should the NAS review cover?</a:t>
            </a:r>
          </a:p>
          <a:p>
            <a:pPr>
              <a:spcAft>
                <a:spcPts val="1200"/>
              </a:spcAft>
            </a:pPr>
            <a:r>
              <a:rPr lang="en-US" altLang="en-US" smtClean="0">
                <a:ea typeface="ＭＳ Ｐゴシック" pitchFamily="34" charset="-128"/>
              </a:rPr>
              <a:t>NAS – expectations &amp; experience</a:t>
            </a:r>
          </a:p>
          <a:p>
            <a:pPr>
              <a:spcAft>
                <a:spcPts val="1200"/>
              </a:spcAft>
            </a:pPr>
            <a:r>
              <a:rPr lang="en-US" altLang="en-US" smtClean="0">
                <a:ea typeface="ＭＳ Ｐゴシック" pitchFamily="34" charset="-128"/>
              </a:rPr>
              <a:t>Your Centre’s approach – what worked / what didn’t</a:t>
            </a:r>
          </a:p>
          <a:p>
            <a:pPr>
              <a:spcAft>
                <a:spcPts val="1200"/>
              </a:spcAft>
            </a:pPr>
            <a:r>
              <a:rPr lang="en-US" altLang="en-US" smtClean="0">
                <a:ea typeface="ＭＳ Ｐゴシック" pitchFamily="34" charset="-128"/>
              </a:rPr>
              <a:t>Benefits &amp; outcomes</a:t>
            </a:r>
          </a:p>
          <a:p>
            <a:pPr>
              <a:spcAft>
                <a:spcPts val="1200"/>
              </a:spcAft>
            </a:pPr>
            <a:r>
              <a:rPr lang="en-US" altLang="en-US" smtClean="0">
                <a:ea typeface="ＭＳ Ｐゴシック" pitchFamily="34" charset="-128"/>
              </a:rPr>
              <a:t>Main stumbling blocks</a:t>
            </a:r>
          </a:p>
          <a:p>
            <a:pPr>
              <a:spcAft>
                <a:spcPts val="1200"/>
              </a:spcAft>
            </a:pPr>
            <a:r>
              <a:rPr lang="en-US" altLang="en-US" smtClean="0">
                <a:ea typeface="ＭＳ Ｐゴシック" pitchFamily="34" charset="-128"/>
              </a:rPr>
              <a:t>Improving the process?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n-AU" altLang="en-US" smtClean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3488" y="587375"/>
            <a:ext cx="77851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altLang="en-US" sz="4800" dirty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Discussion groups</a:t>
            </a:r>
            <a:endParaRPr lang="en-US" altLang="en-US" sz="4800" dirty="0">
              <a:solidFill>
                <a:schemeClr val="accent6">
                  <a:lumMod val="75000"/>
                </a:schemeClr>
              </a:solidFill>
              <a:latin typeface="Centaur" panose="020305040502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09900" y="574675"/>
            <a:ext cx="242252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altLang="en-US" sz="4800" dirty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Feedback</a:t>
            </a:r>
            <a:endParaRPr lang="en-US" altLang="en-US" sz="4800" dirty="0">
              <a:solidFill>
                <a:schemeClr val="accent6">
                  <a:lumMod val="75000"/>
                </a:schemeClr>
              </a:solidFill>
              <a:latin typeface="Centaur" panose="020305040502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720725" y="1757363"/>
            <a:ext cx="7496175" cy="3867150"/>
          </a:xfrm>
        </p:spPr>
        <p:txBody>
          <a:bodyPr vert="horz"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en-AU" altLang="en-US" sz="1600" dirty="0" smtClean="0">
              <a:ea typeface="ＭＳ Ｐゴシック" pitchFamily="34" charset="-128"/>
            </a:endParaRPr>
          </a:p>
          <a:p>
            <a:pPr fontAlgn="auto">
              <a:spcAft>
                <a:spcPts val="1200"/>
              </a:spcAft>
              <a:buFont typeface="Arial" pitchFamily="34" charset="0"/>
              <a:buChar char="»"/>
              <a:defRPr/>
            </a:pPr>
            <a:r>
              <a:rPr lang="en-US" altLang="en-US" dirty="0" smtClean="0">
                <a:ea typeface="ＭＳ Ｐゴシック" pitchFamily="34" charset="-128"/>
              </a:rPr>
              <a:t>Accreditation update – progress report</a:t>
            </a:r>
          </a:p>
          <a:p>
            <a:pPr fontAlgn="auto">
              <a:spcAft>
                <a:spcPts val="1200"/>
              </a:spcAft>
              <a:buFont typeface="Arial" pitchFamily="34" charset="0"/>
              <a:buChar char="»"/>
              <a:defRPr/>
            </a:pPr>
            <a:r>
              <a:rPr lang="en-US" altLang="en-US" dirty="0" smtClean="0">
                <a:ea typeface="ＭＳ Ｐゴシック" pitchFamily="34" charset="-128"/>
              </a:rPr>
              <a:t>Census Overview</a:t>
            </a:r>
          </a:p>
          <a:p>
            <a:pPr fontAlgn="auto">
              <a:spcAft>
                <a:spcPts val="1200"/>
              </a:spcAft>
              <a:buFont typeface="Arial" pitchFamily="34" charset="0"/>
              <a:buChar char="»"/>
              <a:defRPr/>
            </a:pPr>
            <a:r>
              <a:rPr lang="en-US" altLang="en-US" dirty="0">
                <a:ea typeface="ＭＳ Ｐゴシック" pitchFamily="34" charset="-128"/>
              </a:rPr>
              <a:t>NACLC – evaluation of the NAS</a:t>
            </a:r>
          </a:p>
          <a:p>
            <a:pPr fontAlgn="auto">
              <a:spcAft>
                <a:spcPts val="1200"/>
              </a:spcAft>
              <a:buFont typeface="Arial" pitchFamily="34" charset="0"/>
              <a:buChar char="»"/>
              <a:defRPr/>
            </a:pPr>
            <a:r>
              <a:rPr lang="en-US" altLang="en-US" dirty="0" smtClean="0">
                <a:ea typeface="ＭＳ Ｐゴシック" pitchFamily="34" charset="-128"/>
              </a:rPr>
              <a:t>Discussion Groups </a:t>
            </a:r>
          </a:p>
          <a:p>
            <a:pPr fontAlgn="auto">
              <a:spcAft>
                <a:spcPts val="1200"/>
              </a:spcAft>
              <a:buFont typeface="Arial" pitchFamily="34" charset="0"/>
              <a:buChar char="»"/>
              <a:defRPr/>
            </a:pPr>
            <a:r>
              <a:rPr lang="en-US" altLang="en-US" dirty="0" smtClean="0">
                <a:ea typeface="ＭＳ Ｐゴシック" pitchFamily="34" charset="-128"/>
              </a:rPr>
              <a:t>Feedback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»"/>
              <a:defRPr/>
            </a:pPr>
            <a:endParaRPr lang="en-AU" altLang="en-US" sz="2000" dirty="0" smtClean="0">
              <a:ea typeface="ＭＳ Ｐゴシック" pitchFamily="34" charset="-128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AU" altLang="en-US" sz="4000" dirty="0" smtClean="0"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7800" y="569913"/>
            <a:ext cx="323215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AU" sz="6000" dirty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AGENDA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1993900"/>
            <a:ext cx="8229600" cy="3868738"/>
          </a:xfrm>
        </p:spPr>
        <p:txBody>
          <a:bodyPr vert="horz"/>
          <a:lstStyle/>
          <a:p>
            <a:pPr>
              <a:spcAft>
                <a:spcPts val="1200"/>
              </a:spcAft>
            </a:pPr>
            <a:r>
              <a:rPr lang="en-US" altLang="en-US" sz="2400" smtClean="0">
                <a:ea typeface="ＭＳ Ｐゴシック" pitchFamily="34" charset="-128"/>
              </a:rPr>
              <a:t>31 Qld site visits completed, 2 visits to new centres scheduled</a:t>
            </a:r>
          </a:p>
          <a:p>
            <a:pPr>
              <a:spcAft>
                <a:spcPts val="1200"/>
              </a:spcAft>
            </a:pPr>
            <a:r>
              <a:rPr lang="en-US" altLang="en-US" sz="2400" smtClean="0">
                <a:ea typeface="ＭＳ Ｐゴシック" pitchFamily="34" charset="-128"/>
              </a:rPr>
              <a:t>Certification </a:t>
            </a:r>
          </a:p>
          <a:p>
            <a:pPr lvl="1">
              <a:spcAft>
                <a:spcPts val="1200"/>
              </a:spcAft>
            </a:pPr>
            <a:r>
              <a:rPr lang="en-US" altLang="en-US" sz="1400" smtClean="0">
                <a:ea typeface="ＭＳ Ｐゴシック" pitchFamily="34" charset="-128"/>
              </a:rPr>
              <a:t>27 Certified</a:t>
            </a:r>
          </a:p>
          <a:p>
            <a:pPr lvl="1">
              <a:spcAft>
                <a:spcPts val="1200"/>
              </a:spcAft>
            </a:pPr>
            <a:r>
              <a:rPr lang="en-US" altLang="en-US" sz="1400" smtClean="0">
                <a:ea typeface="ＭＳ Ｐゴシック" pitchFamily="34" charset="-128"/>
              </a:rPr>
              <a:t>6 in progress</a:t>
            </a:r>
          </a:p>
          <a:p>
            <a:pPr>
              <a:spcAft>
                <a:spcPts val="1200"/>
              </a:spcAft>
            </a:pPr>
            <a:r>
              <a:rPr lang="en-US" altLang="en-US" sz="2400" smtClean="0">
                <a:ea typeface="ＭＳ Ｐゴシック" pitchFamily="34" charset="-128"/>
              </a:rPr>
              <a:t>NACLC target – all certification decisions by 30 June 2014</a:t>
            </a:r>
          </a:p>
          <a:p>
            <a:pPr>
              <a:spcAft>
                <a:spcPts val="1200"/>
              </a:spcAft>
            </a:pPr>
            <a:r>
              <a:rPr lang="en-US" altLang="en-US" sz="2400" smtClean="0">
                <a:ea typeface="ＭＳ Ｐゴシック" pitchFamily="34" charset="-128"/>
              </a:rPr>
              <a:t>Looking ahead – next 3 years and work plans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n-AU" altLang="en-US" smtClean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6313" y="563563"/>
            <a:ext cx="7816850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altLang="en-US" sz="5400" dirty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Accreditation progress </a:t>
            </a:r>
            <a:r>
              <a:rPr lang="en-US" altLang="en-US" sz="5400" dirty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1993900"/>
            <a:ext cx="8229600" cy="2365375"/>
          </a:xfrm>
        </p:spPr>
        <p:txBody>
          <a:bodyPr vert="horz" rtlCol="0">
            <a:normAutofit/>
          </a:bodyPr>
          <a:lstStyle/>
          <a:p>
            <a:pPr fontAlgn="auto">
              <a:spcAft>
                <a:spcPts val="1800"/>
              </a:spcAft>
              <a:buFont typeface="Arial" pitchFamily="34" charset="0"/>
              <a:buChar char="»"/>
              <a:defRPr/>
            </a:pPr>
            <a:r>
              <a:rPr lang="en-US" altLang="en-US" sz="2400" dirty="0">
                <a:ea typeface="ＭＳ Ｐゴシック" pitchFamily="34" charset="-128"/>
              </a:rPr>
              <a:t>NACLC Census</a:t>
            </a:r>
          </a:p>
          <a:p>
            <a:pPr fontAlgn="auto">
              <a:spcAft>
                <a:spcPts val="1800"/>
              </a:spcAft>
              <a:buFont typeface="Arial" pitchFamily="34" charset="0"/>
              <a:buChar char="»"/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Review </a:t>
            </a:r>
            <a:r>
              <a:rPr lang="en-US" altLang="en-US" sz="2400" dirty="0">
                <a:ea typeface="ＭＳ Ｐゴシック" pitchFamily="34" charset="-128"/>
              </a:rPr>
              <a:t>of MOUs</a:t>
            </a:r>
          </a:p>
          <a:p>
            <a:pPr fontAlgn="auto">
              <a:spcAft>
                <a:spcPts val="1800"/>
              </a:spcAft>
              <a:buFont typeface="Arial" pitchFamily="34" charset="0"/>
              <a:buChar char="»"/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External </a:t>
            </a:r>
            <a:r>
              <a:rPr lang="en-US" altLang="en-US" sz="2400" dirty="0">
                <a:ea typeface="ＭＳ Ｐゴシック" pitchFamily="34" charset="-128"/>
              </a:rPr>
              <a:t>evaluation – implementation &amp; management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2400" dirty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3488" y="587375"/>
            <a:ext cx="77851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altLang="en-US" sz="4800" dirty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NACLC – evaluation of the NAS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1906588"/>
            <a:ext cx="8229600" cy="3892550"/>
          </a:xfrm>
        </p:spPr>
        <p:txBody>
          <a:bodyPr vert="horz"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GB" altLang="en-US" sz="2400" smtClean="0"/>
              <a:t>In early 2013, NACLC commenced planning and scoping for a national Census of the CLC sector as a systematic method for consultation between the sector and NACLC to inform NACLC policy, sector sustainability and advocacy activities.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GB" altLang="en-US" sz="240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GB" altLang="en-US" sz="2400" smtClean="0"/>
              <a:t>The Census was undertaken in consultation and with the support of the state and territory associations, managed by NACLC, with a consultant and research assistant engaged to assist with developing, implementing and analysing the Census data.</a:t>
            </a:r>
            <a:endParaRPr lang="en-AU" altLang="en-US" sz="2400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n-AU" altLang="en-US" smtClean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3488" y="587375"/>
            <a:ext cx="77851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altLang="en-US" sz="4800" dirty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Census overview</a:t>
            </a:r>
            <a:endParaRPr lang="en-US" altLang="en-US" sz="4800" dirty="0">
              <a:solidFill>
                <a:schemeClr val="accent6">
                  <a:lumMod val="75000"/>
                </a:schemeClr>
              </a:solidFill>
              <a:latin typeface="Centaur" panose="020305040502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1171575"/>
            <a:ext cx="8229600" cy="4678363"/>
          </a:xfrm>
        </p:spPr>
        <p:txBody>
          <a:bodyPr vert="horz"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Anticipated </a:t>
            </a:r>
            <a:r>
              <a:rPr lang="en-GB" dirty="0"/>
              <a:t>outcomes of the Census </a:t>
            </a:r>
            <a:r>
              <a:rPr lang="en-GB" dirty="0" smtClean="0"/>
              <a:t>:</a:t>
            </a:r>
            <a:endParaRPr lang="en-AU" dirty="0"/>
          </a:p>
          <a:p>
            <a:pPr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GB" b="1" dirty="0"/>
              <a:t>E</a:t>
            </a:r>
            <a:r>
              <a:rPr lang="en-GB" b="1" dirty="0" smtClean="0"/>
              <a:t>vidence-base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GB" b="1" dirty="0"/>
              <a:t>F</a:t>
            </a:r>
            <a:r>
              <a:rPr lang="en-GB" b="1" dirty="0" smtClean="0"/>
              <a:t>eedback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GB" b="1" dirty="0" smtClean="0"/>
              <a:t>One survey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GB" b="1" dirty="0" smtClean="0"/>
              <a:t>Survey framework</a:t>
            </a:r>
            <a:endParaRPr lang="en-AU" dirty="0"/>
          </a:p>
          <a:p>
            <a:pPr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GB" b="1" dirty="0" smtClean="0"/>
              <a:t>Emerging </a:t>
            </a:r>
            <a:r>
              <a:rPr lang="en-GB" b="1" dirty="0"/>
              <a:t>trends </a:t>
            </a:r>
            <a:endParaRPr lang="en-GB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GB" b="1" dirty="0"/>
              <a:t>P</a:t>
            </a:r>
            <a:r>
              <a:rPr lang="en-GB" b="1" dirty="0" smtClean="0"/>
              <a:t>erformance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GB" b="1" dirty="0" smtClean="0"/>
              <a:t>Lobbying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1095375" y="300038"/>
            <a:ext cx="445293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altLang="en-US" sz="4800" dirty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Census overview…</a:t>
            </a:r>
            <a:endParaRPr lang="en-US" altLang="en-US" sz="4800" dirty="0">
              <a:solidFill>
                <a:schemeClr val="accent6">
                  <a:lumMod val="75000"/>
                </a:schemeClr>
              </a:solidFill>
              <a:latin typeface="Centaur" panose="020305040502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1343025"/>
            <a:ext cx="8229600" cy="4706938"/>
          </a:xfrm>
        </p:spPr>
        <p:txBody>
          <a:bodyPr vert="horz"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Findings: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GB" dirty="0" smtClean="0"/>
              <a:t>In </a:t>
            </a:r>
            <a:r>
              <a:rPr lang="en-GB" dirty="0"/>
              <a:t>total, 186 CLCs were invited to the Census, 154 (82.8%) responses were received</a:t>
            </a:r>
            <a:r>
              <a:rPr lang="en-GB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GB" dirty="0"/>
              <a:t>Although the overall Census response rate was 82.8% (154 CLCs), there was a large variation in the response rate </a:t>
            </a:r>
            <a:r>
              <a:rPr lang="en-GB" dirty="0" smtClean="0"/>
              <a:t>nationally. </a:t>
            </a:r>
            <a:r>
              <a:rPr lang="en-GB" dirty="0"/>
              <a:t>Response rates ranged from </a:t>
            </a:r>
            <a:r>
              <a:rPr lang="en-GB" dirty="0" smtClean="0"/>
              <a:t>69 </a:t>
            </a:r>
            <a:r>
              <a:rPr lang="en-GB" dirty="0"/>
              <a:t>(9 CLCs) in South Australia to </a:t>
            </a:r>
            <a:r>
              <a:rPr lang="en-GB" dirty="0" smtClean="0"/>
              <a:t>93 </a:t>
            </a:r>
            <a:r>
              <a:rPr lang="en-GB" dirty="0"/>
              <a:t>(31 CLCs) in Queensland.</a:t>
            </a:r>
            <a:endParaRPr lang="en-AU" dirty="0"/>
          </a:p>
          <a:p>
            <a:pPr fontAlgn="auto">
              <a:spcAft>
                <a:spcPts val="0"/>
              </a:spcAft>
              <a:buFont typeface="Arial" pitchFamily="34" charset="0"/>
              <a:buChar char="»"/>
              <a:defRPr/>
            </a:pPr>
            <a:endParaRPr lang="en-AU" dirty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5375" y="300038"/>
            <a:ext cx="445293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altLang="en-US" sz="4800" dirty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Census overview…</a:t>
            </a:r>
            <a:endParaRPr lang="en-US" altLang="en-US" sz="4800" dirty="0">
              <a:solidFill>
                <a:schemeClr val="accent6">
                  <a:lumMod val="75000"/>
                </a:schemeClr>
              </a:solidFill>
              <a:latin typeface="Centaur" panose="020305040502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1343025"/>
            <a:ext cx="8229600" cy="4706938"/>
          </a:xfrm>
        </p:spPr>
        <p:txBody>
          <a:bodyPr vert="horz"/>
          <a:lstStyle/>
          <a:p>
            <a:endParaRPr lang="en-AU" altLang="en-US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n-AU" altLang="en-US" smtClean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5338" y="301625"/>
            <a:ext cx="4452937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GB" sz="4800" dirty="0"/>
              <a:t>Centre type </a:t>
            </a:r>
            <a:endParaRPr lang="en-US" altLang="en-US" sz="4800" dirty="0">
              <a:solidFill>
                <a:schemeClr val="accent6">
                  <a:lumMod val="75000"/>
                </a:schemeClr>
              </a:solidFill>
              <a:latin typeface="Centaur" panose="020305040502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1303338"/>
          <a:ext cx="8535989" cy="2743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7052"/>
                <a:gridCol w="1389684"/>
                <a:gridCol w="1869253"/>
              </a:tblGrid>
              <a:tr h="5808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Centre type</a:t>
                      </a:r>
                      <a:endParaRPr lang="en-AU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No. of centres</a:t>
                      </a:r>
                      <a:endParaRPr lang="en-AU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Percent</a:t>
                      </a:r>
                      <a:endParaRPr lang="en-AU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540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Community Legal Centre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146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96.0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540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Family Violence Prevention Legal Service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3.3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540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Aboriginal and Torres Strait Islander Legal Service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0.7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54059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152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100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1343025"/>
            <a:ext cx="8229600" cy="4706938"/>
          </a:xfrm>
        </p:spPr>
        <p:txBody>
          <a:bodyPr vert="horz"/>
          <a:lstStyle/>
          <a:p>
            <a:endParaRPr lang="en-AU" altLang="en-US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n-AU" altLang="en-US" smtClean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5375" y="300038"/>
            <a:ext cx="445293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GB" sz="4800" dirty="0"/>
              <a:t>Type of service </a:t>
            </a:r>
            <a:endParaRPr lang="en-US" altLang="en-US" sz="4800" dirty="0">
              <a:solidFill>
                <a:schemeClr val="accent6">
                  <a:lumMod val="75000"/>
                </a:schemeClr>
              </a:solidFill>
              <a:latin typeface="Centaur" panose="020305040502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1343025"/>
          <a:ext cx="8499475" cy="2752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4478"/>
                <a:gridCol w="1383739"/>
                <a:gridCol w="1861258"/>
              </a:tblGrid>
              <a:tr h="5505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Type of service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No. of centres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Percent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</a:tr>
              <a:tr h="5505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Specialist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62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40.3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</a:tr>
              <a:tr h="5505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Generalist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39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25.3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</a:tr>
              <a:tr h="5505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Generalist with specialist programs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53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34.4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</a:tr>
              <a:tr h="5505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154</a:t>
                      </a:r>
                      <a:endParaRPr lang="en-AU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100</a:t>
                      </a:r>
                      <a:endParaRPr lang="en-AU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5" marR="6858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Thermal">
    <a:dk1>
      <a:srgbClr val="4D5B6B"/>
    </a:dk1>
    <a:lt1>
      <a:srgbClr val="FFFFFF"/>
    </a:lt1>
    <a:dk2>
      <a:srgbClr val="675D59"/>
    </a:dk2>
    <a:lt2>
      <a:srgbClr val="E8DED8"/>
    </a:lt2>
    <a:accent1>
      <a:srgbClr val="FF7605"/>
    </a:accent1>
    <a:accent2>
      <a:srgbClr val="7F7F7F"/>
    </a:accent2>
    <a:accent3>
      <a:srgbClr val="7F5185"/>
    </a:accent3>
    <a:accent4>
      <a:srgbClr val="89AAD3"/>
    </a:accent4>
    <a:accent5>
      <a:srgbClr val="8F5B4B"/>
    </a:accent5>
    <a:accent6>
      <a:srgbClr val="C84340"/>
    </a:accent6>
    <a:hlink>
      <a:srgbClr val="89AAD3"/>
    </a:hlink>
    <a:folHlink>
      <a:srgbClr val="795185"/>
    </a:folHlink>
  </a:clrScheme>
  <a:fontScheme name="Thermal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Thermal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15875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63500" dist="38100" dir="8100000" rotWithShape="0">
            <a:srgbClr val="000000">
              <a:alpha val="45000"/>
            </a:srgbClr>
          </a:outerShdw>
        </a:effectLst>
      </a:effectStyle>
      <a:effectStyle>
        <a:effectLst>
          <a:outerShdw blurRad="101600" dist="63500" dir="81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000000"/>
          </a:lightRig>
        </a:scene3d>
        <a:sp3d>
          <a:bevelT h="1905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  <a:lumMod val="125000"/>
            </a:schemeClr>
          </a:gs>
          <a:gs pos="55000">
            <a:schemeClr val="phClr">
              <a:shade val="100000"/>
              <a:satMod val="100000"/>
              <a:lumMod val="100000"/>
            </a:schemeClr>
          </a:gs>
          <a:gs pos="100000">
            <a:schemeClr val="phClr">
              <a:shade val="90000"/>
              <a:satMod val="300000"/>
              <a:lumMod val="9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8000"/>
              <a:satMod val="13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TC101859868[[fn=Thermal]]</Template>
  <TotalTime>559</TotalTime>
  <Words>511</Words>
  <Application>Microsoft Office PowerPoint</Application>
  <PresentationFormat>On-screen Show (4:3)</PresentationFormat>
  <Paragraphs>99</Paragraphs>
  <Slides>13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ＭＳ Ｐゴシック</vt:lpstr>
      <vt:lpstr>Calibri</vt:lpstr>
      <vt:lpstr>Wingdings 3</vt:lpstr>
      <vt:lpstr>Centaur</vt:lpstr>
      <vt:lpstr>Cambria</vt:lpstr>
      <vt:lpstr>MS Mincho</vt:lpstr>
      <vt:lpstr>Times New Roman</vt:lpstr>
      <vt:lpstr>Thermal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CCLCG (NSW)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Alastair McEwin</dc:creator>
  <cp:lastModifiedBy>QailsAdmin</cp:lastModifiedBy>
  <cp:revision>42</cp:revision>
  <cp:lastPrinted>2013-06-11T22:53:19Z</cp:lastPrinted>
  <dcterms:created xsi:type="dcterms:W3CDTF">2009-08-31T02:20:34Z</dcterms:created>
  <dcterms:modified xsi:type="dcterms:W3CDTF">2014-03-28T01:58:42Z</dcterms:modified>
</cp:coreProperties>
</file>