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4" r:id="rId4"/>
    <p:sldId id="258" r:id="rId5"/>
    <p:sldId id="271" r:id="rId6"/>
    <p:sldId id="278" r:id="rId7"/>
    <p:sldId id="283" r:id="rId8"/>
    <p:sldId id="289" r:id="rId9"/>
    <p:sldId id="288" r:id="rId10"/>
    <p:sldId id="287" r:id="rId11"/>
    <p:sldId id="292" r:id="rId12"/>
    <p:sldId id="294" r:id="rId13"/>
    <p:sldId id="281" r:id="rId14"/>
    <p:sldId id="285" r:id="rId15"/>
    <p:sldId id="293" r:id="rId16"/>
    <p:sldId id="291" r:id="rId17"/>
    <p:sldId id="295" r:id="rId18"/>
    <p:sldId id="282"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83B"/>
    <a:srgbClr val="FF0066"/>
    <a:srgbClr val="CE852C"/>
    <a:srgbClr val="BC5908"/>
    <a:srgbClr val="AD52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0519" autoAdjust="0"/>
  </p:normalViewPr>
  <p:slideViewPr>
    <p:cSldViewPr>
      <p:cViewPr>
        <p:scale>
          <a:sx n="70" d="100"/>
          <a:sy n="70" d="100"/>
        </p:scale>
        <p:origin x="-1566"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B08BE-7577-4234-9DBC-66F9289E0DE1}" type="datetimeFigureOut">
              <a:rPr lang="en-AU" smtClean="0"/>
              <a:pPr/>
              <a:t>28/03/2014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3E230-3F81-4C42-8F93-E86C46D47E45}" type="slidenum">
              <a:rPr lang="en-AU" smtClean="0"/>
              <a:pPr/>
              <a:t>‹#›</a:t>
            </a:fld>
            <a:endParaRPr lang="en-AU"/>
          </a:p>
        </p:txBody>
      </p:sp>
    </p:spTree>
    <p:extLst>
      <p:ext uri="{BB962C8B-B14F-4D97-AF65-F5344CB8AC3E}">
        <p14:creationId xmlns:p14="http://schemas.microsoft.com/office/powerpoint/2010/main" val="396267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i="1" dirty="0" smtClean="0"/>
              <a:t>Firstly we</a:t>
            </a:r>
            <a:r>
              <a:rPr lang="en-AU" i="1" baseline="0" dirty="0" smtClean="0"/>
              <a:t> would like to take the opportunity to thank the</a:t>
            </a:r>
            <a:r>
              <a:rPr lang="en-AU" i="1" dirty="0" smtClean="0"/>
              <a:t> QAILS </a:t>
            </a:r>
            <a:r>
              <a:rPr lang="en-AU" i="0" dirty="0" smtClean="0"/>
              <a:t>for hosting this event and</a:t>
            </a:r>
            <a:r>
              <a:rPr lang="en-AU" i="0" baseline="0" dirty="0" smtClean="0"/>
              <a:t> for t</a:t>
            </a:r>
            <a:r>
              <a:rPr lang="en-AU" i="1" dirty="0" smtClean="0"/>
              <a:t>he opportunity to present at today's conference. My name is XXXX</a:t>
            </a:r>
            <a:r>
              <a:rPr lang="en-AU" i="1" baseline="0" dirty="0" smtClean="0"/>
              <a:t> </a:t>
            </a:r>
            <a:r>
              <a:rPr lang="en-AU" i="1" dirty="0" smtClean="0"/>
              <a:t>and I am a XXXX </a:t>
            </a:r>
            <a:r>
              <a:rPr lang="en-AU" i="1" baseline="0" dirty="0" smtClean="0"/>
              <a:t>in the XXXX QIFVLS office. </a:t>
            </a:r>
            <a:endParaRPr lang="en-AU" i="1" dirty="0"/>
          </a:p>
        </p:txBody>
      </p:sp>
      <p:sp>
        <p:nvSpPr>
          <p:cNvPr id="4" name="Slide Number Placeholder 3"/>
          <p:cNvSpPr>
            <a:spLocks noGrp="1"/>
          </p:cNvSpPr>
          <p:nvPr>
            <p:ph type="sldNum" sz="quarter" idx="10"/>
          </p:nvPr>
        </p:nvSpPr>
        <p:spPr/>
        <p:txBody>
          <a:bodyPr/>
          <a:lstStyle/>
          <a:p>
            <a:fld id="{7D63E230-3F81-4C42-8F93-E86C46D47E45}"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AU" baseline="0" dirty="0" smtClean="0"/>
              <a:t>We are a legal and support service which provides a wrap around service for our clients who are Aboriginal and/or Torres Strait Islander people who have been or are victims of domestic violence, family violence or sexual assault. </a:t>
            </a:r>
          </a:p>
          <a:p>
            <a:pPr marL="171450" indent="-171450">
              <a:buFontTx/>
              <a:buChar char="-"/>
            </a:pPr>
            <a:endParaRPr lang="en-AU" baseline="0" dirty="0" smtClean="0"/>
          </a:p>
          <a:p>
            <a:pPr marL="171450" indent="-171450">
              <a:buFontTx/>
              <a:buChar char="-"/>
            </a:pPr>
            <a:r>
              <a:rPr lang="en-AU" baseline="0" dirty="0" smtClean="0"/>
              <a:t>Mission – culturally appropriate service </a:t>
            </a:r>
          </a:p>
          <a:p>
            <a:pPr marL="171450" indent="-171450">
              <a:buFontTx/>
              <a:buChar char="-"/>
            </a:pPr>
            <a:endParaRPr lang="en-US" baseline="0" dirty="0" smtClean="0"/>
          </a:p>
          <a:p>
            <a:pPr marL="171450" indent="-171450">
              <a:buFontTx/>
              <a:buChar char="-"/>
            </a:pPr>
            <a:r>
              <a:rPr lang="en-US" baseline="0" dirty="0" smtClean="0"/>
              <a:t>Our session today is about how we structure our service to deliver culturally appropriate services to clients, as well as how we strengthen our staffing in a culturally appropriate way. </a:t>
            </a:r>
            <a:r>
              <a:rPr lang="en-AU" i="0" baseline="0" dirty="0" smtClean="0"/>
              <a:t>We will further explore what QIFVLS is, what we do, how we do it, and what we found works for us and our clients when providing remote and regional service delivery. </a:t>
            </a:r>
            <a:endParaRPr lang="en-US" baseline="0" dirty="0" smtClean="0"/>
          </a:p>
          <a:p>
            <a:pPr marL="171450" indent="-171450">
              <a:buFontTx/>
              <a:buChar char="-"/>
            </a:pPr>
            <a:endParaRPr lang="en-AU" baseline="0" dirty="0" smtClean="0"/>
          </a:p>
          <a:p>
            <a:endParaRPr lang="en-AU" baseline="0" dirty="0" smtClean="0"/>
          </a:p>
          <a:p>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D63E230-3F81-4C42-8F93-E86C46D47E45}"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AU" baseline="0" dirty="0" smtClean="0"/>
              <a:t> Total communities serviced - 58 </a:t>
            </a:r>
          </a:p>
          <a:p>
            <a:pPr>
              <a:buFontTx/>
              <a:buChar char="-"/>
            </a:pPr>
            <a:r>
              <a:rPr lang="en-AU" baseline="0" dirty="0" smtClean="0"/>
              <a:t>  Communities serviced funded - 34</a:t>
            </a:r>
          </a:p>
          <a:p>
            <a:pPr>
              <a:buFontTx/>
              <a:buChar char="-"/>
            </a:pPr>
            <a:r>
              <a:rPr lang="en-AU" baseline="0" dirty="0" smtClean="0"/>
              <a:t> We also service areas outside our funded areas (19) such as Yarrabah, Innisfail, Tully, </a:t>
            </a:r>
            <a:r>
              <a:rPr lang="en-AU" baseline="0" dirty="0" err="1" smtClean="0"/>
              <a:t>Kurunda</a:t>
            </a:r>
            <a:r>
              <a:rPr lang="en-AU" baseline="0" dirty="0" smtClean="0"/>
              <a:t>, Atherton Tablelands, Woorabinda, Gladstone, Cairns CBD and Townsville CBD. </a:t>
            </a:r>
          </a:p>
          <a:p>
            <a:pPr>
              <a:buFontTx/>
              <a:buChar char="-"/>
            </a:pPr>
            <a:endParaRPr lang="en-US" baseline="0" dirty="0" smtClean="0"/>
          </a:p>
          <a:p>
            <a:endParaRPr lang="en-AU" dirty="0"/>
          </a:p>
        </p:txBody>
      </p:sp>
      <p:sp>
        <p:nvSpPr>
          <p:cNvPr id="4" name="Slide Number Placeholder 3"/>
          <p:cNvSpPr>
            <a:spLocks noGrp="1"/>
          </p:cNvSpPr>
          <p:nvPr>
            <p:ph type="sldNum" sz="quarter" idx="10"/>
          </p:nvPr>
        </p:nvSpPr>
        <p:spPr/>
        <p:txBody>
          <a:bodyPr/>
          <a:lstStyle/>
          <a:p>
            <a:fld id="{7D63E230-3F81-4C42-8F93-E86C46D47E45}"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pPr>
              <a:buFontTx/>
              <a:buChar char="-"/>
            </a:pPr>
            <a:r>
              <a:rPr lang="en-AU" dirty="0" smtClean="0"/>
              <a:t> Office</a:t>
            </a:r>
            <a:r>
              <a:rPr lang="en-AU" baseline="0" dirty="0" smtClean="0"/>
              <a:t> locations and staffing; </a:t>
            </a:r>
          </a:p>
          <a:p>
            <a:pPr>
              <a:buFontTx/>
              <a:buChar char="-"/>
            </a:pPr>
            <a:endParaRPr lang="en-AU" baseline="0" dirty="0" smtClean="0"/>
          </a:p>
          <a:p>
            <a:pPr>
              <a:buFontTx/>
              <a:buChar char="-"/>
            </a:pPr>
            <a:endParaRPr lang="en-AU" baseline="0" dirty="0" smtClean="0"/>
          </a:p>
        </p:txBody>
      </p:sp>
      <p:sp>
        <p:nvSpPr>
          <p:cNvPr id="4" name="Slide Number Placeholder 3"/>
          <p:cNvSpPr>
            <a:spLocks noGrp="1"/>
          </p:cNvSpPr>
          <p:nvPr>
            <p:ph type="sldNum" sz="quarter" idx="10"/>
          </p:nvPr>
        </p:nvSpPr>
        <p:spPr/>
        <p:txBody>
          <a:bodyPr/>
          <a:lstStyle/>
          <a:p>
            <a:fld id="{7D63E230-3F81-4C42-8F93-E86C46D47E45}"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pPr>
              <a:buFontTx/>
              <a:buChar char="-"/>
            </a:pPr>
            <a:r>
              <a:rPr lang="en-AU" dirty="0" smtClean="0"/>
              <a:t>Emphasis</a:t>
            </a:r>
            <a:r>
              <a:rPr lang="en-AU" baseline="0" dirty="0" smtClean="0"/>
              <a:t> on how remote some of our communities are. </a:t>
            </a:r>
          </a:p>
          <a:p>
            <a:pPr>
              <a:buFontTx/>
              <a:buNone/>
            </a:pPr>
            <a:endParaRPr lang="en-AU" baseline="0" dirty="0" smtClean="0"/>
          </a:p>
          <a:p>
            <a:pPr>
              <a:buFontTx/>
              <a:buNone/>
            </a:pPr>
            <a:r>
              <a:rPr lang="en-AU" baseline="0" dirty="0" smtClean="0"/>
              <a:t>We service a large majority of Queensland. QLD has an Indigenous population of 72.6% living in the regional and remote areas. There are large concentrations of Indigenous people living in the areas considered ‘large QLD towns’ of Cairns, Townsville and Mount Isa with high proportions of Indigenous people are living in communities clustered around the Gulf of Carpentaria and in the Qld areas such as Doomadgee, Aurukun, </a:t>
            </a:r>
            <a:r>
              <a:rPr lang="en-AU" baseline="0" dirty="0" err="1" smtClean="0"/>
              <a:t>Pormpuraaw</a:t>
            </a:r>
            <a:r>
              <a:rPr lang="en-AU" baseline="0" dirty="0" smtClean="0"/>
              <a:t>, Kowanyama. </a:t>
            </a:r>
          </a:p>
          <a:p>
            <a:pPr>
              <a:buFontTx/>
              <a:buNone/>
            </a:pPr>
            <a:endParaRPr lang="en-AU" baseline="0" dirty="0" smtClean="0"/>
          </a:p>
        </p:txBody>
      </p:sp>
      <p:sp>
        <p:nvSpPr>
          <p:cNvPr id="4" name="Slide Number Placeholder 3"/>
          <p:cNvSpPr>
            <a:spLocks noGrp="1"/>
          </p:cNvSpPr>
          <p:nvPr>
            <p:ph type="sldNum" sz="quarter" idx="10"/>
          </p:nvPr>
        </p:nvSpPr>
        <p:spPr/>
        <p:txBody>
          <a:bodyPr/>
          <a:lstStyle/>
          <a:p>
            <a:fld id="{7D63E230-3F81-4C42-8F93-E86C46D47E45}"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63E230-3F81-4C42-8F93-E86C46D47E45}" type="slidenum">
              <a:rPr lang="en-AU" smtClean="0"/>
              <a:pPr/>
              <a:t>10</a:t>
            </a:fld>
            <a:endParaRPr lang="en-AU"/>
          </a:p>
        </p:txBody>
      </p:sp>
    </p:spTree>
    <p:extLst>
      <p:ext uri="{BB962C8B-B14F-4D97-AF65-F5344CB8AC3E}">
        <p14:creationId xmlns:p14="http://schemas.microsoft.com/office/powerpoint/2010/main" val="260851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63E230-3F81-4C42-8F93-E86C46D47E45}" type="slidenum">
              <a:rPr lang="en-AU" smtClean="0"/>
              <a:pPr/>
              <a:t>14</a:t>
            </a:fld>
            <a:endParaRPr lang="en-AU"/>
          </a:p>
        </p:txBody>
      </p:sp>
    </p:spTree>
    <p:extLst>
      <p:ext uri="{BB962C8B-B14F-4D97-AF65-F5344CB8AC3E}">
        <p14:creationId xmlns:p14="http://schemas.microsoft.com/office/powerpoint/2010/main" val="18305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63E230-3F81-4C42-8F93-E86C46D47E45}" type="slidenum">
              <a:rPr lang="en-AU" smtClean="0"/>
              <a:pPr/>
              <a:t>15</a:t>
            </a:fld>
            <a:endParaRPr lang="en-AU"/>
          </a:p>
        </p:txBody>
      </p:sp>
    </p:spTree>
    <p:extLst>
      <p:ext uri="{BB962C8B-B14F-4D97-AF65-F5344CB8AC3E}">
        <p14:creationId xmlns:p14="http://schemas.microsoft.com/office/powerpoint/2010/main" val="18305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783FF-74FC-4AE5-A2FD-03FE73EF0FFC}" type="datetimeFigureOut">
              <a:rPr lang="en-AU" smtClean="0"/>
              <a:pPr/>
              <a:t>28/03/2014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2191D2-5525-4CC9-A282-AC1E0E458B5A}" type="slidenum">
              <a:rPr lang="en-AU" smtClean="0"/>
              <a:pPr/>
              <a:t>‹#›</a:t>
            </a:fld>
            <a:endParaRPr lang="en-A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783FF-74FC-4AE5-A2FD-03FE73EF0FFC}" type="datetimeFigureOut">
              <a:rPr lang="en-AU" smtClean="0"/>
              <a:pPr/>
              <a:t>28/03/2014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191D2-5525-4CC9-A282-AC1E0E458B5A}"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9" name="Rectangle 8"/>
          <p:cNvSpPr/>
          <p:nvPr/>
        </p:nvSpPr>
        <p:spPr>
          <a:xfrm>
            <a:off x="0" y="476672"/>
            <a:ext cx="9144000" cy="1512168"/>
          </a:xfrm>
          <a:prstGeom prst="rect">
            <a:avLst/>
          </a:prstGeom>
          <a:solidFill>
            <a:schemeClr val="accent6">
              <a:lumMod val="50000"/>
              <a:alpha val="58000"/>
            </a:schemeClr>
          </a:solidFill>
          <a:ln>
            <a:solidFill>
              <a:schemeClr val="tx1">
                <a:lumMod val="95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179512" y="476672"/>
            <a:ext cx="7772400" cy="1512168"/>
          </a:xfrm>
        </p:spPr>
        <p:txBody>
          <a:bodyPr>
            <a:normAutofit/>
          </a:bodyPr>
          <a:lstStyle/>
          <a:p>
            <a:pPr algn="l"/>
            <a:r>
              <a:rPr lang="en-AU" sz="3600" b="1" i="1" dirty="0" smtClean="0">
                <a:solidFill>
                  <a:schemeClr val="accent6">
                    <a:lumMod val="20000"/>
                    <a:lumOff val="80000"/>
                  </a:schemeClr>
                </a:solidFill>
              </a:rPr>
              <a:t>Queensland Indigenous Family Violence Legal Service</a:t>
            </a:r>
            <a:endParaRPr lang="en-AU" sz="3600" b="1" i="1" dirty="0">
              <a:solidFill>
                <a:schemeClr val="accent6">
                  <a:lumMod val="20000"/>
                  <a:lumOff val="80000"/>
                </a:schemeClr>
              </a:solidFill>
            </a:endParaRPr>
          </a:p>
        </p:txBody>
      </p:sp>
      <p:sp>
        <p:nvSpPr>
          <p:cNvPr id="11267" name="WordArt 3"/>
          <p:cNvSpPr>
            <a:spLocks noChangeArrowheads="1" noChangeShapeType="1" noTextEdit="1"/>
          </p:cNvSpPr>
          <p:nvPr/>
        </p:nvSpPr>
        <p:spPr bwMode="auto">
          <a:xfrm>
            <a:off x="5220072" y="5157192"/>
            <a:ext cx="3744416" cy="1368152"/>
          </a:xfrm>
          <a:prstGeom prst="rect">
            <a:avLst/>
          </a:prstGeom>
        </p:spPr>
        <p:txBody>
          <a:bodyPr wrap="none" fromWordArt="1">
            <a:prstTxWarp prst="textPlain">
              <a:avLst>
                <a:gd name="adj" fmla="val 50000"/>
              </a:avLst>
            </a:prstTxWarp>
          </a:bodyPr>
          <a:lstStyle/>
          <a:p>
            <a:pPr algn="r" rtl="0"/>
            <a:r>
              <a:rPr lang="en-AU" sz="2000" b="1" kern="10" spc="-160" dirty="0" smtClean="0">
                <a:ln w="9525">
                  <a:solidFill>
                    <a:srgbClr val="00B0F0"/>
                  </a:solidFill>
                  <a:round/>
                  <a:headEnd/>
                  <a:tailEnd/>
                </a:ln>
                <a:solidFill>
                  <a:schemeClr val="bg1"/>
                </a:solidFill>
                <a:effectLst>
                  <a:prstShdw prst="shdw17" dist="17961" dir="2700000">
                    <a:srgbClr val="974706">
                      <a:gamma/>
                      <a:shade val="60000"/>
                      <a:invGamma/>
                    </a:srgbClr>
                  </a:prstShdw>
                </a:effectLst>
                <a:latin typeface="Corbel"/>
              </a:rPr>
              <a:t>'</a:t>
            </a:r>
            <a:r>
              <a:rPr lang="en-AU" sz="2000" b="1" i="1" kern="10" spc="-160" dirty="0" smtClean="0">
                <a:ln w="9525">
                  <a:solidFill>
                    <a:srgbClr val="00B0F0"/>
                  </a:solidFill>
                  <a:round/>
                  <a:headEnd/>
                  <a:tailEnd/>
                </a:ln>
                <a:solidFill>
                  <a:schemeClr val="bg1"/>
                </a:solidFill>
                <a:effectLst>
                  <a:prstShdw prst="shdw17" dist="17961" dir="2700000">
                    <a:srgbClr val="974706">
                      <a:gamma/>
                      <a:shade val="60000"/>
                      <a:invGamma/>
                    </a:srgbClr>
                  </a:prstShdw>
                </a:effectLst>
                <a:latin typeface="Corbel"/>
              </a:rPr>
              <a:t>No Way, </a:t>
            </a:r>
          </a:p>
          <a:p>
            <a:pPr algn="r" rtl="0"/>
            <a:r>
              <a:rPr lang="en-AU" sz="2000" b="1" i="1" kern="10" spc="-160" dirty="0" smtClean="0">
                <a:ln w="9525">
                  <a:solidFill>
                    <a:srgbClr val="00B0F0"/>
                  </a:solidFill>
                  <a:round/>
                  <a:headEnd/>
                  <a:tailEnd/>
                </a:ln>
                <a:solidFill>
                  <a:schemeClr val="bg1"/>
                </a:solidFill>
                <a:effectLst>
                  <a:prstShdw prst="shdw17" dist="17961" dir="2700000">
                    <a:srgbClr val="974706">
                      <a:gamma/>
                      <a:shade val="60000"/>
                      <a:invGamma/>
                    </a:srgbClr>
                  </a:prstShdw>
                </a:effectLst>
                <a:latin typeface="Corbel"/>
              </a:rPr>
              <a:t>It's Not Our Way'</a:t>
            </a:r>
            <a:endParaRPr lang="en-AU" sz="2000" b="1" i="1" kern="10" spc="-160" dirty="0">
              <a:ln w="9525">
                <a:solidFill>
                  <a:srgbClr val="00B0F0"/>
                </a:solidFill>
                <a:round/>
                <a:headEnd/>
                <a:tailEnd/>
              </a:ln>
              <a:solidFill>
                <a:schemeClr val="bg1"/>
              </a:solidFill>
              <a:effectLst>
                <a:prstShdw prst="shdw17" dist="17961" dir="2700000">
                  <a:srgbClr val="974706">
                    <a:gamma/>
                    <a:shade val="60000"/>
                    <a:invGamma/>
                  </a:srgbClr>
                </a:prstShdw>
              </a:effectLst>
              <a:latin typeface="Corbel"/>
            </a:endParaRPr>
          </a:p>
        </p:txBody>
      </p:sp>
      <p:sp>
        <p:nvSpPr>
          <p:cNvPr id="11" name="TextBox 10"/>
          <p:cNvSpPr txBox="1"/>
          <p:nvPr/>
        </p:nvSpPr>
        <p:spPr>
          <a:xfrm>
            <a:off x="323528" y="2204864"/>
            <a:ext cx="8496944" cy="1323439"/>
          </a:xfrm>
          <a:prstGeom prst="rect">
            <a:avLst/>
          </a:prstGeom>
          <a:noFill/>
        </p:spPr>
        <p:txBody>
          <a:bodyPr wrap="square" rtlCol="0">
            <a:spAutoFit/>
          </a:bodyPr>
          <a:lstStyle/>
          <a:p>
            <a:pPr algn="ctr"/>
            <a:r>
              <a:rPr lang="en-AU" sz="4000" b="1" dirty="0" smtClean="0"/>
              <a:t>“CLC assisting Aboriginal and </a:t>
            </a:r>
          </a:p>
          <a:p>
            <a:pPr algn="ctr"/>
            <a:r>
              <a:rPr lang="en-AU" sz="4000" b="1" dirty="0" smtClean="0"/>
              <a:t>Torres Strait Islander Clients”</a:t>
            </a:r>
            <a:endParaRPr lang="en-AU" sz="4000" b="1" dirty="0"/>
          </a:p>
        </p:txBody>
      </p:sp>
      <p:sp>
        <p:nvSpPr>
          <p:cNvPr id="6" name="TextBox 5"/>
          <p:cNvSpPr txBox="1"/>
          <p:nvPr/>
        </p:nvSpPr>
        <p:spPr>
          <a:xfrm>
            <a:off x="0" y="5517232"/>
            <a:ext cx="4572000" cy="923330"/>
          </a:xfrm>
          <a:prstGeom prst="rect">
            <a:avLst/>
          </a:prstGeom>
          <a:noFill/>
        </p:spPr>
        <p:txBody>
          <a:bodyPr wrap="square" rtlCol="0">
            <a:spAutoFit/>
          </a:bodyPr>
          <a:lstStyle/>
          <a:p>
            <a:r>
              <a:rPr lang="en-AU" dirty="0" smtClean="0"/>
              <a:t>Marja Elizabeth – Chief Executive Officer</a:t>
            </a:r>
          </a:p>
          <a:p>
            <a:r>
              <a:rPr lang="en-AU" dirty="0" smtClean="0"/>
              <a:t>Wynetta Dewis – Policy and Projects Manager</a:t>
            </a:r>
          </a:p>
          <a:p>
            <a:r>
              <a:rPr lang="en-AU" dirty="0" smtClean="0"/>
              <a:t>Jessica Shuttleworth– Supervisory Solicitor</a:t>
            </a:r>
            <a:endParaRPr lang="en-A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65710"/>
            <a:ext cx="8507288" cy="1143000"/>
          </a:xfrm>
        </p:spPr>
        <p:txBody>
          <a:bodyPr>
            <a:noAutofit/>
          </a:bodyPr>
          <a:lstStyle/>
          <a:p>
            <a:r>
              <a:rPr lang="en-US" sz="3000" dirty="0" smtClean="0"/>
              <a:t>How do you maintain a culturally </a:t>
            </a:r>
            <a:br>
              <a:rPr lang="en-US" sz="3000" dirty="0" smtClean="0"/>
            </a:br>
            <a:r>
              <a:rPr lang="en-US" sz="3000" dirty="0" smtClean="0"/>
              <a:t>appropriate service?</a:t>
            </a:r>
            <a:endParaRPr lang="en-AU" sz="3000" dirty="0"/>
          </a:p>
        </p:txBody>
      </p:sp>
      <p:sp>
        <p:nvSpPr>
          <p:cNvPr id="3" name="Content Placeholder 2"/>
          <p:cNvSpPr>
            <a:spLocks noGrp="1"/>
          </p:cNvSpPr>
          <p:nvPr>
            <p:ph idx="1"/>
          </p:nvPr>
        </p:nvSpPr>
        <p:spPr>
          <a:xfrm>
            <a:off x="457200" y="1695736"/>
            <a:ext cx="8229600" cy="4525963"/>
          </a:xfrm>
        </p:spPr>
        <p:txBody>
          <a:bodyPr>
            <a:normAutofit fontScale="62500" lnSpcReduction="20000"/>
          </a:bodyPr>
          <a:lstStyle/>
          <a:p>
            <a:r>
              <a:rPr lang="en-US" dirty="0" smtClean="0"/>
              <a:t>Indigenous and non Indigenous staff</a:t>
            </a:r>
          </a:p>
          <a:p>
            <a:r>
              <a:rPr lang="en-US" dirty="0" smtClean="0"/>
              <a:t>Non tokenistic Indigenous roles</a:t>
            </a:r>
          </a:p>
          <a:p>
            <a:r>
              <a:rPr lang="en-US" dirty="0" smtClean="0"/>
              <a:t>Community Development Officer role/s</a:t>
            </a:r>
          </a:p>
          <a:p>
            <a:r>
              <a:rPr lang="en-US" dirty="0" smtClean="0"/>
              <a:t>Don’t be culture blind when supervising Indigenous staff</a:t>
            </a:r>
          </a:p>
          <a:p>
            <a:r>
              <a:rPr lang="en-US" dirty="0" smtClean="0"/>
              <a:t>Cultural training as an ongoing</a:t>
            </a:r>
          </a:p>
          <a:p>
            <a:r>
              <a:rPr lang="en-US" dirty="0" smtClean="0"/>
              <a:t>Participation in community activities with all staff</a:t>
            </a:r>
          </a:p>
          <a:p>
            <a:r>
              <a:rPr lang="en-US" dirty="0" smtClean="0"/>
              <a:t>Cultural mentors from communities</a:t>
            </a:r>
          </a:p>
          <a:p>
            <a:r>
              <a:rPr lang="en-US" dirty="0" smtClean="0"/>
              <a:t>Cultural handbook</a:t>
            </a:r>
          </a:p>
          <a:p>
            <a:r>
              <a:rPr lang="en-US" dirty="0" smtClean="0"/>
              <a:t>Induction</a:t>
            </a:r>
          </a:p>
          <a:p>
            <a:r>
              <a:rPr lang="en-US" dirty="0"/>
              <a:t>Specific training for Supervisors and Managers in how to supervise Indigenous staff</a:t>
            </a:r>
          </a:p>
          <a:p>
            <a:r>
              <a:rPr lang="en-US" dirty="0" smtClean="0"/>
              <a:t>Indigenous Board of Directors</a:t>
            </a:r>
          </a:p>
          <a:p>
            <a:r>
              <a:rPr lang="en-US" dirty="0" smtClean="0"/>
              <a:t>Board meetings across the state</a:t>
            </a:r>
          </a:p>
          <a:p>
            <a:r>
              <a:rPr lang="en-US" dirty="0" smtClean="0"/>
              <a:t>Connection with community from the Board down</a:t>
            </a:r>
            <a:endParaRPr lang="en-AU" dirty="0"/>
          </a:p>
        </p:txBody>
      </p:sp>
      <p:pic>
        <p:nvPicPr>
          <p:cNvPr id="6" name="Picture 5"/>
          <p:cNvPicPr/>
          <p:nvPr/>
        </p:nvPicPr>
        <p:blipFill>
          <a:blip r:embed="rId3" cstate="print"/>
          <a:srcRect/>
          <a:stretch>
            <a:fillRect/>
          </a:stretch>
        </p:blipFill>
        <p:spPr bwMode="auto">
          <a:xfrm>
            <a:off x="0" y="0"/>
            <a:ext cx="9144000" cy="476671"/>
          </a:xfrm>
          <a:prstGeom prst="rect">
            <a:avLst/>
          </a:prstGeom>
          <a:noFill/>
          <a:ln w="9525">
            <a:noFill/>
            <a:miter lim="800000"/>
            <a:headEnd/>
            <a:tailEnd/>
          </a:ln>
        </p:spPr>
      </p:pic>
    </p:spTree>
    <p:extLst>
      <p:ext uri="{BB962C8B-B14F-4D97-AF65-F5344CB8AC3E}">
        <p14:creationId xmlns:p14="http://schemas.microsoft.com/office/powerpoint/2010/main" val="34083895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062"/>
            <a:ext cx="8229600" cy="1143000"/>
          </a:xfrm>
        </p:spPr>
        <p:txBody>
          <a:bodyPr>
            <a:normAutofit/>
          </a:bodyPr>
          <a:lstStyle/>
          <a:p>
            <a:r>
              <a:rPr lang="en-AU" sz="3000" dirty="0" smtClean="0"/>
              <a:t>Retaining Indigenous staff</a:t>
            </a:r>
            <a:endParaRPr lang="en-AU" sz="3000" dirty="0"/>
          </a:p>
        </p:txBody>
      </p:sp>
      <p:sp>
        <p:nvSpPr>
          <p:cNvPr id="3" name="Content Placeholder 2"/>
          <p:cNvSpPr>
            <a:spLocks noGrp="1"/>
          </p:cNvSpPr>
          <p:nvPr>
            <p:ph idx="1"/>
          </p:nvPr>
        </p:nvSpPr>
        <p:spPr>
          <a:xfrm>
            <a:off x="484496" y="1409128"/>
            <a:ext cx="8229600" cy="4525963"/>
          </a:xfrm>
        </p:spPr>
        <p:txBody>
          <a:bodyPr>
            <a:normAutofit/>
          </a:bodyPr>
          <a:lstStyle/>
          <a:p>
            <a:r>
              <a:rPr lang="en-AU" sz="2500" dirty="0" smtClean="0"/>
              <a:t>Family and cultural obligations</a:t>
            </a:r>
          </a:p>
          <a:p>
            <a:r>
              <a:rPr lang="en-AU" sz="2500" dirty="0" smtClean="0"/>
              <a:t>Absenteeism for cultural reasons</a:t>
            </a:r>
          </a:p>
          <a:p>
            <a:r>
              <a:rPr lang="en-AU" sz="2500" dirty="0" smtClean="0"/>
              <a:t>Humbugging</a:t>
            </a:r>
          </a:p>
          <a:p>
            <a:r>
              <a:rPr lang="en-AU" sz="2500" dirty="0" smtClean="0"/>
              <a:t>Longing for country and cultural grieving</a:t>
            </a:r>
          </a:p>
          <a:p>
            <a:r>
              <a:rPr lang="en-AU" sz="2500" dirty="0" smtClean="0"/>
              <a:t>Lack of career path</a:t>
            </a:r>
          </a:p>
          <a:p>
            <a:r>
              <a:rPr lang="en-AU" sz="2500" dirty="0" smtClean="0"/>
              <a:t>Policies and procedures fail to take cultural differences into account e.g. cultural leave</a:t>
            </a:r>
            <a:endParaRPr lang="en-AU" sz="2500" dirty="0"/>
          </a:p>
        </p:txBody>
      </p:sp>
      <p:pic>
        <p:nvPicPr>
          <p:cNvPr id="4" name="Picture 3"/>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Tree>
    <p:extLst>
      <p:ext uri="{BB962C8B-B14F-4D97-AF65-F5344CB8AC3E}">
        <p14:creationId xmlns:p14="http://schemas.microsoft.com/office/powerpoint/2010/main" val="30671522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
        <p:nvSpPr>
          <p:cNvPr id="7" name="Oval 6"/>
          <p:cNvSpPr/>
          <p:nvPr/>
        </p:nvSpPr>
        <p:spPr>
          <a:xfrm>
            <a:off x="683568" y="642304"/>
            <a:ext cx="3528392" cy="2300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700" dirty="0"/>
              <a:t>In Australia, Indigenous women report a rate of family violence which is six times higher than that of non-Indigenous women. </a:t>
            </a:r>
          </a:p>
        </p:txBody>
      </p:sp>
      <p:sp>
        <p:nvSpPr>
          <p:cNvPr id="8" name="Oval 7"/>
          <p:cNvSpPr/>
          <p:nvPr/>
        </p:nvSpPr>
        <p:spPr>
          <a:xfrm>
            <a:off x="453539" y="3049105"/>
            <a:ext cx="4420498" cy="3243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p>
          <a:p>
            <a:pPr algn="ctr"/>
            <a:r>
              <a:rPr lang="en-AU" dirty="0" smtClean="0"/>
              <a:t>Indigenous </a:t>
            </a:r>
            <a:r>
              <a:rPr lang="en-AU" dirty="0"/>
              <a:t>women are 35.1 times as likely to be hospitalised as a result of family violence related assaults and are almost 10 times as likely to die as the result of assaults than non-Indigenous women.</a:t>
            </a:r>
          </a:p>
          <a:p>
            <a:pPr algn="ctr"/>
            <a:endParaRPr lang="en-AU" dirty="0"/>
          </a:p>
        </p:txBody>
      </p:sp>
      <p:sp>
        <p:nvSpPr>
          <p:cNvPr id="11" name="Oval 10"/>
          <p:cNvSpPr/>
          <p:nvPr/>
        </p:nvSpPr>
        <p:spPr>
          <a:xfrm>
            <a:off x="4932040" y="620688"/>
            <a:ext cx="3760404" cy="268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smtClean="0"/>
          </a:p>
          <a:p>
            <a:pPr algn="ctr"/>
            <a:endParaRPr lang="en-AU" sz="1000" dirty="0" smtClean="0"/>
          </a:p>
          <a:p>
            <a:pPr algn="ctr"/>
            <a:r>
              <a:rPr lang="en-AU" sz="1700" dirty="0" smtClean="0"/>
              <a:t>Indigenous people are less likely to take action on legal problems and consult on legal advice in remote areas i.e. 22.8% in major cities compared to 5.6% in remote areas.</a:t>
            </a:r>
            <a:endParaRPr lang="en-AU" sz="1700" dirty="0"/>
          </a:p>
          <a:p>
            <a:pPr algn="ctr"/>
            <a:endParaRPr lang="en-AU" dirty="0"/>
          </a:p>
        </p:txBody>
      </p:sp>
      <p:sp>
        <p:nvSpPr>
          <p:cNvPr id="13" name="Oval 12"/>
          <p:cNvSpPr/>
          <p:nvPr/>
        </p:nvSpPr>
        <p:spPr>
          <a:xfrm>
            <a:off x="5092044" y="3619444"/>
            <a:ext cx="3600400" cy="210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Indigenous women’s imprison rate is 16.5 times that of general family population and higher then for Indigenous men which is (13.4 times).</a:t>
            </a:r>
            <a:endParaRPr lang="en-AU" dirty="0"/>
          </a:p>
        </p:txBody>
      </p:sp>
    </p:spTree>
    <p:extLst>
      <p:ext uri="{BB962C8B-B14F-4D97-AF65-F5344CB8AC3E}">
        <p14:creationId xmlns:p14="http://schemas.microsoft.com/office/powerpoint/2010/main" val="2614513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29" y="394783"/>
            <a:ext cx="8229600" cy="1143000"/>
          </a:xfrm>
        </p:spPr>
        <p:txBody>
          <a:bodyPr>
            <a:normAutofit/>
          </a:bodyPr>
          <a:lstStyle/>
          <a:p>
            <a:r>
              <a:rPr lang="en-AU" sz="3000" dirty="0" smtClean="0"/>
              <a:t>Issues in servicing clients</a:t>
            </a:r>
            <a:endParaRPr lang="en-AU" sz="3000" dirty="0"/>
          </a:p>
        </p:txBody>
      </p:sp>
      <p:sp>
        <p:nvSpPr>
          <p:cNvPr id="4" name="Content Placeholder 2"/>
          <p:cNvSpPr>
            <a:spLocks noGrp="1"/>
          </p:cNvSpPr>
          <p:nvPr>
            <p:ph idx="1"/>
          </p:nvPr>
        </p:nvSpPr>
        <p:spPr>
          <a:xfrm>
            <a:off x="899592" y="1358184"/>
            <a:ext cx="7797552" cy="4525963"/>
          </a:xfrm>
        </p:spPr>
        <p:txBody>
          <a:bodyPr>
            <a:normAutofit fontScale="92500" lnSpcReduction="10000"/>
          </a:bodyPr>
          <a:lstStyle/>
          <a:p>
            <a:r>
              <a:rPr lang="en-AU" sz="2400" dirty="0" smtClean="0"/>
              <a:t>Impact of history and associated trauma</a:t>
            </a:r>
          </a:p>
          <a:p>
            <a:r>
              <a:rPr lang="en-AU" sz="2400" dirty="0" smtClean="0"/>
              <a:t>Remoteness of communities</a:t>
            </a:r>
          </a:p>
          <a:p>
            <a:r>
              <a:rPr lang="en-AU" sz="2400" dirty="0" smtClean="0"/>
              <a:t>Every community is different</a:t>
            </a:r>
          </a:p>
          <a:p>
            <a:r>
              <a:rPr lang="en-AU" sz="2400" dirty="0" smtClean="0"/>
              <a:t>Don’t assume literacy, numeracy, language and culture are an issue </a:t>
            </a:r>
          </a:p>
          <a:p>
            <a:r>
              <a:rPr lang="en-AU" sz="2400" dirty="0" smtClean="0"/>
              <a:t>Facilities – don’t expect an office</a:t>
            </a:r>
          </a:p>
          <a:p>
            <a:r>
              <a:rPr lang="en-AU" sz="2400" dirty="0" smtClean="0"/>
              <a:t>Complexity of legal issues with Indigenous clients</a:t>
            </a:r>
          </a:p>
          <a:p>
            <a:r>
              <a:rPr lang="en-US" sz="2400" dirty="0" smtClean="0"/>
              <a:t>Complexity of non legal issues</a:t>
            </a:r>
          </a:p>
          <a:p>
            <a:r>
              <a:rPr lang="en-AU" sz="2400" dirty="0" smtClean="0"/>
              <a:t>Lack </a:t>
            </a:r>
            <a:r>
              <a:rPr lang="en-AU" sz="2400" dirty="0"/>
              <a:t>of education and access to basic services like health, therapy, food, government </a:t>
            </a:r>
            <a:r>
              <a:rPr lang="en-AU" sz="2400" dirty="0" smtClean="0"/>
              <a:t>services particularly in remote areas</a:t>
            </a:r>
          </a:p>
          <a:p>
            <a:r>
              <a:rPr lang="en-AU" sz="2400" dirty="0" smtClean="0"/>
              <a:t>Lack of choice of services remote versus urban</a:t>
            </a:r>
          </a:p>
          <a:p>
            <a:r>
              <a:rPr lang="en-AU" sz="2400" dirty="0" smtClean="0"/>
              <a:t>Gender issues</a:t>
            </a:r>
            <a:endParaRPr lang="en-AU" sz="2400" dirty="0"/>
          </a:p>
          <a:p>
            <a:endParaRPr lang="en-US" sz="2400" dirty="0" smtClean="0"/>
          </a:p>
          <a:p>
            <a:endParaRPr lang="en-AU" sz="2400" dirty="0" smtClean="0"/>
          </a:p>
          <a:p>
            <a:pPr algn="ctr">
              <a:buNone/>
            </a:pPr>
            <a:endParaRPr lang="en-AU" dirty="0" smtClean="0"/>
          </a:p>
          <a:p>
            <a:pPr algn="ctr">
              <a:buNone/>
            </a:pPr>
            <a:endParaRPr lang="en-AU" dirty="0" smtClean="0"/>
          </a:p>
          <a:p>
            <a:pPr>
              <a:buNone/>
            </a:pPr>
            <a:endParaRPr lang="en-AU" dirty="0" smtClean="0"/>
          </a:p>
          <a:p>
            <a:pPr>
              <a:buNone/>
            </a:pPr>
            <a:endParaRPr lang="en-AU" dirty="0"/>
          </a:p>
        </p:txBody>
      </p:sp>
      <p:pic>
        <p:nvPicPr>
          <p:cNvPr id="5" name="Picture 4"/>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358"/>
            <a:ext cx="8229600" cy="861410"/>
          </a:xfrm>
        </p:spPr>
        <p:txBody>
          <a:bodyPr>
            <a:noAutofit/>
          </a:bodyPr>
          <a:lstStyle/>
          <a:p>
            <a:r>
              <a:rPr lang="en-AU" sz="3000" dirty="0" smtClean="0"/>
              <a:t>Working with Indigenous clients </a:t>
            </a:r>
            <a:endParaRPr lang="en-AU" sz="3000" dirty="0"/>
          </a:p>
        </p:txBody>
      </p:sp>
      <p:pic>
        <p:nvPicPr>
          <p:cNvPr id="4" name="Picture 3"/>
          <p:cNvPicPr/>
          <p:nvPr/>
        </p:nvPicPr>
        <p:blipFill>
          <a:blip r:embed="rId3" cstate="print"/>
          <a:srcRect/>
          <a:stretch>
            <a:fillRect/>
          </a:stretch>
        </p:blipFill>
        <p:spPr bwMode="auto">
          <a:xfrm>
            <a:off x="0" y="0"/>
            <a:ext cx="9144000" cy="476671"/>
          </a:xfrm>
          <a:prstGeom prst="rect">
            <a:avLst/>
          </a:prstGeom>
          <a:noFill/>
          <a:ln w="9525">
            <a:noFill/>
            <a:miter lim="800000"/>
            <a:headEnd/>
            <a:tailEnd/>
          </a:ln>
        </p:spPr>
      </p:pic>
      <p:sp>
        <p:nvSpPr>
          <p:cNvPr id="5" name="Content Placeholder 2"/>
          <p:cNvSpPr>
            <a:spLocks noGrp="1"/>
          </p:cNvSpPr>
          <p:nvPr>
            <p:ph idx="1"/>
          </p:nvPr>
        </p:nvSpPr>
        <p:spPr>
          <a:xfrm>
            <a:off x="755576" y="1344536"/>
            <a:ext cx="7941568" cy="4525963"/>
          </a:xfrm>
        </p:spPr>
        <p:txBody>
          <a:bodyPr>
            <a:normAutofit fontScale="92500" lnSpcReduction="10000"/>
          </a:bodyPr>
          <a:lstStyle/>
          <a:p>
            <a:pPr lvl="0">
              <a:defRPr/>
            </a:pPr>
            <a:r>
              <a:rPr lang="en-AU" sz="2400" dirty="0" smtClean="0"/>
              <a:t>Face to face in preference to telephone</a:t>
            </a:r>
          </a:p>
          <a:p>
            <a:pPr lvl="0">
              <a:defRPr/>
            </a:pPr>
            <a:r>
              <a:rPr lang="en-AU" sz="2400" dirty="0" smtClean="0"/>
              <a:t>Advice and not action</a:t>
            </a:r>
          </a:p>
          <a:p>
            <a:pPr lvl="0">
              <a:defRPr/>
            </a:pPr>
            <a:r>
              <a:rPr lang="en-AU" sz="2400" dirty="0" smtClean="0"/>
              <a:t>Understanding the different parenting styles of Indigenous people</a:t>
            </a:r>
          </a:p>
          <a:p>
            <a:pPr lvl="0">
              <a:defRPr/>
            </a:pPr>
            <a:r>
              <a:rPr lang="en-US" sz="2400" dirty="0" smtClean="0"/>
              <a:t>Family has a different/extended concept</a:t>
            </a:r>
          </a:p>
          <a:p>
            <a:pPr lvl="0">
              <a:defRPr/>
            </a:pPr>
            <a:r>
              <a:rPr lang="en-US" sz="2400" dirty="0" smtClean="0"/>
              <a:t>Role of support person</a:t>
            </a:r>
            <a:endParaRPr lang="en-AU" sz="2400" dirty="0" smtClean="0"/>
          </a:p>
          <a:p>
            <a:pPr lvl="0">
              <a:defRPr/>
            </a:pPr>
            <a:r>
              <a:rPr lang="en-AU" sz="2400" dirty="0" smtClean="0"/>
              <a:t>Good communication – English may not be the first language of clients</a:t>
            </a:r>
          </a:p>
          <a:p>
            <a:pPr lvl="0">
              <a:defRPr/>
            </a:pPr>
            <a:r>
              <a:rPr lang="en-AU" sz="2400" dirty="0" smtClean="0"/>
              <a:t>Having someone who understands the language and can relay the legal terms  (CSO)</a:t>
            </a:r>
          </a:p>
          <a:p>
            <a:pPr lvl="0">
              <a:defRPr/>
            </a:pPr>
            <a:r>
              <a:rPr lang="en-AU" sz="2400" dirty="0" smtClean="0"/>
              <a:t>Body language, eye contact</a:t>
            </a:r>
          </a:p>
          <a:p>
            <a:pPr lvl="0">
              <a:defRPr/>
            </a:pPr>
            <a:r>
              <a:rPr lang="en-AU" sz="2400" dirty="0" smtClean="0"/>
              <a:t>Engage by using visually based techniques</a:t>
            </a:r>
          </a:p>
          <a:p>
            <a:pPr algn="ctr">
              <a:buNone/>
            </a:pPr>
            <a:endParaRPr lang="en-AU" dirty="0" smtClean="0"/>
          </a:p>
          <a:p>
            <a:pPr>
              <a:buNone/>
            </a:pPr>
            <a:endParaRPr lang="en-AU" dirty="0" smtClean="0"/>
          </a:p>
          <a:p>
            <a:pPr>
              <a:buNone/>
            </a:pPr>
            <a:endParaRPr lang="en-AU"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358"/>
            <a:ext cx="8229600" cy="861410"/>
          </a:xfrm>
        </p:spPr>
        <p:txBody>
          <a:bodyPr>
            <a:noAutofit/>
          </a:bodyPr>
          <a:lstStyle/>
          <a:p>
            <a:r>
              <a:rPr lang="en-AU" sz="3000" dirty="0" smtClean="0"/>
              <a:t>Working with Indigenous clients </a:t>
            </a:r>
            <a:endParaRPr lang="en-AU" sz="3000" dirty="0"/>
          </a:p>
        </p:txBody>
      </p:sp>
      <p:pic>
        <p:nvPicPr>
          <p:cNvPr id="4" name="Picture 3"/>
          <p:cNvPicPr/>
          <p:nvPr/>
        </p:nvPicPr>
        <p:blipFill>
          <a:blip r:embed="rId3" cstate="print"/>
          <a:srcRect/>
          <a:stretch>
            <a:fillRect/>
          </a:stretch>
        </p:blipFill>
        <p:spPr bwMode="auto">
          <a:xfrm>
            <a:off x="0" y="0"/>
            <a:ext cx="9144000" cy="476671"/>
          </a:xfrm>
          <a:prstGeom prst="rect">
            <a:avLst/>
          </a:prstGeom>
          <a:noFill/>
          <a:ln w="9525">
            <a:noFill/>
            <a:miter lim="800000"/>
            <a:headEnd/>
            <a:tailEnd/>
          </a:ln>
        </p:spPr>
      </p:pic>
      <p:sp>
        <p:nvSpPr>
          <p:cNvPr id="5" name="Content Placeholder 2"/>
          <p:cNvSpPr>
            <a:spLocks noGrp="1"/>
          </p:cNvSpPr>
          <p:nvPr>
            <p:ph idx="1"/>
          </p:nvPr>
        </p:nvSpPr>
        <p:spPr>
          <a:xfrm>
            <a:off x="755576" y="1344536"/>
            <a:ext cx="7941568" cy="4525963"/>
          </a:xfrm>
        </p:spPr>
        <p:txBody>
          <a:bodyPr>
            <a:normAutofit lnSpcReduction="10000"/>
          </a:bodyPr>
          <a:lstStyle/>
          <a:p>
            <a:pPr lvl="0">
              <a:defRPr/>
            </a:pPr>
            <a:r>
              <a:rPr lang="en-US" sz="2400" dirty="0" smtClean="0"/>
              <a:t>Yes might not mean yes</a:t>
            </a:r>
            <a:endParaRPr lang="en-AU" sz="2400" dirty="0" smtClean="0"/>
          </a:p>
          <a:p>
            <a:pPr lvl="0">
              <a:defRPr/>
            </a:pPr>
            <a:r>
              <a:rPr lang="en-US" sz="2400" dirty="0" smtClean="0"/>
              <a:t>Be flexible about where you meet – not in offices</a:t>
            </a:r>
          </a:p>
          <a:p>
            <a:pPr lvl="0">
              <a:defRPr/>
            </a:pPr>
            <a:r>
              <a:rPr lang="en-US" sz="2400" dirty="0" smtClean="0"/>
              <a:t>Take time – stories are often told narratively and with a lot of background</a:t>
            </a:r>
          </a:p>
          <a:p>
            <a:pPr lvl="0">
              <a:defRPr/>
            </a:pPr>
            <a:r>
              <a:rPr lang="en-US" sz="2400" dirty="0" smtClean="0"/>
              <a:t>Listen and don’t speak too often</a:t>
            </a:r>
          </a:p>
          <a:p>
            <a:pPr>
              <a:defRPr/>
            </a:pPr>
            <a:r>
              <a:rPr lang="en-US" sz="2400" dirty="0" smtClean="0"/>
              <a:t>Respect</a:t>
            </a:r>
          </a:p>
          <a:p>
            <a:pPr>
              <a:defRPr/>
            </a:pPr>
            <a:r>
              <a:rPr lang="en-AU" sz="2400" dirty="0" smtClean="0"/>
              <a:t>Expect </a:t>
            </a:r>
            <a:r>
              <a:rPr lang="en-AU" sz="2400" dirty="0"/>
              <a:t>long </a:t>
            </a:r>
            <a:r>
              <a:rPr lang="en-AU" sz="2400" dirty="0" smtClean="0"/>
              <a:t>silences</a:t>
            </a:r>
          </a:p>
          <a:p>
            <a:pPr>
              <a:defRPr/>
            </a:pPr>
            <a:r>
              <a:rPr lang="en-AU" sz="2400" dirty="0" smtClean="0"/>
              <a:t>How to engage instant rapport</a:t>
            </a:r>
          </a:p>
          <a:p>
            <a:pPr>
              <a:defRPr/>
            </a:pPr>
            <a:r>
              <a:rPr lang="en-AU" sz="2400" dirty="0" smtClean="0"/>
              <a:t>Aboriginal language is relational rather then descriptive</a:t>
            </a:r>
          </a:p>
          <a:p>
            <a:pPr>
              <a:defRPr/>
            </a:pPr>
            <a:r>
              <a:rPr lang="en-AU" sz="2400" dirty="0" smtClean="0"/>
              <a:t>Non verbal communication is preferred – voice tone, facial expression, eye movement</a:t>
            </a:r>
            <a:endParaRPr lang="en-AU" sz="2400" dirty="0"/>
          </a:p>
          <a:p>
            <a:pPr lvl="0">
              <a:defRPr/>
            </a:pPr>
            <a:endParaRPr lang="en-AU" sz="2400" dirty="0" smtClean="0"/>
          </a:p>
          <a:p>
            <a:pPr algn="ctr">
              <a:buNone/>
            </a:pPr>
            <a:endParaRPr lang="en-AU" dirty="0" smtClean="0"/>
          </a:p>
          <a:p>
            <a:pPr>
              <a:buNone/>
            </a:pPr>
            <a:endParaRPr lang="en-AU" dirty="0" smtClean="0"/>
          </a:p>
          <a:p>
            <a:pPr>
              <a:buNone/>
            </a:pPr>
            <a:endParaRPr lang="en-AU" dirty="0"/>
          </a:p>
        </p:txBody>
      </p:sp>
    </p:spTree>
    <p:extLst>
      <p:ext uri="{BB962C8B-B14F-4D97-AF65-F5344CB8AC3E}">
        <p14:creationId xmlns:p14="http://schemas.microsoft.com/office/powerpoint/2010/main" val="5571733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000" dirty="0" smtClean="0"/>
              <a:t>Indigenous parenting styles</a:t>
            </a:r>
            <a:endParaRPr lang="en-AU" sz="3000" dirty="0"/>
          </a:p>
        </p:txBody>
      </p:sp>
      <p:graphicFrame>
        <p:nvGraphicFramePr>
          <p:cNvPr id="4" name="Table 3"/>
          <p:cNvGraphicFramePr>
            <a:graphicFrameLocks noGrp="1"/>
          </p:cNvGraphicFramePr>
          <p:nvPr>
            <p:extLst>
              <p:ext uri="{D42A27DB-BD31-4B8C-83A1-F6EECF244321}">
                <p14:modId xmlns:p14="http://schemas.microsoft.com/office/powerpoint/2010/main" val="2201717310"/>
              </p:ext>
            </p:extLst>
          </p:nvPr>
        </p:nvGraphicFramePr>
        <p:xfrm>
          <a:off x="215516" y="1196752"/>
          <a:ext cx="8712968" cy="486156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AU" dirty="0" smtClean="0">
                          <a:solidFill>
                            <a:schemeClr val="bg1"/>
                          </a:solidFill>
                        </a:rPr>
                        <a:t>Aboriginal</a:t>
                      </a:r>
                      <a:endParaRPr lang="en-AU" dirty="0">
                        <a:solidFill>
                          <a:schemeClr val="bg1"/>
                        </a:solidFill>
                      </a:endParaRPr>
                    </a:p>
                  </a:txBody>
                  <a:tcPr/>
                </a:tc>
                <a:tc>
                  <a:txBody>
                    <a:bodyPr/>
                    <a:lstStyle/>
                    <a:p>
                      <a:r>
                        <a:rPr lang="en-AU" dirty="0" smtClean="0">
                          <a:solidFill>
                            <a:schemeClr val="bg1"/>
                          </a:solidFill>
                        </a:rPr>
                        <a:t>White Australian</a:t>
                      </a:r>
                      <a:endParaRPr lang="en-AU" dirty="0">
                        <a:solidFill>
                          <a:schemeClr val="bg1"/>
                        </a:solidFill>
                      </a:endParaRPr>
                    </a:p>
                  </a:txBody>
                  <a:tcPr/>
                </a:tc>
              </a:tr>
              <a:tr h="370840">
                <a:tc>
                  <a:txBody>
                    <a:bodyPr/>
                    <a:lstStyle/>
                    <a:p>
                      <a:r>
                        <a:rPr lang="en-AU" dirty="0" smtClean="0"/>
                        <a:t>Child</a:t>
                      </a:r>
                      <a:r>
                        <a:rPr lang="en-AU" baseline="0" dirty="0" smtClean="0"/>
                        <a:t> caring s</a:t>
                      </a:r>
                      <a:r>
                        <a:rPr lang="en-AU" dirty="0" smtClean="0"/>
                        <a:t>hared by</a:t>
                      </a:r>
                      <a:r>
                        <a:rPr lang="en-AU" baseline="0" dirty="0" smtClean="0"/>
                        <a:t> the large extended family group. Children have the capacity to demand what they want i.e. cry if hungry.</a:t>
                      </a:r>
                      <a:endParaRPr lang="en-AU" dirty="0"/>
                    </a:p>
                  </a:txBody>
                  <a:tcPr/>
                </a:tc>
                <a:tc>
                  <a:txBody>
                    <a:bodyPr/>
                    <a:lstStyle/>
                    <a:p>
                      <a:r>
                        <a:rPr lang="en-AU" dirty="0" smtClean="0"/>
                        <a:t>Nuclear family</a:t>
                      </a:r>
                    </a:p>
                    <a:p>
                      <a:pPr marL="285750" indent="-285750">
                        <a:buFont typeface="Arial" panose="020B0604020202020204" pitchFamily="34" charset="0"/>
                        <a:buChar char="•"/>
                      </a:pPr>
                      <a:r>
                        <a:rPr lang="en-AU" dirty="0" smtClean="0"/>
                        <a:t>Child’s mother </a:t>
                      </a:r>
                      <a:r>
                        <a:rPr lang="en-AU" baseline="0" dirty="0" smtClean="0"/>
                        <a:t>with input from the father.</a:t>
                      </a:r>
                    </a:p>
                    <a:p>
                      <a:pPr marL="285750" indent="-285750">
                        <a:buFont typeface="Arial" panose="020B0604020202020204" pitchFamily="34" charset="0"/>
                        <a:buChar char="•"/>
                      </a:pPr>
                      <a:r>
                        <a:rPr lang="en-AU" dirty="0" smtClean="0"/>
                        <a:t>Children</a:t>
                      </a:r>
                      <a:r>
                        <a:rPr lang="en-AU" baseline="0" dirty="0" smtClean="0"/>
                        <a:t> seen as helpless.</a:t>
                      </a:r>
                      <a:endParaRPr lang="en-AU" dirty="0"/>
                    </a:p>
                  </a:txBody>
                  <a:tcPr/>
                </a:tc>
              </a:tr>
              <a:tr h="370840">
                <a:tc>
                  <a:txBody>
                    <a:bodyPr/>
                    <a:lstStyle/>
                    <a:p>
                      <a:pPr marL="0" indent="0">
                        <a:buFont typeface="Arial" panose="020B0604020202020204" pitchFamily="34" charset="0"/>
                        <a:buNone/>
                      </a:pPr>
                      <a:r>
                        <a:rPr lang="en-AU" baseline="0" dirty="0" smtClean="0"/>
                        <a:t>Children allowed to be independent in self care.</a:t>
                      </a:r>
                      <a:endParaRPr lang="en-AU" dirty="0"/>
                    </a:p>
                  </a:txBody>
                  <a:tcPr/>
                </a:tc>
                <a:tc>
                  <a:txBody>
                    <a:bodyPr/>
                    <a:lstStyle/>
                    <a:p>
                      <a:r>
                        <a:rPr lang="en-AU" dirty="0" smtClean="0"/>
                        <a:t>Children not expected to</a:t>
                      </a:r>
                      <a:r>
                        <a:rPr lang="en-AU" baseline="0" dirty="0" smtClean="0"/>
                        <a:t> be independent in eating, dressing or washing.</a:t>
                      </a:r>
                      <a:endParaRPr lang="en-AU" dirty="0"/>
                    </a:p>
                  </a:txBody>
                  <a:tcPr/>
                </a:tc>
              </a:tr>
              <a:tr h="370840">
                <a:tc>
                  <a:txBody>
                    <a:bodyPr/>
                    <a:lstStyle/>
                    <a:p>
                      <a:r>
                        <a:rPr lang="en-AU" dirty="0" smtClean="0"/>
                        <a:t>Little oral obedience</a:t>
                      </a:r>
                      <a:r>
                        <a:rPr lang="en-AU" baseline="0" dirty="0" smtClean="0"/>
                        <a:t> training.</a:t>
                      </a:r>
                      <a:endParaRPr lang="en-AU" dirty="0"/>
                    </a:p>
                  </a:txBody>
                  <a:tcPr/>
                </a:tc>
                <a:tc>
                  <a:txBody>
                    <a:bodyPr/>
                    <a:lstStyle/>
                    <a:p>
                      <a:r>
                        <a:rPr lang="en-AU" dirty="0" smtClean="0"/>
                        <a:t>Oral obedience begins early e.g.</a:t>
                      </a:r>
                      <a:r>
                        <a:rPr lang="en-AU" baseline="0" dirty="0" smtClean="0"/>
                        <a:t> ‘No”, “stop’.</a:t>
                      </a:r>
                      <a:endParaRPr lang="en-AU" dirty="0"/>
                    </a:p>
                  </a:txBody>
                  <a:tcPr/>
                </a:tc>
              </a:tr>
              <a:tr h="370840">
                <a:tc>
                  <a:txBody>
                    <a:bodyPr/>
                    <a:lstStyle/>
                    <a:p>
                      <a:r>
                        <a:rPr lang="en-AU" dirty="0" smtClean="0"/>
                        <a:t>Competitive play not encouraged.</a:t>
                      </a:r>
                      <a:endParaRPr lang="en-AU" dirty="0"/>
                    </a:p>
                  </a:txBody>
                  <a:tcPr/>
                </a:tc>
                <a:tc>
                  <a:txBody>
                    <a:bodyPr/>
                    <a:lstStyle/>
                    <a:p>
                      <a:r>
                        <a:rPr lang="en-AU" dirty="0" smtClean="0"/>
                        <a:t>Competition</a:t>
                      </a:r>
                      <a:r>
                        <a:rPr lang="en-AU" baseline="0" dirty="0" smtClean="0"/>
                        <a:t> often encouraged.</a:t>
                      </a:r>
                      <a:endParaRPr lang="en-AU" dirty="0"/>
                    </a:p>
                  </a:txBody>
                  <a:tcPr/>
                </a:tc>
              </a:tr>
              <a:tr h="370840">
                <a:tc>
                  <a:txBody>
                    <a:bodyPr/>
                    <a:lstStyle/>
                    <a:p>
                      <a:r>
                        <a:rPr lang="en-AU" baseline="0" dirty="0" smtClean="0"/>
                        <a:t>Sleeping can be in any room. Children accept responsibility for each other with no adults.</a:t>
                      </a:r>
                      <a:endParaRPr lang="en-AU" dirty="0"/>
                    </a:p>
                  </a:txBody>
                  <a:tcPr/>
                </a:tc>
                <a:tc>
                  <a:txBody>
                    <a:bodyPr/>
                    <a:lstStyle/>
                    <a:p>
                      <a:r>
                        <a:rPr lang="en-AU" dirty="0" smtClean="0"/>
                        <a:t>Sleeping often away from family.</a:t>
                      </a:r>
                      <a:r>
                        <a:rPr lang="en-AU" baseline="0" dirty="0" smtClean="0"/>
                        <a:t> Children expected to stay close to adults. Siblings mix but parents in  charge.</a:t>
                      </a:r>
                      <a:endParaRPr lang="en-AU" dirty="0"/>
                    </a:p>
                  </a:txBody>
                  <a:tcPr/>
                </a:tc>
              </a:tr>
              <a:tr h="370840">
                <a:tc>
                  <a:txBody>
                    <a:bodyPr/>
                    <a:lstStyle/>
                    <a:p>
                      <a:r>
                        <a:rPr lang="en-AU" dirty="0" smtClean="0"/>
                        <a:t>Children's</a:t>
                      </a:r>
                      <a:r>
                        <a:rPr lang="en-AU" baseline="0" dirty="0" smtClean="0"/>
                        <a:t> possessions available to all and not really valued. </a:t>
                      </a:r>
                      <a:endParaRPr lang="en-AU" dirty="0"/>
                    </a:p>
                  </a:txBody>
                  <a:tcPr/>
                </a:tc>
                <a:tc>
                  <a:txBody>
                    <a:bodyPr/>
                    <a:lstStyle/>
                    <a:p>
                      <a:r>
                        <a:rPr lang="en-AU" dirty="0" smtClean="0"/>
                        <a:t>Children have their own</a:t>
                      </a:r>
                      <a:r>
                        <a:rPr lang="en-AU" baseline="0" dirty="0" smtClean="0"/>
                        <a:t> possessions and encouraged to look after them.</a:t>
                      </a:r>
                      <a:endParaRPr lang="en-AU" dirty="0"/>
                    </a:p>
                  </a:txBody>
                  <a:tcPr/>
                </a:tc>
              </a:tr>
              <a:tr h="370840">
                <a:tc>
                  <a:txBody>
                    <a:bodyPr/>
                    <a:lstStyle/>
                    <a:p>
                      <a:r>
                        <a:rPr lang="en-AU" dirty="0" smtClean="0"/>
                        <a:t>Awareness of shame</a:t>
                      </a:r>
                      <a:r>
                        <a:rPr lang="en-AU" baseline="0" dirty="0" smtClean="0"/>
                        <a:t> which often leads to withdrawal.</a:t>
                      </a:r>
                      <a:endParaRPr lang="en-AU" dirty="0"/>
                    </a:p>
                  </a:txBody>
                  <a:tcPr/>
                </a:tc>
                <a:tc>
                  <a:txBody>
                    <a:bodyPr/>
                    <a:lstStyle/>
                    <a:p>
                      <a:r>
                        <a:rPr lang="en-AU" dirty="0" smtClean="0"/>
                        <a:t>More practical feelings and behaviours</a:t>
                      </a:r>
                      <a:r>
                        <a:rPr lang="en-AU" baseline="0" dirty="0" smtClean="0"/>
                        <a:t> rather than shame.</a:t>
                      </a:r>
                      <a:endParaRPr lang="en-AU" dirty="0"/>
                    </a:p>
                  </a:txBody>
                  <a:tcPr/>
                </a:tc>
              </a:tr>
            </a:tbl>
          </a:graphicData>
        </a:graphic>
      </p:graphicFrame>
      <p:pic>
        <p:nvPicPr>
          <p:cNvPr id="6" name="Picture 5"/>
          <p:cNvPicPr/>
          <p:nvPr/>
        </p:nvPicPr>
        <p:blipFill>
          <a:blip r:embed="rId2" cstate="print"/>
          <a:srcRect/>
          <a:stretch>
            <a:fillRect/>
          </a:stretch>
        </p:blipFill>
        <p:spPr bwMode="auto">
          <a:xfrm>
            <a:off x="14952" y="-8538"/>
            <a:ext cx="9144000" cy="476671"/>
          </a:xfrm>
          <a:prstGeom prst="rect">
            <a:avLst/>
          </a:prstGeom>
          <a:noFill/>
          <a:ln w="9525">
            <a:noFill/>
            <a:miter lim="800000"/>
            <a:headEnd/>
            <a:tailEnd/>
          </a:ln>
        </p:spPr>
      </p:pic>
    </p:spTree>
    <p:extLst>
      <p:ext uri="{BB962C8B-B14F-4D97-AF65-F5344CB8AC3E}">
        <p14:creationId xmlns:p14="http://schemas.microsoft.com/office/powerpoint/2010/main" val="26015152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p:nvPr/>
        </p:nvPicPr>
        <p:blipFill>
          <a:blip r:embed="rId2" cstate="print"/>
          <a:srcRect/>
          <a:stretch>
            <a:fillRect/>
          </a:stretch>
        </p:blipFill>
        <p:spPr bwMode="auto">
          <a:xfrm>
            <a:off x="14952" y="-8538"/>
            <a:ext cx="9144000" cy="476671"/>
          </a:xfrm>
          <a:prstGeom prst="rect">
            <a:avLst/>
          </a:prstGeom>
          <a:noFill/>
          <a:ln w="9525">
            <a:noFill/>
            <a:miter lim="800000"/>
            <a:headEnd/>
            <a:tailEnd/>
          </a:ln>
        </p:spPr>
      </p:pic>
      <p:sp>
        <p:nvSpPr>
          <p:cNvPr id="5" name="Oval 4"/>
          <p:cNvSpPr/>
          <p:nvPr/>
        </p:nvSpPr>
        <p:spPr>
          <a:xfrm>
            <a:off x="467544" y="3466484"/>
            <a:ext cx="332732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FVPLS services see over 5000 clients each year approximately 90% are women.</a:t>
            </a:r>
            <a:endParaRPr lang="en-AU" dirty="0"/>
          </a:p>
        </p:txBody>
      </p:sp>
      <p:sp>
        <p:nvSpPr>
          <p:cNvPr id="6" name="Oval 5"/>
          <p:cNvSpPr/>
          <p:nvPr/>
        </p:nvSpPr>
        <p:spPr>
          <a:xfrm>
            <a:off x="5417892" y="747241"/>
            <a:ext cx="2952328" cy="2033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FVPLS provide over 220 CLE annually to about 150 communities.</a:t>
            </a:r>
            <a:endParaRPr lang="en-AU" dirty="0"/>
          </a:p>
        </p:txBody>
      </p:sp>
      <p:sp>
        <p:nvSpPr>
          <p:cNvPr id="7" name="Oval 6"/>
          <p:cNvSpPr/>
          <p:nvPr/>
        </p:nvSpPr>
        <p:spPr>
          <a:xfrm>
            <a:off x="589989" y="683371"/>
            <a:ext cx="4392488"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Indigenous children are 8 times as likely to be the subject of substantiated child abuse and neglect; over 9 times as likely to be on care and protection orders and 10 times more likely to be in out of home care.</a:t>
            </a:r>
            <a:endParaRPr lang="en-AU" dirty="0"/>
          </a:p>
        </p:txBody>
      </p:sp>
      <p:sp>
        <p:nvSpPr>
          <p:cNvPr id="8" name="Oval 7"/>
          <p:cNvSpPr/>
          <p:nvPr/>
        </p:nvSpPr>
        <p:spPr>
          <a:xfrm>
            <a:off x="3959673" y="3068960"/>
            <a:ext cx="4829600" cy="3099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80% of Aboriginal women report that their offending is linked to family violence; 70% report having been sexually assaulted or having suffered other types of childhood abuse; while 44% report being sexually assaulted as adults. A large proportion of these women have also been in the child protection system or institutionalised.</a:t>
            </a:r>
          </a:p>
        </p:txBody>
      </p:sp>
    </p:spTree>
    <p:extLst>
      <p:ext uri="{BB962C8B-B14F-4D97-AF65-F5344CB8AC3E}">
        <p14:creationId xmlns:p14="http://schemas.microsoft.com/office/powerpoint/2010/main" val="4233812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766"/>
            <a:ext cx="8229600" cy="1143000"/>
          </a:xfrm>
        </p:spPr>
        <p:txBody>
          <a:bodyPr>
            <a:normAutofit/>
          </a:bodyPr>
          <a:lstStyle/>
          <a:p>
            <a:r>
              <a:rPr lang="en-AU" sz="3000" dirty="0" smtClean="0"/>
              <a:t>Community protocols/starting a service</a:t>
            </a:r>
            <a:endParaRPr lang="en-AU" sz="3000" dirty="0"/>
          </a:p>
        </p:txBody>
      </p:sp>
      <p:pic>
        <p:nvPicPr>
          <p:cNvPr id="5" name="Picture 4"/>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
        <p:nvSpPr>
          <p:cNvPr id="6" name="Content Placeholder 2"/>
          <p:cNvSpPr>
            <a:spLocks noGrp="1"/>
          </p:cNvSpPr>
          <p:nvPr>
            <p:ph idx="1"/>
          </p:nvPr>
        </p:nvSpPr>
        <p:spPr>
          <a:xfrm>
            <a:off x="755576" y="1453720"/>
            <a:ext cx="7941568" cy="4525963"/>
          </a:xfrm>
        </p:spPr>
        <p:txBody>
          <a:bodyPr>
            <a:normAutofit/>
          </a:bodyPr>
          <a:lstStyle/>
          <a:p>
            <a:pPr lvl="0">
              <a:defRPr/>
            </a:pPr>
            <a:r>
              <a:rPr lang="en-AU" sz="2400" dirty="0" smtClean="0"/>
              <a:t>Connect with the traditional (TO’s) / Elders.</a:t>
            </a:r>
          </a:p>
          <a:p>
            <a:pPr lvl="0">
              <a:defRPr/>
            </a:pPr>
            <a:r>
              <a:rPr lang="en-AU" sz="2400" dirty="0" smtClean="0"/>
              <a:t>Understanding the difference between Aboriginal and Torres Strait Islander culture.</a:t>
            </a:r>
          </a:p>
          <a:p>
            <a:pPr lvl="0">
              <a:defRPr/>
            </a:pPr>
            <a:r>
              <a:rPr lang="en-AU" sz="2400" dirty="0" smtClean="0"/>
              <a:t>Understanding each community is different.</a:t>
            </a:r>
          </a:p>
          <a:p>
            <a:pPr lvl="0">
              <a:defRPr/>
            </a:pPr>
            <a:r>
              <a:rPr lang="en-AU" sz="2400" dirty="0" smtClean="0"/>
              <a:t>Build trust in the community and go slow (Yarrabah /Brisbane).</a:t>
            </a:r>
          </a:p>
          <a:p>
            <a:pPr lvl="0">
              <a:defRPr/>
            </a:pPr>
            <a:r>
              <a:rPr lang="en-AU" sz="2400" dirty="0" smtClean="0"/>
              <a:t>Have a presence in the community not just fly in and fly out.</a:t>
            </a:r>
          </a:p>
          <a:p>
            <a:pPr lvl="0">
              <a:defRPr/>
            </a:pPr>
            <a:r>
              <a:rPr lang="en-AU" sz="2400" dirty="0" smtClean="0"/>
              <a:t>Be prepared to get it wrong and take a growling.</a:t>
            </a:r>
          </a:p>
          <a:p>
            <a:pPr lvl="0">
              <a:defRPr/>
            </a:pPr>
            <a:r>
              <a:rPr lang="en-AU" sz="2400" dirty="0" smtClean="0"/>
              <a:t>Vouching</a:t>
            </a:r>
          </a:p>
          <a:p>
            <a:pPr algn="ctr">
              <a:buNone/>
            </a:pPr>
            <a:endParaRPr lang="en-AU" dirty="0" smtClean="0"/>
          </a:p>
          <a:p>
            <a:pPr algn="ctr">
              <a:buNone/>
            </a:pPr>
            <a:endParaRPr lang="en-AU" dirty="0" smtClean="0"/>
          </a:p>
          <a:p>
            <a:pPr>
              <a:buNone/>
            </a:pPr>
            <a:endParaRPr lang="en-AU" dirty="0" smtClean="0"/>
          </a:p>
          <a:p>
            <a:pPr>
              <a:buNone/>
            </a:pPr>
            <a:endParaRPr lang="en-AU"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algn="ctr">
              <a:buNone/>
            </a:pPr>
            <a:r>
              <a:rPr lang="en-AU" sz="4000" dirty="0" smtClean="0"/>
              <a:t>Thank you for your time</a:t>
            </a:r>
          </a:p>
          <a:p>
            <a:pPr algn="ctr">
              <a:buNone/>
            </a:pPr>
            <a:r>
              <a:rPr lang="en-AU" sz="4000" dirty="0" smtClean="0">
                <a:sym typeface="Wingdings" pitchFamily="2" charset="2"/>
              </a:rPr>
              <a:t></a:t>
            </a:r>
            <a:endParaRPr lang="en-AU" sz="4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0" y="0"/>
            <a:ext cx="9144000" cy="476671"/>
          </a:xfrm>
          <a:prstGeom prst="rect">
            <a:avLst/>
          </a:prstGeom>
          <a:noFill/>
          <a:ln w="9525">
            <a:noFill/>
            <a:miter lim="800000"/>
            <a:headEnd/>
            <a:tailEnd/>
          </a:ln>
        </p:spPr>
      </p:pic>
      <p:sp>
        <p:nvSpPr>
          <p:cNvPr id="2" name="Title 1"/>
          <p:cNvSpPr>
            <a:spLocks noGrp="1"/>
          </p:cNvSpPr>
          <p:nvPr>
            <p:ph type="title"/>
          </p:nvPr>
        </p:nvSpPr>
        <p:spPr>
          <a:xfrm>
            <a:off x="539552" y="548680"/>
            <a:ext cx="8229600" cy="706090"/>
          </a:xfrm>
        </p:spPr>
        <p:txBody>
          <a:bodyPr>
            <a:normAutofit fontScale="90000"/>
          </a:bodyPr>
          <a:lstStyle/>
          <a:p>
            <a:r>
              <a:rPr lang="en-AU" b="1" dirty="0" smtClean="0"/>
              <a:t>Our Vision</a:t>
            </a:r>
            <a:endParaRPr lang="en-AU" b="1" dirty="0"/>
          </a:p>
        </p:txBody>
      </p:sp>
      <p:sp>
        <p:nvSpPr>
          <p:cNvPr id="3" name="Content Placeholder 2"/>
          <p:cNvSpPr>
            <a:spLocks noGrp="1"/>
          </p:cNvSpPr>
          <p:nvPr>
            <p:ph idx="1"/>
          </p:nvPr>
        </p:nvSpPr>
        <p:spPr>
          <a:xfrm>
            <a:off x="467544" y="1268760"/>
            <a:ext cx="8229600" cy="1540767"/>
          </a:xfrm>
        </p:spPr>
        <p:txBody>
          <a:bodyPr>
            <a:normAutofit/>
          </a:bodyPr>
          <a:lstStyle/>
          <a:p>
            <a:pPr>
              <a:buNone/>
            </a:pPr>
            <a:r>
              <a:rPr lang="en-AU" sz="2800" dirty="0" smtClean="0"/>
              <a:t> </a:t>
            </a:r>
            <a:r>
              <a:rPr lang="en-AU" sz="2800" dirty="0" smtClean="0">
                <a:solidFill>
                  <a:schemeClr val="bg1"/>
                </a:solidFill>
              </a:rPr>
              <a:t>	</a:t>
            </a:r>
            <a:r>
              <a:rPr lang="en-AU" sz="2800" i="1" spc="-150" dirty="0" smtClean="0"/>
              <a:t>“Aboriginal and Torres Strait Islander people and communities in Queensland are supported to live free from family violence and/or sexual assault”. </a:t>
            </a:r>
            <a:endParaRPr lang="en-AU" sz="2800" spc="-150" dirty="0"/>
          </a:p>
        </p:txBody>
      </p:sp>
      <p:sp>
        <p:nvSpPr>
          <p:cNvPr id="5" name="Title 1"/>
          <p:cNvSpPr txBox="1">
            <a:spLocks/>
          </p:cNvSpPr>
          <p:nvPr/>
        </p:nvSpPr>
        <p:spPr>
          <a:xfrm>
            <a:off x="467544" y="3068960"/>
            <a:ext cx="8229600" cy="70609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000" b="1" i="0" u="none" strike="noStrike" kern="1200" cap="none" spc="0" normalizeH="0" baseline="0" noProof="0" dirty="0" smtClean="0">
                <a:ln>
                  <a:noFill/>
                </a:ln>
                <a:effectLst/>
                <a:uLnTx/>
                <a:uFillTx/>
                <a:latin typeface="+mj-lt"/>
                <a:ea typeface="+mj-ea"/>
                <a:cs typeface="+mj-cs"/>
              </a:rPr>
              <a:t>Our</a:t>
            </a:r>
            <a:r>
              <a:rPr kumimoji="0" lang="en-AU" sz="4000" b="1" i="0" u="none" strike="noStrike" kern="1200" cap="none" spc="0" normalizeH="0" noProof="0" dirty="0" smtClean="0">
                <a:ln>
                  <a:noFill/>
                </a:ln>
                <a:effectLst/>
                <a:uLnTx/>
                <a:uFillTx/>
                <a:latin typeface="+mj-lt"/>
                <a:ea typeface="+mj-ea"/>
                <a:cs typeface="+mj-cs"/>
              </a:rPr>
              <a:t> Mission</a:t>
            </a:r>
            <a:endParaRPr kumimoji="0" lang="en-AU" sz="4000" b="1" i="0" u="none" strike="noStrike" kern="1200" cap="none" spc="0" normalizeH="0" baseline="0" noProof="0" dirty="0">
              <a:ln>
                <a:noFill/>
              </a:ln>
              <a:effectLst/>
              <a:uLnTx/>
              <a:uFillTx/>
              <a:latin typeface="+mj-lt"/>
              <a:ea typeface="+mj-ea"/>
              <a:cs typeface="+mj-cs"/>
            </a:endParaRPr>
          </a:p>
        </p:txBody>
      </p:sp>
      <p:sp>
        <p:nvSpPr>
          <p:cNvPr id="7" name="Content Placeholder 2"/>
          <p:cNvSpPr txBox="1">
            <a:spLocks/>
          </p:cNvSpPr>
          <p:nvPr/>
        </p:nvSpPr>
        <p:spPr>
          <a:xfrm>
            <a:off x="467544" y="3501008"/>
            <a:ext cx="8229600" cy="2636912"/>
          </a:xfrm>
          <a:prstGeom prst="rect">
            <a:avLst/>
          </a:prstGeom>
        </p:spPr>
        <p:txBody>
          <a:bodyPr vert="horz" lIns="91440" tIns="45720" rIns="91440" bIns="45720" rtlCol="0" anchor="ctr">
            <a:normAutofit/>
          </a:bodyPr>
          <a:lstStyle/>
          <a:p>
            <a:pPr marL="342900" indent="-342900" algn="just">
              <a:spcBef>
                <a:spcPct val="20000"/>
              </a:spcBef>
              <a:buFont typeface="Wingdings" pitchFamily="2" charset="2"/>
              <a:buChar char="Ø"/>
            </a:pPr>
            <a:r>
              <a:rPr kumimoji="0" lang="en-AU" sz="2800" b="0" i="0" u="none" strike="noStrike" kern="1200" cap="none" spc="-150" normalizeH="0" baseline="0" noProof="0" dirty="0" smtClean="0">
                <a:ln>
                  <a:noFill/>
                </a:ln>
                <a:effectLst/>
                <a:uLnTx/>
                <a:uFillTx/>
                <a:latin typeface="+mn-lt"/>
                <a:ea typeface="+mn-ea"/>
                <a:cs typeface="+mn-cs"/>
              </a:rPr>
              <a:t> </a:t>
            </a:r>
            <a:r>
              <a:rPr kumimoji="0" lang="en-AU" sz="2400" b="0" i="1" u="none" strike="noStrike" kern="1200" cap="none" spc="-150" normalizeH="0" baseline="0" noProof="0" dirty="0" smtClean="0">
                <a:ln>
                  <a:noFill/>
                </a:ln>
                <a:effectLst/>
                <a:uLnTx/>
                <a:uFillTx/>
                <a:latin typeface="+mn-lt"/>
                <a:ea typeface="+mn-ea"/>
                <a:cs typeface="+mn-cs"/>
              </a:rPr>
              <a:t>Address domestic</a:t>
            </a:r>
            <a:r>
              <a:rPr kumimoji="0" lang="en-AU" sz="2400" b="0" i="1" u="none" strike="noStrike" kern="1200" cap="none" spc="-150" normalizeH="0" noProof="0" dirty="0" smtClean="0">
                <a:ln>
                  <a:noFill/>
                </a:ln>
                <a:effectLst/>
                <a:uLnTx/>
                <a:uFillTx/>
                <a:latin typeface="+mn-lt"/>
                <a:ea typeface="+mn-ea"/>
                <a:cs typeface="+mn-cs"/>
              </a:rPr>
              <a:t> and family violence and sexual assault of women, children and men by providing free legal and casework services and more broadly through community education, law reform and advocacy. </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AU" sz="2400" b="0" i="1" u="none" strike="noStrike" kern="1200" cap="none" spc="0" normalizeH="0" baseline="0" dirty="0" smtClean="0">
              <a:ln>
                <a:noFill/>
              </a:ln>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AU" sz="2400" b="0" i="1" u="none" strike="noStrike" kern="1200" cap="none" spc="-150" normalizeH="0" baseline="0" dirty="0" smtClean="0">
                <a:ln>
                  <a:noFill/>
                </a:ln>
                <a:effectLst/>
                <a:uLnTx/>
                <a:uFillTx/>
                <a:latin typeface="+mn-lt"/>
                <a:ea typeface="+mn-ea"/>
                <a:cs typeface="+mn-cs"/>
              </a:rPr>
              <a:t>Ensuring</a:t>
            </a:r>
            <a:r>
              <a:rPr kumimoji="0" lang="en-AU" sz="2400" b="0" i="1" u="none" strike="noStrike" kern="1200" cap="none" spc="-150" normalizeH="0" dirty="0" smtClean="0">
                <a:ln>
                  <a:noFill/>
                </a:ln>
                <a:effectLst/>
                <a:uLnTx/>
                <a:uFillTx/>
                <a:latin typeface="+mn-lt"/>
                <a:ea typeface="+mn-ea"/>
                <a:cs typeface="+mn-cs"/>
              </a:rPr>
              <a:t> services are reflective of the cultural values of each community.</a:t>
            </a:r>
            <a:endParaRPr kumimoji="0" lang="en-AU" sz="2400" b="0" i="0" u="none" strike="noStrike" kern="1200" cap="none" spc="-15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04" y="366064"/>
            <a:ext cx="8229600" cy="1143000"/>
          </a:xfrm>
        </p:spPr>
        <p:txBody>
          <a:bodyPr>
            <a:normAutofit/>
          </a:bodyPr>
          <a:lstStyle/>
          <a:p>
            <a:r>
              <a:rPr lang="en-AU" sz="3000" dirty="0" smtClean="0"/>
              <a:t>Service Areas</a:t>
            </a:r>
            <a:endParaRPr lang="en-AU" sz="3000" dirty="0"/>
          </a:p>
        </p:txBody>
      </p:sp>
      <p:graphicFrame>
        <p:nvGraphicFramePr>
          <p:cNvPr id="4" name="Content Placeholder 3"/>
          <p:cNvGraphicFramePr>
            <a:graphicFrameLocks noGrp="1"/>
          </p:cNvGraphicFramePr>
          <p:nvPr>
            <p:ph idx="1"/>
          </p:nvPr>
        </p:nvGraphicFramePr>
        <p:xfrm>
          <a:off x="395536" y="1490896"/>
          <a:ext cx="8229600" cy="4084528"/>
        </p:xfrm>
        <a:graphic>
          <a:graphicData uri="http://schemas.openxmlformats.org/drawingml/2006/table">
            <a:tbl>
              <a:tblPr firstRow="1" bandRow="1">
                <a:tableStyleId>{5C22544A-7EE6-4342-B048-85BDC9FD1C3A}</a:tableStyleId>
              </a:tblPr>
              <a:tblGrid>
                <a:gridCol w="1440160"/>
                <a:gridCol w="1584176"/>
                <a:gridCol w="1440160"/>
                <a:gridCol w="1800200"/>
                <a:gridCol w="1964904"/>
              </a:tblGrid>
              <a:tr h="370840">
                <a:tc gridSpan="3">
                  <a:txBody>
                    <a:bodyPr/>
                    <a:lstStyle/>
                    <a:p>
                      <a:pPr algn="ctr"/>
                      <a:r>
                        <a:rPr lang="en-AU" dirty="0" smtClean="0">
                          <a:solidFill>
                            <a:schemeClr val="bg1"/>
                          </a:solidFill>
                        </a:rPr>
                        <a:t>Funded Areas</a:t>
                      </a:r>
                      <a:endParaRPr lang="en-AU" dirty="0">
                        <a:solidFill>
                          <a:schemeClr val="bg1"/>
                        </a:solidFill>
                      </a:endParaRPr>
                    </a:p>
                  </a:txBody>
                  <a:tcPr/>
                </a:tc>
                <a:tc hMerge="1">
                  <a:txBody>
                    <a:bodyPr/>
                    <a:lstStyle/>
                    <a:p>
                      <a:endParaRPr lang="en-AU"/>
                    </a:p>
                  </a:txBody>
                  <a:tcPr/>
                </a:tc>
                <a:tc hMerge="1">
                  <a:txBody>
                    <a:bodyPr/>
                    <a:lstStyle/>
                    <a:p>
                      <a:endParaRPr lang="en-AU"/>
                    </a:p>
                  </a:txBody>
                  <a:tcPr/>
                </a:tc>
                <a:tc gridSpan="2">
                  <a:txBody>
                    <a:bodyPr/>
                    <a:lstStyle/>
                    <a:p>
                      <a:pPr algn="ctr"/>
                      <a:r>
                        <a:rPr lang="en-AU" dirty="0" smtClean="0">
                          <a:solidFill>
                            <a:schemeClr val="bg1"/>
                          </a:solidFill>
                        </a:rPr>
                        <a:t>Unfunded Service Areas</a:t>
                      </a:r>
                      <a:endParaRPr lang="en-AU" dirty="0">
                        <a:solidFill>
                          <a:schemeClr val="bg1"/>
                        </a:solidFill>
                      </a:endParaRPr>
                    </a:p>
                  </a:txBody>
                  <a:tcPr/>
                </a:tc>
                <a:tc hMerge="1">
                  <a:txBody>
                    <a:bodyPr/>
                    <a:lstStyle/>
                    <a:p>
                      <a:endParaRPr lang="en-AU"/>
                    </a:p>
                  </a:txBody>
                  <a:tcPr/>
                </a:tc>
              </a:tr>
              <a:tr h="277232">
                <a:tc>
                  <a:txBody>
                    <a:bodyPr/>
                    <a:lstStyle/>
                    <a:p>
                      <a:pPr algn="just" fontAlgn="ctr"/>
                      <a:r>
                        <a:rPr lang="en-AU" sz="1100" b="0" i="0" u="none" strike="noStrike" dirty="0">
                          <a:solidFill>
                            <a:srgbClr val="000000"/>
                          </a:solidFill>
                          <a:latin typeface="+mn-lt"/>
                        </a:rPr>
                        <a:t>Aurukun </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b="0" i="0" u="none" strike="noStrike" kern="1200" dirty="0" smtClean="0">
                          <a:solidFill>
                            <a:srgbClr val="000000"/>
                          </a:solidFill>
                          <a:latin typeface="+mn-lt"/>
                          <a:ea typeface="+mn-ea"/>
                          <a:cs typeface="+mn-cs"/>
                        </a:rPr>
                        <a:t>Dajarra </a:t>
                      </a:r>
                    </a:p>
                    <a:p>
                      <a:endParaRPr lang="en-AU" sz="1100" dirty="0">
                        <a:latin typeface="+mn-lt"/>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b="0" i="0" u="none" strike="noStrike" kern="1200" dirty="0" smtClean="0">
                          <a:solidFill>
                            <a:srgbClr val="000000"/>
                          </a:solidFill>
                          <a:latin typeface="+mn-lt"/>
                          <a:ea typeface="+mn-ea"/>
                          <a:cs typeface="+mn-cs"/>
                        </a:rPr>
                        <a:t>Normanton </a:t>
                      </a:r>
                    </a:p>
                    <a:p>
                      <a:endParaRPr lang="en-AU" sz="1100" dirty="0">
                        <a:latin typeface="+mn-lt"/>
                      </a:endParaRPr>
                    </a:p>
                  </a:txBody>
                  <a:tcPr marL="9525" marR="9525" marT="9525" marB="0" anchor="ctr"/>
                </a:tc>
                <a:tc>
                  <a:txBody>
                    <a:bodyPr/>
                    <a:lstStyle/>
                    <a:p>
                      <a:pPr algn="just" fontAlgn="ctr"/>
                      <a:r>
                        <a:rPr lang="en-AU" sz="1100" b="0" i="0" u="none" strike="noStrike" dirty="0">
                          <a:solidFill>
                            <a:srgbClr val="000000"/>
                          </a:solidFill>
                          <a:latin typeface="+mn-lt"/>
                        </a:rPr>
                        <a:t>Cairns</a:t>
                      </a:r>
                    </a:p>
                  </a:txBody>
                  <a:tcPr marL="9525" marR="9525" marT="9525" marB="0" anchor="ctr"/>
                </a:tc>
                <a:tc>
                  <a:txBody>
                    <a:bodyPr/>
                    <a:lstStyle/>
                    <a:p>
                      <a:pPr algn="just" fontAlgn="ctr"/>
                      <a:r>
                        <a:rPr lang="en-AU" sz="1100" b="0" i="0" u="none" strike="noStrike" dirty="0">
                          <a:solidFill>
                            <a:srgbClr val="000000"/>
                          </a:solidFill>
                          <a:latin typeface="+mn-lt"/>
                        </a:rPr>
                        <a:t>Mareeba</a:t>
                      </a:r>
                    </a:p>
                  </a:txBody>
                  <a:tcPr marL="9525" marR="9525" marT="9525" marB="0" anchor="ctr"/>
                </a:tc>
              </a:tr>
              <a:tr h="259432">
                <a:tc>
                  <a:txBody>
                    <a:bodyPr/>
                    <a:lstStyle/>
                    <a:p>
                      <a:pPr algn="just" fontAlgn="ctr"/>
                      <a:r>
                        <a:rPr lang="en-AU" sz="1100" b="0" i="0" u="none" strike="noStrike" dirty="0" smtClean="0">
                          <a:solidFill>
                            <a:srgbClr val="000000"/>
                          </a:solidFill>
                          <a:latin typeface="+mn-lt"/>
                        </a:rPr>
                        <a:t>Bamaga</a:t>
                      </a:r>
                      <a:endParaRPr lang="en-AU" sz="1100" b="0" i="0" u="none" strike="noStrike" dirty="0">
                        <a:solidFill>
                          <a:srgbClr val="000000"/>
                        </a:solidFill>
                        <a:latin typeface="+mn-lt"/>
                      </a:endParaRPr>
                    </a:p>
                  </a:txBody>
                  <a:tcPr marL="9525" marR="9525" marT="9525" marB="0" anchor="ctr"/>
                </a:tc>
                <a:tc>
                  <a:txBody>
                    <a:bodyPr/>
                    <a:lstStyle/>
                    <a:p>
                      <a:pPr algn="just" fontAlgn="ctr"/>
                      <a:r>
                        <a:rPr lang="en-AU" sz="1100" b="0" i="0" u="none" strike="noStrike" dirty="0">
                          <a:solidFill>
                            <a:srgbClr val="000000"/>
                          </a:solidFill>
                          <a:latin typeface="+mn-lt"/>
                        </a:rPr>
                        <a:t>Doomadgee </a:t>
                      </a:r>
                    </a:p>
                  </a:txBody>
                  <a:tcPr marL="9525" marR="9525" marT="9525" marB="0" anchor="ctr"/>
                </a:tc>
                <a:tc>
                  <a:txBody>
                    <a:bodyPr/>
                    <a:lstStyle/>
                    <a:p>
                      <a:pPr algn="just" fontAlgn="ctr"/>
                      <a:r>
                        <a:rPr lang="en-AU" sz="1100" b="0" i="0" u="none" strike="noStrike" dirty="0">
                          <a:solidFill>
                            <a:srgbClr val="000000"/>
                          </a:solidFill>
                          <a:latin typeface="+mn-lt"/>
                        </a:rPr>
                        <a:t>Old Mapoon </a:t>
                      </a:r>
                    </a:p>
                  </a:txBody>
                  <a:tcPr marL="9525" marR="9525" marT="9525" marB="0" anchor="ctr"/>
                </a:tc>
                <a:tc>
                  <a:txBody>
                    <a:bodyPr/>
                    <a:lstStyle/>
                    <a:p>
                      <a:pPr algn="just" fontAlgn="ctr"/>
                      <a:r>
                        <a:rPr lang="en-AU" sz="1100" b="0" i="0" u="none" strike="noStrike" dirty="0">
                          <a:solidFill>
                            <a:srgbClr val="000000"/>
                          </a:solidFill>
                          <a:latin typeface="+mn-lt"/>
                        </a:rPr>
                        <a:t>Atherton</a:t>
                      </a:r>
                    </a:p>
                  </a:txBody>
                  <a:tcPr marL="9525" marR="9525" marT="9525" marB="0" anchor="ctr"/>
                </a:tc>
                <a:tc>
                  <a:txBody>
                    <a:bodyPr/>
                    <a:lstStyle/>
                    <a:p>
                      <a:pPr algn="just" fontAlgn="ctr"/>
                      <a:r>
                        <a:rPr lang="en-AU" sz="1100" b="0" i="0" u="none" strike="noStrike">
                          <a:solidFill>
                            <a:srgbClr val="000000"/>
                          </a:solidFill>
                          <a:latin typeface="+mn-lt"/>
                        </a:rPr>
                        <a:t>Seisa</a:t>
                      </a:r>
                    </a:p>
                  </a:txBody>
                  <a:tcPr marL="9525" marR="9525" marT="9525" marB="0" anchor="ctr"/>
                </a:tc>
              </a:tr>
              <a:tr h="316632">
                <a:tc>
                  <a:txBody>
                    <a:bodyPr/>
                    <a:lstStyle/>
                    <a:p>
                      <a:pPr algn="just" fontAlgn="ctr"/>
                      <a:r>
                        <a:rPr lang="en-AU" sz="1100" b="0" i="0" u="none" strike="noStrike" dirty="0">
                          <a:solidFill>
                            <a:srgbClr val="000000"/>
                          </a:solidFill>
                          <a:latin typeface="+mn-lt"/>
                        </a:rPr>
                        <a:t>Bedourie</a:t>
                      </a:r>
                    </a:p>
                  </a:txBody>
                  <a:tcPr marL="9525" marR="9525" marT="9525" marB="0" anchor="ctr"/>
                </a:tc>
                <a:tc>
                  <a:txBody>
                    <a:bodyPr/>
                    <a:lstStyle/>
                    <a:p>
                      <a:pPr algn="just" fontAlgn="ctr"/>
                      <a:r>
                        <a:rPr lang="en-AU" sz="1100" b="0" i="0" u="none" strike="noStrike" dirty="0">
                          <a:solidFill>
                            <a:srgbClr val="000000"/>
                          </a:solidFill>
                          <a:latin typeface="+mn-lt"/>
                        </a:rPr>
                        <a:t>Hope Vale </a:t>
                      </a:r>
                    </a:p>
                  </a:txBody>
                  <a:tcPr marL="9525" marR="9525" marT="9525" marB="0" anchor="ctr"/>
                </a:tc>
                <a:tc>
                  <a:txBody>
                    <a:bodyPr/>
                    <a:lstStyle/>
                    <a:p>
                      <a:pPr algn="just" fontAlgn="ctr"/>
                      <a:r>
                        <a:rPr lang="en-AU" sz="1100" b="0" i="0" u="none" strike="noStrike" dirty="0">
                          <a:solidFill>
                            <a:srgbClr val="000000"/>
                          </a:solidFill>
                          <a:latin typeface="+mn-lt"/>
                        </a:rPr>
                        <a:t>Palm Island </a:t>
                      </a:r>
                    </a:p>
                  </a:txBody>
                  <a:tcPr marL="9525" marR="9525" marT="9525" marB="0" anchor="ctr"/>
                </a:tc>
                <a:tc>
                  <a:txBody>
                    <a:bodyPr/>
                    <a:lstStyle/>
                    <a:p>
                      <a:pPr algn="just" fontAlgn="ctr"/>
                      <a:r>
                        <a:rPr lang="en-AU" sz="1100" b="0" i="0" u="none" strike="noStrike">
                          <a:solidFill>
                            <a:srgbClr val="000000"/>
                          </a:solidFill>
                          <a:latin typeface="+mn-lt"/>
                        </a:rPr>
                        <a:t>Ayr</a:t>
                      </a:r>
                    </a:p>
                  </a:txBody>
                  <a:tcPr marL="9525" marR="9525" marT="9525" marB="0" anchor="ctr"/>
                </a:tc>
                <a:tc>
                  <a:txBody>
                    <a:bodyPr/>
                    <a:lstStyle/>
                    <a:p>
                      <a:pPr algn="just" fontAlgn="ctr"/>
                      <a:r>
                        <a:rPr lang="en-AU" sz="1100" b="0" i="0" u="none" strike="noStrike">
                          <a:solidFill>
                            <a:srgbClr val="000000"/>
                          </a:solidFill>
                          <a:latin typeface="+mn-lt"/>
                        </a:rPr>
                        <a:t>Townsville</a:t>
                      </a:r>
                    </a:p>
                  </a:txBody>
                  <a:tcPr marL="9525" marR="9525" marT="9525" marB="0" anchor="ctr"/>
                </a:tc>
              </a:tr>
              <a:tr h="288032">
                <a:tc>
                  <a:txBody>
                    <a:bodyPr/>
                    <a:lstStyle/>
                    <a:p>
                      <a:pPr algn="just" fontAlgn="ctr"/>
                      <a:r>
                        <a:rPr lang="en-AU" sz="1100" b="0" i="0" u="none" strike="noStrike">
                          <a:solidFill>
                            <a:srgbClr val="000000"/>
                          </a:solidFill>
                          <a:latin typeface="+mn-lt"/>
                        </a:rPr>
                        <a:t>Birdsville</a:t>
                      </a:r>
                    </a:p>
                  </a:txBody>
                  <a:tcPr marL="9525" marR="9525" marT="9525" marB="0" anchor="ctr"/>
                </a:tc>
                <a:tc>
                  <a:txBody>
                    <a:bodyPr/>
                    <a:lstStyle/>
                    <a:p>
                      <a:pPr algn="just" fontAlgn="ctr"/>
                      <a:r>
                        <a:rPr lang="en-AU" sz="1100" b="0" i="0" u="none" strike="noStrike" dirty="0">
                          <a:solidFill>
                            <a:srgbClr val="000000"/>
                          </a:solidFill>
                          <a:latin typeface="+mn-lt"/>
                        </a:rPr>
                        <a:t>Hughenden</a:t>
                      </a:r>
                    </a:p>
                  </a:txBody>
                  <a:tcPr marL="9525" marR="9525" marT="9525" marB="0" anchor="ctr"/>
                </a:tc>
                <a:tc>
                  <a:txBody>
                    <a:bodyPr/>
                    <a:lstStyle/>
                    <a:p>
                      <a:pPr algn="just" fontAlgn="ctr"/>
                      <a:r>
                        <a:rPr lang="en-AU" sz="1100" b="0" i="0" u="none" strike="noStrike" dirty="0" err="1">
                          <a:solidFill>
                            <a:srgbClr val="000000"/>
                          </a:solidFill>
                          <a:latin typeface="+mn-lt"/>
                        </a:rPr>
                        <a:t>Pormpuraaw</a:t>
                      </a:r>
                      <a:r>
                        <a:rPr lang="en-AU" sz="1100" b="0" i="0" u="none" strike="noStrike" dirty="0">
                          <a:solidFill>
                            <a:srgbClr val="000000"/>
                          </a:solidFill>
                          <a:latin typeface="+mn-lt"/>
                        </a:rPr>
                        <a:t> </a:t>
                      </a:r>
                    </a:p>
                  </a:txBody>
                  <a:tcPr marL="9525" marR="9525" marT="9525" marB="0" anchor="ctr"/>
                </a:tc>
                <a:tc>
                  <a:txBody>
                    <a:bodyPr/>
                    <a:lstStyle/>
                    <a:p>
                      <a:pPr algn="just" fontAlgn="ctr"/>
                      <a:r>
                        <a:rPr lang="en-AU" sz="1100" b="0" i="0" u="none" strike="noStrike" dirty="0">
                          <a:solidFill>
                            <a:srgbClr val="000000"/>
                          </a:solidFill>
                          <a:latin typeface="+mn-lt"/>
                        </a:rPr>
                        <a:t>Biloela </a:t>
                      </a:r>
                    </a:p>
                  </a:txBody>
                  <a:tcPr marL="9525" marR="9525" marT="9525" marB="0" anchor="ctr"/>
                </a:tc>
                <a:tc>
                  <a:txBody>
                    <a:bodyPr/>
                    <a:lstStyle/>
                    <a:p>
                      <a:pPr algn="just" fontAlgn="ctr"/>
                      <a:r>
                        <a:rPr lang="en-AU" sz="1100" b="0" i="0" u="none" strike="noStrike">
                          <a:solidFill>
                            <a:srgbClr val="000000"/>
                          </a:solidFill>
                          <a:latin typeface="+mn-lt"/>
                        </a:rPr>
                        <a:t>Tully</a:t>
                      </a:r>
                    </a:p>
                  </a:txBody>
                  <a:tcPr marL="9525" marR="9525" marT="9525" marB="0" anchor="ctr"/>
                </a:tc>
              </a:tr>
              <a:tr h="360040">
                <a:tc>
                  <a:txBody>
                    <a:bodyPr/>
                    <a:lstStyle/>
                    <a:p>
                      <a:pPr algn="just" fontAlgn="ctr"/>
                      <a:r>
                        <a:rPr lang="en-AU" sz="1100" b="0" i="0" u="none" strike="noStrike" dirty="0">
                          <a:solidFill>
                            <a:srgbClr val="000000"/>
                          </a:solidFill>
                          <a:latin typeface="+mn-lt"/>
                        </a:rPr>
                        <a:t>Boulia </a:t>
                      </a:r>
                    </a:p>
                  </a:txBody>
                  <a:tcPr marL="9525" marR="9525" marT="9525" marB="0" anchor="ctr"/>
                </a:tc>
                <a:tc>
                  <a:txBody>
                    <a:bodyPr/>
                    <a:lstStyle/>
                    <a:p>
                      <a:pPr algn="just" fontAlgn="ctr"/>
                      <a:r>
                        <a:rPr lang="en-AU" sz="1100" b="0" i="0" u="none" strike="noStrike" dirty="0">
                          <a:solidFill>
                            <a:srgbClr val="000000"/>
                          </a:solidFill>
                          <a:latin typeface="+mn-lt"/>
                        </a:rPr>
                        <a:t>Injinoo </a:t>
                      </a:r>
                    </a:p>
                  </a:txBody>
                  <a:tcPr marL="9525" marR="9525" marT="9525" marB="0" anchor="ctr"/>
                </a:tc>
                <a:tc>
                  <a:txBody>
                    <a:bodyPr/>
                    <a:lstStyle/>
                    <a:p>
                      <a:pPr algn="just" fontAlgn="ctr"/>
                      <a:r>
                        <a:rPr lang="en-AU" sz="1100" b="0" i="0" u="none" strike="noStrike">
                          <a:solidFill>
                            <a:srgbClr val="000000"/>
                          </a:solidFill>
                          <a:latin typeface="+mn-lt"/>
                        </a:rPr>
                        <a:t>Richmond</a:t>
                      </a:r>
                    </a:p>
                  </a:txBody>
                  <a:tcPr marL="9525" marR="9525" marT="9525" marB="0" anchor="ctr"/>
                </a:tc>
                <a:tc>
                  <a:txBody>
                    <a:bodyPr/>
                    <a:lstStyle/>
                    <a:p>
                      <a:pPr algn="just" fontAlgn="ctr"/>
                      <a:r>
                        <a:rPr lang="en-AU" sz="1100" b="0" i="0" u="none" strike="noStrike">
                          <a:solidFill>
                            <a:srgbClr val="000000"/>
                          </a:solidFill>
                          <a:latin typeface="+mn-lt"/>
                        </a:rPr>
                        <a:t>Bowen</a:t>
                      </a:r>
                    </a:p>
                  </a:txBody>
                  <a:tcPr marL="9525" marR="9525" marT="9525" marB="0" anchor="ctr"/>
                </a:tc>
                <a:tc>
                  <a:txBody>
                    <a:bodyPr/>
                    <a:lstStyle/>
                    <a:p>
                      <a:pPr algn="just" fontAlgn="ctr"/>
                      <a:r>
                        <a:rPr lang="en-AU" sz="1100" b="0" i="0" u="none" strike="noStrike" dirty="0">
                          <a:solidFill>
                            <a:srgbClr val="000000"/>
                          </a:solidFill>
                          <a:latin typeface="+mn-lt"/>
                        </a:rPr>
                        <a:t>Woorabinda </a:t>
                      </a:r>
                    </a:p>
                  </a:txBody>
                  <a:tcPr marL="9525" marR="9525" marT="9525" marB="0" anchor="ctr"/>
                </a:tc>
              </a:tr>
              <a:tr h="288032">
                <a:tc>
                  <a:txBody>
                    <a:bodyPr/>
                    <a:lstStyle/>
                    <a:p>
                      <a:r>
                        <a:rPr lang="en-AU" sz="1100" dirty="0" smtClean="0">
                          <a:latin typeface="+mn-lt"/>
                        </a:rPr>
                        <a:t>Brisbane (CBD)</a:t>
                      </a:r>
                      <a:endParaRPr lang="en-AU" sz="1100" dirty="0">
                        <a:latin typeface="+mn-lt"/>
                      </a:endParaRPr>
                    </a:p>
                  </a:txBody>
                  <a:tcPr marL="9525" marR="9525" marT="9525" marB="0" anchor="ctr"/>
                </a:tc>
                <a:tc>
                  <a:txBody>
                    <a:bodyPr/>
                    <a:lstStyle/>
                    <a:p>
                      <a:pPr algn="just" fontAlgn="ctr"/>
                      <a:r>
                        <a:rPr lang="en-AU" sz="1100" b="0" i="0" u="none" strike="noStrike">
                          <a:solidFill>
                            <a:srgbClr val="000000"/>
                          </a:solidFill>
                          <a:latin typeface="+mn-lt"/>
                        </a:rPr>
                        <a:t>Julia Creek</a:t>
                      </a:r>
                    </a:p>
                  </a:txBody>
                  <a:tcPr marL="9525" marR="9525" marT="9525" marB="0" anchor="ctr"/>
                </a:tc>
                <a:tc>
                  <a:txBody>
                    <a:bodyPr/>
                    <a:lstStyle/>
                    <a:p>
                      <a:pPr algn="just" fontAlgn="ctr"/>
                      <a:r>
                        <a:rPr lang="en-AU" sz="1100" b="0" i="0" u="none" strike="noStrike" dirty="0">
                          <a:solidFill>
                            <a:srgbClr val="000000"/>
                          </a:solidFill>
                          <a:latin typeface="+mn-lt"/>
                        </a:rPr>
                        <a:t>Rockhampton LGA</a:t>
                      </a:r>
                    </a:p>
                  </a:txBody>
                  <a:tcPr marL="9525" marR="9525" marT="9525" marB="0" anchor="ctr"/>
                </a:tc>
                <a:tc>
                  <a:txBody>
                    <a:bodyPr/>
                    <a:lstStyle/>
                    <a:p>
                      <a:pPr algn="just" fontAlgn="ctr"/>
                      <a:r>
                        <a:rPr lang="en-AU" sz="1100" b="0" i="0" u="none" strike="noStrike">
                          <a:solidFill>
                            <a:srgbClr val="000000"/>
                          </a:solidFill>
                          <a:latin typeface="+mn-lt"/>
                        </a:rPr>
                        <a:t>Deeragun</a:t>
                      </a:r>
                    </a:p>
                  </a:txBody>
                  <a:tcPr marL="9525" marR="9525" marT="9525" marB="0" anchor="ctr"/>
                </a:tc>
                <a:tc>
                  <a:txBody>
                    <a:bodyPr/>
                    <a:lstStyle/>
                    <a:p>
                      <a:pPr algn="just" fontAlgn="ctr"/>
                      <a:r>
                        <a:rPr lang="en-AU" sz="1100" b="0" i="0" u="none" strike="noStrike" dirty="0">
                          <a:solidFill>
                            <a:srgbClr val="000000"/>
                          </a:solidFill>
                          <a:latin typeface="+mn-lt"/>
                        </a:rPr>
                        <a:t>Yarrabah </a:t>
                      </a:r>
                    </a:p>
                  </a:txBody>
                  <a:tcPr marL="9525" marR="9525" marT="9525" marB="0" anchor="ctr"/>
                </a:tc>
              </a:tr>
              <a:tr h="288032">
                <a:tc>
                  <a:txBody>
                    <a:bodyPr/>
                    <a:lstStyle/>
                    <a:p>
                      <a:pPr algn="just" fontAlgn="ctr"/>
                      <a:r>
                        <a:rPr lang="en-AU" sz="1100" b="0" i="0" u="none" strike="noStrike" dirty="0">
                          <a:solidFill>
                            <a:srgbClr val="000000"/>
                          </a:solidFill>
                          <a:latin typeface="+mn-lt"/>
                        </a:rPr>
                        <a:t>Burketown</a:t>
                      </a:r>
                    </a:p>
                  </a:txBody>
                  <a:tcPr marL="9525" marR="9525" marT="9525" marB="0" anchor="ctr"/>
                </a:tc>
                <a:tc>
                  <a:txBody>
                    <a:bodyPr/>
                    <a:lstStyle/>
                    <a:p>
                      <a:pPr algn="just" fontAlgn="ctr"/>
                      <a:r>
                        <a:rPr lang="en-AU" sz="1100" b="0" i="0" u="none" strike="noStrike" dirty="0">
                          <a:solidFill>
                            <a:srgbClr val="000000"/>
                          </a:solidFill>
                          <a:latin typeface="+mn-lt"/>
                        </a:rPr>
                        <a:t>Kowanyama </a:t>
                      </a:r>
                    </a:p>
                  </a:txBody>
                  <a:tcPr marL="9525" marR="9525" marT="9525" marB="0" anchor="ctr"/>
                </a:tc>
                <a:tc>
                  <a:txBody>
                    <a:bodyPr/>
                    <a:lstStyle/>
                    <a:p>
                      <a:pPr algn="just" fontAlgn="ctr"/>
                      <a:r>
                        <a:rPr lang="en-AU" sz="1100" b="0" i="0" u="none" strike="noStrike" dirty="0" err="1">
                          <a:solidFill>
                            <a:srgbClr val="000000"/>
                          </a:solidFill>
                          <a:latin typeface="+mn-lt"/>
                        </a:rPr>
                        <a:t>Umagico</a:t>
                      </a:r>
                      <a:r>
                        <a:rPr lang="en-AU" sz="1100" b="0" i="0" u="none" strike="noStrike" dirty="0">
                          <a:solidFill>
                            <a:srgbClr val="000000"/>
                          </a:solidFill>
                          <a:latin typeface="+mn-lt"/>
                        </a:rPr>
                        <a:t> </a:t>
                      </a:r>
                    </a:p>
                  </a:txBody>
                  <a:tcPr marL="9525" marR="9525" marT="9525" marB="0" anchor="ctr"/>
                </a:tc>
                <a:tc>
                  <a:txBody>
                    <a:bodyPr/>
                    <a:lstStyle/>
                    <a:p>
                      <a:pPr algn="just" fontAlgn="ctr"/>
                      <a:r>
                        <a:rPr lang="en-AU" sz="1100" b="0" i="0" u="none" strike="noStrike" dirty="0" err="1">
                          <a:solidFill>
                            <a:srgbClr val="000000"/>
                          </a:solidFill>
                          <a:latin typeface="+mn-lt"/>
                        </a:rPr>
                        <a:t>Djaringa</a:t>
                      </a:r>
                      <a:r>
                        <a:rPr lang="en-AU" sz="1100" b="0" i="0" u="none" strike="noStrike" dirty="0">
                          <a:solidFill>
                            <a:srgbClr val="000000"/>
                          </a:solidFill>
                          <a:latin typeface="+mn-lt"/>
                        </a:rPr>
                        <a:t> </a:t>
                      </a:r>
                    </a:p>
                  </a:txBody>
                  <a:tcPr marL="9525" marR="9525" marT="9525" marB="0" anchor="ctr"/>
                </a:tc>
                <a:tc>
                  <a:txBody>
                    <a:bodyPr/>
                    <a:lstStyle/>
                    <a:p>
                      <a:pPr algn="just" fontAlgn="ctr"/>
                      <a:r>
                        <a:rPr lang="en-AU" sz="1100" b="0" i="0" u="none" strike="noStrike" dirty="0">
                          <a:solidFill>
                            <a:srgbClr val="000000"/>
                          </a:solidFill>
                          <a:latin typeface="+mn-lt"/>
                        </a:rPr>
                        <a:t>Yeppoon</a:t>
                      </a:r>
                    </a:p>
                  </a:txBody>
                  <a:tcPr marL="9525" marR="9525" marT="9525" marB="0" anchor="ctr"/>
                </a:tc>
              </a:tr>
              <a:tr h="288032">
                <a:tc>
                  <a:txBody>
                    <a:bodyPr/>
                    <a:lstStyle/>
                    <a:p>
                      <a:pPr algn="just" fontAlgn="ctr"/>
                      <a:r>
                        <a:rPr lang="en-AU" sz="1100" b="0" i="0" u="none" strike="noStrike" dirty="0">
                          <a:solidFill>
                            <a:srgbClr val="000000"/>
                          </a:solidFill>
                          <a:latin typeface="+mn-lt"/>
                        </a:rPr>
                        <a:t>Camooweal</a:t>
                      </a:r>
                    </a:p>
                  </a:txBody>
                  <a:tcPr marL="9525" marR="9525" marT="9525" marB="0" anchor="ctr"/>
                </a:tc>
                <a:tc>
                  <a:txBody>
                    <a:bodyPr/>
                    <a:lstStyle/>
                    <a:p>
                      <a:pPr algn="just" fontAlgn="ctr"/>
                      <a:r>
                        <a:rPr lang="en-AU" sz="1100" b="0" i="0" u="none" strike="noStrike" dirty="0">
                          <a:solidFill>
                            <a:srgbClr val="000000"/>
                          </a:solidFill>
                          <a:latin typeface="+mn-lt"/>
                        </a:rPr>
                        <a:t>Lockhart River </a:t>
                      </a:r>
                    </a:p>
                  </a:txBody>
                  <a:tcPr marL="9525" marR="9525" marT="9525" marB="0" anchor="ctr"/>
                </a:tc>
                <a:tc>
                  <a:txBody>
                    <a:bodyPr/>
                    <a:lstStyle/>
                    <a:p>
                      <a:pPr algn="just" fontAlgn="ctr"/>
                      <a:r>
                        <a:rPr lang="en-AU" sz="1100" b="0" i="0" u="none" strike="noStrike" dirty="0" err="1">
                          <a:solidFill>
                            <a:srgbClr val="000000"/>
                          </a:solidFill>
                          <a:latin typeface="+mn-lt"/>
                        </a:rPr>
                        <a:t>Urandangie</a:t>
                      </a:r>
                      <a:r>
                        <a:rPr lang="en-AU" sz="1100" b="0" i="0" u="none" strike="noStrike" dirty="0">
                          <a:solidFill>
                            <a:srgbClr val="000000"/>
                          </a:solidFill>
                          <a:latin typeface="+mn-lt"/>
                        </a:rPr>
                        <a:t> </a:t>
                      </a:r>
                    </a:p>
                  </a:txBody>
                  <a:tcPr marL="9525" marR="9525" marT="9525" marB="0" anchor="ctr"/>
                </a:tc>
                <a:tc>
                  <a:txBody>
                    <a:bodyPr/>
                    <a:lstStyle/>
                    <a:p>
                      <a:pPr algn="just" fontAlgn="ctr"/>
                      <a:r>
                        <a:rPr lang="en-AU" sz="1100" b="0" i="0" u="none" strike="noStrike" dirty="0">
                          <a:solidFill>
                            <a:srgbClr val="000000"/>
                          </a:solidFill>
                          <a:latin typeface="+mn-lt"/>
                        </a:rPr>
                        <a:t>Gladstone</a:t>
                      </a:r>
                    </a:p>
                  </a:txBody>
                  <a:tcPr marL="9525" marR="9525" marT="9525" marB="0" anchor="ctr"/>
                </a:tc>
                <a:tc>
                  <a:txBody>
                    <a:bodyPr/>
                    <a:lstStyle/>
                    <a:p>
                      <a:endParaRPr lang="en-AU" sz="1100">
                        <a:latin typeface="+mn-lt"/>
                      </a:endParaRPr>
                    </a:p>
                  </a:txBody>
                  <a:tcPr marL="9525" marR="9525" marT="9525" marB="0" anchor="ctr"/>
                </a:tc>
              </a:tr>
              <a:tr h="288032">
                <a:tc>
                  <a:txBody>
                    <a:bodyPr/>
                    <a:lstStyle/>
                    <a:p>
                      <a:pPr algn="just" fontAlgn="ctr"/>
                      <a:r>
                        <a:rPr lang="en-AU" sz="1100" b="0" i="0" u="none" strike="noStrike">
                          <a:solidFill>
                            <a:srgbClr val="000000"/>
                          </a:solidFill>
                          <a:latin typeface="+mn-lt"/>
                        </a:rPr>
                        <a:t>Charters Towers</a:t>
                      </a:r>
                    </a:p>
                  </a:txBody>
                  <a:tcPr marL="9525" marR="9525" marT="9525" marB="0" anchor="ctr"/>
                </a:tc>
                <a:tc>
                  <a:txBody>
                    <a:bodyPr/>
                    <a:lstStyle/>
                    <a:p>
                      <a:pPr algn="just" fontAlgn="ctr"/>
                      <a:r>
                        <a:rPr lang="en-AU" sz="1100" b="0" i="0" u="none" strike="noStrike" dirty="0">
                          <a:solidFill>
                            <a:srgbClr val="000000"/>
                          </a:solidFill>
                          <a:latin typeface="+mn-lt"/>
                        </a:rPr>
                        <a:t>Mornington Island </a:t>
                      </a:r>
                    </a:p>
                  </a:txBody>
                  <a:tcPr marL="9525" marR="9525" marT="9525" marB="0" anchor="ctr"/>
                </a:tc>
                <a:tc>
                  <a:txBody>
                    <a:bodyPr/>
                    <a:lstStyle/>
                    <a:p>
                      <a:pPr algn="just" fontAlgn="ctr"/>
                      <a:r>
                        <a:rPr lang="en-AU" sz="1100" b="0" i="0" u="none" strike="noStrike" dirty="0">
                          <a:solidFill>
                            <a:srgbClr val="000000"/>
                          </a:solidFill>
                          <a:latin typeface="+mn-lt"/>
                        </a:rPr>
                        <a:t>Weipa</a:t>
                      </a:r>
                    </a:p>
                  </a:txBody>
                  <a:tcPr marL="9525" marR="9525" marT="9525" marB="0" anchor="ctr"/>
                </a:tc>
                <a:tc>
                  <a:txBody>
                    <a:bodyPr/>
                    <a:lstStyle/>
                    <a:p>
                      <a:pPr algn="just" fontAlgn="ctr"/>
                      <a:r>
                        <a:rPr lang="en-AU" sz="1100" b="0" i="0" u="none" strike="noStrike" dirty="0">
                          <a:solidFill>
                            <a:srgbClr val="000000"/>
                          </a:solidFill>
                          <a:latin typeface="+mn-lt"/>
                        </a:rPr>
                        <a:t>Home Hill</a:t>
                      </a:r>
                    </a:p>
                  </a:txBody>
                  <a:tcPr marL="9525" marR="9525" marT="9525" marB="0" anchor="ctr"/>
                </a:tc>
                <a:tc>
                  <a:txBody>
                    <a:bodyPr/>
                    <a:lstStyle/>
                    <a:p>
                      <a:endParaRPr lang="en-AU" sz="1100" dirty="0">
                        <a:latin typeface="+mn-lt"/>
                      </a:endParaRPr>
                    </a:p>
                  </a:txBody>
                  <a:tcPr marL="9525" marR="9525" marT="9525" marB="0" anchor="ctr"/>
                </a:tc>
              </a:tr>
              <a:tr h="333747">
                <a:tc>
                  <a:txBody>
                    <a:bodyPr/>
                    <a:lstStyle/>
                    <a:p>
                      <a:pPr algn="just" fontAlgn="ctr"/>
                      <a:r>
                        <a:rPr lang="en-AU" sz="1100" b="0" i="0" u="none" strike="noStrike" dirty="0">
                          <a:solidFill>
                            <a:srgbClr val="000000"/>
                          </a:solidFill>
                          <a:latin typeface="+mn-lt"/>
                        </a:rPr>
                        <a:t>Cloncurry</a:t>
                      </a:r>
                    </a:p>
                  </a:txBody>
                  <a:tcPr marL="9525" marR="9525" marT="9525" marB="0" anchor="ctr"/>
                </a:tc>
                <a:tc>
                  <a:txBody>
                    <a:bodyPr/>
                    <a:lstStyle/>
                    <a:p>
                      <a:pPr algn="just" fontAlgn="ctr"/>
                      <a:r>
                        <a:rPr lang="en-AU" sz="1100" b="0" i="0" u="none" strike="noStrike" dirty="0">
                          <a:solidFill>
                            <a:srgbClr val="000000"/>
                          </a:solidFill>
                          <a:latin typeface="+mn-lt"/>
                        </a:rPr>
                        <a:t>Mount Isa LGA</a:t>
                      </a:r>
                    </a:p>
                  </a:txBody>
                  <a:tcPr marL="9525" marR="9525" marT="9525"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AU" sz="1100" b="0" i="0" u="none" strike="noStrike" dirty="0" err="1" smtClean="0">
                          <a:solidFill>
                            <a:srgbClr val="000000"/>
                          </a:solidFill>
                          <a:latin typeface="+mn-lt"/>
                        </a:rPr>
                        <a:t>Wujul</a:t>
                      </a:r>
                      <a:r>
                        <a:rPr lang="en-AU" sz="1100" b="0" i="0" u="none" strike="noStrike" dirty="0" smtClean="0">
                          <a:solidFill>
                            <a:srgbClr val="000000"/>
                          </a:solidFill>
                          <a:latin typeface="+mn-lt"/>
                        </a:rPr>
                        <a:t> </a:t>
                      </a:r>
                      <a:r>
                        <a:rPr lang="en-AU" sz="1100" b="0" i="0" u="none" strike="noStrike" dirty="0" err="1" smtClean="0">
                          <a:solidFill>
                            <a:srgbClr val="000000"/>
                          </a:solidFill>
                          <a:latin typeface="+mn-lt"/>
                        </a:rPr>
                        <a:t>Wujul</a:t>
                      </a:r>
                      <a:r>
                        <a:rPr lang="en-AU" sz="1100" b="0" i="0" u="none" strike="noStrike" dirty="0" smtClean="0">
                          <a:solidFill>
                            <a:srgbClr val="000000"/>
                          </a:solidFill>
                          <a:latin typeface="+mn-lt"/>
                        </a:rPr>
                        <a:t> </a:t>
                      </a:r>
                    </a:p>
                  </a:txBody>
                  <a:tcPr marL="9525" marR="9525" marT="9525" marB="0" anchor="ctr"/>
                </a:tc>
                <a:tc>
                  <a:txBody>
                    <a:bodyPr/>
                    <a:lstStyle/>
                    <a:p>
                      <a:pPr algn="just" fontAlgn="ctr"/>
                      <a:r>
                        <a:rPr lang="en-AU" sz="1100" b="0" i="0" u="none" strike="noStrike" dirty="0">
                          <a:solidFill>
                            <a:srgbClr val="000000"/>
                          </a:solidFill>
                          <a:latin typeface="+mn-lt"/>
                        </a:rPr>
                        <a:t>Ingham</a:t>
                      </a:r>
                    </a:p>
                  </a:txBody>
                  <a:tcPr marL="9525" marR="9525" marT="9525" marB="0" anchor="ctr"/>
                </a:tc>
                <a:tc>
                  <a:txBody>
                    <a:bodyPr/>
                    <a:lstStyle/>
                    <a:p>
                      <a:pPr algn="just" fontAlgn="ctr"/>
                      <a:endParaRPr lang="en-AU" sz="1100" b="0" i="0" u="none" strike="noStrike" dirty="0">
                        <a:solidFill>
                          <a:srgbClr val="000000"/>
                        </a:solidFill>
                        <a:latin typeface="+mn-lt"/>
                      </a:endParaRPr>
                    </a:p>
                  </a:txBody>
                  <a:tcPr marL="9525" marR="9525" marT="9525" marB="0" anchor="ctr"/>
                </a:tc>
              </a:tr>
              <a:tr h="288032">
                <a:tc>
                  <a:txBody>
                    <a:bodyPr/>
                    <a:lstStyle/>
                    <a:p>
                      <a:pPr algn="just" fontAlgn="ctr"/>
                      <a:r>
                        <a:rPr lang="en-AU" sz="1100" b="0" i="0" u="none" strike="noStrike" dirty="0">
                          <a:solidFill>
                            <a:srgbClr val="000000"/>
                          </a:solidFill>
                          <a:latin typeface="+mn-lt"/>
                        </a:rPr>
                        <a:t>Coen (part)</a:t>
                      </a:r>
                    </a:p>
                  </a:txBody>
                  <a:tcPr marL="9525" marR="9525" marT="9525" marB="0" anchor="ctr"/>
                </a:tc>
                <a:tc>
                  <a:txBody>
                    <a:bodyPr/>
                    <a:lstStyle/>
                    <a:p>
                      <a:pPr algn="just" fontAlgn="ctr"/>
                      <a:r>
                        <a:rPr lang="en-AU" sz="1100" b="0" i="0" u="none" strike="noStrike" dirty="0" err="1">
                          <a:solidFill>
                            <a:srgbClr val="000000"/>
                          </a:solidFill>
                          <a:latin typeface="+mn-lt"/>
                        </a:rPr>
                        <a:t>Napranum</a:t>
                      </a:r>
                      <a:r>
                        <a:rPr lang="en-AU" sz="1100" b="0" i="0" u="none" strike="noStrike" dirty="0">
                          <a:solidFill>
                            <a:srgbClr val="000000"/>
                          </a:solidFill>
                          <a:latin typeface="+mn-lt"/>
                        </a:rPr>
                        <a:t> </a:t>
                      </a:r>
                    </a:p>
                  </a:txBody>
                  <a:tcPr marL="9525" marR="9525" marT="9525" marB="0" anchor="ctr"/>
                </a:tc>
                <a:tc>
                  <a:txBody>
                    <a:bodyPr/>
                    <a:lstStyle/>
                    <a:p>
                      <a:pPr algn="just" fontAlgn="ctr"/>
                      <a:endParaRPr lang="en-AU" sz="1100" b="0" i="0" u="none" strike="noStrike" dirty="0">
                        <a:solidFill>
                          <a:srgbClr val="000000"/>
                        </a:solidFill>
                        <a:latin typeface="+mn-lt"/>
                      </a:endParaRPr>
                    </a:p>
                  </a:txBody>
                  <a:tcPr marL="9525" marR="9525" marT="9525" marB="0" anchor="ctr"/>
                </a:tc>
                <a:tc>
                  <a:txBody>
                    <a:bodyPr/>
                    <a:lstStyle/>
                    <a:p>
                      <a:pPr algn="just" fontAlgn="ctr"/>
                      <a:r>
                        <a:rPr lang="en-AU" sz="1100" b="0" i="0" u="none" strike="noStrike" dirty="0">
                          <a:solidFill>
                            <a:srgbClr val="000000"/>
                          </a:solidFill>
                          <a:latin typeface="+mn-lt"/>
                        </a:rPr>
                        <a:t>Innisfail</a:t>
                      </a:r>
                    </a:p>
                  </a:txBody>
                  <a:tcPr marL="9525" marR="9525" marT="9525" marB="0" anchor="ctr"/>
                </a:tc>
                <a:tc>
                  <a:txBody>
                    <a:bodyPr/>
                    <a:lstStyle/>
                    <a:p>
                      <a:pPr algn="just" fontAlgn="ctr"/>
                      <a:endParaRPr lang="en-AU" sz="1100" b="0" i="0" u="none" strike="noStrike" dirty="0">
                        <a:solidFill>
                          <a:srgbClr val="000000"/>
                        </a:solidFill>
                        <a:latin typeface="+mn-lt"/>
                      </a:endParaRPr>
                    </a:p>
                  </a:txBody>
                  <a:tcPr marL="9525" marR="9525" marT="9525" marB="0" anchor="ctr"/>
                </a:tc>
              </a:tr>
              <a:tr h="370840">
                <a:tc>
                  <a:txBody>
                    <a:bodyPr/>
                    <a:lstStyle/>
                    <a:p>
                      <a:pPr algn="just" fontAlgn="ctr"/>
                      <a:r>
                        <a:rPr lang="en-AU" sz="1100" b="0" i="0" u="none" strike="noStrike" dirty="0">
                          <a:solidFill>
                            <a:srgbClr val="000000"/>
                          </a:solidFill>
                          <a:latin typeface="+mn-lt"/>
                        </a:rPr>
                        <a:t>Cooktown</a:t>
                      </a:r>
                    </a:p>
                  </a:txBody>
                  <a:tcPr marL="9525" marR="9525" marT="9525" marB="0" anchor="ctr"/>
                </a:tc>
                <a:tc>
                  <a:txBody>
                    <a:bodyPr/>
                    <a:lstStyle/>
                    <a:p>
                      <a:pPr algn="just" fontAlgn="ctr"/>
                      <a:r>
                        <a:rPr lang="en-AU" sz="1100" b="0" i="0" u="none" strike="noStrike" dirty="0">
                          <a:solidFill>
                            <a:srgbClr val="000000"/>
                          </a:solidFill>
                          <a:latin typeface="+mn-lt"/>
                        </a:rPr>
                        <a:t>New </a:t>
                      </a:r>
                      <a:r>
                        <a:rPr lang="en-AU" sz="1100" b="0" i="0" u="none" strike="noStrike" dirty="0" smtClean="0">
                          <a:solidFill>
                            <a:srgbClr val="000000"/>
                          </a:solidFill>
                          <a:latin typeface="+mn-lt"/>
                        </a:rPr>
                        <a:t>Mapoon</a:t>
                      </a:r>
                      <a:endParaRPr lang="en-AU" sz="1100" b="0" i="0" u="none" strike="noStrike" dirty="0">
                        <a:solidFill>
                          <a:srgbClr val="000000"/>
                        </a:solidFill>
                        <a:latin typeface="+mn-lt"/>
                      </a:endParaRPr>
                    </a:p>
                  </a:txBody>
                  <a:tcPr marL="9525" marR="9525" marT="9525" marB="0" anchor="ctr"/>
                </a:tc>
                <a:tc>
                  <a:txBody>
                    <a:bodyPr/>
                    <a:lstStyle/>
                    <a:p>
                      <a:pPr algn="just" fontAlgn="ctr"/>
                      <a:endParaRPr lang="en-AU" sz="1100" b="0" i="0" u="none" strike="noStrike" dirty="0">
                        <a:solidFill>
                          <a:srgbClr val="000000"/>
                        </a:solidFill>
                        <a:latin typeface="+mn-lt"/>
                      </a:endParaRPr>
                    </a:p>
                  </a:txBody>
                  <a:tcPr marL="9525" marR="9525" marT="9525" marB="0" anchor="ctr"/>
                </a:tc>
                <a:tc>
                  <a:txBody>
                    <a:bodyPr/>
                    <a:lstStyle/>
                    <a:p>
                      <a:pPr algn="just" fontAlgn="ctr"/>
                      <a:r>
                        <a:rPr lang="en-AU" sz="1100" b="0" i="0" u="none" strike="noStrike" dirty="0" smtClean="0">
                          <a:solidFill>
                            <a:srgbClr val="000000"/>
                          </a:solidFill>
                          <a:latin typeface="+mn-lt"/>
                        </a:rPr>
                        <a:t>Kuranda</a:t>
                      </a:r>
                      <a:endParaRPr lang="en-AU" sz="1100" b="0" i="0" u="none" strike="noStrike" dirty="0">
                        <a:solidFill>
                          <a:srgbClr val="000000"/>
                        </a:solidFill>
                        <a:latin typeface="+mn-lt"/>
                      </a:endParaRPr>
                    </a:p>
                  </a:txBody>
                  <a:tcPr marL="9525" marR="9525" marT="9525" marB="0" anchor="ctr"/>
                </a:tc>
                <a:tc>
                  <a:txBody>
                    <a:bodyPr/>
                    <a:lstStyle/>
                    <a:p>
                      <a:pPr algn="just" fontAlgn="ctr"/>
                      <a:endParaRPr lang="en-AU" sz="1100" b="0" i="0" u="none" strike="noStrike" dirty="0">
                        <a:solidFill>
                          <a:srgbClr val="000000"/>
                        </a:solidFill>
                        <a:latin typeface="+mn-lt"/>
                      </a:endParaRPr>
                    </a:p>
                  </a:txBody>
                  <a:tcPr marL="9525" marR="9525" marT="9525" marB="0" anchor="ctr"/>
                </a:tc>
              </a:tr>
            </a:tbl>
          </a:graphicData>
        </a:graphic>
      </p:graphicFrame>
      <p:pic>
        <p:nvPicPr>
          <p:cNvPr id="5" name="Picture 4"/>
          <p:cNvPicPr/>
          <p:nvPr/>
        </p:nvPicPr>
        <p:blipFill>
          <a:blip r:embed="rId3" cstate="print"/>
          <a:srcRect/>
          <a:stretch>
            <a:fillRect/>
          </a:stretch>
        </p:blipFill>
        <p:spPr bwMode="auto">
          <a:xfrm>
            <a:off x="0" y="0"/>
            <a:ext cx="9144000" cy="47667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4247" t="18480" r="59857" b="25321"/>
          <a:stretch>
            <a:fillRect/>
          </a:stretch>
        </p:blipFill>
        <p:spPr bwMode="auto">
          <a:xfrm>
            <a:off x="2267744" y="447729"/>
            <a:ext cx="5040560" cy="5715903"/>
          </a:xfrm>
          <a:prstGeom prst="rect">
            <a:avLst/>
          </a:prstGeom>
          <a:noFill/>
          <a:ln w="9525">
            <a:noFill/>
            <a:miter lim="800000"/>
            <a:headEnd/>
            <a:tailEnd/>
          </a:ln>
        </p:spPr>
      </p:pic>
      <p:sp>
        <p:nvSpPr>
          <p:cNvPr id="9" name="Content Placeholder 8"/>
          <p:cNvSpPr>
            <a:spLocks noGrp="1"/>
          </p:cNvSpPr>
          <p:nvPr>
            <p:ph idx="1"/>
          </p:nvPr>
        </p:nvSpPr>
        <p:spPr>
          <a:xfrm>
            <a:off x="457200" y="1682088"/>
            <a:ext cx="8229600" cy="4525963"/>
          </a:xfrm>
        </p:spPr>
        <p:txBody>
          <a:bodyPr/>
          <a:lstStyle/>
          <a:p>
            <a:endParaRPr lang="en-AU" dirty="0"/>
          </a:p>
        </p:txBody>
      </p:sp>
      <p:sp>
        <p:nvSpPr>
          <p:cNvPr id="11" name="Oval 10"/>
          <p:cNvSpPr/>
          <p:nvPr/>
        </p:nvSpPr>
        <p:spPr>
          <a:xfrm>
            <a:off x="3275856" y="486552"/>
            <a:ext cx="2880320" cy="25922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3851920" y="3006832"/>
            <a:ext cx="2664296" cy="108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4139952" y="4086952"/>
            <a:ext cx="3024336" cy="108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1884176" y="359952"/>
            <a:ext cx="1008112" cy="172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1763688" y="2502776"/>
            <a:ext cx="2304256" cy="32403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4455280" y="5448993"/>
            <a:ext cx="2304256" cy="307777"/>
          </a:xfrm>
          <a:prstGeom prst="rect">
            <a:avLst/>
          </a:prstGeom>
          <a:noFill/>
        </p:spPr>
        <p:txBody>
          <a:bodyPr wrap="square" rtlCol="0">
            <a:spAutoFit/>
          </a:bodyPr>
          <a:lstStyle/>
          <a:p>
            <a:r>
              <a:rPr lang="en-AU" sz="1400" i="1" dirty="0" smtClean="0">
                <a:solidFill>
                  <a:schemeClr val="bg1"/>
                </a:solidFill>
              </a:rPr>
              <a:t>Now servicing Brisbane CBD </a:t>
            </a:r>
            <a:endParaRPr lang="en-AU" sz="1400" i="1" dirty="0">
              <a:solidFill>
                <a:schemeClr val="bg1"/>
              </a:solidFill>
            </a:endParaRPr>
          </a:p>
        </p:txBody>
      </p:sp>
      <p:sp>
        <p:nvSpPr>
          <p:cNvPr id="14" name="Oval 13"/>
          <p:cNvSpPr/>
          <p:nvPr/>
        </p:nvSpPr>
        <p:spPr>
          <a:xfrm>
            <a:off x="4211960" y="5167072"/>
            <a:ext cx="2736304" cy="108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p:nvPr/>
        </p:nvPicPr>
        <p:blipFill>
          <a:blip r:embed="rId4" cstate="print"/>
          <a:srcRect/>
          <a:stretch>
            <a:fillRect/>
          </a:stretch>
        </p:blipFill>
        <p:spPr bwMode="auto">
          <a:xfrm>
            <a:off x="0" y="0"/>
            <a:ext cx="9144000" cy="476671"/>
          </a:xfrm>
          <a:prstGeom prst="rect">
            <a:avLst/>
          </a:prstGeom>
          <a:noFill/>
          <a:ln w="9525">
            <a:noFill/>
            <a:miter lim="800000"/>
            <a:headEnd/>
            <a:tailEnd/>
          </a:ln>
        </p:spPr>
      </p:pic>
      <p:sp>
        <p:nvSpPr>
          <p:cNvPr id="2" name="TextBox 1"/>
          <p:cNvSpPr txBox="1"/>
          <p:nvPr/>
        </p:nvSpPr>
        <p:spPr>
          <a:xfrm>
            <a:off x="584264" y="5411586"/>
            <a:ext cx="4131752" cy="1200329"/>
          </a:xfrm>
          <a:prstGeom prst="rect">
            <a:avLst/>
          </a:prstGeom>
          <a:noFill/>
        </p:spPr>
        <p:txBody>
          <a:bodyPr wrap="square" rtlCol="0">
            <a:spAutoFit/>
          </a:bodyPr>
          <a:lstStyle/>
          <a:p>
            <a:r>
              <a:rPr lang="en-AU" b="1" dirty="0" smtClean="0">
                <a:solidFill>
                  <a:schemeClr val="bg1"/>
                </a:solidFill>
              </a:rPr>
              <a:t>Origin</a:t>
            </a:r>
          </a:p>
          <a:p>
            <a:r>
              <a:rPr lang="en-AU" dirty="0" smtClean="0">
                <a:solidFill>
                  <a:schemeClr val="bg1"/>
                </a:solidFill>
              </a:rPr>
              <a:t>78.9% Aboriginal</a:t>
            </a:r>
          </a:p>
          <a:p>
            <a:r>
              <a:rPr lang="en-AU" dirty="0" smtClean="0">
                <a:solidFill>
                  <a:schemeClr val="bg1"/>
                </a:solidFill>
              </a:rPr>
              <a:t>12.9% Torres Strait Islander</a:t>
            </a:r>
          </a:p>
          <a:p>
            <a:r>
              <a:rPr lang="en-AU" dirty="0" smtClean="0">
                <a:solidFill>
                  <a:schemeClr val="bg1"/>
                </a:solidFill>
              </a:rPr>
              <a:t>8.2% Both</a:t>
            </a:r>
            <a:endParaRPr lang="en-A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4"/>
          <p:cNvPicPr>
            <a:picLocks noGrp="1"/>
          </p:cNvPicPr>
          <p:nvPr>
            <p:ph idx="1"/>
          </p:nvPr>
        </p:nvPicPr>
        <p:blipFill>
          <a:blip r:embed="rId3" cstate="print"/>
          <a:srcRect b="18116"/>
          <a:stretch>
            <a:fillRect/>
          </a:stretch>
        </p:blipFill>
        <p:spPr bwMode="auto">
          <a:xfrm>
            <a:off x="2411760" y="764704"/>
            <a:ext cx="4451877" cy="4525963"/>
          </a:xfrm>
          <a:prstGeom prst="rect">
            <a:avLst/>
          </a:prstGeom>
          <a:noFill/>
          <a:ln w="9525">
            <a:noFill/>
            <a:miter lim="800000"/>
            <a:headEnd/>
            <a:tailEnd/>
          </a:ln>
        </p:spPr>
      </p:pic>
      <p:sp>
        <p:nvSpPr>
          <p:cNvPr id="5" name="Freeform 4"/>
          <p:cNvSpPr/>
          <p:nvPr/>
        </p:nvSpPr>
        <p:spPr>
          <a:xfrm>
            <a:off x="3707904" y="1412776"/>
            <a:ext cx="1101525" cy="1253924"/>
          </a:xfrm>
          <a:custGeom>
            <a:avLst/>
            <a:gdLst>
              <a:gd name="connsiteX0" fmla="*/ 1101525 w 1101525"/>
              <a:gd name="connsiteY0" fmla="*/ 1253924 h 1253924"/>
              <a:gd name="connsiteX1" fmla="*/ 175550 w 1101525"/>
              <a:gd name="connsiteY1" fmla="*/ 84881 h 1253924"/>
              <a:gd name="connsiteX2" fmla="*/ 48228 w 1101525"/>
              <a:gd name="connsiteY2" fmla="*/ 744638 h 1253924"/>
              <a:gd name="connsiteX3" fmla="*/ 233423 w 1101525"/>
              <a:gd name="connsiteY3" fmla="*/ 883534 h 1253924"/>
              <a:gd name="connsiteX4" fmla="*/ 754284 w 1101525"/>
              <a:gd name="connsiteY4" fmla="*/ 883534 h 1253924"/>
              <a:gd name="connsiteX5" fmla="*/ 754284 w 1101525"/>
              <a:gd name="connsiteY5" fmla="*/ 883534 h 1253924"/>
              <a:gd name="connsiteX6" fmla="*/ 731135 w 1101525"/>
              <a:gd name="connsiteY6" fmla="*/ 871959 h 12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525" h="1253924">
                <a:moveTo>
                  <a:pt x="1101525" y="1253924"/>
                </a:moveTo>
                <a:cubicBezTo>
                  <a:pt x="726312" y="711843"/>
                  <a:pt x="351100" y="169762"/>
                  <a:pt x="175550" y="84881"/>
                </a:cubicBezTo>
                <a:cubicBezTo>
                  <a:pt x="0" y="0"/>
                  <a:pt x="38583" y="611529"/>
                  <a:pt x="48228" y="744638"/>
                </a:cubicBezTo>
                <a:cubicBezTo>
                  <a:pt x="57873" y="877747"/>
                  <a:pt x="115747" y="860385"/>
                  <a:pt x="233423" y="883534"/>
                </a:cubicBezTo>
                <a:cubicBezTo>
                  <a:pt x="351099" y="906683"/>
                  <a:pt x="754284" y="883534"/>
                  <a:pt x="754284" y="883534"/>
                </a:cubicBezTo>
                <a:lnTo>
                  <a:pt x="754284" y="883534"/>
                </a:lnTo>
                <a:lnTo>
                  <a:pt x="731135" y="871959"/>
                </a:lnTo>
              </a:path>
            </a:pathLst>
          </a:cu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Freeform 5"/>
          <p:cNvSpPr/>
          <p:nvPr/>
        </p:nvSpPr>
        <p:spPr>
          <a:xfrm>
            <a:off x="3851920" y="908720"/>
            <a:ext cx="370390" cy="704126"/>
          </a:xfrm>
          <a:custGeom>
            <a:avLst/>
            <a:gdLst>
              <a:gd name="connsiteX0" fmla="*/ 0 w 370390"/>
              <a:gd name="connsiteY0" fmla="*/ 576805 h 704126"/>
              <a:gd name="connsiteX1" fmla="*/ 81023 w 370390"/>
              <a:gd name="connsiteY1" fmla="*/ 368460 h 704126"/>
              <a:gd name="connsiteX2" fmla="*/ 34724 w 370390"/>
              <a:gd name="connsiteY2" fmla="*/ 160116 h 704126"/>
              <a:gd name="connsiteX3" fmla="*/ 150471 w 370390"/>
              <a:gd name="connsiteY3" fmla="*/ 90668 h 704126"/>
              <a:gd name="connsiteX4" fmla="*/ 370390 w 370390"/>
              <a:gd name="connsiteY4" fmla="*/ 704126 h 704126"/>
              <a:gd name="connsiteX5" fmla="*/ 370390 w 370390"/>
              <a:gd name="connsiteY5" fmla="*/ 704126 h 70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390" h="704126">
                <a:moveTo>
                  <a:pt x="0" y="576805"/>
                </a:moveTo>
                <a:cubicBezTo>
                  <a:pt x="37618" y="507356"/>
                  <a:pt x="75236" y="437908"/>
                  <a:pt x="81023" y="368460"/>
                </a:cubicBezTo>
                <a:cubicBezTo>
                  <a:pt x="86810" y="299012"/>
                  <a:pt x="23149" y="206415"/>
                  <a:pt x="34724" y="160116"/>
                </a:cubicBezTo>
                <a:cubicBezTo>
                  <a:pt x="46299" y="113817"/>
                  <a:pt x="94527" y="0"/>
                  <a:pt x="150471" y="90668"/>
                </a:cubicBezTo>
                <a:cubicBezTo>
                  <a:pt x="206415" y="181336"/>
                  <a:pt x="370390" y="704126"/>
                  <a:pt x="370390" y="704126"/>
                </a:cubicBezTo>
                <a:lnTo>
                  <a:pt x="370390" y="704126"/>
                </a:lnTo>
              </a:path>
            </a:pathLst>
          </a:cu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Freeform 7"/>
          <p:cNvSpPr/>
          <p:nvPr/>
        </p:nvSpPr>
        <p:spPr>
          <a:xfrm>
            <a:off x="4656881" y="2199190"/>
            <a:ext cx="216061" cy="520861"/>
          </a:xfrm>
          <a:custGeom>
            <a:avLst/>
            <a:gdLst>
              <a:gd name="connsiteX0" fmla="*/ 216061 w 216061"/>
              <a:gd name="connsiteY0" fmla="*/ 520861 h 520861"/>
              <a:gd name="connsiteX1" fmla="*/ 30866 w 216061"/>
              <a:gd name="connsiteY1" fmla="*/ 243068 h 520861"/>
              <a:gd name="connsiteX2" fmla="*/ 30866 w 216061"/>
              <a:gd name="connsiteY2" fmla="*/ 0 h 520861"/>
            </a:gdLst>
            <a:ahLst/>
            <a:cxnLst>
              <a:cxn ang="0">
                <a:pos x="connsiteX0" y="connsiteY0"/>
              </a:cxn>
              <a:cxn ang="0">
                <a:pos x="connsiteX1" y="connsiteY1"/>
              </a:cxn>
              <a:cxn ang="0">
                <a:pos x="connsiteX2" y="connsiteY2"/>
              </a:cxn>
            </a:cxnLst>
            <a:rect l="l" t="t" r="r" b="b"/>
            <a:pathLst>
              <a:path w="216061" h="520861">
                <a:moveTo>
                  <a:pt x="216061" y="520861"/>
                </a:moveTo>
                <a:cubicBezTo>
                  <a:pt x="138896" y="425369"/>
                  <a:pt x="61732" y="329878"/>
                  <a:pt x="30866" y="243068"/>
                </a:cubicBezTo>
                <a:cubicBezTo>
                  <a:pt x="0" y="156258"/>
                  <a:pt x="15433" y="78129"/>
                  <a:pt x="30866" y="0"/>
                </a:cubicBezTo>
              </a:path>
            </a:pathLst>
          </a:cu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Freeform 8"/>
          <p:cNvSpPr/>
          <p:nvPr/>
        </p:nvSpPr>
        <p:spPr>
          <a:xfrm>
            <a:off x="4143737" y="3321934"/>
            <a:ext cx="972273" cy="470704"/>
          </a:xfrm>
          <a:custGeom>
            <a:avLst/>
            <a:gdLst>
              <a:gd name="connsiteX0" fmla="*/ 972273 w 972273"/>
              <a:gd name="connsiteY0" fmla="*/ 0 h 470704"/>
              <a:gd name="connsiteX1" fmla="*/ 833377 w 972273"/>
              <a:gd name="connsiteY1" fmla="*/ 277793 h 470704"/>
              <a:gd name="connsiteX2" fmla="*/ 347240 w 972273"/>
              <a:gd name="connsiteY2" fmla="*/ 451413 h 470704"/>
              <a:gd name="connsiteX3" fmla="*/ 0 w 972273"/>
              <a:gd name="connsiteY3" fmla="*/ 393539 h 470704"/>
            </a:gdLst>
            <a:ahLst/>
            <a:cxnLst>
              <a:cxn ang="0">
                <a:pos x="connsiteX0" y="connsiteY0"/>
              </a:cxn>
              <a:cxn ang="0">
                <a:pos x="connsiteX1" y="connsiteY1"/>
              </a:cxn>
              <a:cxn ang="0">
                <a:pos x="connsiteX2" y="connsiteY2"/>
              </a:cxn>
              <a:cxn ang="0">
                <a:pos x="connsiteX3" y="connsiteY3"/>
              </a:cxn>
            </a:cxnLst>
            <a:rect l="l" t="t" r="r" b="b"/>
            <a:pathLst>
              <a:path w="972273" h="470704">
                <a:moveTo>
                  <a:pt x="972273" y="0"/>
                </a:moveTo>
                <a:cubicBezTo>
                  <a:pt x="954911" y="101279"/>
                  <a:pt x="937549" y="202558"/>
                  <a:pt x="833377" y="277793"/>
                </a:cubicBezTo>
                <a:cubicBezTo>
                  <a:pt x="729205" y="353028"/>
                  <a:pt x="486136" y="432122"/>
                  <a:pt x="347240" y="451413"/>
                </a:cubicBezTo>
                <a:cubicBezTo>
                  <a:pt x="208344" y="470704"/>
                  <a:pt x="104172" y="432121"/>
                  <a:pt x="0" y="393539"/>
                </a:cubicBezTo>
              </a:path>
            </a:pathLst>
          </a:cu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Freeform 9"/>
          <p:cNvSpPr/>
          <p:nvPr/>
        </p:nvSpPr>
        <p:spPr>
          <a:xfrm>
            <a:off x="5038846" y="3157959"/>
            <a:ext cx="65589" cy="198699"/>
          </a:xfrm>
          <a:custGeom>
            <a:avLst/>
            <a:gdLst>
              <a:gd name="connsiteX0" fmla="*/ 65589 w 65589"/>
              <a:gd name="connsiteY0" fmla="*/ 198699 h 198699"/>
              <a:gd name="connsiteX1" fmla="*/ 7716 w 65589"/>
              <a:gd name="connsiteY1" fmla="*/ 25079 h 198699"/>
              <a:gd name="connsiteX2" fmla="*/ 19291 w 65589"/>
              <a:gd name="connsiteY2" fmla="*/ 48228 h 198699"/>
            </a:gdLst>
            <a:ahLst/>
            <a:cxnLst>
              <a:cxn ang="0">
                <a:pos x="connsiteX0" y="connsiteY0"/>
              </a:cxn>
              <a:cxn ang="0">
                <a:pos x="connsiteX1" y="connsiteY1"/>
              </a:cxn>
              <a:cxn ang="0">
                <a:pos x="connsiteX2" y="connsiteY2"/>
              </a:cxn>
            </a:cxnLst>
            <a:rect l="l" t="t" r="r" b="b"/>
            <a:pathLst>
              <a:path w="65589" h="198699">
                <a:moveTo>
                  <a:pt x="65589" y="198699"/>
                </a:moveTo>
                <a:cubicBezTo>
                  <a:pt x="40510" y="124428"/>
                  <a:pt x="15432" y="50158"/>
                  <a:pt x="7716" y="25079"/>
                </a:cubicBezTo>
                <a:cubicBezTo>
                  <a:pt x="0" y="0"/>
                  <a:pt x="9645" y="24114"/>
                  <a:pt x="19291" y="4822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Freeform 10"/>
          <p:cNvSpPr/>
          <p:nvPr/>
        </p:nvSpPr>
        <p:spPr>
          <a:xfrm>
            <a:off x="5081286" y="3368233"/>
            <a:ext cx="370390" cy="231494"/>
          </a:xfrm>
          <a:custGeom>
            <a:avLst/>
            <a:gdLst>
              <a:gd name="connsiteX0" fmla="*/ 0 w 370390"/>
              <a:gd name="connsiteY0" fmla="*/ 0 h 231494"/>
              <a:gd name="connsiteX1" fmla="*/ 231494 w 370390"/>
              <a:gd name="connsiteY1" fmla="*/ 150471 h 231494"/>
              <a:gd name="connsiteX2" fmla="*/ 370390 w 370390"/>
              <a:gd name="connsiteY2" fmla="*/ 231494 h 231494"/>
              <a:gd name="connsiteX3" fmla="*/ 370390 w 370390"/>
              <a:gd name="connsiteY3" fmla="*/ 231494 h 231494"/>
            </a:gdLst>
            <a:ahLst/>
            <a:cxnLst>
              <a:cxn ang="0">
                <a:pos x="connsiteX0" y="connsiteY0"/>
              </a:cxn>
              <a:cxn ang="0">
                <a:pos x="connsiteX1" y="connsiteY1"/>
              </a:cxn>
              <a:cxn ang="0">
                <a:pos x="connsiteX2" y="connsiteY2"/>
              </a:cxn>
              <a:cxn ang="0">
                <a:pos x="connsiteX3" y="connsiteY3"/>
              </a:cxn>
            </a:cxnLst>
            <a:rect l="l" t="t" r="r" b="b"/>
            <a:pathLst>
              <a:path w="370390" h="231494">
                <a:moveTo>
                  <a:pt x="0" y="0"/>
                </a:moveTo>
                <a:lnTo>
                  <a:pt x="231494" y="150471"/>
                </a:lnTo>
                <a:cubicBezTo>
                  <a:pt x="293226" y="189053"/>
                  <a:pt x="370390" y="231494"/>
                  <a:pt x="370390" y="231494"/>
                </a:cubicBezTo>
                <a:lnTo>
                  <a:pt x="370390" y="231494"/>
                </a:lnTo>
              </a:path>
            </a:pathLst>
          </a:cu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Freeform 11"/>
          <p:cNvSpPr/>
          <p:nvPr/>
        </p:nvSpPr>
        <p:spPr>
          <a:xfrm>
            <a:off x="2911033" y="2581154"/>
            <a:ext cx="399326" cy="1145894"/>
          </a:xfrm>
          <a:custGeom>
            <a:avLst/>
            <a:gdLst>
              <a:gd name="connsiteX0" fmla="*/ 399326 w 399326"/>
              <a:gd name="connsiteY0" fmla="*/ 1145894 h 1145894"/>
              <a:gd name="connsiteX1" fmla="*/ 17362 w 399326"/>
              <a:gd name="connsiteY1" fmla="*/ 567160 h 1145894"/>
              <a:gd name="connsiteX2" fmla="*/ 295154 w 399326"/>
              <a:gd name="connsiteY2" fmla="*/ 0 h 1145894"/>
              <a:gd name="connsiteX3" fmla="*/ 295154 w 399326"/>
              <a:gd name="connsiteY3" fmla="*/ 0 h 1145894"/>
            </a:gdLst>
            <a:ahLst/>
            <a:cxnLst>
              <a:cxn ang="0">
                <a:pos x="connsiteX0" y="connsiteY0"/>
              </a:cxn>
              <a:cxn ang="0">
                <a:pos x="connsiteX1" y="connsiteY1"/>
              </a:cxn>
              <a:cxn ang="0">
                <a:pos x="connsiteX2" y="connsiteY2"/>
              </a:cxn>
              <a:cxn ang="0">
                <a:pos x="connsiteX3" y="connsiteY3"/>
              </a:cxn>
            </a:cxnLst>
            <a:rect l="l" t="t" r="r" b="b"/>
            <a:pathLst>
              <a:path w="399326" h="1145894">
                <a:moveTo>
                  <a:pt x="399326" y="1145894"/>
                </a:moveTo>
                <a:cubicBezTo>
                  <a:pt x="217025" y="952018"/>
                  <a:pt x="34724" y="758142"/>
                  <a:pt x="17362" y="567160"/>
                </a:cubicBezTo>
                <a:cubicBezTo>
                  <a:pt x="0" y="376178"/>
                  <a:pt x="295154" y="0"/>
                  <a:pt x="295154" y="0"/>
                </a:cubicBezTo>
                <a:lnTo>
                  <a:pt x="295154" y="0"/>
                </a:lnTo>
              </a:path>
            </a:pathLst>
          </a:cu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Freeform 12"/>
          <p:cNvSpPr/>
          <p:nvPr/>
        </p:nvSpPr>
        <p:spPr>
          <a:xfrm>
            <a:off x="2889813" y="3750197"/>
            <a:ext cx="393539" cy="1533646"/>
          </a:xfrm>
          <a:custGeom>
            <a:avLst/>
            <a:gdLst>
              <a:gd name="connsiteX0" fmla="*/ 362673 w 393539"/>
              <a:gd name="connsiteY0" fmla="*/ 0 h 1533646"/>
              <a:gd name="connsiteX1" fmla="*/ 3858 w 393539"/>
              <a:gd name="connsiteY1" fmla="*/ 347241 h 1533646"/>
              <a:gd name="connsiteX2" fmla="*/ 339524 w 393539"/>
              <a:gd name="connsiteY2" fmla="*/ 1365813 h 1533646"/>
              <a:gd name="connsiteX3" fmla="*/ 327949 w 393539"/>
              <a:gd name="connsiteY3" fmla="*/ 1354238 h 1533646"/>
            </a:gdLst>
            <a:ahLst/>
            <a:cxnLst>
              <a:cxn ang="0">
                <a:pos x="connsiteX0" y="connsiteY0"/>
              </a:cxn>
              <a:cxn ang="0">
                <a:pos x="connsiteX1" y="connsiteY1"/>
              </a:cxn>
              <a:cxn ang="0">
                <a:pos x="connsiteX2" y="connsiteY2"/>
              </a:cxn>
              <a:cxn ang="0">
                <a:pos x="connsiteX3" y="connsiteY3"/>
              </a:cxn>
            </a:cxnLst>
            <a:rect l="l" t="t" r="r" b="b"/>
            <a:pathLst>
              <a:path w="393539" h="1533646">
                <a:moveTo>
                  <a:pt x="362673" y="0"/>
                </a:moveTo>
                <a:cubicBezTo>
                  <a:pt x="185194" y="59803"/>
                  <a:pt x="7716" y="119606"/>
                  <a:pt x="3858" y="347241"/>
                </a:cubicBezTo>
                <a:cubicBezTo>
                  <a:pt x="0" y="574876"/>
                  <a:pt x="285509" y="1197980"/>
                  <a:pt x="339524" y="1365813"/>
                </a:cubicBezTo>
                <a:cubicBezTo>
                  <a:pt x="393539" y="1533646"/>
                  <a:pt x="360744" y="1443942"/>
                  <a:pt x="327949" y="1354238"/>
                </a:cubicBezTo>
              </a:path>
            </a:pathLst>
          </a:cu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n>
                <a:solidFill>
                  <a:srgbClr val="FFFF00"/>
                </a:solidFill>
              </a:ln>
            </a:endParaRPr>
          </a:p>
        </p:txBody>
      </p:sp>
      <p:sp>
        <p:nvSpPr>
          <p:cNvPr id="14" name="Freeform 13"/>
          <p:cNvSpPr/>
          <p:nvPr/>
        </p:nvSpPr>
        <p:spPr>
          <a:xfrm>
            <a:off x="3148314" y="3655671"/>
            <a:ext cx="713773" cy="997352"/>
          </a:xfrm>
          <a:custGeom>
            <a:avLst/>
            <a:gdLst>
              <a:gd name="connsiteX0" fmla="*/ 115747 w 713773"/>
              <a:gd name="connsiteY0" fmla="*/ 71377 h 997352"/>
              <a:gd name="connsiteX1" fmla="*/ 335666 w 713773"/>
              <a:gd name="connsiteY1" fmla="*/ 1929 h 997352"/>
              <a:gd name="connsiteX2" fmla="*/ 671332 w 713773"/>
              <a:gd name="connsiteY2" fmla="*/ 59802 h 997352"/>
              <a:gd name="connsiteX3" fmla="*/ 81023 w 713773"/>
              <a:gd name="connsiteY3" fmla="*/ 314445 h 997352"/>
              <a:gd name="connsiteX4" fmla="*/ 185195 w 713773"/>
              <a:gd name="connsiteY4" fmla="*/ 534364 h 997352"/>
              <a:gd name="connsiteX5" fmla="*/ 185195 w 713773"/>
              <a:gd name="connsiteY5" fmla="*/ 661686 h 997352"/>
              <a:gd name="connsiteX6" fmla="*/ 150471 w 713773"/>
              <a:gd name="connsiteY6" fmla="*/ 997352 h 99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773" h="997352">
                <a:moveTo>
                  <a:pt x="115747" y="71377"/>
                </a:moveTo>
                <a:cubicBezTo>
                  <a:pt x="179408" y="37617"/>
                  <a:pt x="243069" y="3858"/>
                  <a:pt x="335666" y="1929"/>
                </a:cubicBezTo>
                <a:cubicBezTo>
                  <a:pt x="428263" y="0"/>
                  <a:pt x="713773" y="7716"/>
                  <a:pt x="671332" y="59802"/>
                </a:cubicBezTo>
                <a:cubicBezTo>
                  <a:pt x="628892" y="111888"/>
                  <a:pt x="162046" y="235351"/>
                  <a:pt x="81023" y="314445"/>
                </a:cubicBezTo>
                <a:cubicBezTo>
                  <a:pt x="0" y="393539"/>
                  <a:pt x="167833" y="476491"/>
                  <a:pt x="185195" y="534364"/>
                </a:cubicBezTo>
                <a:cubicBezTo>
                  <a:pt x="202557" y="592238"/>
                  <a:pt x="190982" y="584521"/>
                  <a:pt x="185195" y="661686"/>
                </a:cubicBezTo>
                <a:cubicBezTo>
                  <a:pt x="179408" y="738851"/>
                  <a:pt x="164939" y="868101"/>
                  <a:pt x="150471" y="997352"/>
                </a:cubicBezTo>
              </a:path>
            </a:pathLst>
          </a:cu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Freeform 14"/>
          <p:cNvSpPr/>
          <p:nvPr/>
        </p:nvSpPr>
        <p:spPr>
          <a:xfrm>
            <a:off x="3563888" y="2924944"/>
            <a:ext cx="524719" cy="335667"/>
          </a:xfrm>
          <a:custGeom>
            <a:avLst/>
            <a:gdLst>
              <a:gd name="connsiteX0" fmla="*/ 0 w 524719"/>
              <a:gd name="connsiteY0" fmla="*/ 0 h 335667"/>
              <a:gd name="connsiteX1" fmla="*/ 451413 w 524719"/>
              <a:gd name="connsiteY1" fmla="*/ 289368 h 335667"/>
              <a:gd name="connsiteX2" fmla="*/ 439838 w 524719"/>
              <a:gd name="connsiteY2" fmla="*/ 277793 h 335667"/>
            </a:gdLst>
            <a:ahLst/>
            <a:cxnLst>
              <a:cxn ang="0">
                <a:pos x="connsiteX0" y="connsiteY0"/>
              </a:cxn>
              <a:cxn ang="0">
                <a:pos x="connsiteX1" y="connsiteY1"/>
              </a:cxn>
              <a:cxn ang="0">
                <a:pos x="connsiteX2" y="connsiteY2"/>
              </a:cxn>
            </a:cxnLst>
            <a:rect l="l" t="t" r="r" b="b"/>
            <a:pathLst>
              <a:path w="524719" h="335667">
                <a:moveTo>
                  <a:pt x="0" y="0"/>
                </a:moveTo>
                <a:lnTo>
                  <a:pt x="451413" y="289368"/>
                </a:lnTo>
                <a:cubicBezTo>
                  <a:pt x="524719" y="335667"/>
                  <a:pt x="482278" y="306730"/>
                  <a:pt x="439838" y="277793"/>
                </a:cubicBezTo>
              </a:path>
            </a:pathLst>
          </a:cu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Freeform 15"/>
          <p:cNvSpPr/>
          <p:nvPr/>
        </p:nvSpPr>
        <p:spPr>
          <a:xfrm>
            <a:off x="5555848" y="4242122"/>
            <a:ext cx="499640" cy="644323"/>
          </a:xfrm>
          <a:custGeom>
            <a:avLst/>
            <a:gdLst>
              <a:gd name="connsiteX0" fmla="*/ 486137 w 499640"/>
              <a:gd name="connsiteY0" fmla="*/ 179407 h 644323"/>
              <a:gd name="connsiteX1" fmla="*/ 428263 w 499640"/>
              <a:gd name="connsiteY1" fmla="*/ 40511 h 644323"/>
              <a:gd name="connsiteX2" fmla="*/ 474562 w 499640"/>
              <a:gd name="connsiteY2" fmla="*/ 422475 h 644323"/>
              <a:gd name="connsiteX3" fmla="*/ 277793 w 499640"/>
              <a:gd name="connsiteY3" fmla="*/ 642394 h 644323"/>
              <a:gd name="connsiteX4" fmla="*/ 0 w 499640"/>
              <a:gd name="connsiteY4" fmla="*/ 434050 h 644323"/>
              <a:gd name="connsiteX5" fmla="*/ 0 w 499640"/>
              <a:gd name="connsiteY5" fmla="*/ 434050 h 6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640" h="644323">
                <a:moveTo>
                  <a:pt x="486137" y="179407"/>
                </a:moveTo>
                <a:cubicBezTo>
                  <a:pt x="458164" y="89703"/>
                  <a:pt x="430192" y="0"/>
                  <a:pt x="428263" y="40511"/>
                </a:cubicBezTo>
                <a:cubicBezTo>
                  <a:pt x="426334" y="81022"/>
                  <a:pt x="499640" y="322161"/>
                  <a:pt x="474562" y="422475"/>
                </a:cubicBezTo>
                <a:cubicBezTo>
                  <a:pt x="449484" y="522789"/>
                  <a:pt x="356887" y="640465"/>
                  <a:pt x="277793" y="642394"/>
                </a:cubicBezTo>
                <a:cubicBezTo>
                  <a:pt x="198699" y="644323"/>
                  <a:pt x="0" y="434050"/>
                  <a:pt x="0" y="434050"/>
                </a:cubicBezTo>
                <a:lnTo>
                  <a:pt x="0" y="434050"/>
                </a:lnTo>
              </a:path>
            </a:pathLst>
          </a:custGeom>
          <a:ln w="317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 name="TextBox 18"/>
          <p:cNvSpPr txBox="1"/>
          <p:nvPr/>
        </p:nvSpPr>
        <p:spPr>
          <a:xfrm>
            <a:off x="1475656" y="836712"/>
            <a:ext cx="1296144" cy="369332"/>
          </a:xfrm>
          <a:prstGeom prst="rect">
            <a:avLst/>
          </a:prstGeom>
          <a:noFill/>
        </p:spPr>
        <p:txBody>
          <a:bodyPr wrap="square" rtlCol="0">
            <a:spAutoFit/>
          </a:bodyPr>
          <a:lstStyle/>
          <a:p>
            <a:r>
              <a:rPr lang="en-AU" dirty="0" smtClean="0">
                <a:solidFill>
                  <a:schemeClr val="bg1"/>
                </a:solidFill>
              </a:rPr>
              <a:t>By Air</a:t>
            </a:r>
            <a:endParaRPr lang="en-AU" dirty="0">
              <a:solidFill>
                <a:schemeClr val="bg1"/>
              </a:solidFill>
            </a:endParaRPr>
          </a:p>
        </p:txBody>
      </p:sp>
      <p:sp>
        <p:nvSpPr>
          <p:cNvPr id="20" name="TextBox 19"/>
          <p:cNvSpPr txBox="1"/>
          <p:nvPr/>
        </p:nvSpPr>
        <p:spPr>
          <a:xfrm>
            <a:off x="1475656" y="1268760"/>
            <a:ext cx="1296144" cy="369332"/>
          </a:xfrm>
          <a:prstGeom prst="rect">
            <a:avLst/>
          </a:prstGeom>
          <a:noFill/>
        </p:spPr>
        <p:txBody>
          <a:bodyPr wrap="square" rtlCol="0">
            <a:spAutoFit/>
          </a:bodyPr>
          <a:lstStyle/>
          <a:p>
            <a:r>
              <a:rPr lang="en-AU" dirty="0" smtClean="0">
                <a:solidFill>
                  <a:schemeClr val="bg1"/>
                </a:solidFill>
              </a:rPr>
              <a:t>By Road</a:t>
            </a:r>
            <a:endParaRPr lang="en-AU" dirty="0">
              <a:solidFill>
                <a:schemeClr val="bg1"/>
              </a:solidFill>
            </a:endParaRPr>
          </a:p>
        </p:txBody>
      </p:sp>
      <p:sp>
        <p:nvSpPr>
          <p:cNvPr id="21" name="Right Arrow 20"/>
          <p:cNvSpPr/>
          <p:nvPr/>
        </p:nvSpPr>
        <p:spPr>
          <a:xfrm>
            <a:off x="899592" y="908720"/>
            <a:ext cx="576064"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p:cNvSpPr/>
          <p:nvPr/>
        </p:nvSpPr>
        <p:spPr>
          <a:xfrm>
            <a:off x="899592" y="1268760"/>
            <a:ext cx="576064"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Picture 24"/>
          <p:cNvPicPr/>
          <p:nvPr/>
        </p:nvPicPr>
        <p:blipFill>
          <a:blip r:embed="rId4" cstate="print"/>
          <a:srcRect/>
          <a:stretch>
            <a:fillRect/>
          </a:stretch>
        </p:blipFill>
        <p:spPr bwMode="auto">
          <a:xfrm>
            <a:off x="0" y="0"/>
            <a:ext cx="9144000" cy="476671"/>
          </a:xfrm>
          <a:prstGeom prst="rect">
            <a:avLst/>
          </a:prstGeom>
          <a:noFill/>
          <a:ln w="9525">
            <a:noFill/>
            <a:miter lim="800000"/>
            <a:headEnd/>
            <a:tailEnd/>
          </a:ln>
        </p:spPr>
      </p:pic>
      <p:sp>
        <p:nvSpPr>
          <p:cNvPr id="23" name="TextBox 22"/>
          <p:cNvSpPr txBox="1"/>
          <p:nvPr/>
        </p:nvSpPr>
        <p:spPr>
          <a:xfrm>
            <a:off x="3571424" y="4979603"/>
            <a:ext cx="2213276" cy="307777"/>
          </a:xfrm>
          <a:prstGeom prst="rect">
            <a:avLst/>
          </a:prstGeom>
          <a:noFill/>
        </p:spPr>
        <p:txBody>
          <a:bodyPr wrap="square" rtlCol="0">
            <a:spAutoFit/>
          </a:bodyPr>
          <a:lstStyle/>
          <a:p>
            <a:r>
              <a:rPr lang="en-AU" sz="1400" i="1" dirty="0" smtClean="0">
                <a:solidFill>
                  <a:schemeClr val="bg1"/>
                </a:solidFill>
              </a:rPr>
              <a:t>Now servicing Brisbane CBD </a:t>
            </a:r>
            <a:endParaRPr lang="en-AU" sz="1400" i="1" dirty="0">
              <a:solidFill>
                <a:schemeClr val="bg1"/>
              </a:solidFill>
            </a:endParaRPr>
          </a:p>
        </p:txBody>
      </p:sp>
      <p:sp>
        <p:nvSpPr>
          <p:cNvPr id="3" name="TextBox 2"/>
          <p:cNvSpPr txBox="1"/>
          <p:nvPr/>
        </p:nvSpPr>
        <p:spPr>
          <a:xfrm>
            <a:off x="440124" y="5307631"/>
            <a:ext cx="8380348" cy="1477328"/>
          </a:xfrm>
          <a:prstGeom prst="rect">
            <a:avLst/>
          </a:prstGeom>
          <a:noFill/>
        </p:spPr>
        <p:txBody>
          <a:bodyPr wrap="square" rtlCol="0">
            <a:spAutoFit/>
          </a:bodyPr>
          <a:lstStyle/>
          <a:p>
            <a:pPr marL="285750" indent="-285750">
              <a:buFont typeface="Arial" panose="020B0604020202020204" pitchFamily="34" charset="0"/>
              <a:buChar char="•"/>
            </a:pPr>
            <a:r>
              <a:rPr lang="en-AU" sz="1600" dirty="0" smtClean="0">
                <a:solidFill>
                  <a:schemeClr val="bg1"/>
                </a:solidFill>
              </a:rPr>
              <a:t>2011 census 3.6% of the Qld population identify ATSI that is an increase of 22.1% since 2006.</a:t>
            </a:r>
          </a:p>
          <a:p>
            <a:pPr marL="285750" indent="-285750">
              <a:buFont typeface="Arial" panose="020B0604020202020204" pitchFamily="34" charset="0"/>
              <a:buChar char="•"/>
            </a:pPr>
            <a:r>
              <a:rPr lang="en-AU" sz="1600" dirty="0" smtClean="0">
                <a:solidFill>
                  <a:schemeClr val="bg1"/>
                </a:solidFill>
              </a:rPr>
              <a:t>34.2.% live in the Brisbane region</a:t>
            </a:r>
          </a:p>
          <a:p>
            <a:pPr marL="285750" indent="-285750">
              <a:buFont typeface="Arial" panose="020B0604020202020204" pitchFamily="34" charset="0"/>
              <a:buChar char="•"/>
            </a:pPr>
            <a:r>
              <a:rPr lang="en-AU" sz="1600" dirty="0" smtClean="0">
                <a:solidFill>
                  <a:schemeClr val="bg1"/>
                </a:solidFill>
              </a:rPr>
              <a:t>41.5% live in the regions from Cairns to Atherton, Townsville to Mackay and Rockhampton</a:t>
            </a:r>
          </a:p>
          <a:p>
            <a:pPr algn="ctr"/>
            <a:endParaRPr lang="en-AU" sz="1000" dirty="0" smtClean="0">
              <a:solidFill>
                <a:schemeClr val="bg1"/>
              </a:solidFill>
            </a:endParaRPr>
          </a:p>
          <a:p>
            <a:pPr algn="ctr"/>
            <a:r>
              <a:rPr lang="en-AU" sz="1600" dirty="0" smtClean="0">
                <a:solidFill>
                  <a:schemeClr val="bg1"/>
                </a:solidFill>
              </a:rPr>
              <a:t>Two-thirds of the Aboriginal population of Australia live outside capital cities with 23% living in remote or very remote areas.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414"/>
            <a:ext cx="8229600" cy="1143000"/>
          </a:xfrm>
        </p:spPr>
        <p:txBody>
          <a:bodyPr>
            <a:normAutofit/>
          </a:bodyPr>
          <a:lstStyle/>
          <a:p>
            <a:r>
              <a:rPr lang="en-AU" sz="3000" dirty="0" smtClean="0"/>
              <a:t>Organisational Structure</a:t>
            </a:r>
            <a:endParaRPr lang="en-AU" sz="3000" dirty="0"/>
          </a:p>
        </p:txBody>
      </p:sp>
      <p:sp>
        <p:nvSpPr>
          <p:cNvPr id="3" name="Content Placeholder 2"/>
          <p:cNvSpPr>
            <a:spLocks noGrp="1"/>
          </p:cNvSpPr>
          <p:nvPr>
            <p:ph idx="1"/>
          </p:nvPr>
        </p:nvSpPr>
        <p:spPr>
          <a:xfrm>
            <a:off x="457200" y="1600200"/>
            <a:ext cx="7931224" cy="4525963"/>
          </a:xfrm>
        </p:spPr>
        <p:txBody>
          <a:bodyPr>
            <a:normAutofit fontScale="77500" lnSpcReduction="20000"/>
          </a:bodyPr>
          <a:lstStyle/>
          <a:p>
            <a:r>
              <a:rPr lang="en-AU" sz="2700" dirty="0" smtClean="0"/>
              <a:t>The QIFVLS Board consists of eight Indigenous Regional Directors who are key community members from within our service areas. This ensures the service is Indigenous controlled, and that the communities can provide feedback through their local Board member.</a:t>
            </a:r>
          </a:p>
          <a:p>
            <a:endParaRPr lang="en-AU" sz="2700" dirty="0"/>
          </a:p>
          <a:p>
            <a:r>
              <a:rPr lang="en-AU" sz="2700" dirty="0" smtClean="0"/>
              <a:t>There are two Specialist Directors in the areas of Legal and Financial. </a:t>
            </a:r>
          </a:p>
          <a:p>
            <a:pPr marL="0" indent="0">
              <a:buNone/>
            </a:pPr>
            <a:endParaRPr lang="en-AU" sz="2700" dirty="0" smtClean="0"/>
          </a:p>
          <a:p>
            <a:r>
              <a:rPr lang="en-US" sz="2700" dirty="0" smtClean="0"/>
              <a:t>Additional Regional Directors will be appointed for the Brisbane region.</a:t>
            </a:r>
            <a:endParaRPr lang="en-AU" sz="2700" dirty="0" smtClean="0"/>
          </a:p>
          <a:p>
            <a:endParaRPr lang="en-AU" sz="2700" dirty="0" smtClean="0"/>
          </a:p>
          <a:p>
            <a:pPr>
              <a:buNone/>
            </a:pPr>
            <a:r>
              <a:rPr lang="en-AU" dirty="0" smtClean="0"/>
              <a:t/>
            </a:r>
            <a:br>
              <a:rPr lang="en-AU" dirty="0" smtClean="0"/>
            </a:br>
            <a:r>
              <a:rPr lang="en-AU" dirty="0" smtClean="0"/>
              <a:t/>
            </a:r>
            <a:br>
              <a:rPr lang="en-AU" dirty="0" smtClean="0"/>
            </a:br>
            <a:endParaRPr lang="en-AU" dirty="0"/>
          </a:p>
        </p:txBody>
      </p:sp>
      <p:pic>
        <p:nvPicPr>
          <p:cNvPr id="4" name="Picture 3"/>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12" y="424766"/>
            <a:ext cx="8229600" cy="1143000"/>
          </a:xfrm>
        </p:spPr>
        <p:txBody>
          <a:bodyPr>
            <a:normAutofit/>
          </a:bodyPr>
          <a:lstStyle/>
          <a:p>
            <a:r>
              <a:rPr lang="en-AU" sz="3000" dirty="0" smtClean="0"/>
              <a:t>Service Model</a:t>
            </a:r>
            <a:endParaRPr lang="en-AU" sz="3000" dirty="0"/>
          </a:p>
        </p:txBody>
      </p:sp>
      <p:sp>
        <p:nvSpPr>
          <p:cNvPr id="3" name="Content Placeholder 2"/>
          <p:cNvSpPr>
            <a:spLocks noGrp="1"/>
          </p:cNvSpPr>
          <p:nvPr>
            <p:ph idx="1"/>
          </p:nvPr>
        </p:nvSpPr>
        <p:spPr/>
        <p:txBody>
          <a:bodyPr>
            <a:normAutofit/>
          </a:bodyPr>
          <a:lstStyle/>
          <a:p>
            <a:r>
              <a:rPr lang="en-AU" sz="2200" b="1" dirty="0" smtClean="0"/>
              <a:t>Role of Soli</a:t>
            </a:r>
            <a:r>
              <a:rPr lang="en-AU" sz="2200" b="1" cap="small" dirty="0" smtClean="0"/>
              <a:t>c</a:t>
            </a:r>
            <a:r>
              <a:rPr lang="en-AU" sz="2200" b="1" dirty="0" smtClean="0"/>
              <a:t>itor and Client Support Officer (CSO)</a:t>
            </a:r>
          </a:p>
          <a:p>
            <a:pPr marL="342900" lvl="1" indent="12700">
              <a:buNone/>
            </a:pPr>
            <a:r>
              <a:rPr lang="en-AU" sz="2200" dirty="0" smtClean="0"/>
              <a:t>CSO roles within the organisation are ATSI identified positions</a:t>
            </a:r>
          </a:p>
          <a:p>
            <a:r>
              <a:rPr lang="en-AU" sz="2200" b="1" dirty="0" smtClean="0"/>
              <a:t>Client centred holistic support</a:t>
            </a:r>
          </a:p>
          <a:p>
            <a:pPr marL="342900" lvl="1" indent="-342900">
              <a:buNone/>
            </a:pPr>
            <a:r>
              <a:rPr lang="en-AU" sz="2200" dirty="0" smtClean="0"/>
              <a:t>	We provide practical and welfare support, court support and advocacy along with legal support and representation</a:t>
            </a:r>
          </a:p>
          <a:p>
            <a:r>
              <a:rPr lang="en-AU" sz="2200" b="1" dirty="0" smtClean="0"/>
              <a:t>Culturally appropriate staff</a:t>
            </a:r>
          </a:p>
          <a:p>
            <a:pPr marL="355600" lvl="1" indent="0" algn="just">
              <a:buNone/>
            </a:pPr>
            <a:r>
              <a:rPr lang="en-AU" sz="2200" dirty="0" smtClean="0"/>
              <a:t>Cultural awareness training for all staff (indigenous and non-indigenous)</a:t>
            </a:r>
          </a:p>
          <a:p>
            <a:pPr marL="355600" lvl="1" indent="0" algn="just">
              <a:buNone/>
            </a:pPr>
            <a:r>
              <a:rPr lang="en-AU" sz="2200" dirty="0" smtClean="0"/>
              <a:t>Regular contact with communities to remain engaged and to keep abreast with what is happening in the communities</a:t>
            </a:r>
            <a:endParaRPr lang="en-AU" sz="2200" dirty="0"/>
          </a:p>
        </p:txBody>
      </p:sp>
      <p:pic>
        <p:nvPicPr>
          <p:cNvPr id="4" name="Picture 3"/>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364088" y="692697"/>
            <a:ext cx="339374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900" dirty="0" smtClean="0"/>
              <a:t>The average Aboriginal person has 70 discrete experiences of racism annually.</a:t>
            </a:r>
            <a:endParaRPr lang="en-AU" sz="1900" dirty="0"/>
          </a:p>
        </p:txBody>
      </p:sp>
      <p:sp>
        <p:nvSpPr>
          <p:cNvPr id="5" name="Content Placeholder 4"/>
          <p:cNvSpPr>
            <a:spLocks noGrp="1"/>
          </p:cNvSpPr>
          <p:nvPr>
            <p:ph idx="1"/>
          </p:nvPr>
        </p:nvSpPr>
        <p:spPr>
          <a:xfrm>
            <a:off x="319761" y="1116288"/>
            <a:ext cx="4313976" cy="3387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AU" sz="2000" dirty="0" smtClean="0"/>
              <a:t>42% experience racism in their workplace. 79% of Aboriginal cope by avoiding situations where they predicted racism would occur.</a:t>
            </a:r>
            <a:endParaRPr lang="en-AU" sz="2000" dirty="0"/>
          </a:p>
        </p:txBody>
      </p:sp>
      <p:sp>
        <p:nvSpPr>
          <p:cNvPr id="6" name="Content Placeholder 4"/>
          <p:cNvSpPr txBox="1">
            <a:spLocks/>
          </p:cNvSpPr>
          <p:nvPr/>
        </p:nvSpPr>
        <p:spPr>
          <a:xfrm>
            <a:off x="4355976" y="3501008"/>
            <a:ext cx="3744416" cy="2742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AU" sz="2000" dirty="0" smtClean="0"/>
              <a:t>The more people in organisations that are cultural competent the less racist society becomes.</a:t>
            </a:r>
            <a:endParaRPr lang="en-AU" sz="2000" dirty="0"/>
          </a:p>
        </p:txBody>
      </p:sp>
      <p:pic>
        <p:nvPicPr>
          <p:cNvPr id="7" name="Picture 6"/>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Tree>
    <p:extLst>
      <p:ext uri="{BB962C8B-B14F-4D97-AF65-F5344CB8AC3E}">
        <p14:creationId xmlns:p14="http://schemas.microsoft.com/office/powerpoint/2010/main" val="10093817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414"/>
            <a:ext cx="8229600" cy="1143000"/>
          </a:xfrm>
        </p:spPr>
        <p:txBody>
          <a:bodyPr>
            <a:normAutofit/>
          </a:bodyPr>
          <a:lstStyle/>
          <a:p>
            <a:r>
              <a:rPr lang="en-AU" sz="3000" dirty="0" smtClean="0"/>
              <a:t>Cultural Competence</a:t>
            </a:r>
            <a:endParaRPr lang="en-AU" sz="3000" dirty="0"/>
          </a:p>
        </p:txBody>
      </p:sp>
      <p:sp>
        <p:nvSpPr>
          <p:cNvPr id="3" name="Content Placeholder 2"/>
          <p:cNvSpPr>
            <a:spLocks noGrp="1"/>
          </p:cNvSpPr>
          <p:nvPr>
            <p:ph idx="1"/>
          </p:nvPr>
        </p:nvSpPr>
        <p:spPr/>
        <p:txBody>
          <a:bodyPr>
            <a:normAutofit/>
          </a:bodyPr>
          <a:lstStyle/>
          <a:p>
            <a:r>
              <a:rPr lang="en-US" sz="2500" dirty="0" smtClean="0"/>
              <a:t>Cultural awareness – knowing</a:t>
            </a:r>
          </a:p>
          <a:p>
            <a:r>
              <a:rPr lang="en-US" sz="2500" dirty="0" smtClean="0"/>
              <a:t>Cultural sensitivity – appreciating</a:t>
            </a:r>
          </a:p>
          <a:p>
            <a:r>
              <a:rPr lang="en-US" sz="2500" dirty="0" smtClean="0"/>
              <a:t>Cultural competence – </a:t>
            </a:r>
            <a:r>
              <a:rPr lang="en-US" sz="2500" dirty="0" err="1" smtClean="0"/>
              <a:t>practising</a:t>
            </a:r>
            <a:r>
              <a:rPr lang="en-US" sz="2500" dirty="0" smtClean="0"/>
              <a:t>, demonstrating</a:t>
            </a:r>
          </a:p>
          <a:p>
            <a:r>
              <a:rPr lang="en-US" sz="2500" dirty="0" smtClean="0"/>
              <a:t>Cultural proficiency – embedding as </a:t>
            </a:r>
            <a:r>
              <a:rPr lang="en-US" sz="2500" dirty="0" err="1" smtClean="0"/>
              <a:t>organisational</a:t>
            </a:r>
            <a:r>
              <a:rPr lang="en-US" sz="2500" dirty="0" smtClean="0"/>
              <a:t> practice</a:t>
            </a:r>
          </a:p>
          <a:p>
            <a:endParaRPr lang="en-US" dirty="0"/>
          </a:p>
          <a:p>
            <a:pPr marL="0" indent="0" algn="ctr">
              <a:buNone/>
            </a:pPr>
            <a:r>
              <a:rPr lang="en-US" sz="2200" b="1" dirty="0" smtClean="0"/>
              <a:t>Cultural competence must be obtained at both the individual and </a:t>
            </a:r>
            <a:r>
              <a:rPr lang="en-US" sz="2200" b="1" dirty="0" err="1" smtClean="0"/>
              <a:t>organisational</a:t>
            </a:r>
            <a:r>
              <a:rPr lang="en-US" sz="2200" b="1" dirty="0" smtClean="0"/>
              <a:t> levels in order to ensure effect practice with Aboriginal people.</a:t>
            </a:r>
          </a:p>
        </p:txBody>
      </p:sp>
      <p:pic>
        <p:nvPicPr>
          <p:cNvPr id="4" name="Picture 3"/>
          <p:cNvPicPr/>
          <p:nvPr/>
        </p:nvPicPr>
        <p:blipFill>
          <a:blip r:embed="rId2" cstate="print"/>
          <a:srcRect/>
          <a:stretch>
            <a:fillRect/>
          </a:stretch>
        </p:blipFill>
        <p:spPr bwMode="auto">
          <a:xfrm>
            <a:off x="0" y="0"/>
            <a:ext cx="9144000" cy="476671"/>
          </a:xfrm>
          <a:prstGeom prst="rect">
            <a:avLst/>
          </a:prstGeom>
          <a:noFill/>
          <a:ln w="9525">
            <a:noFill/>
            <a:miter lim="800000"/>
            <a:headEnd/>
            <a:tailEnd/>
          </a:ln>
        </p:spPr>
      </p:pic>
    </p:spTree>
    <p:extLst>
      <p:ext uri="{BB962C8B-B14F-4D97-AF65-F5344CB8AC3E}">
        <p14:creationId xmlns:p14="http://schemas.microsoft.com/office/powerpoint/2010/main" val="3705718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2685</TotalTime>
  <Words>1568</Words>
  <Application>Microsoft Office PowerPoint</Application>
  <PresentationFormat>On-screen Show (4:3)</PresentationFormat>
  <Paragraphs>236</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Queensland Indigenous Family Violence Legal Service</vt:lpstr>
      <vt:lpstr>Our Vision</vt:lpstr>
      <vt:lpstr>Service Areas</vt:lpstr>
      <vt:lpstr>PowerPoint Presentation</vt:lpstr>
      <vt:lpstr>PowerPoint Presentation</vt:lpstr>
      <vt:lpstr>Organisational Structure</vt:lpstr>
      <vt:lpstr>Service Model</vt:lpstr>
      <vt:lpstr>PowerPoint Presentation</vt:lpstr>
      <vt:lpstr>Cultural Competence</vt:lpstr>
      <vt:lpstr>How do you maintain a culturally  appropriate service?</vt:lpstr>
      <vt:lpstr>Retaining Indigenous staff</vt:lpstr>
      <vt:lpstr>PowerPoint Presentation</vt:lpstr>
      <vt:lpstr>Issues in servicing clients</vt:lpstr>
      <vt:lpstr>Working with Indigenous clients </vt:lpstr>
      <vt:lpstr>Working with Indigenous clients </vt:lpstr>
      <vt:lpstr>Indigenous parenting styles</vt:lpstr>
      <vt:lpstr>PowerPoint Presentation</vt:lpstr>
      <vt:lpstr>Community protocols/starting a service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Queensland Indigenous Family Violence Legal Service</dc:title>
  <dc:creator>Lavinia Webb</dc:creator>
  <cp:lastModifiedBy>QailsAdmin</cp:lastModifiedBy>
  <cp:revision>257</cp:revision>
  <dcterms:created xsi:type="dcterms:W3CDTF">2013-07-10T05:08:25Z</dcterms:created>
  <dcterms:modified xsi:type="dcterms:W3CDTF">2014-03-28T03:53:47Z</dcterms:modified>
</cp:coreProperties>
</file>