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9" r:id="rId1"/>
  </p:sldMasterIdLst>
  <p:notesMasterIdLst>
    <p:notesMasterId r:id="rId6"/>
  </p:notesMasterIdLst>
  <p:sldIdLst>
    <p:sldId id="259" r:id="rId2"/>
    <p:sldId id="256" r:id="rId3"/>
    <p:sldId id="258" r:id="rId4"/>
    <p:sldId id="260" r:id="rId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58" autoAdjust="0"/>
  </p:normalViewPr>
  <p:slideViewPr>
    <p:cSldViewPr snapToGrid="0">
      <p:cViewPr varScale="1">
        <p:scale>
          <a:sx n="100" d="100"/>
          <a:sy n="100" d="100"/>
        </p:scale>
        <p:origin x="222"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6" d="100"/>
        <a:sy n="10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99A0C9-F6ED-45D5-B806-7A96D928066F}" type="datetimeFigureOut">
              <a:rPr lang="en-AU" smtClean="0"/>
              <a:t>22/10/2015</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7F6FFAC-95F8-4240-829B-9AE22FB139F5}" type="slidenum">
              <a:rPr lang="en-AU" smtClean="0"/>
              <a:t>‹#›</a:t>
            </a:fld>
            <a:endParaRPr lang="en-AU"/>
          </a:p>
        </p:txBody>
      </p:sp>
    </p:spTree>
    <p:extLst>
      <p:ext uri="{BB962C8B-B14F-4D97-AF65-F5344CB8AC3E}">
        <p14:creationId xmlns:p14="http://schemas.microsoft.com/office/powerpoint/2010/main" val="3426070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7F6FFAC-95F8-4240-829B-9AE22FB139F5}" type="slidenum">
              <a:rPr lang="en-AU" smtClean="0"/>
              <a:t>1</a:t>
            </a:fld>
            <a:endParaRPr lang="en-AU"/>
          </a:p>
        </p:txBody>
      </p:sp>
    </p:spTree>
    <p:extLst>
      <p:ext uri="{BB962C8B-B14F-4D97-AF65-F5344CB8AC3E}">
        <p14:creationId xmlns:p14="http://schemas.microsoft.com/office/powerpoint/2010/main" val="4196599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37F6FFAC-95F8-4240-829B-9AE22FB139F5}" type="slidenum">
              <a:rPr lang="en-AU" smtClean="0"/>
              <a:t>2</a:t>
            </a:fld>
            <a:endParaRPr lang="en-AU"/>
          </a:p>
        </p:txBody>
      </p:sp>
    </p:spTree>
    <p:extLst>
      <p:ext uri="{BB962C8B-B14F-4D97-AF65-F5344CB8AC3E}">
        <p14:creationId xmlns:p14="http://schemas.microsoft.com/office/powerpoint/2010/main" val="3841528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baseline="0" dirty="0" smtClean="0"/>
          </a:p>
          <a:p>
            <a:endParaRPr lang="en-AU" baseline="0" dirty="0" smtClean="0"/>
          </a:p>
          <a:p>
            <a:endParaRPr lang="en-AU" dirty="0"/>
          </a:p>
        </p:txBody>
      </p:sp>
      <p:sp>
        <p:nvSpPr>
          <p:cNvPr id="4" name="Slide Number Placeholder 3"/>
          <p:cNvSpPr>
            <a:spLocks noGrp="1"/>
          </p:cNvSpPr>
          <p:nvPr>
            <p:ph type="sldNum" sz="quarter" idx="10"/>
          </p:nvPr>
        </p:nvSpPr>
        <p:spPr/>
        <p:txBody>
          <a:bodyPr/>
          <a:lstStyle/>
          <a:p>
            <a:fld id="{37F6FFAC-95F8-4240-829B-9AE22FB139F5}" type="slidenum">
              <a:rPr lang="en-AU" smtClean="0"/>
              <a:t>3</a:t>
            </a:fld>
            <a:endParaRPr lang="en-AU"/>
          </a:p>
        </p:txBody>
      </p:sp>
    </p:spTree>
    <p:extLst>
      <p:ext uri="{BB962C8B-B14F-4D97-AF65-F5344CB8AC3E}">
        <p14:creationId xmlns:p14="http://schemas.microsoft.com/office/powerpoint/2010/main" val="30306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7F6FFAC-95F8-4240-829B-9AE22FB139F5}" type="slidenum">
              <a:rPr lang="en-AU" smtClean="0"/>
              <a:t>4</a:t>
            </a:fld>
            <a:endParaRPr lang="en-AU"/>
          </a:p>
        </p:txBody>
      </p:sp>
    </p:spTree>
    <p:extLst>
      <p:ext uri="{BB962C8B-B14F-4D97-AF65-F5344CB8AC3E}">
        <p14:creationId xmlns:p14="http://schemas.microsoft.com/office/powerpoint/2010/main" val="3069698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645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3837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815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9039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93297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5477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6937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271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036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551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4953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973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830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538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6088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4511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10/22/2015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684871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9149" y="751840"/>
            <a:ext cx="8393926" cy="2895600"/>
          </a:xfrm>
        </p:spPr>
        <p:txBody>
          <a:bodyPr>
            <a:normAutofit/>
          </a:bodyPr>
          <a:lstStyle/>
          <a:p>
            <a:r>
              <a:rPr lang="en-AU" sz="4000" dirty="0" smtClean="0"/>
              <a:t>Working with Aboriginal and Torres Strait Islander Clients</a:t>
            </a:r>
            <a:endParaRPr lang="en-AU" sz="4000" dirty="0"/>
          </a:p>
        </p:txBody>
      </p:sp>
      <p:sp>
        <p:nvSpPr>
          <p:cNvPr id="4" name="Text Placeholder 3"/>
          <p:cNvSpPr>
            <a:spLocks noGrp="1"/>
          </p:cNvSpPr>
          <p:nvPr>
            <p:ph type="body" sz="half" idx="2"/>
          </p:nvPr>
        </p:nvSpPr>
        <p:spPr/>
        <p:txBody>
          <a:bodyPr>
            <a:normAutofit fontScale="92500" lnSpcReduction="20000"/>
          </a:bodyPr>
          <a:lstStyle/>
          <a:p>
            <a:r>
              <a:rPr lang="en-AU" dirty="0" smtClean="0"/>
              <a:t>	</a:t>
            </a:r>
            <a:r>
              <a:rPr lang="en-AU" sz="1700" dirty="0" smtClean="0">
                <a:latin typeface="Arial Narrow" panose="020B0606020202030204" pitchFamily="34" charset="0"/>
              </a:rPr>
              <a:t>I would like to acknowledge the tractional owners of this land  Elders both past and present and would also like to acknowledge my Elders both past and present that continue to shape and mould my learnings and understandings </a:t>
            </a:r>
            <a:endParaRPr lang="en-AU" sz="1700" dirty="0">
              <a:latin typeface="Arial Narrow" panose="020B0606020202030204" pitchFamily="34" charset="0"/>
            </a:endParaRPr>
          </a:p>
        </p:txBody>
      </p:sp>
      <p:sp>
        <p:nvSpPr>
          <p:cNvPr id="5" name="Text Placeholder 4"/>
          <p:cNvSpPr>
            <a:spLocks noGrp="1"/>
          </p:cNvSpPr>
          <p:nvPr>
            <p:ph type="body" sz="quarter" idx="13"/>
          </p:nvPr>
        </p:nvSpPr>
        <p:spPr/>
        <p:txBody>
          <a:bodyPr/>
          <a:lstStyle/>
          <a:p>
            <a:r>
              <a:rPr lang="en-AU" dirty="0" smtClean="0"/>
              <a:t>Presentation by Elsja Dewis </a:t>
            </a:r>
            <a:endParaRPr lang="en-AU" dirty="0"/>
          </a:p>
        </p:txBody>
      </p:sp>
    </p:spTree>
    <p:extLst>
      <p:ext uri="{BB962C8B-B14F-4D97-AF65-F5344CB8AC3E}">
        <p14:creationId xmlns:p14="http://schemas.microsoft.com/office/powerpoint/2010/main" val="2367999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440" y="21143"/>
            <a:ext cx="7841200" cy="1106004"/>
          </a:xfrm>
        </p:spPr>
        <p:txBody>
          <a:bodyPr>
            <a:normAutofit fontScale="90000"/>
          </a:bodyPr>
          <a:lstStyle/>
          <a:p>
            <a:r>
              <a:rPr lang="en-AU" sz="1800" b="1" dirty="0" smtClean="0">
                <a:solidFill>
                  <a:schemeClr val="bg1"/>
                </a:solidFill>
              </a:rPr>
              <a:t/>
            </a:r>
            <a:br>
              <a:rPr lang="en-AU" sz="1800" b="1" dirty="0" smtClean="0">
                <a:solidFill>
                  <a:schemeClr val="bg1"/>
                </a:solidFill>
              </a:rPr>
            </a:br>
            <a:r>
              <a:rPr lang="en-AU" sz="2000" dirty="0" smtClean="0"/>
              <a:t/>
            </a:r>
            <a:br>
              <a:rPr lang="en-AU" sz="2000" dirty="0" smtClean="0"/>
            </a:br>
            <a:r>
              <a:rPr lang="en-AU" sz="2000" dirty="0" smtClean="0"/>
              <a:t/>
            </a:r>
            <a:br>
              <a:rPr lang="en-AU" sz="2000" dirty="0" smtClean="0"/>
            </a:br>
            <a:r>
              <a:rPr lang="en-AU" sz="3100" dirty="0" smtClean="0"/>
              <a:t>Cultural Framework </a:t>
            </a:r>
            <a:endParaRPr lang="en-AU" sz="3100" dirty="0">
              <a:solidFill>
                <a:schemeClr val="tx1"/>
              </a:solidFill>
            </a:endParaRPr>
          </a:p>
        </p:txBody>
      </p:sp>
      <p:sp>
        <p:nvSpPr>
          <p:cNvPr id="3" name="Subtitle 2"/>
          <p:cNvSpPr>
            <a:spLocks noGrp="1"/>
          </p:cNvSpPr>
          <p:nvPr>
            <p:ph type="subTitle" idx="1"/>
          </p:nvPr>
        </p:nvSpPr>
        <p:spPr>
          <a:xfrm>
            <a:off x="758353" y="1318053"/>
            <a:ext cx="10263874" cy="4324865"/>
          </a:xfrm>
        </p:spPr>
        <p:txBody>
          <a:bodyPr/>
          <a:lstStyle/>
          <a:p>
            <a:endParaRPr lang="en-AU" b="1" dirty="0"/>
          </a:p>
          <a:p>
            <a:endParaRPr lang="en-AU" b="1" dirty="0" smtClean="0"/>
          </a:p>
          <a:p>
            <a:endParaRPr lang="en-AU" b="1" dirty="0"/>
          </a:p>
        </p:txBody>
      </p:sp>
      <p:sp>
        <p:nvSpPr>
          <p:cNvPr id="4" name="Oval 3"/>
          <p:cNvSpPr/>
          <p:nvPr/>
        </p:nvSpPr>
        <p:spPr>
          <a:xfrm>
            <a:off x="4969614" y="2642029"/>
            <a:ext cx="2100860" cy="1384991"/>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Community</a:t>
            </a:r>
          </a:p>
          <a:p>
            <a:pPr algn="ctr"/>
            <a:r>
              <a:rPr lang="en-AU" sz="1600" dirty="0" smtClean="0"/>
              <a:t>Aboriginal or Torres Strait Island </a:t>
            </a:r>
            <a:endParaRPr lang="en-AU" sz="1600" dirty="0"/>
          </a:p>
        </p:txBody>
      </p:sp>
      <p:sp>
        <p:nvSpPr>
          <p:cNvPr id="5" name="Oval 4"/>
          <p:cNvSpPr/>
          <p:nvPr/>
        </p:nvSpPr>
        <p:spPr>
          <a:xfrm>
            <a:off x="4849660" y="1390997"/>
            <a:ext cx="1799767" cy="901821"/>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Traditional owners	</a:t>
            </a:r>
            <a:endParaRPr lang="en-AU" sz="1600" dirty="0"/>
          </a:p>
        </p:txBody>
      </p:sp>
      <p:sp>
        <p:nvSpPr>
          <p:cNvPr id="10" name="Oval 9"/>
          <p:cNvSpPr/>
          <p:nvPr/>
        </p:nvSpPr>
        <p:spPr>
          <a:xfrm>
            <a:off x="6730763" y="1513187"/>
            <a:ext cx="2196783" cy="776673"/>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Male/Female</a:t>
            </a:r>
            <a:endParaRPr lang="en-AU" sz="1600" dirty="0"/>
          </a:p>
        </p:txBody>
      </p:sp>
      <p:sp>
        <p:nvSpPr>
          <p:cNvPr id="13" name="Oval 12"/>
          <p:cNvSpPr/>
          <p:nvPr/>
        </p:nvSpPr>
        <p:spPr>
          <a:xfrm>
            <a:off x="3183085" y="1859691"/>
            <a:ext cx="1645959" cy="712573"/>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language</a:t>
            </a:r>
            <a:endParaRPr lang="en-AU" sz="1600" dirty="0"/>
          </a:p>
        </p:txBody>
      </p:sp>
      <p:sp>
        <p:nvSpPr>
          <p:cNvPr id="14" name="Oval 13"/>
          <p:cNvSpPr/>
          <p:nvPr/>
        </p:nvSpPr>
        <p:spPr>
          <a:xfrm>
            <a:off x="2636017" y="2694132"/>
            <a:ext cx="1392427" cy="76611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Politics</a:t>
            </a:r>
            <a:endParaRPr lang="en-AU" sz="1600" dirty="0"/>
          </a:p>
        </p:txBody>
      </p:sp>
      <p:sp>
        <p:nvSpPr>
          <p:cNvPr id="15" name="Oval 14"/>
          <p:cNvSpPr/>
          <p:nvPr/>
        </p:nvSpPr>
        <p:spPr>
          <a:xfrm>
            <a:off x="7689390" y="2302736"/>
            <a:ext cx="1805739" cy="102599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Protocols</a:t>
            </a:r>
            <a:r>
              <a:rPr lang="en-AU" dirty="0" smtClean="0"/>
              <a:t> </a:t>
            </a:r>
            <a:endParaRPr lang="en-AU" dirty="0"/>
          </a:p>
        </p:txBody>
      </p:sp>
      <p:sp>
        <p:nvSpPr>
          <p:cNvPr id="16" name="Oval 15"/>
          <p:cNvSpPr/>
          <p:nvPr/>
        </p:nvSpPr>
        <p:spPr>
          <a:xfrm>
            <a:off x="2645555" y="3651157"/>
            <a:ext cx="1532237" cy="76611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Current issues </a:t>
            </a:r>
            <a:endParaRPr lang="en-AU" sz="1600" dirty="0"/>
          </a:p>
        </p:txBody>
      </p:sp>
      <p:sp>
        <p:nvSpPr>
          <p:cNvPr id="17" name="Oval 16"/>
          <p:cNvSpPr/>
          <p:nvPr/>
        </p:nvSpPr>
        <p:spPr>
          <a:xfrm>
            <a:off x="3485327" y="4430398"/>
            <a:ext cx="1459072" cy="79289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History</a:t>
            </a:r>
            <a:r>
              <a:rPr lang="en-AU" dirty="0" smtClean="0"/>
              <a:t> </a:t>
            </a:r>
            <a:endParaRPr lang="en-AU" dirty="0"/>
          </a:p>
        </p:txBody>
      </p:sp>
      <p:sp>
        <p:nvSpPr>
          <p:cNvPr id="18" name="Oval 17"/>
          <p:cNvSpPr/>
          <p:nvPr/>
        </p:nvSpPr>
        <p:spPr>
          <a:xfrm>
            <a:off x="6730763" y="4471717"/>
            <a:ext cx="2152256" cy="91594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Relationships</a:t>
            </a:r>
            <a:r>
              <a:rPr lang="en-AU" dirty="0" smtClean="0"/>
              <a:t> </a:t>
            </a:r>
            <a:endParaRPr lang="en-AU" dirty="0"/>
          </a:p>
        </p:txBody>
      </p:sp>
      <p:sp>
        <p:nvSpPr>
          <p:cNvPr id="19" name="Oval 18"/>
          <p:cNvSpPr/>
          <p:nvPr/>
        </p:nvSpPr>
        <p:spPr>
          <a:xfrm>
            <a:off x="7753794" y="3451131"/>
            <a:ext cx="1776898" cy="92367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Shakers/</a:t>
            </a:r>
          </a:p>
          <a:p>
            <a:pPr algn="ctr"/>
            <a:r>
              <a:rPr lang="en-AU" sz="1600" dirty="0"/>
              <a:t>M</a:t>
            </a:r>
            <a:r>
              <a:rPr lang="en-AU" sz="1600" dirty="0" smtClean="0"/>
              <a:t>overs </a:t>
            </a:r>
            <a:endParaRPr lang="en-AU" sz="1600" dirty="0"/>
          </a:p>
        </p:txBody>
      </p:sp>
      <p:cxnSp>
        <p:nvCxnSpPr>
          <p:cNvPr id="23" name="Straight Arrow Connector 22"/>
          <p:cNvCxnSpPr/>
          <p:nvPr/>
        </p:nvCxnSpPr>
        <p:spPr>
          <a:xfrm>
            <a:off x="4239035" y="3187012"/>
            <a:ext cx="642310" cy="46182"/>
          </a:xfrm>
          <a:prstGeom prst="straightConnector1">
            <a:avLst/>
          </a:prstGeom>
          <a:ln w="3175">
            <a:solidFill>
              <a:schemeClr val="bg1">
                <a:lumMod val="85000"/>
                <a:lumOff val="1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560190" y="2520778"/>
            <a:ext cx="555507" cy="382824"/>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769684" y="2302736"/>
            <a:ext cx="23369" cy="310620"/>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853881" y="2302736"/>
            <a:ext cx="395416" cy="512998"/>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7070474" y="3039762"/>
            <a:ext cx="557764" cy="147250"/>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4489622" y="3716967"/>
            <a:ext cx="479992" cy="212482"/>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5076107" y="4034217"/>
            <a:ext cx="247135" cy="340584"/>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flipV="1">
            <a:off x="6535724" y="4094700"/>
            <a:ext cx="239347" cy="335698"/>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7028114" y="3601314"/>
            <a:ext cx="522352" cy="115653"/>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5076107" y="4793138"/>
            <a:ext cx="1580515" cy="66334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Lore/Law</a:t>
            </a:r>
            <a:endParaRPr lang="en-AU" sz="1600" dirty="0"/>
          </a:p>
        </p:txBody>
      </p:sp>
      <p:cxnSp>
        <p:nvCxnSpPr>
          <p:cNvPr id="8" name="Straight Arrow Connector 7"/>
          <p:cNvCxnSpPr/>
          <p:nvPr/>
        </p:nvCxnSpPr>
        <p:spPr>
          <a:xfrm flipV="1">
            <a:off x="5890290" y="4287765"/>
            <a:ext cx="0" cy="419742"/>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807102" y="4159476"/>
            <a:ext cx="0" cy="5778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6662343" y="3953130"/>
            <a:ext cx="515864" cy="558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7103876" y="3480485"/>
            <a:ext cx="585514" cy="236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7028114" y="2903602"/>
            <a:ext cx="600124" cy="136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6760942" y="2344904"/>
            <a:ext cx="486487" cy="386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760144" y="2338922"/>
            <a:ext cx="1" cy="2744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4650377" y="2572264"/>
            <a:ext cx="465320" cy="3313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159497" y="3086648"/>
            <a:ext cx="776715" cy="170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4239035" y="3651157"/>
            <a:ext cx="697177" cy="172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4829044" y="3953130"/>
            <a:ext cx="370630" cy="477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709924"/>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9022" y="32545"/>
            <a:ext cx="7841200" cy="1106004"/>
          </a:xfrm>
        </p:spPr>
        <p:txBody>
          <a:bodyPr>
            <a:normAutofit/>
          </a:bodyPr>
          <a:lstStyle/>
          <a:p>
            <a:r>
              <a:rPr lang="en-AU" sz="1800" b="1" dirty="0" smtClean="0">
                <a:solidFill>
                  <a:schemeClr val="bg1"/>
                </a:solidFill>
              </a:rPr>
              <a:t/>
            </a:r>
            <a:br>
              <a:rPr lang="en-AU" sz="1800" b="1" dirty="0" smtClean="0">
                <a:solidFill>
                  <a:schemeClr val="bg1"/>
                </a:solidFill>
              </a:rPr>
            </a:br>
            <a:r>
              <a:rPr lang="en-AU" sz="2000" dirty="0" smtClean="0"/>
              <a:t/>
            </a:r>
            <a:br>
              <a:rPr lang="en-AU" sz="2000" dirty="0" smtClean="0"/>
            </a:br>
            <a:endParaRPr lang="en-AU" sz="2000" dirty="0">
              <a:solidFill>
                <a:schemeClr val="tx1"/>
              </a:solidFill>
            </a:endParaRPr>
          </a:p>
        </p:txBody>
      </p:sp>
      <p:sp>
        <p:nvSpPr>
          <p:cNvPr id="3" name="Subtitle 2"/>
          <p:cNvSpPr>
            <a:spLocks noGrp="1"/>
          </p:cNvSpPr>
          <p:nvPr>
            <p:ph type="subTitle" idx="1"/>
          </p:nvPr>
        </p:nvSpPr>
        <p:spPr>
          <a:xfrm>
            <a:off x="776212" y="1135878"/>
            <a:ext cx="10263874" cy="4324865"/>
          </a:xfrm>
        </p:spPr>
        <p:txBody>
          <a:bodyPr/>
          <a:lstStyle/>
          <a:p>
            <a:endParaRPr lang="en-AU" b="1" dirty="0"/>
          </a:p>
          <a:p>
            <a:endParaRPr lang="en-AU" b="1" dirty="0" smtClean="0"/>
          </a:p>
          <a:p>
            <a:endParaRPr lang="en-AU" b="1" dirty="0"/>
          </a:p>
        </p:txBody>
      </p:sp>
      <p:sp>
        <p:nvSpPr>
          <p:cNvPr id="4" name="Oval 3"/>
          <p:cNvSpPr/>
          <p:nvPr/>
        </p:nvSpPr>
        <p:spPr>
          <a:xfrm>
            <a:off x="4969614" y="2642029"/>
            <a:ext cx="2100860" cy="1384991"/>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Community </a:t>
            </a:r>
            <a:r>
              <a:rPr lang="en-AU" sz="1600" dirty="0" smtClean="0">
                <a:solidFill>
                  <a:schemeClr val="tx1"/>
                </a:solidFill>
              </a:rPr>
              <a:t> </a:t>
            </a:r>
            <a:endParaRPr lang="en-AU" sz="1600" dirty="0">
              <a:solidFill>
                <a:schemeClr val="tx1"/>
              </a:solidFill>
            </a:endParaRPr>
          </a:p>
        </p:txBody>
      </p:sp>
      <p:sp>
        <p:nvSpPr>
          <p:cNvPr id="5" name="Oval 4"/>
          <p:cNvSpPr/>
          <p:nvPr/>
        </p:nvSpPr>
        <p:spPr>
          <a:xfrm>
            <a:off x="4849660" y="1390997"/>
            <a:ext cx="1799767" cy="920522"/>
          </a:xfrm>
          <a:prstGeom prst="ellipse">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AU" sz="1600" dirty="0" smtClean="0"/>
              <a:t>Traditional owners	</a:t>
            </a:r>
            <a:endParaRPr lang="en-AU" sz="1600" dirty="0"/>
          </a:p>
        </p:txBody>
      </p:sp>
      <p:sp>
        <p:nvSpPr>
          <p:cNvPr id="10" name="Oval 9"/>
          <p:cNvSpPr/>
          <p:nvPr/>
        </p:nvSpPr>
        <p:spPr>
          <a:xfrm>
            <a:off x="6730763" y="1513187"/>
            <a:ext cx="2196783" cy="776673"/>
          </a:xfrm>
          <a:prstGeom prst="ellipse">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AU" sz="1600" dirty="0" smtClean="0"/>
              <a:t>Male/Female</a:t>
            </a:r>
            <a:endParaRPr lang="en-AU" sz="1600" dirty="0"/>
          </a:p>
        </p:txBody>
      </p:sp>
      <p:sp>
        <p:nvSpPr>
          <p:cNvPr id="13" name="Oval 12"/>
          <p:cNvSpPr/>
          <p:nvPr/>
        </p:nvSpPr>
        <p:spPr>
          <a:xfrm>
            <a:off x="3183085" y="1859691"/>
            <a:ext cx="1645959" cy="712573"/>
          </a:xfrm>
          <a:prstGeom prst="ellipse">
            <a:avLst/>
          </a:prstGeom>
          <a:ln>
            <a:solidFill>
              <a:schemeClr val="tx1"/>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lang="en-AU" sz="1600" dirty="0" smtClean="0">
                <a:solidFill>
                  <a:schemeClr val="tx1"/>
                </a:solidFill>
              </a:rPr>
              <a:t>language</a:t>
            </a:r>
            <a:endParaRPr lang="en-AU" sz="1600" dirty="0">
              <a:solidFill>
                <a:schemeClr val="tx1"/>
              </a:solidFill>
            </a:endParaRPr>
          </a:p>
        </p:txBody>
      </p:sp>
      <p:sp>
        <p:nvSpPr>
          <p:cNvPr id="14" name="Oval 13"/>
          <p:cNvSpPr/>
          <p:nvPr/>
        </p:nvSpPr>
        <p:spPr>
          <a:xfrm>
            <a:off x="2636017" y="2694132"/>
            <a:ext cx="1392427" cy="766119"/>
          </a:xfrm>
          <a:prstGeom prst="ellipse">
            <a:avLst/>
          </a:prstGeom>
          <a:ln>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en-AU" sz="1600" dirty="0" smtClean="0">
                <a:solidFill>
                  <a:schemeClr val="tx1"/>
                </a:solidFill>
              </a:rPr>
              <a:t>Politics</a:t>
            </a:r>
            <a:endParaRPr lang="en-AU" sz="1600" dirty="0">
              <a:solidFill>
                <a:schemeClr val="tx1"/>
              </a:solidFill>
            </a:endParaRPr>
          </a:p>
        </p:txBody>
      </p:sp>
      <p:sp>
        <p:nvSpPr>
          <p:cNvPr id="15" name="Oval 14"/>
          <p:cNvSpPr/>
          <p:nvPr/>
        </p:nvSpPr>
        <p:spPr>
          <a:xfrm>
            <a:off x="7689390" y="2302736"/>
            <a:ext cx="1805739" cy="1025996"/>
          </a:xfrm>
          <a:prstGeom prst="ellipse">
            <a:avLst/>
          </a:prstGeom>
          <a:ln>
            <a:solidFill>
              <a:schemeClr val="tx1"/>
            </a:solid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AU" sz="1600" dirty="0" smtClean="0">
                <a:solidFill>
                  <a:schemeClr val="tx1"/>
                </a:solidFill>
              </a:rPr>
              <a:t>Protocols</a:t>
            </a:r>
            <a:r>
              <a:rPr lang="en-AU" sz="1600" dirty="0" smtClean="0"/>
              <a:t> </a:t>
            </a:r>
            <a:endParaRPr lang="en-AU" sz="1600" dirty="0"/>
          </a:p>
        </p:txBody>
      </p:sp>
      <p:sp>
        <p:nvSpPr>
          <p:cNvPr id="16" name="Oval 15"/>
          <p:cNvSpPr/>
          <p:nvPr/>
        </p:nvSpPr>
        <p:spPr>
          <a:xfrm>
            <a:off x="3040183" y="3534865"/>
            <a:ext cx="1532237" cy="741679"/>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AU" sz="1600" dirty="0" smtClean="0">
                <a:solidFill>
                  <a:schemeClr val="tx1"/>
                </a:solidFill>
              </a:rPr>
              <a:t>Current issues </a:t>
            </a:r>
            <a:endParaRPr lang="en-AU" sz="1600" dirty="0">
              <a:solidFill>
                <a:schemeClr val="tx1"/>
              </a:solidFill>
            </a:endParaRPr>
          </a:p>
        </p:txBody>
      </p:sp>
      <p:sp>
        <p:nvSpPr>
          <p:cNvPr id="17" name="Oval 16"/>
          <p:cNvSpPr/>
          <p:nvPr/>
        </p:nvSpPr>
        <p:spPr>
          <a:xfrm>
            <a:off x="3485327" y="4430398"/>
            <a:ext cx="1459072" cy="792894"/>
          </a:xfrm>
          <a:prstGeom prst="ellipse">
            <a:avLst/>
          </a:prstGeom>
          <a:ln>
            <a:solidFill>
              <a:schemeClr val="tx1"/>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AU" sz="1600" dirty="0" smtClean="0">
                <a:solidFill>
                  <a:schemeClr val="tx1"/>
                </a:solidFill>
              </a:rPr>
              <a:t>History</a:t>
            </a:r>
            <a:r>
              <a:rPr lang="en-AU" dirty="0" smtClean="0"/>
              <a:t> </a:t>
            </a:r>
            <a:endParaRPr lang="en-AU" dirty="0"/>
          </a:p>
        </p:txBody>
      </p:sp>
      <p:sp>
        <p:nvSpPr>
          <p:cNvPr id="18" name="Oval 17"/>
          <p:cNvSpPr/>
          <p:nvPr/>
        </p:nvSpPr>
        <p:spPr>
          <a:xfrm>
            <a:off x="6730763" y="4471717"/>
            <a:ext cx="2152256" cy="915946"/>
          </a:xfrm>
          <a:prstGeom prst="ellipse">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AU" sz="1600" dirty="0" smtClean="0">
                <a:solidFill>
                  <a:schemeClr val="tx1"/>
                </a:solidFill>
              </a:rPr>
              <a:t>Relationships</a:t>
            </a:r>
            <a:r>
              <a:rPr lang="en-AU" dirty="0" smtClean="0">
                <a:solidFill>
                  <a:schemeClr val="tx1"/>
                </a:solidFill>
              </a:rPr>
              <a:t> </a:t>
            </a:r>
            <a:endParaRPr lang="en-AU" dirty="0">
              <a:solidFill>
                <a:schemeClr val="tx1"/>
              </a:solidFill>
            </a:endParaRPr>
          </a:p>
        </p:txBody>
      </p:sp>
      <p:sp>
        <p:nvSpPr>
          <p:cNvPr id="19" name="Oval 18"/>
          <p:cNvSpPr/>
          <p:nvPr/>
        </p:nvSpPr>
        <p:spPr>
          <a:xfrm>
            <a:off x="7753794" y="3451131"/>
            <a:ext cx="1776898" cy="923670"/>
          </a:xfrm>
          <a:prstGeom prst="ellipse">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AU" sz="1600" dirty="0" smtClean="0"/>
              <a:t>Shakers/</a:t>
            </a:r>
          </a:p>
          <a:p>
            <a:pPr algn="ctr"/>
            <a:r>
              <a:rPr lang="en-AU" sz="1600" dirty="0" smtClean="0"/>
              <a:t>Movers </a:t>
            </a:r>
            <a:endParaRPr lang="en-AU" sz="1600" dirty="0"/>
          </a:p>
        </p:txBody>
      </p:sp>
      <p:cxnSp>
        <p:nvCxnSpPr>
          <p:cNvPr id="23" name="Straight Arrow Connector 22"/>
          <p:cNvCxnSpPr/>
          <p:nvPr/>
        </p:nvCxnSpPr>
        <p:spPr>
          <a:xfrm>
            <a:off x="4239035" y="3187012"/>
            <a:ext cx="642310" cy="46182"/>
          </a:xfrm>
          <a:prstGeom prst="straightConnector1">
            <a:avLst/>
          </a:prstGeom>
          <a:ln w="3175">
            <a:solidFill>
              <a:schemeClr val="bg1">
                <a:lumMod val="85000"/>
                <a:lumOff val="1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560190" y="2520778"/>
            <a:ext cx="555507" cy="382824"/>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769684" y="2302736"/>
            <a:ext cx="23369" cy="310620"/>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853881" y="2302736"/>
            <a:ext cx="395416" cy="512998"/>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7070474" y="3039762"/>
            <a:ext cx="557764" cy="147250"/>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4489622" y="3716967"/>
            <a:ext cx="479992" cy="212482"/>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5076107" y="4034217"/>
            <a:ext cx="247135" cy="340584"/>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flipV="1">
            <a:off x="6535724" y="4094700"/>
            <a:ext cx="239347" cy="335698"/>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7028114" y="3601314"/>
            <a:ext cx="522352" cy="115653"/>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5097752" y="4691911"/>
            <a:ext cx="1580515" cy="663342"/>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AU" sz="1600" dirty="0" smtClean="0">
                <a:solidFill>
                  <a:schemeClr val="tx1"/>
                </a:solidFill>
              </a:rPr>
              <a:t>Lore/Law</a:t>
            </a:r>
            <a:endParaRPr lang="en-AU" sz="1600" dirty="0">
              <a:solidFill>
                <a:schemeClr val="tx1"/>
              </a:solidFill>
            </a:endParaRPr>
          </a:p>
        </p:txBody>
      </p:sp>
      <p:cxnSp>
        <p:nvCxnSpPr>
          <p:cNvPr id="8" name="Straight Arrow Connector 7"/>
          <p:cNvCxnSpPr/>
          <p:nvPr/>
        </p:nvCxnSpPr>
        <p:spPr>
          <a:xfrm flipV="1">
            <a:off x="5890290" y="4287765"/>
            <a:ext cx="0" cy="419742"/>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908149" y="4141481"/>
            <a:ext cx="0" cy="370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6662343" y="3953130"/>
            <a:ext cx="515864" cy="558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7103876" y="3480485"/>
            <a:ext cx="585514" cy="236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7028114" y="2903602"/>
            <a:ext cx="600124" cy="136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6760942" y="2344904"/>
            <a:ext cx="486487" cy="386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688066" y="2392344"/>
            <a:ext cx="0" cy="240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4650377" y="2572264"/>
            <a:ext cx="465320" cy="3313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159497" y="3086648"/>
            <a:ext cx="776715" cy="170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4489622" y="3651158"/>
            <a:ext cx="446590" cy="1067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4829044" y="3953130"/>
            <a:ext cx="370630" cy="477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26843" y="480211"/>
            <a:ext cx="2942594" cy="1235075"/>
          </a:xfrm>
          <a:prstGeom prst="ellipse">
            <a:avLst/>
          </a:prstGeom>
          <a:ln>
            <a:solidFill>
              <a:schemeClr val="tx1"/>
            </a:solidFill>
          </a:ln>
        </p:spPr>
        <p:style>
          <a:lnRef idx="3">
            <a:schemeClr val="lt1"/>
          </a:lnRef>
          <a:fillRef idx="1">
            <a:schemeClr val="accent5"/>
          </a:fillRef>
          <a:effectRef idx="1">
            <a:schemeClr val="accent5"/>
          </a:effectRef>
          <a:fontRef idx="minor">
            <a:schemeClr val="lt1"/>
          </a:fontRef>
        </p:style>
        <p:txBody>
          <a:bodyPr rtlCol="0" anchor="ctr"/>
          <a:lstStyle/>
          <a:p>
            <a:pPr marL="285750" indent="-285750">
              <a:buFont typeface="Arial" panose="020B0604020202020204" pitchFamily="34" charset="0"/>
              <a:buChar char="•"/>
            </a:pPr>
            <a:r>
              <a:rPr lang="en-AU" sz="1600" dirty="0" smtClean="0">
                <a:solidFill>
                  <a:schemeClr val="tx1"/>
                </a:solidFill>
              </a:rPr>
              <a:t>English 1</a:t>
            </a:r>
            <a:r>
              <a:rPr lang="en-AU" sz="1600" baseline="30000" dirty="0" smtClean="0">
                <a:solidFill>
                  <a:schemeClr val="tx1"/>
                </a:solidFill>
              </a:rPr>
              <a:t>st</a:t>
            </a:r>
            <a:r>
              <a:rPr lang="en-AU" sz="1600" dirty="0" smtClean="0">
                <a:solidFill>
                  <a:schemeClr val="tx1"/>
                </a:solidFill>
              </a:rPr>
              <a:t> or 2</a:t>
            </a:r>
            <a:r>
              <a:rPr lang="en-AU" sz="1600" baseline="30000" dirty="0" smtClean="0">
                <a:solidFill>
                  <a:schemeClr val="tx1"/>
                </a:solidFill>
              </a:rPr>
              <a:t>nd</a:t>
            </a:r>
            <a:r>
              <a:rPr lang="en-AU" sz="1600" dirty="0" smtClean="0">
                <a:solidFill>
                  <a:schemeClr val="tx1"/>
                </a:solidFill>
              </a:rPr>
              <a:t> </a:t>
            </a:r>
          </a:p>
          <a:p>
            <a:pPr marL="285750" indent="-285750">
              <a:buFont typeface="Arial" panose="020B0604020202020204" pitchFamily="34" charset="0"/>
              <a:buChar char="•"/>
            </a:pPr>
            <a:r>
              <a:rPr lang="en-AU" sz="1600" dirty="0" smtClean="0">
                <a:solidFill>
                  <a:schemeClr val="tx1"/>
                </a:solidFill>
              </a:rPr>
              <a:t>Visual</a:t>
            </a:r>
          </a:p>
          <a:p>
            <a:pPr marL="285750" indent="-285750">
              <a:buFont typeface="Arial" panose="020B0604020202020204" pitchFamily="34" charset="0"/>
              <a:buChar char="•"/>
            </a:pPr>
            <a:r>
              <a:rPr lang="en-AU" sz="1600" dirty="0" smtClean="0">
                <a:solidFill>
                  <a:schemeClr val="tx1"/>
                </a:solidFill>
              </a:rPr>
              <a:t>Written </a:t>
            </a:r>
          </a:p>
          <a:p>
            <a:pPr marL="285750" indent="-285750">
              <a:buFont typeface="Arial" panose="020B0604020202020204" pitchFamily="34" charset="0"/>
              <a:buChar char="•"/>
            </a:pPr>
            <a:r>
              <a:rPr lang="en-AU" sz="1600" dirty="0" smtClean="0">
                <a:solidFill>
                  <a:schemeClr val="tx1"/>
                </a:solidFill>
              </a:rPr>
              <a:t>Verbal </a:t>
            </a:r>
            <a:endParaRPr lang="en-AU" sz="1600" dirty="0">
              <a:solidFill>
                <a:schemeClr val="tx1"/>
              </a:solidFill>
            </a:endParaRPr>
          </a:p>
        </p:txBody>
      </p:sp>
      <p:sp>
        <p:nvSpPr>
          <p:cNvPr id="58" name="Oval 57"/>
          <p:cNvSpPr/>
          <p:nvPr/>
        </p:nvSpPr>
        <p:spPr>
          <a:xfrm>
            <a:off x="4134864" y="191691"/>
            <a:ext cx="3043343" cy="1006080"/>
          </a:xfrm>
          <a:prstGeom prst="ellipse">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AU" sz="1600" dirty="0" smtClean="0"/>
              <a:t>Acknowledgement </a:t>
            </a:r>
            <a:endParaRPr lang="en-AU" sz="1600" dirty="0"/>
          </a:p>
        </p:txBody>
      </p:sp>
      <p:sp>
        <p:nvSpPr>
          <p:cNvPr id="69" name="Oval 68"/>
          <p:cNvSpPr/>
          <p:nvPr/>
        </p:nvSpPr>
        <p:spPr>
          <a:xfrm>
            <a:off x="228263" y="1867924"/>
            <a:ext cx="2565322" cy="1075107"/>
          </a:xfrm>
          <a:prstGeom prst="ellipse">
            <a:avLst/>
          </a:prstGeom>
          <a:ln>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marL="285750" indent="-285750" algn="ctr">
              <a:buFont typeface="Arial" panose="020B0604020202020204" pitchFamily="34" charset="0"/>
              <a:buChar char="•"/>
            </a:pPr>
            <a:endParaRPr lang="en-AU" sz="1600" dirty="0" smtClean="0"/>
          </a:p>
          <a:p>
            <a:pPr marL="285750" indent="-285750" algn="ctr">
              <a:buFont typeface="Arial" panose="020B0604020202020204" pitchFamily="34" charset="0"/>
              <a:buChar char="•"/>
            </a:pPr>
            <a:endParaRPr lang="en-AU" sz="1400" dirty="0" smtClean="0"/>
          </a:p>
          <a:p>
            <a:pPr marL="285750" indent="-285750">
              <a:buFont typeface="Arial" panose="020B0604020202020204" pitchFamily="34" charset="0"/>
              <a:buChar char="•"/>
            </a:pPr>
            <a:r>
              <a:rPr lang="en-AU" sz="1600" dirty="0" smtClean="0">
                <a:solidFill>
                  <a:schemeClr val="tx1"/>
                </a:solidFill>
              </a:rPr>
              <a:t>Community </a:t>
            </a:r>
            <a:r>
              <a:rPr lang="en-AU" sz="1600" dirty="0">
                <a:solidFill>
                  <a:schemeClr val="tx1"/>
                </a:solidFill>
              </a:rPr>
              <a:t>politics</a:t>
            </a:r>
          </a:p>
          <a:p>
            <a:pPr marL="285750" indent="-285750">
              <a:buFont typeface="Arial" panose="020B0604020202020204" pitchFamily="34" charset="0"/>
              <a:buChar char="•"/>
            </a:pPr>
            <a:r>
              <a:rPr lang="en-AU" sz="1600" dirty="0" smtClean="0">
                <a:solidFill>
                  <a:schemeClr val="tx1"/>
                </a:solidFill>
              </a:rPr>
              <a:t>government </a:t>
            </a:r>
          </a:p>
          <a:p>
            <a:pPr marL="285750" indent="-285750" algn="ctr">
              <a:buFont typeface="Arial" panose="020B0604020202020204" pitchFamily="34" charset="0"/>
              <a:buChar char="•"/>
            </a:pPr>
            <a:endParaRPr lang="en-AU" sz="1600" dirty="0" smtClean="0"/>
          </a:p>
          <a:p>
            <a:pPr marL="285750" indent="-285750" algn="ctr">
              <a:buFont typeface="Arial" panose="020B0604020202020204" pitchFamily="34" charset="0"/>
              <a:buChar char="•"/>
            </a:pPr>
            <a:endParaRPr lang="en-AU" sz="1600" dirty="0" smtClean="0"/>
          </a:p>
          <a:p>
            <a:pPr marL="285750" indent="-285750" algn="ctr">
              <a:buFont typeface="Arial" panose="020B0604020202020204" pitchFamily="34" charset="0"/>
              <a:buChar char="•"/>
            </a:pPr>
            <a:endParaRPr lang="en-AU" sz="1600" dirty="0"/>
          </a:p>
        </p:txBody>
      </p:sp>
      <p:sp>
        <p:nvSpPr>
          <p:cNvPr id="7" name="Oval 6"/>
          <p:cNvSpPr/>
          <p:nvPr/>
        </p:nvSpPr>
        <p:spPr>
          <a:xfrm>
            <a:off x="189885" y="3160750"/>
            <a:ext cx="2816896" cy="1214051"/>
          </a:xfrm>
          <a:prstGeom prst="ellipse">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285750" indent="-285750">
              <a:buFont typeface="Arial" panose="020B0604020202020204" pitchFamily="34" charset="0"/>
              <a:buChar char="•"/>
            </a:pPr>
            <a:r>
              <a:rPr lang="en-AU" sz="1600" dirty="0" smtClean="0">
                <a:solidFill>
                  <a:schemeClr val="tx1"/>
                </a:solidFill>
              </a:rPr>
              <a:t>Family</a:t>
            </a:r>
          </a:p>
          <a:p>
            <a:pPr marL="285750" indent="-285750">
              <a:buFont typeface="Arial" panose="020B0604020202020204" pitchFamily="34" charset="0"/>
              <a:buChar char="•"/>
            </a:pPr>
            <a:r>
              <a:rPr lang="en-AU" sz="1600" dirty="0" smtClean="0">
                <a:solidFill>
                  <a:schemeClr val="tx1"/>
                </a:solidFill>
              </a:rPr>
              <a:t>community </a:t>
            </a:r>
          </a:p>
          <a:p>
            <a:pPr marL="285750" indent="-285750">
              <a:buFont typeface="Arial" panose="020B0604020202020204" pitchFamily="34" charset="0"/>
              <a:buChar char="•"/>
            </a:pPr>
            <a:r>
              <a:rPr lang="en-AU" sz="1400" dirty="0" smtClean="0">
                <a:solidFill>
                  <a:schemeClr val="tx1"/>
                </a:solidFill>
              </a:rPr>
              <a:t>Social/emotional</a:t>
            </a:r>
          </a:p>
          <a:p>
            <a:pPr marL="285750" indent="-285750">
              <a:buFont typeface="Arial" panose="020B0604020202020204" pitchFamily="34" charset="0"/>
              <a:buChar char="•"/>
            </a:pPr>
            <a:r>
              <a:rPr lang="en-AU" sz="1600" dirty="0" smtClean="0">
                <a:solidFill>
                  <a:schemeClr val="tx1"/>
                </a:solidFill>
              </a:rPr>
              <a:t>Government  </a:t>
            </a:r>
            <a:endParaRPr lang="en-AU" sz="1600" dirty="0">
              <a:solidFill>
                <a:schemeClr val="tx1"/>
              </a:solidFill>
            </a:endParaRPr>
          </a:p>
        </p:txBody>
      </p:sp>
      <p:sp>
        <p:nvSpPr>
          <p:cNvPr id="11" name="Oval 10"/>
          <p:cNvSpPr/>
          <p:nvPr/>
        </p:nvSpPr>
        <p:spPr>
          <a:xfrm>
            <a:off x="7829154" y="205265"/>
            <a:ext cx="2743200" cy="1256780"/>
          </a:xfrm>
          <a:prstGeom prst="ellipse">
            <a:avLst/>
          </a:prstGeom>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AU" sz="1400" dirty="0" smtClean="0"/>
              <a:t>Is the community male or female driven </a:t>
            </a:r>
            <a:endParaRPr lang="en-AU" sz="1400" dirty="0"/>
          </a:p>
        </p:txBody>
      </p:sp>
      <p:sp>
        <p:nvSpPr>
          <p:cNvPr id="12" name="Oval 11"/>
          <p:cNvSpPr/>
          <p:nvPr/>
        </p:nvSpPr>
        <p:spPr>
          <a:xfrm>
            <a:off x="9686738" y="1790847"/>
            <a:ext cx="2450525" cy="1466581"/>
          </a:xfrm>
          <a:prstGeom prst="ellipse">
            <a:avLst/>
          </a:prstGeom>
          <a:ln>
            <a:solidFill>
              <a:schemeClr val="tx1"/>
            </a:solid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AU" sz="1600" dirty="0" smtClean="0">
                <a:solidFill>
                  <a:schemeClr val="tx1"/>
                </a:solidFill>
              </a:rPr>
              <a:t>Culture</a:t>
            </a:r>
          </a:p>
          <a:p>
            <a:pPr marL="285750" indent="-285750">
              <a:buFont typeface="Arial" panose="020B0604020202020204" pitchFamily="34" charset="0"/>
              <a:buChar char="•"/>
            </a:pPr>
            <a:r>
              <a:rPr lang="en-AU" sz="1600" dirty="0" smtClean="0">
                <a:solidFill>
                  <a:schemeClr val="tx1"/>
                </a:solidFill>
              </a:rPr>
              <a:t>Business</a:t>
            </a:r>
          </a:p>
          <a:p>
            <a:pPr marL="285750" indent="-285750">
              <a:buFont typeface="Arial" panose="020B0604020202020204" pitchFamily="34" charset="0"/>
              <a:buChar char="•"/>
            </a:pPr>
            <a:r>
              <a:rPr lang="en-AU" sz="1600" dirty="0" smtClean="0">
                <a:solidFill>
                  <a:schemeClr val="tx1"/>
                </a:solidFill>
              </a:rPr>
              <a:t>meetings</a:t>
            </a:r>
            <a:endParaRPr lang="en-AU" sz="1600" dirty="0">
              <a:solidFill>
                <a:schemeClr val="tx1"/>
              </a:solidFill>
            </a:endParaRPr>
          </a:p>
        </p:txBody>
      </p:sp>
      <p:sp>
        <p:nvSpPr>
          <p:cNvPr id="20" name="Oval 19"/>
          <p:cNvSpPr/>
          <p:nvPr/>
        </p:nvSpPr>
        <p:spPr>
          <a:xfrm>
            <a:off x="9759252" y="3533882"/>
            <a:ext cx="2189850" cy="1292963"/>
          </a:xfrm>
          <a:prstGeom prst="ellipse">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marL="285750" indent="-285750">
              <a:buFont typeface="Arial" panose="020B0604020202020204" pitchFamily="34" charset="0"/>
              <a:buChar char="•"/>
            </a:pPr>
            <a:r>
              <a:rPr lang="en-AU" sz="1600" dirty="0" smtClean="0"/>
              <a:t>Elders</a:t>
            </a:r>
          </a:p>
          <a:p>
            <a:pPr marL="285750" indent="-285750">
              <a:buFont typeface="Arial" panose="020B0604020202020204" pitchFamily="34" charset="0"/>
              <a:buChar char="•"/>
            </a:pPr>
            <a:r>
              <a:rPr lang="en-AU" sz="1600" dirty="0" smtClean="0"/>
              <a:t>Traditional owners</a:t>
            </a:r>
          </a:p>
          <a:p>
            <a:pPr marL="285750" indent="-285750">
              <a:buFont typeface="Arial" panose="020B0604020202020204" pitchFamily="34" charset="0"/>
              <a:buChar char="•"/>
            </a:pPr>
            <a:endParaRPr lang="en-AU" sz="1400" dirty="0" smtClean="0"/>
          </a:p>
        </p:txBody>
      </p:sp>
      <p:sp>
        <p:nvSpPr>
          <p:cNvPr id="21" name="Oval 20"/>
          <p:cNvSpPr/>
          <p:nvPr/>
        </p:nvSpPr>
        <p:spPr>
          <a:xfrm>
            <a:off x="8442986" y="5161200"/>
            <a:ext cx="2772128" cy="1133475"/>
          </a:xfrm>
          <a:prstGeom prst="ellipse">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indent="-285750">
              <a:buFont typeface="Arial" panose="020B0604020202020204" pitchFamily="34" charset="0"/>
              <a:buChar char="•"/>
            </a:pPr>
            <a:r>
              <a:rPr lang="en-AU" sz="1600" dirty="0" smtClean="0">
                <a:solidFill>
                  <a:schemeClr val="tx1"/>
                </a:solidFill>
              </a:rPr>
              <a:t>Community</a:t>
            </a:r>
          </a:p>
          <a:p>
            <a:pPr marL="285750" indent="-285750">
              <a:buFont typeface="Arial" panose="020B0604020202020204" pitchFamily="34" charset="0"/>
              <a:buChar char="•"/>
            </a:pPr>
            <a:r>
              <a:rPr lang="en-AU" sz="1600" dirty="0" smtClean="0">
                <a:solidFill>
                  <a:schemeClr val="tx1"/>
                </a:solidFill>
              </a:rPr>
              <a:t>Government </a:t>
            </a:r>
          </a:p>
          <a:p>
            <a:pPr marL="285750" indent="-285750">
              <a:buFont typeface="Arial" panose="020B0604020202020204" pitchFamily="34" charset="0"/>
              <a:buChar char="•"/>
            </a:pPr>
            <a:r>
              <a:rPr lang="en-AU" sz="1600" dirty="0" smtClean="0">
                <a:solidFill>
                  <a:schemeClr val="tx1"/>
                </a:solidFill>
              </a:rPr>
              <a:t>services</a:t>
            </a:r>
            <a:endParaRPr lang="en-AU" sz="1600" dirty="0">
              <a:solidFill>
                <a:schemeClr val="tx1"/>
              </a:solidFill>
            </a:endParaRPr>
          </a:p>
        </p:txBody>
      </p:sp>
      <p:sp>
        <p:nvSpPr>
          <p:cNvPr id="22" name="Oval 21"/>
          <p:cNvSpPr/>
          <p:nvPr/>
        </p:nvSpPr>
        <p:spPr>
          <a:xfrm>
            <a:off x="4489622" y="5425249"/>
            <a:ext cx="3046565" cy="1307007"/>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 typeface="Arial" panose="020B0604020202020204" pitchFamily="34" charset="0"/>
              <a:buChar char="•"/>
            </a:pPr>
            <a:endParaRPr lang="en-AU" sz="1600" dirty="0" smtClean="0"/>
          </a:p>
          <a:p>
            <a:pPr marL="285750" indent="-285750">
              <a:buFont typeface="Arial" panose="020B0604020202020204" pitchFamily="34" charset="0"/>
              <a:buChar char="•"/>
            </a:pPr>
            <a:r>
              <a:rPr lang="en-AU" sz="1600" dirty="0" smtClean="0"/>
              <a:t>Respect</a:t>
            </a:r>
          </a:p>
          <a:p>
            <a:pPr marL="285750" indent="-285750">
              <a:buFont typeface="Arial" panose="020B0604020202020204" pitchFamily="34" charset="0"/>
              <a:buChar char="•"/>
            </a:pPr>
            <a:r>
              <a:rPr lang="en-AU" sz="1600" dirty="0" smtClean="0"/>
              <a:t>Understanding</a:t>
            </a:r>
          </a:p>
          <a:p>
            <a:pPr marL="285750" indent="-285750">
              <a:buFont typeface="Arial" panose="020B0604020202020204" pitchFamily="34" charset="0"/>
              <a:buChar char="•"/>
            </a:pPr>
            <a:r>
              <a:rPr lang="en-AU" sz="1600" dirty="0" smtClean="0"/>
              <a:t>Acknowledge</a:t>
            </a:r>
          </a:p>
          <a:p>
            <a:pPr algn="ctr"/>
            <a:endParaRPr lang="en-AU" dirty="0" smtClean="0"/>
          </a:p>
        </p:txBody>
      </p:sp>
      <p:sp>
        <p:nvSpPr>
          <p:cNvPr id="24" name="Oval 23"/>
          <p:cNvSpPr/>
          <p:nvPr/>
        </p:nvSpPr>
        <p:spPr>
          <a:xfrm>
            <a:off x="1132685" y="4947558"/>
            <a:ext cx="2813502" cy="1283360"/>
          </a:xfrm>
          <a:prstGeom prst="ellipse">
            <a:avLst/>
          </a:prstGeom>
          <a:ln>
            <a:solidFill>
              <a:schemeClr val="tx1"/>
            </a:solidFill>
          </a:ln>
        </p:spPr>
        <p:style>
          <a:lnRef idx="3">
            <a:schemeClr val="lt1"/>
          </a:lnRef>
          <a:fillRef idx="1">
            <a:schemeClr val="accent6"/>
          </a:fillRef>
          <a:effectRef idx="1">
            <a:schemeClr val="accent6"/>
          </a:effectRef>
          <a:fontRef idx="minor">
            <a:schemeClr val="lt1"/>
          </a:fontRef>
        </p:style>
        <p:txBody>
          <a:bodyPr rtlCol="0" anchor="ctr"/>
          <a:lstStyle/>
          <a:p>
            <a:pPr marL="285750" indent="-285750">
              <a:buFont typeface="Arial" panose="020B0604020202020204" pitchFamily="34" charset="0"/>
              <a:buChar char="•"/>
            </a:pPr>
            <a:r>
              <a:rPr lang="en-AU" sz="1600" dirty="0" smtClean="0">
                <a:solidFill>
                  <a:schemeClr val="tx1"/>
                </a:solidFill>
              </a:rPr>
              <a:t>Past relationships</a:t>
            </a:r>
          </a:p>
          <a:p>
            <a:pPr marL="285750" indent="-285750" algn="ctr">
              <a:buFont typeface="Arial" panose="020B0604020202020204" pitchFamily="34" charset="0"/>
              <a:buChar char="•"/>
            </a:pPr>
            <a:endParaRPr lang="en-AU" dirty="0"/>
          </a:p>
        </p:txBody>
      </p:sp>
    </p:spTree>
    <p:extLst>
      <p:ext uri="{BB962C8B-B14F-4D97-AF65-F5344CB8AC3E}">
        <p14:creationId xmlns:p14="http://schemas.microsoft.com/office/powerpoint/2010/main" val="16706955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1000"/>
                                        <p:tgtEl>
                                          <p:spTgt spid="58"/>
                                        </p:tgtEl>
                                      </p:cBhvr>
                                    </p:animEffect>
                                    <p:anim calcmode="lin" valueType="num">
                                      <p:cBhvr>
                                        <p:cTn id="8" dur="1000" fill="hold"/>
                                        <p:tgtEl>
                                          <p:spTgt spid="58"/>
                                        </p:tgtEl>
                                        <p:attrNameLst>
                                          <p:attrName>ppt_x</p:attrName>
                                        </p:attrNameLst>
                                      </p:cBhvr>
                                      <p:tavLst>
                                        <p:tav tm="0">
                                          <p:val>
                                            <p:strVal val="#ppt_x"/>
                                          </p:val>
                                        </p:tav>
                                        <p:tav tm="100000">
                                          <p:val>
                                            <p:strVal val="#ppt_x"/>
                                          </p:val>
                                        </p:tav>
                                      </p:tavLst>
                                    </p:anim>
                                    <p:anim calcmode="lin" valueType="num">
                                      <p:cBhvr>
                                        <p:cTn id="9"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1000"/>
                                        <p:tgtEl>
                                          <p:spTgt spid="22"/>
                                        </p:tgtEl>
                                      </p:cBhvr>
                                    </p:animEffect>
                                    <p:anim calcmode="lin" valueType="num">
                                      <p:cBhvr>
                                        <p:cTn id="43" dur="1000" fill="hold"/>
                                        <p:tgtEl>
                                          <p:spTgt spid="22"/>
                                        </p:tgtEl>
                                        <p:attrNameLst>
                                          <p:attrName>ppt_x</p:attrName>
                                        </p:attrNameLst>
                                      </p:cBhvr>
                                      <p:tavLst>
                                        <p:tav tm="0">
                                          <p:val>
                                            <p:strVal val="#ppt_x"/>
                                          </p:val>
                                        </p:tav>
                                        <p:tav tm="100000">
                                          <p:val>
                                            <p:strVal val="#ppt_x"/>
                                          </p:val>
                                        </p:tav>
                                      </p:tavLst>
                                    </p:anim>
                                    <p:anim calcmode="lin" valueType="num">
                                      <p:cBhvr>
                                        <p:cTn id="4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fade">
                                      <p:cBhvr>
                                        <p:cTn id="56" dur="1000"/>
                                        <p:tgtEl>
                                          <p:spTgt spid="7"/>
                                        </p:tgtEl>
                                      </p:cBhvr>
                                    </p:animEffect>
                                    <p:anim calcmode="lin" valueType="num">
                                      <p:cBhvr>
                                        <p:cTn id="57" dur="1000" fill="hold"/>
                                        <p:tgtEl>
                                          <p:spTgt spid="7"/>
                                        </p:tgtEl>
                                        <p:attrNameLst>
                                          <p:attrName>ppt_x</p:attrName>
                                        </p:attrNameLst>
                                      </p:cBhvr>
                                      <p:tavLst>
                                        <p:tav tm="0">
                                          <p:val>
                                            <p:strVal val="#ppt_x"/>
                                          </p:val>
                                        </p:tav>
                                        <p:tav tm="100000">
                                          <p:val>
                                            <p:strVal val="#ppt_x"/>
                                          </p:val>
                                        </p:tav>
                                      </p:tavLst>
                                    </p:anim>
                                    <p:anim calcmode="lin" valueType="num">
                                      <p:cBhvr>
                                        <p:cTn id="5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69"/>
                                        </p:tgtEl>
                                        <p:attrNameLst>
                                          <p:attrName>style.visibility</p:attrName>
                                        </p:attrNameLst>
                                      </p:cBhvr>
                                      <p:to>
                                        <p:strVal val="visible"/>
                                      </p:to>
                                    </p:set>
                                    <p:animEffect transition="in" filter="fade">
                                      <p:cBhvr>
                                        <p:cTn id="63" dur="1000"/>
                                        <p:tgtEl>
                                          <p:spTgt spid="69"/>
                                        </p:tgtEl>
                                      </p:cBhvr>
                                    </p:animEffect>
                                    <p:anim calcmode="lin" valueType="num">
                                      <p:cBhvr>
                                        <p:cTn id="64" dur="1000" fill="hold"/>
                                        <p:tgtEl>
                                          <p:spTgt spid="69"/>
                                        </p:tgtEl>
                                        <p:attrNameLst>
                                          <p:attrName>ppt_x</p:attrName>
                                        </p:attrNameLst>
                                      </p:cBhvr>
                                      <p:tavLst>
                                        <p:tav tm="0">
                                          <p:val>
                                            <p:strVal val="#ppt_x"/>
                                          </p:val>
                                        </p:tav>
                                        <p:tav tm="100000">
                                          <p:val>
                                            <p:strVal val="#ppt_x"/>
                                          </p:val>
                                        </p:tav>
                                      </p:tavLst>
                                    </p:anim>
                                    <p:anim calcmode="lin" valueType="num">
                                      <p:cBhvr>
                                        <p:cTn id="65"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8" grpId="0" animBg="1"/>
      <p:bldP spid="69" grpId="0" animBg="1"/>
      <p:bldP spid="7" grpId="0" animBg="1"/>
      <p:bldP spid="11" grpId="0" animBg="1"/>
      <p:bldP spid="12" grpId="0" animBg="1"/>
      <p:bldP spid="20" grpId="0" animBg="1"/>
      <p:bldP spid="21" grpId="0" animBg="1"/>
      <p:bldP spid="22"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 </a:t>
            </a:r>
            <a:endParaRPr lang="en-AU" dirty="0"/>
          </a:p>
        </p:txBody>
      </p:sp>
      <p:sp>
        <p:nvSpPr>
          <p:cNvPr id="4" name="Content Placeholder 3"/>
          <p:cNvSpPr>
            <a:spLocks noGrp="1"/>
          </p:cNvSpPr>
          <p:nvPr>
            <p:ph idx="1"/>
          </p:nvPr>
        </p:nvSpPr>
        <p:spPr/>
        <p:txBody>
          <a:bodyPr/>
          <a:lstStyle/>
          <a:p>
            <a:pPr marL="0" indent="0" algn="just">
              <a:buNone/>
            </a:pPr>
            <a:r>
              <a:rPr lang="en-AU" dirty="0" smtClean="0"/>
              <a:t>When a good relationship has been established between you and another person, everything else will flow much more easily.  Make good relationships your first priority, rather than outcomes.  The outcomes will flow from good relations.  If people don’t trust you, you wont achieve sustainable outcomes. </a:t>
            </a:r>
          </a:p>
          <a:p>
            <a:pPr marL="0" indent="0" algn="just">
              <a:buNone/>
            </a:pPr>
            <a:endParaRPr lang="en-AU" dirty="0"/>
          </a:p>
          <a:p>
            <a:pPr marL="0" indent="0" algn="ctr">
              <a:buNone/>
            </a:pPr>
            <a:r>
              <a:rPr lang="en-AU" dirty="0" smtClean="0"/>
              <a:t>_____________________________</a:t>
            </a:r>
          </a:p>
          <a:p>
            <a:pPr marL="0" indent="0" algn="ctr">
              <a:buNone/>
            </a:pPr>
            <a:endParaRPr lang="en-AU" dirty="0"/>
          </a:p>
          <a:p>
            <a:pPr marL="0" indent="0" algn="ctr">
              <a:buNone/>
            </a:pPr>
            <a:endParaRPr lang="en-AU" dirty="0" smtClean="0"/>
          </a:p>
          <a:p>
            <a:pPr marL="0" indent="0" algn="just">
              <a:buNone/>
            </a:pPr>
            <a:endParaRPr lang="en-AU" dirty="0"/>
          </a:p>
        </p:txBody>
      </p:sp>
    </p:spTree>
    <p:extLst>
      <p:ext uri="{BB962C8B-B14F-4D97-AF65-F5344CB8AC3E}">
        <p14:creationId xmlns:p14="http://schemas.microsoft.com/office/powerpoint/2010/main" val="3270883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1119</TotalTime>
  <Words>141</Words>
  <Application>Microsoft Office PowerPoint</Application>
  <PresentationFormat>Widescreen</PresentationFormat>
  <Paragraphs>71</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Narrow</vt:lpstr>
      <vt:lpstr>Calibri</vt:lpstr>
      <vt:lpstr>Century Gothic</vt:lpstr>
      <vt:lpstr>Wingdings 3</vt:lpstr>
      <vt:lpstr>Wisp</vt:lpstr>
      <vt:lpstr>Working with Aboriginal and Torres Strait Islander Clients</vt:lpstr>
      <vt:lpstr>   Cultural Framework </vt:lpstr>
      <vt:lpstr>  </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framework</dc:title>
  <dc:creator>Elsja Dewis</dc:creator>
  <cp:lastModifiedBy>Elsja Dewis</cp:lastModifiedBy>
  <cp:revision>60</cp:revision>
  <cp:lastPrinted>2015-10-22T05:13:17Z</cp:lastPrinted>
  <dcterms:created xsi:type="dcterms:W3CDTF">2015-10-14T04:36:22Z</dcterms:created>
  <dcterms:modified xsi:type="dcterms:W3CDTF">2015-10-22T05:20:43Z</dcterms:modified>
</cp:coreProperties>
</file>