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797675" cy="987266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A36"/>
    <a:srgbClr val="81814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4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5E70775-09AF-4D67-B235-EC3131C52A50}" type="datetimeFigureOut">
              <a:rPr lang="en-US"/>
              <a:pPr>
                <a:defRPr/>
              </a:pPr>
              <a:t>6/4/2015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4784B7A-D0F2-4C58-A8F3-6FE9A3A06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4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EC100BC2-67EC-4EE4-80A6-29F3F0E8D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4988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10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229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40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12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695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13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3900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14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677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2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405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3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372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4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5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5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003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6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68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7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384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8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897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9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69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DE6-9492-4F22-849D-B5A4F66E69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605-BB9D-46DB-B148-9C43E037C88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479-B0D2-414A-959A-E22980A9DAA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CAB4B-1B79-4AD6-A521-92DBFB1B7264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5B18-5645-4195-A3AD-DE4B7BD902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853F-46BE-4180-9909-69CFB149C08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FFA3-E6F9-4C81-A173-D99B6FE4C3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55F0-3966-4630-9843-24AB98204C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DEA9-5792-431A-847F-FD20A6B63D9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133F-8CEF-40C2-BC4C-081079C9E9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EC60-FFAC-454A-9CCA-DB6C0E5C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4013-0ECE-4BC1-9C90-3E516F23F8C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DF6CAB4B-1B79-4AD6-A521-92DBFB1B72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8151440" cy="2998440"/>
          </a:xfrm>
        </p:spPr>
        <p:txBody>
          <a:bodyPr/>
          <a:lstStyle/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10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2400" b="1" u="sng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2138" y="550702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800" dirty="0">
              <a:solidFill>
                <a:srgbClr val="FF99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3013502"/>
            <a:ext cx="6174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>
                <a:latin typeface="+mn-lt"/>
              </a:rPr>
              <a:t>‘Look at me ‘ – or how to promote your CLC with little or no money</a:t>
            </a:r>
            <a:r>
              <a:rPr lang="en-AU" sz="3200" b="1" dirty="0" smtClean="0">
                <a:latin typeface="+mn-lt"/>
              </a:rPr>
              <a:t>.</a:t>
            </a:r>
          </a:p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r>
              <a:rPr lang="en-AU" dirty="0" smtClean="0">
                <a:latin typeface="+mn-lt"/>
              </a:rPr>
              <a:t>Catherine Baker</a:t>
            </a:r>
          </a:p>
          <a:p>
            <a:r>
              <a:rPr lang="en-AU" dirty="0" smtClean="0">
                <a:latin typeface="+mn-lt"/>
              </a:rPr>
              <a:t>Communications and Information Officer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>
                <a:latin typeface="+mn-lt"/>
              </a:rPr>
              <a:t>Social </a:t>
            </a:r>
            <a:r>
              <a:rPr lang="en-AU" sz="3200" b="1" dirty="0" smtClean="0">
                <a:latin typeface="+mn-lt"/>
              </a:rPr>
              <a:t>media</a:t>
            </a:r>
          </a:p>
          <a:p>
            <a:endParaRPr lang="en-AU" sz="3200" b="1" dirty="0">
              <a:latin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Facebook</a:t>
            </a:r>
            <a:r>
              <a:rPr lang="en-AU" sz="2800" dirty="0">
                <a:latin typeface="+mn-lt"/>
              </a:rPr>
              <a:t>,  Twitter, Instagram, You tube, </a:t>
            </a:r>
            <a:r>
              <a:rPr lang="en-AU" sz="2800" dirty="0" smtClean="0">
                <a:latin typeface="+mn-lt"/>
              </a:rPr>
              <a:t>LinkedIn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QAILs </a:t>
            </a:r>
            <a:r>
              <a:rPr lang="en-AU" sz="2800" dirty="0">
                <a:latin typeface="+mn-lt"/>
              </a:rPr>
              <a:t>uses </a:t>
            </a:r>
            <a:r>
              <a:rPr lang="en-AU" sz="2800">
                <a:latin typeface="+mn-lt"/>
              </a:rPr>
              <a:t>Facebook </a:t>
            </a:r>
            <a:r>
              <a:rPr lang="en-AU" sz="2800" smtClean="0">
                <a:latin typeface="+mn-lt"/>
              </a:rPr>
              <a:t>and </a:t>
            </a:r>
            <a:r>
              <a:rPr lang="en-AU" sz="2800" dirty="0">
                <a:latin typeface="+mn-lt"/>
              </a:rPr>
              <a:t>Twitter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Facebook adverts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Pre-write posts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794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>
                <a:latin typeface="+mn-lt"/>
              </a:rPr>
              <a:t>External </a:t>
            </a:r>
            <a:r>
              <a:rPr lang="en-AU" sz="3200" b="1" dirty="0" smtClean="0">
                <a:latin typeface="+mn-lt"/>
              </a:rPr>
              <a:t>communications</a:t>
            </a:r>
          </a:p>
          <a:p>
            <a:endParaRPr lang="en-AU" sz="3200" dirty="0">
              <a:latin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Ask what next?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E</a:t>
            </a:r>
            <a:r>
              <a:rPr lang="en-AU" sz="2800" dirty="0" smtClean="0">
                <a:latin typeface="+mn-lt"/>
              </a:rPr>
              <a:t>newsletter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SMS alerts</a:t>
            </a:r>
            <a:endParaRPr lang="en-AU" sz="2800" dirty="0">
              <a:latin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Facebook likes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Post event  or </a:t>
            </a:r>
            <a:r>
              <a:rPr lang="en-AU" sz="2800" dirty="0" smtClean="0">
                <a:latin typeface="+mn-lt"/>
              </a:rPr>
              <a:t>appointment </a:t>
            </a:r>
            <a:r>
              <a:rPr lang="en-AU" sz="2800" dirty="0">
                <a:latin typeface="+mn-lt"/>
              </a:rPr>
              <a:t>survey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Appeal </a:t>
            </a:r>
            <a:r>
              <a:rPr lang="en-AU" sz="2800" dirty="0">
                <a:latin typeface="+mn-lt"/>
              </a:rPr>
              <a:t>letters, crowd funding, </a:t>
            </a:r>
            <a:r>
              <a:rPr lang="en-AU" sz="2800" dirty="0" smtClean="0">
                <a:latin typeface="+mn-lt"/>
              </a:rPr>
              <a:t>events</a:t>
            </a:r>
            <a:r>
              <a:rPr lang="en-AU" sz="2800" dirty="0">
                <a:latin typeface="+mn-lt"/>
              </a:rPr>
              <a:t>, sign petitions, </a:t>
            </a:r>
            <a:r>
              <a:rPr lang="en-AU" sz="2800" dirty="0" smtClean="0">
                <a:latin typeface="+mn-lt"/>
              </a:rPr>
              <a:t>donate, </a:t>
            </a:r>
            <a:r>
              <a:rPr lang="en-AU" sz="2800" dirty="0">
                <a:latin typeface="+mn-lt"/>
              </a:rPr>
              <a:t>volunteer, </a:t>
            </a:r>
            <a:r>
              <a:rPr lang="en-AU" sz="2800" dirty="0" smtClean="0">
                <a:latin typeface="+mn-lt"/>
              </a:rPr>
              <a:t>membership or buy something</a:t>
            </a:r>
            <a:endParaRPr lang="en-AU" sz="2800" dirty="0">
              <a:latin typeface="+mn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11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 smtClean="0">
                <a:latin typeface="+mn-lt"/>
              </a:rPr>
              <a:t>PR</a:t>
            </a:r>
          </a:p>
          <a:p>
            <a:endParaRPr lang="en-AU" sz="3200" b="1" dirty="0">
              <a:latin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Open days for the public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Invite your local MP to visit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Run CLE talks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Speak at events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+mn-lt"/>
              </a:rPr>
              <a:t>List </a:t>
            </a:r>
            <a:r>
              <a:rPr lang="en-AU" sz="2800" dirty="0">
                <a:latin typeface="+mn-lt"/>
              </a:rPr>
              <a:t>your events on ‘what’s on websites’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1" dirty="0">
                <a:latin typeface="+mn-lt"/>
              </a:rPr>
              <a:t>Take the </a:t>
            </a:r>
            <a:r>
              <a:rPr lang="en-AU" sz="2800" b="1" dirty="0" smtClean="0">
                <a:latin typeface="+mn-lt"/>
              </a:rPr>
              <a:t>challenge</a:t>
            </a:r>
          </a:p>
          <a:p>
            <a:endParaRPr lang="en-AU" sz="2800" b="1" dirty="0">
              <a:latin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Decide which two things you will do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Write down who, what, where, when and why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2800" dirty="0">
                <a:latin typeface="+mn-lt"/>
              </a:rPr>
              <a:t>Report back to </a:t>
            </a:r>
            <a:r>
              <a:rPr lang="en-AU" sz="2800" dirty="0" smtClean="0">
                <a:latin typeface="+mn-lt"/>
              </a:rPr>
              <a:t>me</a:t>
            </a: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924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800" b="1" dirty="0" smtClean="0">
              <a:latin typeface="+mn-lt"/>
            </a:endParaRPr>
          </a:p>
          <a:p>
            <a:endParaRPr lang="en-AU" sz="2800" b="1" dirty="0">
              <a:latin typeface="+mn-lt"/>
            </a:endParaRPr>
          </a:p>
          <a:p>
            <a:endParaRPr lang="en-AU" sz="2800" b="1" dirty="0" smtClean="0">
              <a:latin typeface="+mn-lt"/>
            </a:endParaRPr>
          </a:p>
          <a:p>
            <a:endParaRPr lang="en-AU" sz="2800" b="1" dirty="0">
              <a:latin typeface="+mn-lt"/>
            </a:endParaRPr>
          </a:p>
          <a:p>
            <a:r>
              <a:rPr lang="en-AU" sz="4000" b="1" dirty="0" smtClean="0">
                <a:latin typeface="+mn-lt"/>
              </a:rPr>
              <a:t>Questions?</a:t>
            </a:r>
            <a:endParaRPr lang="en-AU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05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2644170"/>
            <a:ext cx="70567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/>
          </a:p>
          <a:p>
            <a:endParaRPr lang="en-AU" dirty="0"/>
          </a:p>
          <a:p>
            <a:r>
              <a:rPr lang="en-AU" sz="3200" b="1" dirty="0" smtClean="0">
                <a:latin typeface="+mj-lt"/>
              </a:rPr>
              <a:t>Anne </a:t>
            </a:r>
            <a:r>
              <a:rPr lang="en-AU" sz="3200" b="1" dirty="0">
                <a:latin typeface="+mj-lt"/>
              </a:rPr>
              <a:t>Gregory, Chair of the Global Alliance for </a:t>
            </a:r>
            <a:r>
              <a:rPr lang="en-AU" sz="3200" b="1" dirty="0" smtClean="0">
                <a:latin typeface="+mj-lt"/>
              </a:rPr>
              <a:t>PR: </a:t>
            </a:r>
            <a:r>
              <a:rPr lang="en-AU" sz="3200" b="1" dirty="0">
                <a:latin typeface="+mj-lt"/>
              </a:rPr>
              <a:t>‘unless an organisation communicates what it does , it doesn’t exist.’ </a:t>
            </a:r>
          </a:p>
        </p:txBody>
      </p:sp>
    </p:spTree>
    <p:extLst>
      <p:ext uri="{BB962C8B-B14F-4D97-AF65-F5344CB8AC3E}">
        <p14:creationId xmlns:p14="http://schemas.microsoft.com/office/powerpoint/2010/main" val="19945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  <a:p>
            <a:r>
              <a:rPr lang="en-AU" sz="3200" b="1" dirty="0" smtClean="0">
                <a:latin typeface="+mn-lt"/>
              </a:rPr>
              <a:t>Why </a:t>
            </a:r>
            <a:r>
              <a:rPr lang="en-AU" sz="3200" b="1" dirty="0">
                <a:latin typeface="+mn-lt"/>
              </a:rPr>
              <a:t>promote your CLC</a:t>
            </a:r>
            <a:r>
              <a:rPr lang="en-AU" sz="3200" b="1" dirty="0" smtClean="0">
                <a:latin typeface="+mn-lt"/>
              </a:rPr>
              <a:t>?</a:t>
            </a:r>
          </a:p>
          <a:p>
            <a:endParaRPr lang="en-AU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It </a:t>
            </a:r>
            <a:r>
              <a:rPr lang="en-AU" dirty="0">
                <a:latin typeface="+mn-lt"/>
              </a:rPr>
              <a:t>promotes confidence in the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Creates </a:t>
            </a:r>
            <a:r>
              <a:rPr lang="en-AU" dirty="0">
                <a:latin typeface="+mn-lt"/>
              </a:rPr>
              <a:t>legitimacy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Generates </a:t>
            </a:r>
            <a:r>
              <a:rPr lang="en-AU" dirty="0">
                <a:latin typeface="+mn-lt"/>
              </a:rPr>
              <a:t>support for the centre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Your </a:t>
            </a:r>
            <a:r>
              <a:rPr lang="en-AU" dirty="0">
                <a:latin typeface="+mn-lt"/>
              </a:rPr>
              <a:t>staff </a:t>
            </a:r>
            <a:r>
              <a:rPr lang="en-AU" dirty="0" smtClean="0">
                <a:latin typeface="+mn-lt"/>
              </a:rPr>
              <a:t>are known as experts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It </a:t>
            </a:r>
            <a:r>
              <a:rPr lang="en-AU" dirty="0">
                <a:latin typeface="+mn-lt"/>
              </a:rPr>
              <a:t>is difficult to cut the funding </a:t>
            </a:r>
            <a:r>
              <a:rPr lang="en-AU" dirty="0" smtClean="0">
                <a:latin typeface="+mn-lt"/>
              </a:rPr>
              <a:t>to a </a:t>
            </a:r>
            <a:r>
              <a:rPr lang="en-AU" dirty="0">
                <a:latin typeface="+mn-lt"/>
              </a:rPr>
              <a:t>well-known centre</a:t>
            </a:r>
          </a:p>
        </p:txBody>
      </p:sp>
    </p:spTree>
    <p:extLst>
      <p:ext uri="{BB962C8B-B14F-4D97-AF65-F5344CB8AC3E}">
        <p14:creationId xmlns:p14="http://schemas.microsoft.com/office/powerpoint/2010/main" val="19945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631844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dirty="0" smtClean="0">
              <a:latin typeface="+mn-lt"/>
            </a:endParaRPr>
          </a:p>
          <a:p>
            <a:r>
              <a:rPr lang="en-AU" sz="3200" b="1" dirty="0" smtClean="0">
                <a:latin typeface="+mn-lt"/>
              </a:rPr>
              <a:t>Branding</a:t>
            </a:r>
            <a:endParaRPr lang="en-AU" sz="3200" b="1" dirty="0">
              <a:latin typeface="+mn-lt"/>
            </a:endParaRPr>
          </a:p>
          <a:p>
            <a:endParaRPr lang="en-AU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Logos and corporate imagery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Contact </a:t>
            </a:r>
            <a:r>
              <a:rPr lang="en-AU" dirty="0">
                <a:latin typeface="+mn-lt"/>
              </a:rPr>
              <a:t>advertising agencies to ask for pro-bono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Recruit </a:t>
            </a:r>
            <a:r>
              <a:rPr lang="en-AU" dirty="0">
                <a:latin typeface="+mn-lt"/>
              </a:rPr>
              <a:t>design </a:t>
            </a:r>
            <a:r>
              <a:rPr lang="en-AU" dirty="0" smtClean="0">
                <a:latin typeface="+mn-lt"/>
              </a:rPr>
              <a:t>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Post on Fiverr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2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88438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631844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smtClean="0">
              <a:latin typeface="+mn-lt"/>
            </a:endParaRPr>
          </a:p>
          <a:p>
            <a:r>
              <a:rPr lang="en-AU" sz="3200" b="1" dirty="0" smtClean="0">
                <a:latin typeface="+mn-lt"/>
              </a:rPr>
              <a:t>Collateral</a:t>
            </a:r>
          </a:p>
          <a:p>
            <a:endParaRPr lang="en-AU" sz="1800" b="1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Posters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Postcards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Pull up banners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Company stationery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Name badges / t-shirts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Websites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Enewsletter / media release templates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Email signatures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64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63184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 smtClean="0">
                <a:latin typeface="+mn-lt"/>
              </a:rPr>
              <a:t>Media</a:t>
            </a:r>
          </a:p>
          <a:p>
            <a:endParaRPr lang="en-AU" sz="3200" b="1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Look at the ways you access news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Compile a list of key journalists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Get in contact and </a:t>
            </a:r>
            <a:r>
              <a:rPr lang="en-AU" dirty="0">
                <a:latin typeface="+mn-lt"/>
              </a:rPr>
              <a:t>set up a meeting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Leave them a pack of printed material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Give them the contact details of key staff who can speak about your CLC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n-lt"/>
              </a:rPr>
              <a:t>Give them three or four story ideas 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77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 smtClean="0">
                <a:latin typeface="+mn-lt"/>
              </a:rPr>
              <a:t>Media cont…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3200" b="1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Follow up after the meeting with further </a:t>
            </a:r>
            <a:r>
              <a:rPr lang="en-AU" dirty="0" smtClean="0">
                <a:latin typeface="+mj-lt"/>
              </a:rPr>
              <a:t>information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F</a:t>
            </a:r>
            <a:r>
              <a:rPr lang="en-AU" dirty="0" smtClean="0">
                <a:latin typeface="+mj-lt"/>
              </a:rPr>
              <a:t>ind </a:t>
            </a:r>
            <a:r>
              <a:rPr lang="en-AU" dirty="0">
                <a:latin typeface="+mj-lt"/>
              </a:rPr>
              <a:t>clients who can speak about their issue.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Send thank you letters </a:t>
            </a:r>
            <a:endParaRPr lang="en-AU" dirty="0" smtClean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Reuse </a:t>
            </a:r>
            <a:r>
              <a:rPr lang="en-AU" dirty="0">
                <a:latin typeface="+mj-lt"/>
              </a:rPr>
              <a:t>the media statements as social media posts, content for your enewsletters and website.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Create lists of ‘top tips’ or pre-drafted statements.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Subscribe to Sourcebottle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03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 smtClean="0">
                <a:latin typeface="+mn-lt"/>
              </a:rPr>
              <a:t>Websites</a:t>
            </a:r>
          </a:p>
          <a:p>
            <a:endParaRPr lang="en-AU" sz="3200" b="1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Get </a:t>
            </a:r>
            <a:r>
              <a:rPr lang="en-AU" dirty="0" smtClean="0">
                <a:latin typeface="+mj-lt"/>
              </a:rPr>
              <a:t>one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Keep </a:t>
            </a:r>
            <a:r>
              <a:rPr lang="en-AU" dirty="0">
                <a:latin typeface="+mj-lt"/>
              </a:rPr>
              <a:t>it up-to-date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Link your site to the QAILS website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Check how it is viewed on i-phones, tablets etc.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Decrease phone calls by increasing information on your website</a:t>
            </a:r>
          </a:p>
          <a:p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9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b="1" dirty="0" smtClean="0">
                <a:latin typeface="+mn-lt"/>
              </a:rPr>
              <a:t>Websites cont…</a:t>
            </a:r>
          </a:p>
          <a:p>
            <a:endParaRPr lang="en-AU" sz="3200" b="1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Create </a:t>
            </a:r>
            <a:r>
              <a:rPr lang="en-AU" dirty="0">
                <a:latin typeface="+mj-lt"/>
              </a:rPr>
              <a:t>checklists, factsheets, list other numbers to </a:t>
            </a:r>
            <a:r>
              <a:rPr lang="en-AU" dirty="0" smtClean="0">
                <a:latin typeface="+mj-lt"/>
              </a:rPr>
              <a:t>call, </a:t>
            </a:r>
            <a:r>
              <a:rPr lang="en-AU" dirty="0">
                <a:latin typeface="+mj-lt"/>
              </a:rPr>
              <a:t>testimonials from clients, link to Google maps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Create a call to action – get people to donate, sign up, ‘like</a:t>
            </a:r>
            <a:r>
              <a:rPr lang="en-AU" dirty="0" smtClean="0">
                <a:latin typeface="+mj-lt"/>
              </a:rPr>
              <a:t>’ your </a:t>
            </a:r>
            <a:r>
              <a:rPr lang="en-AU" dirty="0" err="1" smtClean="0">
                <a:latin typeface="+mj-lt"/>
              </a:rPr>
              <a:t>facebook</a:t>
            </a:r>
            <a:r>
              <a:rPr lang="en-AU" dirty="0" smtClean="0">
                <a:latin typeface="+mj-lt"/>
              </a:rPr>
              <a:t> page or </a:t>
            </a:r>
            <a:r>
              <a:rPr lang="en-AU" dirty="0">
                <a:latin typeface="+mj-lt"/>
              </a:rPr>
              <a:t>take out membership</a:t>
            </a: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19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AILS_AGM_Final">
  <a:themeElements>
    <a:clrScheme name="QAILS_AGM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QAILS_AGM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C:\DOCUME~1\carolyn\LOCALS~1\Temp\fcctemp\QAILS_AGM_Final.pot</Template>
  <TotalTime>3536</TotalTime>
  <Words>429</Words>
  <Application>Microsoft Office PowerPoint</Application>
  <PresentationFormat>On-screen Show (4:3)</PresentationFormat>
  <Paragraphs>119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QAILS_AGM_Final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Caxton Legal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Caxton Legal</dc:creator>
  <cp:lastModifiedBy>Cathy Baker</cp:lastModifiedBy>
  <cp:revision>229</cp:revision>
  <cp:lastPrinted>2015-05-24T05:40:31Z</cp:lastPrinted>
  <dcterms:created xsi:type="dcterms:W3CDTF">2010-11-22T05:29:12Z</dcterms:created>
  <dcterms:modified xsi:type="dcterms:W3CDTF">2015-06-04T00:51:59Z</dcterms:modified>
</cp:coreProperties>
</file>