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339" r:id="rId2"/>
    <p:sldId id="383" r:id="rId3"/>
    <p:sldId id="321" r:id="rId4"/>
    <p:sldId id="341" r:id="rId5"/>
    <p:sldId id="306" r:id="rId6"/>
    <p:sldId id="342" r:id="rId7"/>
    <p:sldId id="353" r:id="rId8"/>
    <p:sldId id="350" r:id="rId9"/>
    <p:sldId id="386" r:id="rId10"/>
    <p:sldId id="354" r:id="rId11"/>
    <p:sldId id="346" r:id="rId12"/>
    <p:sldId id="349" r:id="rId13"/>
    <p:sldId id="357" r:id="rId14"/>
    <p:sldId id="351" r:id="rId15"/>
    <p:sldId id="355" r:id="rId16"/>
    <p:sldId id="358" r:id="rId17"/>
    <p:sldId id="362" r:id="rId18"/>
    <p:sldId id="359" r:id="rId19"/>
    <p:sldId id="413" r:id="rId20"/>
    <p:sldId id="361" r:id="rId21"/>
    <p:sldId id="375" r:id="rId22"/>
    <p:sldId id="363" r:id="rId23"/>
    <p:sldId id="307" r:id="rId24"/>
    <p:sldId id="365" r:id="rId25"/>
    <p:sldId id="364" r:id="rId26"/>
    <p:sldId id="376" r:id="rId27"/>
    <p:sldId id="379" r:id="rId28"/>
    <p:sldId id="377" r:id="rId29"/>
    <p:sldId id="337" r:id="rId30"/>
    <p:sldId id="366" r:id="rId31"/>
    <p:sldId id="322" r:id="rId32"/>
    <p:sldId id="310" r:id="rId33"/>
    <p:sldId id="311" r:id="rId34"/>
    <p:sldId id="320" r:id="rId35"/>
    <p:sldId id="312" r:id="rId36"/>
    <p:sldId id="368" r:id="rId37"/>
    <p:sldId id="324" r:id="rId38"/>
    <p:sldId id="333" r:id="rId39"/>
    <p:sldId id="367" r:id="rId40"/>
    <p:sldId id="328" r:id="rId41"/>
    <p:sldId id="326" r:id="rId42"/>
    <p:sldId id="327" r:id="rId43"/>
    <p:sldId id="381" r:id="rId44"/>
    <p:sldId id="371" r:id="rId45"/>
    <p:sldId id="414" r:id="rId46"/>
    <p:sldId id="374" r:id="rId47"/>
    <p:sldId id="387" r:id="rId48"/>
    <p:sldId id="388" r:id="rId49"/>
    <p:sldId id="395" r:id="rId50"/>
    <p:sldId id="394" r:id="rId51"/>
    <p:sldId id="393" r:id="rId52"/>
    <p:sldId id="392" r:id="rId53"/>
    <p:sldId id="391" r:id="rId54"/>
    <p:sldId id="390" r:id="rId55"/>
    <p:sldId id="404" r:id="rId56"/>
    <p:sldId id="397" r:id="rId57"/>
    <p:sldId id="401" r:id="rId58"/>
    <p:sldId id="411" r:id="rId59"/>
    <p:sldId id="402" r:id="rId60"/>
    <p:sldId id="403" r:id="rId61"/>
    <p:sldId id="405" r:id="rId62"/>
    <p:sldId id="406" r:id="rId63"/>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7B4"/>
    <a:srgbClr val="006BBC"/>
    <a:srgbClr val="FFFFCC"/>
    <a:srgbClr val="2E4DE6"/>
    <a:srgbClr val="1A58B4"/>
    <a:srgbClr val="00589A"/>
    <a:srgbClr val="6698BA"/>
    <a:srgbClr val="0083E6"/>
    <a:srgbClr val="8E5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65680" autoAdjust="0"/>
  </p:normalViewPr>
  <p:slideViewPr>
    <p:cSldViewPr>
      <p:cViewPr varScale="1">
        <p:scale>
          <a:sx n="55" d="100"/>
          <a:sy n="55" d="100"/>
        </p:scale>
        <p:origin x="-19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90" d="100"/>
          <a:sy n="90" d="100"/>
        </p:scale>
        <p:origin x="-3066" y="56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JFSVR\SHARED\A%202%20J%20L%20N\Survey%202012\Papers%20-%20new%20analyses\Homeless\CC_shortpaper%20figs%20&amp;%20tabs%20130325.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16597628555674884"/>
          <c:y val="0.15586721419527172"/>
          <c:w val="0.7964635873791801"/>
          <c:h val="0.6714811024578079"/>
        </c:manualLayout>
      </c:layout>
      <c:lineChart>
        <c:grouping val="standard"/>
        <c:varyColors val="0"/>
        <c:ser>
          <c:idx val="0"/>
          <c:order val="0"/>
          <c:tx>
            <c:strRef>
              <c:f>'[Chart in Microsoft PowerPoint]combinedMean'!$C$19</c:f>
              <c:strCache>
                <c:ptCount val="1"/>
                <c:pt idx="0">
                  <c:v>No illness/disability</c:v>
                </c:pt>
              </c:strCache>
            </c:strRef>
          </c:tx>
          <c:spPr>
            <a:ln>
              <a:solidFill>
                <a:srgbClr val="439638"/>
              </a:solidFill>
            </a:ln>
          </c:spPr>
          <c:marker>
            <c:symbol val="none"/>
          </c:marker>
          <c:dLbls>
            <c:delete val="1"/>
          </c:dLbls>
          <c:cat>
            <c:strRef>
              <c:f>'[Chart in Microsoft PowerPoint]combinedMean'!$B$20:$B$25</c:f>
              <c:strCache>
                <c:ptCount val="6"/>
                <c:pt idx="0">
                  <c:v>15-24</c:v>
                </c:pt>
                <c:pt idx="1">
                  <c:v>25-34</c:v>
                </c:pt>
                <c:pt idx="2">
                  <c:v>35-44</c:v>
                </c:pt>
                <c:pt idx="3">
                  <c:v>45-54</c:v>
                </c:pt>
                <c:pt idx="4">
                  <c:v>55-64</c:v>
                </c:pt>
                <c:pt idx="5">
                  <c:v>65+</c:v>
                </c:pt>
              </c:strCache>
            </c:strRef>
          </c:cat>
          <c:val>
            <c:numRef>
              <c:f>'[Chart in Microsoft PowerPoint]combinedMean'!$C$20:$C$25</c:f>
              <c:numCache>
                <c:formatCode>General</c:formatCode>
                <c:ptCount val="6"/>
                <c:pt idx="0">
                  <c:v>48.2</c:v>
                </c:pt>
                <c:pt idx="1">
                  <c:v>52.9</c:v>
                </c:pt>
                <c:pt idx="2">
                  <c:v>54.9</c:v>
                </c:pt>
                <c:pt idx="3">
                  <c:v>49.4</c:v>
                </c:pt>
                <c:pt idx="4">
                  <c:v>43.7</c:v>
                </c:pt>
                <c:pt idx="5">
                  <c:v>25.6</c:v>
                </c:pt>
              </c:numCache>
            </c:numRef>
          </c:val>
          <c:smooth val="0"/>
        </c:ser>
        <c:ser>
          <c:idx val="1"/>
          <c:order val="1"/>
          <c:tx>
            <c:strRef>
              <c:f>'[Chart in Microsoft PowerPoint]combinedMean'!$D$19</c:f>
              <c:strCache>
                <c:ptCount val="1"/>
                <c:pt idx="0">
                  <c:v>Physical only</c:v>
                </c:pt>
              </c:strCache>
            </c:strRef>
          </c:tx>
          <c:spPr>
            <a:ln>
              <a:solidFill>
                <a:srgbClr val="BB0BB3"/>
              </a:solidFill>
            </a:ln>
          </c:spPr>
          <c:marker>
            <c:symbol val="none"/>
          </c:marker>
          <c:dLbls>
            <c:delete val="1"/>
          </c:dLbls>
          <c:cat>
            <c:strRef>
              <c:f>'[Chart in Microsoft PowerPoint]combinedMean'!$B$20:$B$25</c:f>
              <c:strCache>
                <c:ptCount val="6"/>
                <c:pt idx="0">
                  <c:v>15-24</c:v>
                </c:pt>
                <c:pt idx="1">
                  <c:v>25-34</c:v>
                </c:pt>
                <c:pt idx="2">
                  <c:v>35-44</c:v>
                </c:pt>
                <c:pt idx="3">
                  <c:v>45-54</c:v>
                </c:pt>
                <c:pt idx="4">
                  <c:v>55-64</c:v>
                </c:pt>
                <c:pt idx="5">
                  <c:v>65+</c:v>
                </c:pt>
              </c:strCache>
            </c:strRef>
          </c:cat>
          <c:val>
            <c:numRef>
              <c:f>'[Chart in Microsoft PowerPoint]combinedMean'!$D$20:$D$25</c:f>
              <c:numCache>
                <c:formatCode>General</c:formatCode>
                <c:ptCount val="6"/>
                <c:pt idx="0">
                  <c:v>72</c:v>
                </c:pt>
                <c:pt idx="1">
                  <c:v>77.3</c:v>
                </c:pt>
                <c:pt idx="2">
                  <c:v>75.5</c:v>
                </c:pt>
                <c:pt idx="3">
                  <c:v>66.099999999999994</c:v>
                </c:pt>
                <c:pt idx="4">
                  <c:v>50.7</c:v>
                </c:pt>
                <c:pt idx="5">
                  <c:v>40.300000000000004</c:v>
                </c:pt>
              </c:numCache>
            </c:numRef>
          </c:val>
          <c:smooth val="0"/>
        </c:ser>
        <c:ser>
          <c:idx val="2"/>
          <c:order val="2"/>
          <c:tx>
            <c:strRef>
              <c:f>'[Chart in Microsoft PowerPoint]combinedMean'!$E$19</c:f>
              <c:strCache>
                <c:ptCount val="1"/>
                <c:pt idx="0">
                  <c:v>Mental only</c:v>
                </c:pt>
              </c:strCache>
            </c:strRef>
          </c:tx>
          <c:spPr>
            <a:ln>
              <a:solidFill>
                <a:srgbClr val="2E4DE6"/>
              </a:solidFill>
            </a:ln>
          </c:spPr>
          <c:marker>
            <c:symbol val="none"/>
          </c:marker>
          <c:dLbls>
            <c:delete val="1"/>
          </c:dLbls>
          <c:cat>
            <c:strRef>
              <c:f>'[Chart in Microsoft PowerPoint]combinedMean'!$B$20:$B$25</c:f>
              <c:strCache>
                <c:ptCount val="6"/>
                <c:pt idx="0">
                  <c:v>15-24</c:v>
                </c:pt>
                <c:pt idx="1">
                  <c:v>25-34</c:v>
                </c:pt>
                <c:pt idx="2">
                  <c:v>35-44</c:v>
                </c:pt>
                <c:pt idx="3">
                  <c:v>45-54</c:v>
                </c:pt>
                <c:pt idx="4">
                  <c:v>55-64</c:v>
                </c:pt>
                <c:pt idx="5">
                  <c:v>65+</c:v>
                </c:pt>
              </c:strCache>
            </c:strRef>
          </c:cat>
          <c:val>
            <c:numRef>
              <c:f>'[Chart in Microsoft PowerPoint]combinedMean'!$E$20:$E$25</c:f>
              <c:numCache>
                <c:formatCode>General</c:formatCode>
                <c:ptCount val="6"/>
                <c:pt idx="0">
                  <c:v>74.400000000000006</c:v>
                </c:pt>
                <c:pt idx="1">
                  <c:v>78.400000000000006</c:v>
                </c:pt>
                <c:pt idx="2">
                  <c:v>81.8</c:v>
                </c:pt>
                <c:pt idx="3">
                  <c:v>76.900000000000006</c:v>
                </c:pt>
                <c:pt idx="4">
                  <c:v>72.8</c:v>
                </c:pt>
                <c:pt idx="5">
                  <c:v>35.700000000000003</c:v>
                </c:pt>
              </c:numCache>
            </c:numRef>
          </c:val>
          <c:smooth val="0"/>
        </c:ser>
        <c:ser>
          <c:idx val="3"/>
          <c:order val="3"/>
          <c:tx>
            <c:strRef>
              <c:f>'[Chart in Microsoft PowerPoint]combinedMean'!$F$19</c:f>
              <c:strCache>
                <c:ptCount val="1"/>
                <c:pt idx="0">
                  <c:v>Physical and mental</c:v>
                </c:pt>
              </c:strCache>
            </c:strRef>
          </c:tx>
          <c:spPr>
            <a:ln>
              <a:solidFill>
                <a:srgbClr val="EB2A03"/>
              </a:solidFill>
            </a:ln>
          </c:spPr>
          <c:marker>
            <c:symbol val="none"/>
          </c:marker>
          <c:dLbls>
            <c:delete val="1"/>
          </c:dLbls>
          <c:cat>
            <c:strRef>
              <c:f>'[Chart in Microsoft PowerPoint]combinedMean'!$B$20:$B$25</c:f>
              <c:strCache>
                <c:ptCount val="6"/>
                <c:pt idx="0">
                  <c:v>15-24</c:v>
                </c:pt>
                <c:pt idx="1">
                  <c:v>25-34</c:v>
                </c:pt>
                <c:pt idx="2">
                  <c:v>35-44</c:v>
                </c:pt>
                <c:pt idx="3">
                  <c:v>45-54</c:v>
                </c:pt>
                <c:pt idx="4">
                  <c:v>55-64</c:v>
                </c:pt>
                <c:pt idx="5">
                  <c:v>65+</c:v>
                </c:pt>
              </c:strCache>
            </c:strRef>
          </c:cat>
          <c:val>
            <c:numRef>
              <c:f>'[Chart in Microsoft PowerPoint]combinedMean'!$F$20:$F$25</c:f>
              <c:numCache>
                <c:formatCode>General</c:formatCode>
                <c:ptCount val="6"/>
                <c:pt idx="0">
                  <c:v>95.2</c:v>
                </c:pt>
                <c:pt idx="1">
                  <c:v>90.2</c:v>
                </c:pt>
                <c:pt idx="2">
                  <c:v>88.5</c:v>
                </c:pt>
                <c:pt idx="3">
                  <c:v>76.900000000000006</c:v>
                </c:pt>
                <c:pt idx="4">
                  <c:v>70.8</c:v>
                </c:pt>
                <c:pt idx="5">
                  <c:v>54.3</c:v>
                </c:pt>
              </c:numCache>
            </c:numRef>
          </c:val>
          <c:smooth val="0"/>
        </c:ser>
        <c:dLbls>
          <c:showLegendKey val="0"/>
          <c:showVal val="1"/>
          <c:showCatName val="0"/>
          <c:showSerName val="0"/>
          <c:showPercent val="0"/>
          <c:showBubbleSize val="0"/>
        </c:dLbls>
        <c:marker val="1"/>
        <c:smooth val="0"/>
        <c:axId val="85062016"/>
        <c:axId val="85063936"/>
      </c:lineChart>
      <c:catAx>
        <c:axId val="85062016"/>
        <c:scaling>
          <c:orientation val="minMax"/>
        </c:scaling>
        <c:delete val="0"/>
        <c:axPos val="b"/>
        <c:title>
          <c:tx>
            <c:rich>
              <a:bodyPr/>
              <a:lstStyle/>
              <a:p>
                <a:pPr>
                  <a:defRPr sz="1600" b="1"/>
                </a:pPr>
                <a:r>
                  <a:rPr lang="en-AU" sz="1600" b="1" dirty="0" smtClean="0"/>
                  <a:t>Age</a:t>
                </a:r>
                <a:endParaRPr lang="en-AU" sz="1600" b="1" dirty="0"/>
              </a:p>
            </c:rich>
          </c:tx>
          <c:layout/>
          <c:overlay val="0"/>
        </c:title>
        <c:numFmt formatCode="General" sourceLinked="0"/>
        <c:majorTickMark val="none"/>
        <c:minorTickMark val="none"/>
        <c:tickLblPos val="nextTo"/>
        <c:txPr>
          <a:bodyPr/>
          <a:lstStyle/>
          <a:p>
            <a:pPr>
              <a:defRPr sz="1600" b="1"/>
            </a:pPr>
            <a:endParaRPr lang="en-US"/>
          </a:p>
        </c:txPr>
        <c:crossAx val="85063936"/>
        <c:crosses val="autoZero"/>
        <c:auto val="1"/>
        <c:lblAlgn val="ctr"/>
        <c:lblOffset val="100"/>
        <c:noMultiLvlLbl val="0"/>
      </c:catAx>
      <c:valAx>
        <c:axId val="85063936"/>
        <c:scaling>
          <c:orientation val="minMax"/>
          <c:min val="20"/>
        </c:scaling>
        <c:delete val="0"/>
        <c:axPos val="l"/>
        <c:title>
          <c:tx>
            <c:rich>
              <a:bodyPr rot="-5400000" vert="horz"/>
              <a:lstStyle/>
              <a:p>
                <a:pPr>
                  <a:defRPr sz="1600" b="1"/>
                </a:pPr>
                <a:r>
                  <a:rPr lang="en-US" sz="1600" b="1" dirty="0" smtClean="0"/>
                  <a:t>Problem prevalence (%)</a:t>
                </a:r>
                <a:endParaRPr lang="en-US" sz="1600" b="1" dirty="0"/>
              </a:p>
            </c:rich>
          </c:tx>
          <c:layout>
            <c:manualLayout>
              <c:xMode val="edge"/>
              <c:yMode val="edge"/>
              <c:x val="6.5321960111427947E-3"/>
              <c:y val="0.27724446256049123"/>
            </c:manualLayout>
          </c:layout>
          <c:overlay val="0"/>
        </c:title>
        <c:numFmt formatCode="General" sourceLinked="1"/>
        <c:majorTickMark val="out"/>
        <c:minorTickMark val="none"/>
        <c:tickLblPos val="nextTo"/>
        <c:txPr>
          <a:bodyPr/>
          <a:lstStyle/>
          <a:p>
            <a:pPr>
              <a:defRPr sz="1600" b="1"/>
            </a:pPr>
            <a:endParaRPr lang="en-US"/>
          </a:p>
        </c:txPr>
        <c:crossAx val="85062016"/>
        <c:crosses val="autoZero"/>
        <c:crossBetween val="between"/>
      </c:valAx>
      <c:spPr>
        <a:ln>
          <a:solidFill>
            <a:srgbClr val="0066FF"/>
          </a:solidFill>
        </a:ln>
      </c:spPr>
    </c:plotArea>
    <c:legend>
      <c:legendPos val="t"/>
      <c:layout>
        <c:manualLayout>
          <c:xMode val="edge"/>
          <c:yMode val="edge"/>
          <c:x val="3.5993685886753321E-2"/>
          <c:y val="2.7535427471250509E-2"/>
          <c:w val="0.96237326511046106"/>
          <c:h val="5.0950297469342543E-2"/>
        </c:manualLayout>
      </c:layout>
      <c:overlay val="0"/>
      <c:txPr>
        <a:bodyPr/>
        <a:lstStyle/>
        <a:p>
          <a:pPr>
            <a:defRPr sz="1600" b="1"/>
          </a:pPr>
          <a:endParaRPr lang="en-US"/>
        </a:p>
      </c:txPr>
    </c:legend>
    <c:plotVisOnly val="1"/>
    <c:dispBlanksAs val="gap"/>
    <c:showDLblsOverMax val="0"/>
  </c:chart>
  <c:spPr>
    <a:ln>
      <a:solidFill>
        <a:srgbClr val="4BACC6">
          <a:lumMod val="75000"/>
        </a:srgb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2270341207349"/>
          <c:y val="3.7115667782086213E-2"/>
          <c:w val="0.76336165791776023"/>
          <c:h val="0.76420093237392184"/>
        </c:manualLayout>
      </c:layout>
      <c:barChart>
        <c:barDir val="col"/>
        <c:grouping val="clustered"/>
        <c:varyColors val="0"/>
        <c:ser>
          <c:idx val="0"/>
          <c:order val="0"/>
          <c:tx>
            <c:strRef>
              <c:f>'Overall prevalence'!$I$49</c:f>
              <c:strCache>
                <c:ptCount val="1"/>
                <c:pt idx="0">
                  <c:v>0 problems</c:v>
                </c:pt>
              </c:strCache>
            </c:strRef>
          </c:tx>
          <c:spPr>
            <a:solidFill>
              <a:srgbClr val="FFFFCC"/>
            </a:solidFill>
            <a:ln>
              <a:solidFill>
                <a:schemeClr val="tx1"/>
              </a:solidFill>
            </a:ln>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prevalence'!$J$48:$M$48</c:f>
              <c:strCache>
                <c:ptCount val="4"/>
                <c:pt idx="0">
                  <c:v>Homeless</c:v>
                </c:pt>
                <c:pt idx="1">
                  <c:v>Basic</c:v>
                </c:pt>
                <c:pt idx="2">
                  <c:v>Public</c:v>
                </c:pt>
                <c:pt idx="3">
                  <c:v>Non-disadvantaged</c:v>
                </c:pt>
              </c:strCache>
            </c:strRef>
          </c:cat>
          <c:val>
            <c:numRef>
              <c:f>'Overall prevalence'!$J$49:$M$49</c:f>
              <c:numCache>
                <c:formatCode>####.0</c:formatCode>
                <c:ptCount val="4"/>
                <c:pt idx="0">
                  <c:v>14.615779588392746</c:v>
                </c:pt>
                <c:pt idx="1">
                  <c:v>45.100188140289092</c:v>
                </c:pt>
                <c:pt idx="2">
                  <c:v>46.292085508529773</c:v>
                </c:pt>
                <c:pt idx="3">
                  <c:v>51.044354226245488</c:v>
                </c:pt>
              </c:numCache>
            </c:numRef>
          </c:val>
        </c:ser>
        <c:ser>
          <c:idx val="3"/>
          <c:order val="1"/>
          <c:tx>
            <c:strRef>
              <c:f>'Overall prevalence'!$I$52</c:f>
              <c:strCache>
                <c:ptCount val="1"/>
                <c:pt idx="0">
                  <c:v>3+ problems</c:v>
                </c:pt>
              </c:strCache>
            </c:strRef>
          </c:tx>
          <c:spPr>
            <a:solidFill>
              <a:srgbClr val="6698BA"/>
            </a:solidFill>
            <a:ln>
              <a:solidFill>
                <a:schemeClr val="tx1"/>
              </a:solidFill>
            </a:ln>
          </c:spPr>
          <c:invertIfNegative val="0"/>
          <c:dLbls>
            <c:spPr>
              <a:noFill/>
              <a:ln>
                <a:noFill/>
              </a:ln>
              <a:effectLst/>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'Overall prevalence'!$J$48:$M$48</c:f>
              <c:strCache>
                <c:ptCount val="4"/>
                <c:pt idx="0">
                  <c:v>Homeless</c:v>
                </c:pt>
                <c:pt idx="1">
                  <c:v>Basic</c:v>
                </c:pt>
                <c:pt idx="2">
                  <c:v>Public</c:v>
                </c:pt>
                <c:pt idx="3">
                  <c:v>Non-disadvantaged</c:v>
                </c:pt>
              </c:strCache>
            </c:strRef>
          </c:cat>
          <c:val>
            <c:numRef>
              <c:f>'Overall prevalence'!$J$52:$M$52</c:f>
              <c:numCache>
                <c:formatCode>####.0</c:formatCode>
                <c:ptCount val="4"/>
                <c:pt idx="0">
                  <c:v>58.96294378238067</c:v>
                </c:pt>
                <c:pt idx="1">
                  <c:v>24.500419692208613</c:v>
                </c:pt>
                <c:pt idx="2">
                  <c:v>29.814940388552081</c:v>
                </c:pt>
                <c:pt idx="3">
                  <c:v>20.951657584929247</c:v>
                </c:pt>
              </c:numCache>
            </c:numRef>
          </c:val>
        </c:ser>
        <c:dLbls>
          <c:dLblPos val="outEnd"/>
          <c:showLegendKey val="0"/>
          <c:showVal val="1"/>
          <c:showCatName val="0"/>
          <c:showSerName val="0"/>
          <c:showPercent val="0"/>
          <c:showBubbleSize val="0"/>
        </c:dLbls>
        <c:gapWidth val="150"/>
        <c:axId val="85908480"/>
        <c:axId val="85914752"/>
      </c:barChart>
      <c:catAx>
        <c:axId val="85908480"/>
        <c:scaling>
          <c:orientation val="minMax"/>
        </c:scaling>
        <c:delete val="0"/>
        <c:axPos val="b"/>
        <c:title>
          <c:tx>
            <c:rich>
              <a:bodyPr/>
              <a:lstStyle/>
              <a:p>
                <a:pPr>
                  <a:defRPr sz="1600"/>
                </a:pPr>
                <a:r>
                  <a:rPr lang="en-AU" sz="1600" dirty="0"/>
                  <a:t>Housing type</a:t>
                </a:r>
              </a:p>
            </c:rich>
          </c:tx>
          <c:overlay val="0"/>
        </c:title>
        <c:numFmt formatCode="General" sourceLinked="0"/>
        <c:majorTickMark val="none"/>
        <c:minorTickMark val="none"/>
        <c:tickLblPos val="nextTo"/>
        <c:txPr>
          <a:bodyPr/>
          <a:lstStyle/>
          <a:p>
            <a:pPr>
              <a:defRPr sz="1600"/>
            </a:pPr>
            <a:endParaRPr lang="en-US"/>
          </a:p>
        </c:txPr>
        <c:crossAx val="85914752"/>
        <c:crosses val="autoZero"/>
        <c:auto val="1"/>
        <c:lblAlgn val="ctr"/>
        <c:lblOffset val="100"/>
        <c:noMultiLvlLbl val="0"/>
      </c:catAx>
      <c:valAx>
        <c:axId val="85914752"/>
        <c:scaling>
          <c:orientation val="minMax"/>
        </c:scaling>
        <c:delete val="0"/>
        <c:axPos val="l"/>
        <c:majorGridlines>
          <c:spPr>
            <a:ln w="3175">
              <a:solidFill>
                <a:schemeClr val="bg1">
                  <a:lumMod val="85000"/>
                </a:schemeClr>
              </a:solidFill>
            </a:ln>
          </c:spPr>
        </c:majorGridlines>
        <c:title>
          <c:tx>
            <c:rich>
              <a:bodyPr rot="-5400000" vert="horz"/>
              <a:lstStyle/>
              <a:p>
                <a:pPr>
                  <a:defRPr sz="1600"/>
                </a:pPr>
                <a:r>
                  <a:rPr lang="en-AU" sz="1600" dirty="0"/>
                  <a:t>Percentage of respondents</a:t>
                </a:r>
              </a:p>
            </c:rich>
          </c:tx>
          <c:layout>
            <c:manualLayout>
              <c:xMode val="edge"/>
              <c:yMode val="edge"/>
              <c:x val="2.361111111111111E-2"/>
              <c:y val="0.27541913019885367"/>
            </c:manualLayout>
          </c:layout>
          <c:overlay val="0"/>
        </c:title>
        <c:numFmt formatCode="#,##0" sourceLinked="0"/>
        <c:majorTickMark val="none"/>
        <c:minorTickMark val="none"/>
        <c:tickLblPos val="nextTo"/>
        <c:crossAx val="85908480"/>
        <c:crosses val="autoZero"/>
        <c:crossBetween val="between"/>
      </c:valAx>
    </c:plotArea>
    <c:legend>
      <c:legendPos val="r"/>
      <c:layout>
        <c:manualLayout>
          <c:xMode val="edge"/>
          <c:yMode val="edge"/>
          <c:x val="0.80609547244094493"/>
          <c:y val="0.14125030381993511"/>
          <c:w val="0.15640452755905512"/>
          <c:h val="0.10282927015386006"/>
        </c:manualLayout>
      </c:layout>
      <c:overlay val="0"/>
      <c:txPr>
        <a:bodyPr/>
        <a:lstStyle/>
        <a:p>
          <a:pPr>
            <a:defRPr sz="1600"/>
          </a:pPr>
          <a:endParaRPr lang="en-US"/>
        </a:p>
      </c:txPr>
    </c:legend>
    <c:plotVisOnly val="1"/>
    <c:dispBlanksAs val="gap"/>
    <c:showDLblsOverMax val="0"/>
  </c:chart>
  <c:txPr>
    <a:bodyPr/>
    <a:lstStyle/>
    <a:p>
      <a:pPr>
        <a:defRPr sz="1400"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53243333323323"/>
          <c:y val="0.10659396720219735"/>
          <c:w val="0.82190742570144848"/>
          <c:h val="0.69020026618307861"/>
        </c:manualLayout>
      </c:layout>
      <c:barChart>
        <c:barDir val="col"/>
        <c:grouping val="clustered"/>
        <c:varyColors val="0"/>
        <c:ser>
          <c:idx val="0"/>
          <c:order val="0"/>
          <c:tx>
            <c:strRef>
              <c:f>combinedMean!$C$19</c:f>
              <c:strCache>
                <c:ptCount val="1"/>
                <c:pt idx="0">
                  <c:v>Legal problems</c:v>
                </c:pt>
              </c:strCache>
            </c:strRef>
          </c:tx>
          <c:spPr>
            <a:solidFill>
              <a:srgbClr val="6698BA"/>
            </a:solidFill>
            <a:ln>
              <a:solidFill>
                <a:sysClr val="windowText" lastClr="000000"/>
              </a:solidFill>
            </a:ln>
          </c:spPr>
          <c:invertIfNegative val="0"/>
          <c:dLbls>
            <c:numFmt formatCode="#,##0.0" sourceLinked="0"/>
            <c:spPr>
              <a:noFill/>
              <a:ln>
                <a:noFill/>
              </a:ln>
              <a:effectLst/>
            </c:spPr>
            <c:txPr>
              <a:bodyPr/>
              <a:lstStyle/>
              <a:p>
                <a:pPr>
                  <a:defRPr sz="15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combinedMean!$B$20:$B$26</c:f>
              <c:strCache>
                <c:ptCount val="7"/>
                <c:pt idx="0">
                  <c:v>0</c:v>
                </c:pt>
                <c:pt idx="1">
                  <c:v>1</c:v>
                </c:pt>
                <c:pt idx="2">
                  <c:v>2</c:v>
                </c:pt>
                <c:pt idx="3">
                  <c:v>3</c:v>
                </c:pt>
                <c:pt idx="4">
                  <c:v>4</c:v>
                </c:pt>
                <c:pt idx="5">
                  <c:v>5</c:v>
                </c:pt>
                <c:pt idx="6">
                  <c:v>6+</c:v>
                </c:pt>
              </c:strCache>
            </c:strRef>
          </c:cat>
          <c:val>
            <c:numRef>
              <c:f>combinedMean!$C$20:$C$26</c:f>
              <c:numCache>
                <c:formatCode>General</c:formatCode>
                <c:ptCount val="7"/>
                <c:pt idx="0">
                  <c:v>1.8860460198894577</c:v>
                </c:pt>
                <c:pt idx="1">
                  <c:v>2.3392828128091865</c:v>
                </c:pt>
                <c:pt idx="2">
                  <c:v>2.840116343204298</c:v>
                </c:pt>
                <c:pt idx="3">
                  <c:v>3.7071817591009122</c:v>
                </c:pt>
                <c:pt idx="4">
                  <c:v>5.0526721466321955</c:v>
                </c:pt>
                <c:pt idx="5">
                  <c:v>6.5533872738101069</c:v>
                </c:pt>
                <c:pt idx="6">
                  <c:v>12.460000382473384</c:v>
                </c:pt>
              </c:numCache>
            </c:numRef>
          </c:val>
        </c:ser>
        <c:ser>
          <c:idx val="1"/>
          <c:order val="1"/>
          <c:tx>
            <c:strRef>
              <c:f>combinedMean!$D$19</c:f>
              <c:strCache>
                <c:ptCount val="1"/>
                <c:pt idx="0">
                  <c:v>Substantial legal problems</c:v>
                </c:pt>
              </c:strCache>
            </c:strRef>
          </c:tx>
          <c:spPr>
            <a:solidFill>
              <a:srgbClr val="7030A0"/>
            </a:solidFill>
            <a:ln>
              <a:solidFill>
                <a:sysClr val="windowText" lastClr="000000"/>
              </a:solidFill>
            </a:ln>
          </c:spPr>
          <c:invertIfNegative val="0"/>
          <c:dLbls>
            <c:numFmt formatCode="#,##0.0" sourceLinked="0"/>
            <c:spPr>
              <a:noFill/>
              <a:ln>
                <a:noFill/>
              </a:ln>
              <a:effectLst/>
            </c:spPr>
            <c:txPr>
              <a:bodyPr/>
              <a:lstStyle/>
              <a:p>
                <a:pPr>
                  <a:defRPr sz="15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combinedMean!$B$20:$B$26</c:f>
              <c:strCache>
                <c:ptCount val="7"/>
                <c:pt idx="0">
                  <c:v>0</c:v>
                </c:pt>
                <c:pt idx="1">
                  <c:v>1</c:v>
                </c:pt>
                <c:pt idx="2">
                  <c:v>2</c:v>
                </c:pt>
                <c:pt idx="3">
                  <c:v>3</c:v>
                </c:pt>
                <c:pt idx="4">
                  <c:v>4</c:v>
                </c:pt>
                <c:pt idx="5">
                  <c:v>5</c:v>
                </c:pt>
                <c:pt idx="6">
                  <c:v>6+</c:v>
                </c:pt>
              </c:strCache>
            </c:strRef>
          </c:cat>
          <c:val>
            <c:numRef>
              <c:f>combinedMean!$D$20:$D$26</c:f>
              <c:numCache>
                <c:formatCode>General</c:formatCode>
                <c:ptCount val="7"/>
                <c:pt idx="0">
                  <c:v>0.44299795458024666</c:v>
                </c:pt>
                <c:pt idx="1">
                  <c:v>0.55173051380998517</c:v>
                </c:pt>
                <c:pt idx="2">
                  <c:v>0.73858216237646557</c:v>
                </c:pt>
                <c:pt idx="3">
                  <c:v>0.86900281044735539</c:v>
                </c:pt>
                <c:pt idx="4">
                  <c:v>1.4070447926841219</c:v>
                </c:pt>
                <c:pt idx="5">
                  <c:v>1.8722851867904136</c:v>
                </c:pt>
                <c:pt idx="6">
                  <c:v>3.0076861804380424</c:v>
                </c:pt>
              </c:numCache>
            </c:numRef>
          </c:val>
        </c:ser>
        <c:dLbls>
          <c:showLegendKey val="0"/>
          <c:showVal val="1"/>
          <c:showCatName val="0"/>
          <c:showSerName val="0"/>
          <c:showPercent val="0"/>
          <c:showBubbleSize val="0"/>
        </c:dLbls>
        <c:gapWidth val="49"/>
        <c:overlap val="-10"/>
        <c:axId val="31521792"/>
        <c:axId val="32257152"/>
      </c:barChart>
      <c:catAx>
        <c:axId val="31521792"/>
        <c:scaling>
          <c:orientation val="minMax"/>
        </c:scaling>
        <c:delete val="0"/>
        <c:axPos val="b"/>
        <c:title>
          <c:tx>
            <c:rich>
              <a:bodyPr/>
              <a:lstStyle/>
              <a:p>
                <a:pPr>
                  <a:defRPr sz="1600" b="1">
                    <a:latin typeface="+mn-lt"/>
                    <a:cs typeface="Arial" pitchFamily="34" charset="0"/>
                  </a:defRPr>
                </a:pPr>
                <a:r>
                  <a:rPr lang="en-AU" sz="1600" b="1" dirty="0">
                    <a:latin typeface="+mn-lt"/>
                    <a:cs typeface="Arial" pitchFamily="34" charset="0"/>
                  </a:rPr>
                  <a:t>Number of indicators of disadvantage</a:t>
                </a:r>
              </a:p>
            </c:rich>
          </c:tx>
          <c:layout>
            <c:manualLayout>
              <c:xMode val="edge"/>
              <c:yMode val="edge"/>
              <c:x val="0.33682794003869437"/>
              <c:y val="0.89168630386674963"/>
            </c:manualLayout>
          </c:layout>
          <c:overlay val="0"/>
        </c:title>
        <c:numFmt formatCode="General" sourceLinked="0"/>
        <c:majorTickMark val="none"/>
        <c:minorTickMark val="none"/>
        <c:tickLblPos val="nextTo"/>
        <c:txPr>
          <a:bodyPr/>
          <a:lstStyle/>
          <a:p>
            <a:pPr>
              <a:defRPr sz="1600" b="1">
                <a:latin typeface="Arial" pitchFamily="34" charset="0"/>
                <a:cs typeface="Arial" pitchFamily="34" charset="0"/>
              </a:defRPr>
            </a:pPr>
            <a:endParaRPr lang="en-US"/>
          </a:p>
        </c:txPr>
        <c:crossAx val="32257152"/>
        <c:crosses val="autoZero"/>
        <c:auto val="1"/>
        <c:lblAlgn val="ctr"/>
        <c:lblOffset val="100"/>
        <c:noMultiLvlLbl val="0"/>
      </c:catAx>
      <c:valAx>
        <c:axId val="32257152"/>
        <c:scaling>
          <c:orientation val="minMax"/>
        </c:scaling>
        <c:delete val="0"/>
        <c:axPos val="l"/>
        <c:title>
          <c:tx>
            <c:rich>
              <a:bodyPr rot="-5400000" vert="horz"/>
              <a:lstStyle/>
              <a:p>
                <a:pPr>
                  <a:defRPr sz="1600" b="1">
                    <a:latin typeface="+mn-lt"/>
                    <a:cs typeface="Arial" pitchFamily="34" charset="0"/>
                  </a:defRPr>
                </a:pPr>
                <a:r>
                  <a:rPr lang="en-US" sz="1600" b="1" dirty="0">
                    <a:latin typeface="+mn-lt"/>
                    <a:cs typeface="Arial" pitchFamily="34" charset="0"/>
                  </a:rPr>
                  <a:t>Mean number of problems</a:t>
                </a:r>
              </a:p>
            </c:rich>
          </c:tx>
          <c:layout>
            <c:manualLayout>
              <c:xMode val="edge"/>
              <c:yMode val="edge"/>
              <c:x val="3.7895313934087405E-2"/>
              <c:y val="0.21593280882810309"/>
            </c:manualLayout>
          </c:layout>
          <c:overlay val="0"/>
        </c:title>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31521792"/>
        <c:crosses val="autoZero"/>
        <c:crossBetween val="between"/>
      </c:valAx>
    </c:plotArea>
    <c:legend>
      <c:legendPos val="t"/>
      <c:layout>
        <c:manualLayout>
          <c:xMode val="edge"/>
          <c:yMode val="edge"/>
          <c:x val="0.24159215042172494"/>
          <c:y val="4.6960529229286146E-2"/>
          <c:w val="0.71507670318913519"/>
          <c:h val="4.8652978872329569E-2"/>
        </c:manualLayout>
      </c:layout>
      <c:overlay val="0"/>
      <c:txPr>
        <a:bodyPr/>
        <a:lstStyle/>
        <a:p>
          <a:pPr>
            <a:defRPr sz="1500" b="1">
              <a:latin typeface="+mn-lt"/>
              <a:cs typeface="Arial" pitchFamily="34" charset="0"/>
            </a:defRPr>
          </a:pPr>
          <a:endParaRPr lang="en-US"/>
        </a:p>
      </c:txPr>
    </c:legend>
    <c:plotVisOnly val="1"/>
    <c:dispBlanksAs val="gap"/>
    <c:showDLblsOverMax val="0"/>
  </c:chart>
  <c:spPr>
    <a:solidFill>
      <a:sysClr val="window" lastClr="FFFFFF"/>
    </a:solidFill>
    <a:ln>
      <a:solidFill>
        <a:srgbClr val="4BACC6">
          <a:lumMod val="75000"/>
        </a:srgb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3742546222878113"/>
          <c:y val="8.0080607848702176E-2"/>
          <c:w val="0.8159410911604762"/>
          <c:h val="0.67390780325858635"/>
        </c:manualLayout>
      </c:layout>
      <c:lineChart>
        <c:grouping val="standard"/>
        <c:varyColors val="0"/>
        <c:ser>
          <c:idx val="0"/>
          <c:order val="0"/>
          <c:tx>
            <c:strRef>
              <c:f>ppt!$C$181</c:f>
              <c:strCache>
                <c:ptCount val="1"/>
                <c:pt idx="0">
                  <c:v>Indigenous (132)</c:v>
                </c:pt>
              </c:strCache>
            </c:strRef>
          </c:tx>
          <c:spPr>
            <a:ln>
              <a:solidFill>
                <a:srgbClr val="FF0000"/>
              </a:solidFill>
            </a:ln>
          </c:spPr>
          <c:marker>
            <c:symbol val="square"/>
            <c:size val="5"/>
            <c:spPr>
              <a:solidFill>
                <a:srgbClr val="C00000"/>
              </a:solidFill>
              <a:ln>
                <a:solidFill>
                  <a:srgbClr val="C00000"/>
                </a:solidFill>
              </a:ln>
            </c:spPr>
          </c:marker>
          <c:cat>
            <c:strRef>
              <c:f>ppt!$D$180:$H$180</c:f>
              <c:strCache>
                <c:ptCount val="5"/>
                <c:pt idx="0">
                  <c:v>Major city  </c:v>
                </c:pt>
                <c:pt idx="1">
                  <c:v>Inner regional</c:v>
                </c:pt>
                <c:pt idx="2">
                  <c:v>Outer regional </c:v>
                </c:pt>
                <c:pt idx="3">
                  <c:v>Remote </c:v>
                </c:pt>
                <c:pt idx="4">
                  <c:v>Very remote </c:v>
                </c:pt>
              </c:strCache>
            </c:strRef>
          </c:cat>
          <c:val>
            <c:numRef>
              <c:f>ppt!$D$181:$H$181</c:f>
              <c:numCache>
                <c:formatCode>_-* #,##0.0_-;\-* #,##0.0_-;_-* "-"??_-;_-@_-</c:formatCode>
                <c:ptCount val="5"/>
                <c:pt idx="0">
                  <c:v>22.8448275862069</c:v>
                </c:pt>
                <c:pt idx="1">
                  <c:v>25</c:v>
                </c:pt>
                <c:pt idx="2">
                  <c:v>19.251336898395721</c:v>
                </c:pt>
                <c:pt idx="3">
                  <c:v>14.285714285714301</c:v>
                </c:pt>
                <c:pt idx="4">
                  <c:v>5.6338028169013956</c:v>
                </c:pt>
              </c:numCache>
            </c:numRef>
          </c:val>
          <c:smooth val="0"/>
        </c:ser>
        <c:ser>
          <c:idx val="1"/>
          <c:order val="1"/>
          <c:tx>
            <c:strRef>
              <c:f>ppt!$C$182</c:f>
              <c:strCache>
                <c:ptCount val="1"/>
                <c:pt idx="0">
                  <c:v>non-Indigenous (2783)</c:v>
                </c:pt>
              </c:strCache>
            </c:strRef>
          </c:tx>
          <c:spPr>
            <a:ln>
              <a:solidFill>
                <a:srgbClr val="2E4DE6"/>
              </a:solidFill>
            </a:ln>
          </c:spPr>
          <c:marker>
            <c:symbol val="square"/>
            <c:size val="5"/>
            <c:spPr>
              <a:solidFill>
                <a:srgbClr val="002060"/>
              </a:solidFill>
              <a:ln>
                <a:solidFill>
                  <a:srgbClr val="002060"/>
                </a:solidFill>
              </a:ln>
            </c:spPr>
          </c:marker>
          <c:cat>
            <c:strRef>
              <c:f>ppt!$D$180:$H$180</c:f>
              <c:strCache>
                <c:ptCount val="5"/>
                <c:pt idx="0">
                  <c:v>Major city  </c:v>
                </c:pt>
                <c:pt idx="1">
                  <c:v>Inner regional</c:v>
                </c:pt>
                <c:pt idx="2">
                  <c:v>Outer regional </c:v>
                </c:pt>
                <c:pt idx="3">
                  <c:v>Remote </c:v>
                </c:pt>
                <c:pt idx="4">
                  <c:v>Very remote </c:v>
                </c:pt>
              </c:strCache>
            </c:strRef>
          </c:cat>
          <c:val>
            <c:numRef>
              <c:f>ppt!$D$182:$H$182</c:f>
              <c:numCache>
                <c:formatCode>_-* #,##0.0_-;\-* #,##0.0_-;_-* "-"??_-;_-@_-</c:formatCode>
                <c:ptCount val="5"/>
                <c:pt idx="0">
                  <c:v>14.485680081038771</c:v>
                </c:pt>
                <c:pt idx="1">
                  <c:v>17.45283018867924</c:v>
                </c:pt>
                <c:pt idx="2">
                  <c:v>14.9138991389914</c:v>
                </c:pt>
                <c:pt idx="3">
                  <c:v>12.5748502994012</c:v>
                </c:pt>
                <c:pt idx="4">
                  <c:v>11.44859813084112</c:v>
                </c:pt>
              </c:numCache>
            </c:numRef>
          </c:val>
          <c:smooth val="0"/>
        </c:ser>
        <c:dLbls>
          <c:showLegendKey val="0"/>
          <c:showVal val="0"/>
          <c:showCatName val="0"/>
          <c:showSerName val="0"/>
          <c:showPercent val="0"/>
          <c:showBubbleSize val="0"/>
        </c:dLbls>
        <c:marker val="1"/>
        <c:smooth val="0"/>
        <c:axId val="42983808"/>
        <c:axId val="42986112"/>
      </c:lineChart>
      <c:catAx>
        <c:axId val="42983808"/>
        <c:scaling>
          <c:orientation val="minMax"/>
        </c:scaling>
        <c:delete val="0"/>
        <c:axPos val="b"/>
        <c:title>
          <c:tx>
            <c:rich>
              <a:bodyPr/>
              <a:lstStyle/>
              <a:p>
                <a:pPr>
                  <a:defRPr sz="1600" b="1" i="0">
                    <a:latin typeface="Arial" panose="020B0604020202020204" pitchFamily="34" charset="0"/>
                    <a:cs typeface="Arial" panose="020B0604020202020204" pitchFamily="34" charset="0"/>
                  </a:defRPr>
                </a:pPr>
                <a:r>
                  <a:rPr lang="en-US" sz="1600" b="1" i="0" dirty="0">
                    <a:latin typeface="Arial" panose="020B0604020202020204" pitchFamily="34" charset="0"/>
                    <a:cs typeface="Arial" panose="020B0604020202020204" pitchFamily="34" charset="0"/>
                  </a:rPr>
                  <a:t>Remoteness</a:t>
                </a:r>
              </a:p>
            </c:rich>
          </c:tx>
          <c:layout>
            <c:manualLayout>
              <c:xMode val="edge"/>
              <c:yMode val="edge"/>
              <c:x val="0.43956692890813748"/>
              <c:y val="0.93909952586343459"/>
            </c:manualLayout>
          </c:layout>
          <c:overlay val="0"/>
        </c:title>
        <c:numFmt formatCode="General" sourceLinked="0"/>
        <c:majorTickMark val="none"/>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42986112"/>
        <c:crosses val="autoZero"/>
        <c:auto val="1"/>
        <c:lblAlgn val="ctr"/>
        <c:lblOffset val="100"/>
        <c:noMultiLvlLbl val="0"/>
      </c:catAx>
      <c:valAx>
        <c:axId val="42986112"/>
        <c:scaling>
          <c:orientation val="minMax"/>
        </c:scaling>
        <c:delete val="0"/>
        <c:axPos val="l"/>
        <c:majorGridlines/>
        <c:title>
          <c:tx>
            <c:rich>
              <a:bodyPr rot="-5400000" vert="horz"/>
              <a:lstStyle/>
              <a:p>
                <a:pPr>
                  <a:defRPr sz="1600" b="1" i="0">
                    <a:latin typeface="Arial" panose="020B0604020202020204" pitchFamily="34" charset="0"/>
                    <a:cs typeface="Arial" panose="020B0604020202020204" pitchFamily="34" charset="0"/>
                  </a:defRPr>
                </a:pPr>
                <a:r>
                  <a:rPr lang="en-US" sz="1600" b="1" i="0" dirty="0">
                    <a:latin typeface="Arial" panose="020B0604020202020204" pitchFamily="34" charset="0"/>
                    <a:cs typeface="Arial" panose="020B0604020202020204" pitchFamily="34" charset="0"/>
                  </a:rPr>
                  <a:t>% of problems</a:t>
                </a:r>
              </a:p>
            </c:rich>
          </c:tx>
          <c:layout>
            <c:manualLayout>
              <c:xMode val="edge"/>
              <c:yMode val="edge"/>
              <c:x val="7.1737532808398901E-3"/>
              <c:y val="0.27841857103178702"/>
            </c:manualLayout>
          </c:layout>
          <c:overlay val="0"/>
        </c:title>
        <c:numFmt formatCode="General" sourceLinked="0"/>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42983808"/>
        <c:crosses val="autoZero"/>
        <c:crossBetween val="between"/>
      </c:valAx>
    </c:plotArea>
    <c:legend>
      <c:legendPos val="r"/>
      <c:layout>
        <c:manualLayout>
          <c:xMode val="edge"/>
          <c:yMode val="edge"/>
          <c:x val="0.61485676271012613"/>
          <c:y val="0.111716985376828"/>
          <c:w val="0.37847651008862265"/>
          <c:h val="0.20513745781777301"/>
        </c:manualLayout>
      </c:layout>
      <c:overlay val="0"/>
      <c:txPr>
        <a:bodyPr/>
        <a:lstStyle/>
        <a:p>
          <a:pPr>
            <a:defRPr sz="1600" b="1">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900">
          <a:latin typeface="Cambria"/>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439220933605"/>
          <c:y val="6.1488117481895949E-2"/>
          <c:w val="0.597176691216186"/>
          <c:h val="0.71837451562620991"/>
        </c:manualLayout>
      </c:layout>
      <c:lineChart>
        <c:grouping val="standard"/>
        <c:varyColors val="0"/>
        <c:ser>
          <c:idx val="2"/>
          <c:order val="0"/>
          <c:tx>
            <c:strRef>
              <c:f>Sheet1!$D$1</c:f>
              <c:strCache>
                <c:ptCount val="1"/>
                <c:pt idx="0">
                  <c:v>Any lawyer</c:v>
                </c:pt>
              </c:strCache>
            </c:strRef>
          </c:tx>
          <c:spPr>
            <a:ln>
              <a:solidFill>
                <a:srgbClr val="FF0000"/>
              </a:solidFill>
            </a:ln>
          </c:spPr>
          <c:marker>
            <c:symbol val="square"/>
            <c:size val="5"/>
            <c:spPr>
              <a:solidFill>
                <a:srgbClr val="C00000"/>
              </a:solidFill>
              <a:ln>
                <a:solidFill>
                  <a:srgbClr val="C00000"/>
                </a:solidFill>
              </a:ln>
            </c:spPr>
          </c:marker>
          <c:cat>
            <c:strRef>
              <c:f>Sheet1!$A$2:$A$5</c:f>
              <c:strCache>
                <c:ptCount val="4"/>
                <c:pt idx="0">
                  <c:v>Legal aid eligible</c:v>
                </c:pt>
                <c:pt idx="1">
                  <c:v>Other less than $41,600</c:v>
                </c:pt>
                <c:pt idx="2">
                  <c:v>$41,600 to $51,999</c:v>
                </c:pt>
                <c:pt idx="3">
                  <c:v>$52,000 or more</c:v>
                </c:pt>
              </c:strCache>
            </c:strRef>
          </c:cat>
          <c:val>
            <c:numRef>
              <c:f>Sheet1!$D$2:$D$5</c:f>
              <c:numCache>
                <c:formatCode>General</c:formatCode>
                <c:ptCount val="4"/>
                <c:pt idx="0">
                  <c:v>0.55600000000000005</c:v>
                </c:pt>
                <c:pt idx="1">
                  <c:v>0.496</c:v>
                </c:pt>
                <c:pt idx="2">
                  <c:v>0.49399999999999999</c:v>
                </c:pt>
                <c:pt idx="3">
                  <c:v>0.59</c:v>
                </c:pt>
              </c:numCache>
            </c:numRef>
          </c:val>
          <c:smooth val="0"/>
        </c:ser>
        <c:dLbls>
          <c:showLegendKey val="0"/>
          <c:showVal val="0"/>
          <c:showCatName val="0"/>
          <c:showSerName val="0"/>
          <c:showPercent val="0"/>
          <c:showBubbleSize val="0"/>
        </c:dLbls>
        <c:marker val="1"/>
        <c:smooth val="0"/>
        <c:axId val="43144320"/>
        <c:axId val="43146624"/>
      </c:lineChart>
      <c:catAx>
        <c:axId val="43144320"/>
        <c:scaling>
          <c:orientation val="minMax"/>
        </c:scaling>
        <c:delete val="0"/>
        <c:axPos val="b"/>
        <c:title>
          <c:tx>
            <c:rich>
              <a:bodyPr/>
              <a:lstStyle/>
              <a:p>
                <a:pPr>
                  <a:defRPr sz="1600" b="1" i="0" baseline="0">
                    <a:latin typeface="Arial" panose="020B0604020202020204" pitchFamily="34" charset="0"/>
                    <a:cs typeface="Arial" panose="020B0604020202020204" pitchFamily="34" charset="0"/>
                  </a:defRPr>
                </a:pPr>
                <a:r>
                  <a:rPr lang="en-AU" sz="1600" b="1" i="0" baseline="0" dirty="0">
                    <a:latin typeface="Arial" panose="020B0604020202020204" pitchFamily="34" charset="0"/>
                    <a:cs typeface="Arial" panose="020B0604020202020204" pitchFamily="34" charset="0"/>
                  </a:rPr>
                  <a:t>Legal </a:t>
                </a:r>
                <a:r>
                  <a:rPr lang="en-AU" sz="1600" b="1" i="0" baseline="0" dirty="0" smtClean="0">
                    <a:latin typeface="Arial" panose="020B0604020202020204" pitchFamily="34" charset="0"/>
                    <a:cs typeface="Arial" panose="020B0604020202020204" pitchFamily="34" charset="0"/>
                  </a:rPr>
                  <a:t>Aid eligibility/Family unit </a:t>
                </a:r>
                <a:r>
                  <a:rPr lang="en-AU" sz="1600" b="1" i="0" baseline="0" dirty="0">
                    <a:latin typeface="Arial" panose="020B0604020202020204" pitchFamily="34" charset="0"/>
                    <a:cs typeface="Arial" panose="020B0604020202020204" pitchFamily="34" charset="0"/>
                  </a:rPr>
                  <a:t>income </a:t>
                </a:r>
              </a:p>
            </c:rich>
          </c:tx>
          <c:layout>
            <c:manualLayout>
              <c:xMode val="edge"/>
              <c:yMode val="edge"/>
              <c:x val="0.21991474111618869"/>
              <c:y val="0.93937016257452877"/>
            </c:manualLayout>
          </c:layout>
          <c:overlay val="0"/>
        </c:title>
        <c:numFmt formatCode="General" sourceLinked="0"/>
        <c:majorTickMark val="out"/>
        <c:minorTickMark val="none"/>
        <c:tickLblPos val="nextTo"/>
        <c:txPr>
          <a:bodyPr/>
          <a:lstStyle/>
          <a:p>
            <a:pPr>
              <a:defRPr sz="1600" b="1" baseline="0">
                <a:latin typeface="Arial" panose="020B0604020202020204" pitchFamily="34" charset="0"/>
                <a:ea typeface="Batang" panose="02030600000101010101" pitchFamily="18" charset="-127"/>
                <a:cs typeface="Arial" panose="020B0604020202020204" pitchFamily="34" charset="0"/>
              </a:defRPr>
            </a:pPr>
            <a:endParaRPr lang="en-US"/>
          </a:p>
        </c:txPr>
        <c:crossAx val="43146624"/>
        <c:crosses val="autoZero"/>
        <c:auto val="1"/>
        <c:lblAlgn val="ctr"/>
        <c:lblOffset val="100"/>
        <c:noMultiLvlLbl val="0"/>
      </c:catAx>
      <c:valAx>
        <c:axId val="43146624"/>
        <c:scaling>
          <c:orientation val="minMax"/>
          <c:max val="0.70000000000000007"/>
          <c:min val="0"/>
        </c:scaling>
        <c:delete val="0"/>
        <c:axPos val="l"/>
        <c:majorGridlines/>
        <c:title>
          <c:tx>
            <c:rich>
              <a:bodyPr rot="-5400000" vert="horz"/>
              <a:lstStyle/>
              <a:p>
                <a:pPr>
                  <a:defRPr sz="1600" b="1" i="0" baseline="0">
                    <a:latin typeface="Arial" panose="020B0604020202020204" pitchFamily="34" charset="0"/>
                    <a:cs typeface="Arial" panose="020B0604020202020204" pitchFamily="34" charset="0"/>
                  </a:defRPr>
                </a:pPr>
                <a:r>
                  <a:rPr lang="en-AU" sz="1600" b="1" i="0" baseline="0" dirty="0">
                    <a:latin typeface="Arial" panose="020B0604020202020204" pitchFamily="34" charset="0"/>
                    <a:cs typeface="Arial" panose="020B0604020202020204" pitchFamily="34" charset="0"/>
                  </a:rPr>
                  <a:t>Probability of seeking lawyer help</a:t>
                </a:r>
              </a:p>
            </c:rich>
          </c:tx>
          <c:layout>
            <c:manualLayout>
              <c:xMode val="edge"/>
              <c:yMode val="edge"/>
              <c:x val="2.031491287805217E-3"/>
              <c:y val="6.7966774735467098E-2"/>
            </c:manualLayout>
          </c:layout>
          <c:overlay val="0"/>
        </c:title>
        <c:numFmt formatCode="General" sourceLinked="1"/>
        <c:majorTickMark val="out"/>
        <c:minorTickMark val="none"/>
        <c:tickLblPos val="nextTo"/>
        <c:txPr>
          <a:bodyPr/>
          <a:lstStyle/>
          <a:p>
            <a:pPr>
              <a:defRPr sz="1600" b="1" baseline="0">
                <a:latin typeface="Arial" panose="020B0604020202020204" pitchFamily="34" charset="0"/>
                <a:cs typeface="Arial" panose="020B0604020202020204" pitchFamily="34" charset="0"/>
              </a:defRPr>
            </a:pPr>
            <a:endParaRPr lang="en-US"/>
          </a:p>
        </c:txPr>
        <c:crossAx val="43144320"/>
        <c:crosses val="autoZero"/>
        <c:crossBetween val="between"/>
        <c:majorUnit val="0.1"/>
        <c:minorUnit val="2.0000000000000004E-2"/>
      </c:valAx>
    </c:plotArea>
    <c:legend>
      <c:legendPos val="r"/>
      <c:layout>
        <c:manualLayout>
          <c:xMode val="edge"/>
          <c:yMode val="edge"/>
          <c:x val="0.7475391675954296"/>
          <c:y val="0.16075264124092031"/>
          <c:w val="0.23220217430608581"/>
          <c:h val="0.42363921645390379"/>
        </c:manualLayout>
      </c:layout>
      <c:overlay val="0"/>
      <c:txPr>
        <a:bodyPr/>
        <a:lstStyle/>
        <a:p>
          <a:pPr>
            <a:defRPr sz="1600" b="1"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439220933605"/>
          <c:y val="6.1488117481895949E-2"/>
          <c:w val="0.597176691216186"/>
          <c:h val="0.71837451562620991"/>
        </c:manualLayout>
      </c:layout>
      <c:lineChart>
        <c:grouping val="standard"/>
        <c:varyColors val="0"/>
        <c:ser>
          <c:idx val="0"/>
          <c:order val="0"/>
          <c:tx>
            <c:strRef>
              <c:f>Sheet1!$B$1</c:f>
              <c:strCache>
                <c:ptCount val="1"/>
                <c:pt idx="0">
                  <c:v>Private lawyer</c:v>
                </c:pt>
              </c:strCache>
            </c:strRef>
          </c:tx>
          <c:spPr>
            <a:ln>
              <a:solidFill>
                <a:schemeClr val="accent1">
                  <a:lumMod val="75000"/>
                </a:schemeClr>
              </a:solidFill>
              <a:prstDash val="solid"/>
            </a:ln>
          </c:spPr>
          <c:marker>
            <c:symbol val="square"/>
            <c:size val="5"/>
            <c:spPr>
              <a:solidFill>
                <a:schemeClr val="accent1">
                  <a:lumMod val="50000"/>
                </a:schemeClr>
              </a:solidFill>
              <a:ln>
                <a:solidFill>
                  <a:schemeClr val="accent1">
                    <a:lumMod val="50000"/>
                  </a:schemeClr>
                </a:solidFill>
              </a:ln>
            </c:spPr>
          </c:marker>
          <c:cat>
            <c:strRef>
              <c:f>Sheet1!$A$2:$A$5</c:f>
              <c:strCache>
                <c:ptCount val="4"/>
                <c:pt idx="0">
                  <c:v>Legal aid eligible</c:v>
                </c:pt>
                <c:pt idx="1">
                  <c:v>Other less than $41,600</c:v>
                </c:pt>
                <c:pt idx="2">
                  <c:v>$41,600 to $51,999</c:v>
                </c:pt>
                <c:pt idx="3">
                  <c:v>$52,000 or more</c:v>
                </c:pt>
              </c:strCache>
            </c:strRef>
          </c:cat>
          <c:val>
            <c:numRef>
              <c:f>Sheet1!$B$2:$B$5</c:f>
              <c:numCache>
                <c:formatCode>General</c:formatCode>
                <c:ptCount val="4"/>
                <c:pt idx="0">
                  <c:v>0.28599999999999998</c:v>
                </c:pt>
                <c:pt idx="1">
                  <c:v>0.34300000000000003</c:v>
                </c:pt>
                <c:pt idx="2">
                  <c:v>0.33900000000000002</c:v>
                </c:pt>
                <c:pt idx="3">
                  <c:v>0.45200000000000001</c:v>
                </c:pt>
              </c:numCache>
            </c:numRef>
          </c:val>
          <c:smooth val="0"/>
        </c:ser>
        <c:ser>
          <c:idx val="1"/>
          <c:order val="1"/>
          <c:tx>
            <c:strRef>
              <c:f>Sheet1!$C$1</c:f>
              <c:strCache>
                <c:ptCount val="1"/>
                <c:pt idx="0">
                  <c:v>Low-income focused lawyer</c:v>
                </c:pt>
              </c:strCache>
            </c:strRef>
          </c:tx>
          <c:spPr>
            <a:ln>
              <a:solidFill>
                <a:srgbClr val="2E4DE6"/>
              </a:solidFill>
              <a:prstDash val="solid"/>
            </a:ln>
          </c:spPr>
          <c:marker>
            <c:symbol val="square"/>
            <c:size val="5"/>
            <c:spPr>
              <a:solidFill>
                <a:srgbClr val="002060"/>
              </a:solidFill>
              <a:ln>
                <a:solidFill>
                  <a:srgbClr val="002060"/>
                </a:solidFill>
              </a:ln>
            </c:spPr>
          </c:marker>
          <c:cat>
            <c:strRef>
              <c:f>Sheet1!$A$2:$A$5</c:f>
              <c:strCache>
                <c:ptCount val="4"/>
                <c:pt idx="0">
                  <c:v>Legal aid eligible</c:v>
                </c:pt>
                <c:pt idx="1">
                  <c:v>Other less than $41,600</c:v>
                </c:pt>
                <c:pt idx="2">
                  <c:v>$41,600 to $51,999</c:v>
                </c:pt>
                <c:pt idx="3">
                  <c:v>$52,000 or more</c:v>
                </c:pt>
              </c:strCache>
            </c:strRef>
          </c:cat>
          <c:val>
            <c:numRef>
              <c:f>Sheet1!$C$2:$C$5</c:f>
              <c:numCache>
                <c:formatCode>General</c:formatCode>
                <c:ptCount val="4"/>
                <c:pt idx="0">
                  <c:v>0.32</c:v>
                </c:pt>
                <c:pt idx="1">
                  <c:v>0.224</c:v>
                </c:pt>
                <c:pt idx="2">
                  <c:v>0.19</c:v>
                </c:pt>
                <c:pt idx="3">
                  <c:v>0.14599999999999999</c:v>
                </c:pt>
              </c:numCache>
            </c:numRef>
          </c:val>
          <c:smooth val="0"/>
        </c:ser>
        <c:ser>
          <c:idx val="2"/>
          <c:order val="2"/>
          <c:tx>
            <c:strRef>
              <c:f>Sheet1!$D$1</c:f>
              <c:strCache>
                <c:ptCount val="1"/>
                <c:pt idx="0">
                  <c:v>Any lawyer</c:v>
                </c:pt>
              </c:strCache>
            </c:strRef>
          </c:tx>
          <c:spPr>
            <a:ln>
              <a:solidFill>
                <a:srgbClr val="FF0000"/>
              </a:solidFill>
            </a:ln>
          </c:spPr>
          <c:marker>
            <c:symbol val="square"/>
            <c:size val="5"/>
            <c:spPr>
              <a:solidFill>
                <a:srgbClr val="C00000"/>
              </a:solidFill>
              <a:ln>
                <a:solidFill>
                  <a:srgbClr val="C00000"/>
                </a:solidFill>
              </a:ln>
            </c:spPr>
          </c:marker>
          <c:cat>
            <c:strRef>
              <c:f>Sheet1!$A$2:$A$5</c:f>
              <c:strCache>
                <c:ptCount val="4"/>
                <c:pt idx="0">
                  <c:v>Legal aid eligible</c:v>
                </c:pt>
                <c:pt idx="1">
                  <c:v>Other less than $41,600</c:v>
                </c:pt>
                <c:pt idx="2">
                  <c:v>$41,600 to $51,999</c:v>
                </c:pt>
                <c:pt idx="3">
                  <c:v>$52,000 or more</c:v>
                </c:pt>
              </c:strCache>
            </c:strRef>
          </c:cat>
          <c:val>
            <c:numRef>
              <c:f>Sheet1!$D$2:$D$5</c:f>
              <c:numCache>
                <c:formatCode>General</c:formatCode>
                <c:ptCount val="4"/>
                <c:pt idx="0">
                  <c:v>0.55600000000000005</c:v>
                </c:pt>
                <c:pt idx="1">
                  <c:v>0.496</c:v>
                </c:pt>
                <c:pt idx="2">
                  <c:v>0.49399999999999999</c:v>
                </c:pt>
                <c:pt idx="3">
                  <c:v>0.59</c:v>
                </c:pt>
              </c:numCache>
            </c:numRef>
          </c:val>
          <c:smooth val="0"/>
        </c:ser>
        <c:dLbls>
          <c:showLegendKey val="0"/>
          <c:showVal val="0"/>
          <c:showCatName val="0"/>
          <c:showSerName val="0"/>
          <c:showPercent val="0"/>
          <c:showBubbleSize val="0"/>
        </c:dLbls>
        <c:marker val="1"/>
        <c:smooth val="0"/>
        <c:axId val="43073536"/>
        <c:axId val="43075840"/>
      </c:lineChart>
      <c:catAx>
        <c:axId val="43073536"/>
        <c:scaling>
          <c:orientation val="minMax"/>
        </c:scaling>
        <c:delete val="0"/>
        <c:axPos val="b"/>
        <c:title>
          <c:tx>
            <c:rich>
              <a:bodyPr/>
              <a:lstStyle/>
              <a:p>
                <a:pPr>
                  <a:defRPr sz="1600" b="1" i="0" baseline="0">
                    <a:latin typeface="Arial" panose="020B0604020202020204" pitchFamily="34" charset="0"/>
                    <a:cs typeface="Arial" panose="020B0604020202020204" pitchFamily="34" charset="0"/>
                  </a:defRPr>
                </a:pPr>
                <a:r>
                  <a:rPr lang="en-AU" sz="1600" b="1" i="0" baseline="0" dirty="0">
                    <a:latin typeface="Arial" panose="020B0604020202020204" pitchFamily="34" charset="0"/>
                    <a:cs typeface="Arial" panose="020B0604020202020204" pitchFamily="34" charset="0"/>
                  </a:rPr>
                  <a:t>Legal </a:t>
                </a:r>
                <a:r>
                  <a:rPr lang="en-AU" sz="1600" b="1" i="0" baseline="0" dirty="0" smtClean="0">
                    <a:latin typeface="Arial" panose="020B0604020202020204" pitchFamily="34" charset="0"/>
                    <a:cs typeface="Arial" panose="020B0604020202020204" pitchFamily="34" charset="0"/>
                  </a:rPr>
                  <a:t>Aid eligibility/Family unit </a:t>
                </a:r>
                <a:r>
                  <a:rPr lang="en-AU" sz="1600" b="1" i="0" baseline="0" dirty="0">
                    <a:latin typeface="Arial" panose="020B0604020202020204" pitchFamily="34" charset="0"/>
                    <a:cs typeface="Arial" panose="020B0604020202020204" pitchFamily="34" charset="0"/>
                  </a:rPr>
                  <a:t>income </a:t>
                </a:r>
              </a:p>
            </c:rich>
          </c:tx>
          <c:layout>
            <c:manualLayout>
              <c:xMode val="edge"/>
              <c:yMode val="edge"/>
              <c:x val="0.21991474111618869"/>
              <c:y val="0.93937016257452877"/>
            </c:manualLayout>
          </c:layout>
          <c:overlay val="0"/>
        </c:title>
        <c:numFmt formatCode="General" sourceLinked="0"/>
        <c:majorTickMark val="out"/>
        <c:minorTickMark val="none"/>
        <c:tickLblPos val="nextTo"/>
        <c:txPr>
          <a:bodyPr/>
          <a:lstStyle/>
          <a:p>
            <a:pPr>
              <a:defRPr sz="1600" b="1" baseline="0">
                <a:latin typeface="Arial" panose="020B0604020202020204" pitchFamily="34" charset="0"/>
                <a:ea typeface="Batang" panose="02030600000101010101" pitchFamily="18" charset="-127"/>
                <a:cs typeface="Arial" panose="020B0604020202020204" pitchFamily="34" charset="0"/>
              </a:defRPr>
            </a:pPr>
            <a:endParaRPr lang="en-US"/>
          </a:p>
        </c:txPr>
        <c:crossAx val="43075840"/>
        <c:crosses val="autoZero"/>
        <c:auto val="1"/>
        <c:lblAlgn val="ctr"/>
        <c:lblOffset val="100"/>
        <c:noMultiLvlLbl val="0"/>
      </c:catAx>
      <c:valAx>
        <c:axId val="43075840"/>
        <c:scaling>
          <c:orientation val="minMax"/>
        </c:scaling>
        <c:delete val="0"/>
        <c:axPos val="l"/>
        <c:majorGridlines/>
        <c:title>
          <c:tx>
            <c:rich>
              <a:bodyPr rot="-5400000" vert="horz"/>
              <a:lstStyle/>
              <a:p>
                <a:pPr>
                  <a:defRPr sz="1600" b="1" i="0" baseline="0">
                    <a:latin typeface="Arial" panose="020B0604020202020204" pitchFamily="34" charset="0"/>
                    <a:cs typeface="Arial" panose="020B0604020202020204" pitchFamily="34" charset="0"/>
                  </a:defRPr>
                </a:pPr>
                <a:r>
                  <a:rPr lang="en-AU" sz="1600" b="1" i="0" baseline="0" dirty="0">
                    <a:latin typeface="Arial" panose="020B0604020202020204" pitchFamily="34" charset="0"/>
                    <a:cs typeface="Arial" panose="020B0604020202020204" pitchFamily="34" charset="0"/>
                  </a:rPr>
                  <a:t>Probability of seeking lawyer help</a:t>
                </a:r>
              </a:p>
            </c:rich>
          </c:tx>
          <c:layout>
            <c:manualLayout>
              <c:xMode val="edge"/>
              <c:yMode val="edge"/>
              <c:x val="2.031491287805217E-3"/>
              <c:y val="6.7966774735467098E-2"/>
            </c:manualLayout>
          </c:layout>
          <c:overlay val="0"/>
        </c:title>
        <c:numFmt formatCode="General" sourceLinked="1"/>
        <c:majorTickMark val="out"/>
        <c:minorTickMark val="none"/>
        <c:tickLblPos val="nextTo"/>
        <c:txPr>
          <a:bodyPr/>
          <a:lstStyle/>
          <a:p>
            <a:pPr>
              <a:defRPr sz="1600" b="1" baseline="0">
                <a:latin typeface="Arial" panose="020B0604020202020204" pitchFamily="34" charset="0"/>
                <a:cs typeface="Arial" panose="020B0604020202020204" pitchFamily="34" charset="0"/>
              </a:defRPr>
            </a:pPr>
            <a:endParaRPr lang="en-US"/>
          </a:p>
        </c:txPr>
        <c:crossAx val="43073536"/>
        <c:crosses val="autoZero"/>
        <c:crossBetween val="between"/>
      </c:valAx>
    </c:plotArea>
    <c:legend>
      <c:legendPos val="r"/>
      <c:layout>
        <c:manualLayout>
          <c:xMode val="edge"/>
          <c:yMode val="edge"/>
          <c:x val="0.7475391675954296"/>
          <c:y val="0.16075264124092031"/>
          <c:w val="0.23220217430608581"/>
          <c:h val="0.42363921645390379"/>
        </c:manualLayout>
      </c:layout>
      <c:overlay val="0"/>
      <c:txPr>
        <a:bodyPr/>
        <a:lstStyle/>
        <a:p>
          <a:pPr>
            <a:defRPr sz="1600" b="1" baseline="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32703412073501"/>
          <c:y val="0.14351851851851899"/>
          <c:w val="0.67949518810148701"/>
          <c:h val="0.74976086322543001"/>
        </c:manualLayout>
      </c:layout>
      <c:barChart>
        <c:barDir val="bar"/>
        <c:grouping val="percentStacked"/>
        <c:varyColors val="0"/>
        <c:ser>
          <c:idx val="0"/>
          <c:order val="0"/>
          <c:tx>
            <c:strRef>
              <c:f>Sheet1!$A$10</c:f>
              <c:strCache>
                <c:ptCount val="1"/>
                <c:pt idx="0">
                  <c:v>Obtained in full</c:v>
                </c:pt>
              </c:strCache>
            </c:strRef>
          </c:tx>
          <c:spPr>
            <a:solidFill>
              <a:srgbClr val="F9AD6F"/>
            </a:solidFill>
            <a:ln>
              <a:solidFill>
                <a:schemeClr val="tx1"/>
              </a:solidFill>
            </a:ln>
          </c:spPr>
          <c:invertIfNegative val="0"/>
          <c:cat>
            <c:multiLvlStrRef>
              <c:f>Sheet1!$B$8:$E$9</c:f>
              <c:multiLvlStrCache>
                <c:ptCount val="4"/>
                <c:lvl>
                  <c:pt idx="0">
                    <c:v>Knew rights</c:v>
                  </c:pt>
                  <c:pt idx="1">
                    <c:v>Did not know rights</c:v>
                  </c:pt>
                  <c:pt idx="2">
                    <c:v>Knew rights</c:v>
                  </c:pt>
                  <c:pt idx="3">
                    <c:v>Did not know rights</c:v>
                  </c:pt>
                </c:lvl>
                <c:lvl>
                  <c:pt idx="0">
                    <c:v>Handled without advice</c:v>
                  </c:pt>
                  <c:pt idx="2">
                    <c:v>Obtained advice</c:v>
                  </c:pt>
                </c:lvl>
              </c:multiLvlStrCache>
            </c:multiLvlStrRef>
          </c:cat>
          <c:val>
            <c:numRef>
              <c:f>Sheet1!$B$10:$E$10</c:f>
              <c:numCache>
                <c:formatCode>General</c:formatCode>
                <c:ptCount val="4"/>
                <c:pt idx="0">
                  <c:v>65.3</c:v>
                </c:pt>
                <c:pt idx="1">
                  <c:v>30</c:v>
                </c:pt>
                <c:pt idx="2">
                  <c:v>51.69</c:v>
                </c:pt>
                <c:pt idx="3">
                  <c:v>43.82</c:v>
                </c:pt>
              </c:numCache>
            </c:numRef>
          </c:val>
        </c:ser>
        <c:ser>
          <c:idx val="1"/>
          <c:order val="1"/>
          <c:tx>
            <c:strRef>
              <c:f>Sheet1!$A$11</c:f>
              <c:strCache>
                <c:ptCount val="1"/>
                <c:pt idx="0">
                  <c:v>Obtained in part</c:v>
                </c:pt>
              </c:strCache>
            </c:strRef>
          </c:tx>
          <c:spPr>
            <a:solidFill>
              <a:srgbClr val="FFFFCC"/>
            </a:solidFill>
            <a:ln>
              <a:solidFill>
                <a:schemeClr val="tx1"/>
              </a:solidFill>
            </a:ln>
          </c:spPr>
          <c:invertIfNegative val="0"/>
          <c:cat>
            <c:multiLvlStrRef>
              <c:f>Sheet1!$B$8:$E$9</c:f>
              <c:multiLvlStrCache>
                <c:ptCount val="4"/>
                <c:lvl>
                  <c:pt idx="0">
                    <c:v>Knew rights</c:v>
                  </c:pt>
                  <c:pt idx="1">
                    <c:v>Did not know rights</c:v>
                  </c:pt>
                  <c:pt idx="2">
                    <c:v>Knew rights</c:v>
                  </c:pt>
                  <c:pt idx="3">
                    <c:v>Did not know rights</c:v>
                  </c:pt>
                </c:lvl>
                <c:lvl>
                  <c:pt idx="0">
                    <c:v>Handled without advice</c:v>
                  </c:pt>
                  <c:pt idx="2">
                    <c:v>Obtained advice</c:v>
                  </c:pt>
                </c:lvl>
              </c:multiLvlStrCache>
            </c:multiLvlStrRef>
          </c:cat>
          <c:val>
            <c:numRef>
              <c:f>Sheet1!$B$11:$E$11</c:f>
              <c:numCache>
                <c:formatCode>General</c:formatCode>
                <c:ptCount val="4"/>
                <c:pt idx="0">
                  <c:v>12</c:v>
                </c:pt>
                <c:pt idx="1">
                  <c:v>24.6</c:v>
                </c:pt>
                <c:pt idx="2">
                  <c:v>24.71</c:v>
                </c:pt>
                <c:pt idx="3">
                  <c:v>24.72</c:v>
                </c:pt>
              </c:numCache>
            </c:numRef>
          </c:val>
        </c:ser>
        <c:ser>
          <c:idx val="2"/>
          <c:order val="2"/>
          <c:tx>
            <c:strRef>
              <c:f>Sheet1!$A$12</c:f>
              <c:strCache>
                <c:ptCount val="1"/>
                <c:pt idx="0">
                  <c:v>Not obtained at all</c:v>
                </c:pt>
              </c:strCache>
            </c:strRef>
          </c:tx>
          <c:spPr>
            <a:solidFill>
              <a:schemeClr val="accent3">
                <a:lumMod val="75000"/>
              </a:schemeClr>
            </a:solidFill>
            <a:ln>
              <a:solidFill>
                <a:schemeClr val="tx1"/>
              </a:solidFill>
            </a:ln>
          </c:spPr>
          <c:invertIfNegative val="0"/>
          <c:cat>
            <c:multiLvlStrRef>
              <c:f>Sheet1!$B$8:$E$9</c:f>
              <c:multiLvlStrCache>
                <c:ptCount val="4"/>
                <c:lvl>
                  <c:pt idx="0">
                    <c:v>Knew rights</c:v>
                  </c:pt>
                  <c:pt idx="1">
                    <c:v>Did not know rights</c:v>
                  </c:pt>
                  <c:pt idx="2">
                    <c:v>Knew rights</c:v>
                  </c:pt>
                  <c:pt idx="3">
                    <c:v>Did not know rights</c:v>
                  </c:pt>
                </c:lvl>
                <c:lvl>
                  <c:pt idx="0">
                    <c:v>Handled without advice</c:v>
                  </c:pt>
                  <c:pt idx="2">
                    <c:v>Obtained advice</c:v>
                  </c:pt>
                </c:lvl>
              </c:multiLvlStrCache>
            </c:multiLvlStrRef>
          </c:cat>
          <c:val>
            <c:numRef>
              <c:f>Sheet1!$B$12:$E$12</c:f>
              <c:numCache>
                <c:formatCode>General</c:formatCode>
                <c:ptCount val="4"/>
                <c:pt idx="0">
                  <c:v>22.7</c:v>
                </c:pt>
                <c:pt idx="1">
                  <c:v>45.4</c:v>
                </c:pt>
                <c:pt idx="2">
                  <c:v>23.6</c:v>
                </c:pt>
                <c:pt idx="3">
                  <c:v>31.56</c:v>
                </c:pt>
              </c:numCache>
            </c:numRef>
          </c:val>
        </c:ser>
        <c:dLbls>
          <c:showLegendKey val="0"/>
          <c:showVal val="0"/>
          <c:showCatName val="0"/>
          <c:showSerName val="0"/>
          <c:showPercent val="0"/>
          <c:showBubbleSize val="0"/>
        </c:dLbls>
        <c:gapWidth val="150"/>
        <c:overlap val="100"/>
        <c:axId val="86002688"/>
        <c:axId val="86008576"/>
      </c:barChart>
      <c:catAx>
        <c:axId val="86002688"/>
        <c:scaling>
          <c:orientation val="minMax"/>
        </c:scaling>
        <c:delete val="0"/>
        <c:axPos val="l"/>
        <c:numFmt formatCode="General" sourceLinked="0"/>
        <c:majorTickMark val="out"/>
        <c:minorTickMark val="none"/>
        <c:tickLblPos val="nextTo"/>
        <c:crossAx val="86008576"/>
        <c:crosses val="autoZero"/>
        <c:auto val="1"/>
        <c:lblAlgn val="ctr"/>
        <c:lblOffset val="100"/>
        <c:noMultiLvlLbl val="0"/>
      </c:catAx>
      <c:valAx>
        <c:axId val="86008576"/>
        <c:scaling>
          <c:orientation val="minMax"/>
        </c:scaling>
        <c:delete val="0"/>
        <c:axPos val="b"/>
        <c:majorGridlines/>
        <c:numFmt formatCode="0%" sourceLinked="0"/>
        <c:majorTickMark val="out"/>
        <c:minorTickMark val="none"/>
        <c:tickLblPos val="nextTo"/>
        <c:crossAx val="86002688"/>
        <c:crosses val="autoZero"/>
        <c:crossBetween val="between"/>
      </c:valAx>
    </c:plotArea>
    <c:legend>
      <c:legendPos val="r"/>
      <c:layout>
        <c:manualLayout>
          <c:xMode val="edge"/>
          <c:yMode val="edge"/>
          <c:x val="7.067588554975375E-2"/>
          <c:y val="2.2572178477690299E-2"/>
          <c:w val="0.91717890720475503"/>
          <c:h val="7.5225648877223703E-2"/>
        </c:manualLayout>
      </c:layout>
      <c:overlay val="0"/>
    </c:legend>
    <c:plotVisOnly val="1"/>
    <c:dispBlanksAs val="gap"/>
    <c:showDLblsOverMax val="0"/>
  </c:chart>
  <c:spPr>
    <a:ln>
      <a:noFill/>
    </a:ln>
  </c:spPr>
  <c:txPr>
    <a:bodyPr/>
    <a:lstStyle/>
    <a:p>
      <a:pPr>
        <a:defRPr sz="1500" b="1" i="0" baseline="0">
          <a:latin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539413954015214"/>
          <c:y val="0.15033325450710336"/>
          <c:w val="0.80944248986267209"/>
          <c:h val="0.66831252035948574"/>
        </c:manualLayout>
      </c:layout>
      <c:barChart>
        <c:barDir val="col"/>
        <c:grouping val="clustered"/>
        <c:varyColors val="0"/>
        <c:ser>
          <c:idx val="0"/>
          <c:order val="0"/>
          <c:tx>
            <c:strRef>
              <c:f>Aware!$L$273</c:f>
              <c:strCache>
                <c:ptCount val="1"/>
                <c:pt idx="0">
                  <c:v>Internet access at home</c:v>
                </c:pt>
              </c:strCache>
            </c:strRef>
          </c:tx>
          <c:spPr>
            <a:solidFill>
              <a:schemeClr val="accent3">
                <a:lumMod val="75000"/>
              </a:schemeClr>
            </a:solidFill>
            <a:ln>
              <a:solidFill>
                <a:schemeClr val="tx1"/>
              </a:solidFill>
            </a:ln>
          </c:spPr>
          <c:invertIfNegative val="0"/>
          <c:cat>
            <c:strRef>
              <c:f>Aware!$M$272:$R$272</c:f>
              <c:strCache>
                <c:ptCount val="6"/>
                <c:pt idx="0">
                  <c:v>18-24</c:v>
                </c:pt>
                <c:pt idx="1">
                  <c:v>25-34</c:v>
                </c:pt>
                <c:pt idx="2">
                  <c:v>35-44</c:v>
                </c:pt>
                <c:pt idx="3">
                  <c:v>45-59</c:v>
                </c:pt>
                <c:pt idx="4">
                  <c:v>60-74</c:v>
                </c:pt>
                <c:pt idx="5">
                  <c:v>75+</c:v>
                </c:pt>
              </c:strCache>
            </c:strRef>
          </c:cat>
          <c:val>
            <c:numRef>
              <c:f>Aware!$M$273:$Q$273</c:f>
              <c:numCache>
                <c:formatCode>_-* #,##0.0_-;\-* #,##0.0_-;_-* "-"??_-;_-@_-</c:formatCode>
                <c:ptCount val="5"/>
                <c:pt idx="0">
                  <c:v>74.099999999999994</c:v>
                </c:pt>
                <c:pt idx="1">
                  <c:v>81</c:v>
                </c:pt>
                <c:pt idx="2">
                  <c:v>81.599999999999994</c:v>
                </c:pt>
                <c:pt idx="3">
                  <c:v>80</c:v>
                </c:pt>
                <c:pt idx="4">
                  <c:v>50.3</c:v>
                </c:pt>
              </c:numCache>
            </c:numRef>
          </c:val>
        </c:ser>
        <c:ser>
          <c:idx val="1"/>
          <c:order val="1"/>
          <c:tx>
            <c:strRef>
              <c:f>Aware!$L$274</c:f>
              <c:strCache>
                <c:ptCount val="1"/>
                <c:pt idx="0">
                  <c:v>Internet used to help resolve problem</c:v>
                </c:pt>
              </c:strCache>
            </c:strRef>
          </c:tx>
          <c:spPr>
            <a:solidFill>
              <a:srgbClr val="8E5EB6"/>
            </a:solidFill>
            <a:ln>
              <a:solidFill>
                <a:schemeClr val="tx1"/>
              </a:solidFill>
            </a:ln>
          </c:spPr>
          <c:invertIfNegative val="0"/>
          <c:cat>
            <c:strRef>
              <c:f>Aware!$M$272:$R$272</c:f>
              <c:strCache>
                <c:ptCount val="6"/>
                <c:pt idx="0">
                  <c:v>18-24</c:v>
                </c:pt>
                <c:pt idx="1">
                  <c:v>25-34</c:v>
                </c:pt>
                <c:pt idx="2">
                  <c:v>35-44</c:v>
                </c:pt>
                <c:pt idx="3">
                  <c:v>45-59</c:v>
                </c:pt>
                <c:pt idx="4">
                  <c:v>60-74</c:v>
                </c:pt>
                <c:pt idx="5">
                  <c:v>75+</c:v>
                </c:pt>
              </c:strCache>
            </c:strRef>
          </c:cat>
          <c:val>
            <c:numRef>
              <c:f>Aware!$M$274:$Q$274</c:f>
              <c:numCache>
                <c:formatCode>_-* #,##0.0_-;\-* #,##0.0_-;_-* "-"??_-;_-@_-</c:formatCode>
                <c:ptCount val="5"/>
                <c:pt idx="0">
                  <c:v>11.3</c:v>
                </c:pt>
                <c:pt idx="1">
                  <c:v>21</c:v>
                </c:pt>
                <c:pt idx="2">
                  <c:v>18.399999999999999</c:v>
                </c:pt>
                <c:pt idx="3">
                  <c:v>18.399999999999999</c:v>
                </c:pt>
                <c:pt idx="4">
                  <c:v>9</c:v>
                </c:pt>
              </c:numCache>
            </c:numRef>
          </c:val>
        </c:ser>
        <c:dLbls>
          <c:showLegendKey val="0"/>
          <c:showVal val="0"/>
          <c:showCatName val="0"/>
          <c:showSerName val="0"/>
          <c:showPercent val="0"/>
          <c:showBubbleSize val="0"/>
        </c:dLbls>
        <c:gapWidth val="150"/>
        <c:axId val="43233280"/>
        <c:axId val="43235200"/>
      </c:barChart>
      <c:catAx>
        <c:axId val="43233280"/>
        <c:scaling>
          <c:orientation val="minMax"/>
        </c:scaling>
        <c:delete val="0"/>
        <c:axPos val="b"/>
        <c:title>
          <c:tx>
            <c:rich>
              <a:bodyPr/>
              <a:lstStyle/>
              <a:p>
                <a:pPr>
                  <a:defRPr sz="1500" b="1">
                    <a:latin typeface="Arial" panose="020B0604020202020204" pitchFamily="34" charset="0"/>
                    <a:cs typeface="Arial" panose="020B0604020202020204" pitchFamily="34" charset="0"/>
                  </a:defRPr>
                </a:pPr>
                <a:r>
                  <a:rPr lang="en-AU" sz="1500" b="1" dirty="0" smtClean="0">
                    <a:latin typeface="Arial" panose="020B0604020202020204" pitchFamily="34" charset="0"/>
                    <a:cs typeface="Arial" panose="020B0604020202020204" pitchFamily="34" charset="0"/>
                  </a:rPr>
                  <a:t>Age</a:t>
                </a:r>
                <a:endParaRPr lang="en-AU" sz="1500" b="1" dirty="0">
                  <a:latin typeface="Arial" panose="020B0604020202020204" pitchFamily="34" charset="0"/>
                  <a:cs typeface="Arial" panose="020B0604020202020204" pitchFamily="34" charset="0"/>
                </a:endParaRPr>
              </a:p>
            </c:rich>
          </c:tx>
          <c:layout>
            <c:manualLayout>
              <c:xMode val="edge"/>
              <c:yMode val="edge"/>
              <c:x val="0.50706816647472053"/>
              <c:y val="0.92211184967173165"/>
            </c:manualLayout>
          </c:layout>
          <c:overlay val="0"/>
        </c:title>
        <c:numFmt formatCode="General" sourceLinked="0"/>
        <c:majorTickMark val="none"/>
        <c:minorTickMark val="none"/>
        <c:tickLblPos val="nextTo"/>
        <c:txPr>
          <a:bodyPr/>
          <a:lstStyle/>
          <a:p>
            <a:pPr>
              <a:defRPr sz="1500" b="1">
                <a:latin typeface="Arial" panose="020B0604020202020204" pitchFamily="34" charset="0"/>
                <a:cs typeface="Arial" panose="020B0604020202020204" pitchFamily="34" charset="0"/>
              </a:defRPr>
            </a:pPr>
            <a:endParaRPr lang="en-US"/>
          </a:p>
        </c:txPr>
        <c:crossAx val="43235200"/>
        <c:crosses val="autoZero"/>
        <c:auto val="1"/>
        <c:lblAlgn val="ctr"/>
        <c:lblOffset val="100"/>
        <c:noMultiLvlLbl val="0"/>
      </c:catAx>
      <c:valAx>
        <c:axId val="4323520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a:lstStyle/>
              <a:p>
                <a:pPr>
                  <a:defRPr sz="1500" b="1">
                    <a:latin typeface="Arial" panose="020B0604020202020204" pitchFamily="34" charset="0"/>
                    <a:cs typeface="Arial" panose="020B0604020202020204" pitchFamily="34" charset="0"/>
                  </a:defRPr>
                </a:pPr>
                <a:r>
                  <a:rPr lang="en-AU" sz="1500" b="1" dirty="0">
                    <a:latin typeface="Arial" panose="020B0604020202020204" pitchFamily="34" charset="0"/>
                    <a:cs typeface="Arial" panose="020B0604020202020204" pitchFamily="34" charset="0"/>
                  </a:rPr>
                  <a:t>% </a:t>
                </a:r>
                <a:r>
                  <a:rPr lang="en-AU" sz="1500" b="1" dirty="0" smtClean="0">
                    <a:latin typeface="Arial" panose="020B0604020202020204" pitchFamily="34" charset="0"/>
                    <a:cs typeface="Arial" panose="020B0604020202020204" pitchFamily="34" charset="0"/>
                  </a:rPr>
                  <a:t>of</a:t>
                </a:r>
                <a:r>
                  <a:rPr lang="en-AU" sz="1500" b="1" baseline="0" dirty="0" smtClean="0">
                    <a:latin typeface="Arial" panose="020B0604020202020204" pitchFamily="34" charset="0"/>
                    <a:cs typeface="Arial" panose="020B0604020202020204" pitchFamily="34" charset="0"/>
                  </a:rPr>
                  <a:t> problems where Internet used</a:t>
                </a:r>
                <a:endParaRPr lang="en-AU" sz="1500" b="1" dirty="0">
                  <a:latin typeface="Arial" panose="020B0604020202020204" pitchFamily="34" charset="0"/>
                  <a:cs typeface="Arial" panose="020B0604020202020204" pitchFamily="34" charset="0"/>
                </a:endParaRPr>
              </a:p>
            </c:rich>
          </c:tx>
          <c:layout>
            <c:manualLayout>
              <c:xMode val="edge"/>
              <c:yMode val="edge"/>
              <c:x val="8.7958196434511655E-3"/>
              <c:y val="0.13827189161108466"/>
            </c:manualLayout>
          </c:layout>
          <c:overlay val="0"/>
        </c:title>
        <c:numFmt formatCode="#,##0" sourceLinked="0"/>
        <c:majorTickMark val="none"/>
        <c:minorTickMark val="none"/>
        <c:tickLblPos val="nextTo"/>
        <c:txPr>
          <a:bodyPr/>
          <a:lstStyle/>
          <a:p>
            <a:pPr>
              <a:defRPr sz="1500" b="1">
                <a:latin typeface="Arial" panose="020B0604020202020204" pitchFamily="34" charset="0"/>
                <a:cs typeface="Arial" panose="020B0604020202020204" pitchFamily="34" charset="0"/>
              </a:defRPr>
            </a:pPr>
            <a:endParaRPr lang="en-US"/>
          </a:p>
        </c:txPr>
        <c:crossAx val="43233280"/>
        <c:crosses val="autoZero"/>
        <c:crossBetween val="between"/>
      </c:valAx>
    </c:plotArea>
    <c:legend>
      <c:legendPos val="r"/>
      <c:layout>
        <c:manualLayout>
          <c:xMode val="edge"/>
          <c:yMode val="edge"/>
          <c:x val="0.2183864128353557"/>
          <c:y val="4.9698988270087154E-2"/>
          <c:w val="0.70782595450780006"/>
          <c:h val="9.1504121899609089E-2"/>
        </c:manualLayout>
      </c:layout>
      <c:overlay val="0"/>
      <c:txPr>
        <a:bodyPr/>
        <a:lstStyle/>
        <a:p>
          <a:pPr>
            <a:defRPr sz="1500" b="1">
              <a:latin typeface="Arial" panose="020B0604020202020204" pitchFamily="34" charset="0"/>
              <a:cs typeface="Arial" panose="020B0604020202020204" pitchFamily="34" charset="0"/>
            </a:defRPr>
          </a:pPr>
          <a:endParaRPr lang="en-US"/>
        </a:p>
      </c:txPr>
    </c:legend>
    <c:plotVisOnly val="1"/>
    <c:dispBlanksAs val="gap"/>
    <c:showDLblsOverMax val="0"/>
  </c:chart>
  <c:spPr>
    <a:ln>
      <a:solidFill>
        <a:schemeClr val="accent5">
          <a:lumMod val="75000"/>
        </a:schemeClr>
      </a:solidFill>
    </a:ln>
  </c:spPr>
  <c:txPr>
    <a:bodyPr/>
    <a:lstStyle/>
    <a:p>
      <a:pPr>
        <a:defRPr sz="9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D9CC8-A07B-4FC0-8688-4CA4D794BD0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AU"/>
        </a:p>
      </dgm:t>
    </dgm:pt>
    <dgm:pt modelId="{A20724ED-7E2E-49B0-B5B4-AD703A9EB619}">
      <dgm:prSet phldrT="[Text]" custT="1"/>
      <dgm:spPr>
        <a:solidFill>
          <a:srgbClr val="1A58B4"/>
        </a:solidFill>
      </dgm:spPr>
      <dgm:t>
        <a:bodyPr/>
        <a:lstStyle/>
        <a:p>
          <a:pPr>
            <a:lnSpc>
              <a:spcPct val="90000"/>
            </a:lnSpc>
            <a:spcAft>
              <a:spcPct val="35000"/>
            </a:spcAft>
          </a:pPr>
          <a:r>
            <a:rPr lang="en-AU" sz="1500" b="1" dirty="0" smtClean="0">
              <a:solidFill>
                <a:srgbClr val="FFFF99"/>
              </a:solidFill>
              <a:latin typeface="Arial" panose="020B0604020202020204" pitchFamily="34" charset="0"/>
              <a:cs typeface="Arial" panose="020B0604020202020204" pitchFamily="34" charset="0"/>
            </a:rPr>
            <a:t>1. Target clients</a:t>
          </a:r>
        </a:p>
        <a:p>
          <a:pPr>
            <a:lnSpc>
              <a:spcPct val="100000"/>
            </a:lnSpc>
            <a:spcAft>
              <a:spcPts val="0"/>
            </a:spcAft>
          </a:pPr>
          <a:r>
            <a:rPr lang="en-AU" sz="1450" dirty="0" smtClean="0">
              <a:latin typeface="Arial" panose="020B0604020202020204" pitchFamily="34" charset="0"/>
              <a:cs typeface="Arial" panose="020B0604020202020204" pitchFamily="34" charset="0"/>
            </a:rPr>
            <a:t>High legal need</a:t>
          </a:r>
        </a:p>
        <a:p>
          <a:pPr>
            <a:lnSpc>
              <a:spcPct val="100000"/>
            </a:lnSpc>
            <a:spcAft>
              <a:spcPts val="0"/>
            </a:spcAft>
          </a:pPr>
          <a:r>
            <a:rPr lang="en-AU" sz="1450" dirty="0" smtClean="0">
              <a:latin typeface="Arial" panose="020B0604020202020204" pitchFamily="34" charset="0"/>
              <a:cs typeface="Arial" panose="020B0604020202020204" pitchFamily="34" charset="0"/>
            </a:rPr>
            <a:t>Service gaps/barriers</a:t>
          </a:r>
        </a:p>
        <a:p>
          <a:pPr>
            <a:lnSpc>
              <a:spcPct val="100000"/>
            </a:lnSpc>
            <a:spcAft>
              <a:spcPts val="0"/>
            </a:spcAft>
          </a:pPr>
          <a:endParaRPr lang="en-AU" sz="800" dirty="0"/>
        </a:p>
      </dgm:t>
    </dgm:pt>
    <dgm:pt modelId="{F74ABB3C-060C-45EA-BEB4-EDD401146546}" type="parTrans" cxnId="{8FDB3384-57BC-4156-80BA-5D082EAF6F99}">
      <dgm:prSet/>
      <dgm:spPr/>
      <dgm:t>
        <a:bodyPr/>
        <a:lstStyle/>
        <a:p>
          <a:endParaRPr lang="en-AU"/>
        </a:p>
      </dgm:t>
    </dgm:pt>
    <dgm:pt modelId="{CA554477-985F-46E0-871D-001E2F70D269}" type="sibTrans" cxnId="{8FDB3384-57BC-4156-80BA-5D082EAF6F99}">
      <dgm:prSet/>
      <dgm:spPr/>
      <dgm:t>
        <a:bodyPr/>
        <a:lstStyle/>
        <a:p>
          <a:endParaRPr lang="en-AU"/>
        </a:p>
      </dgm:t>
    </dgm:pt>
    <dgm:pt modelId="{F07B16A8-F940-47DA-9508-E56B1248430A}">
      <dgm:prSet phldrT="[Text]" custT="1"/>
      <dgm:spPr>
        <a:solidFill>
          <a:srgbClr val="1A58B4"/>
        </a:solidFill>
      </dgm:spPr>
      <dgm:t>
        <a:bodyPr/>
        <a:lstStyle/>
        <a:p>
          <a:pPr algn="l">
            <a:lnSpc>
              <a:spcPct val="100000"/>
            </a:lnSpc>
            <a:spcAft>
              <a:spcPts val="0"/>
            </a:spcAft>
          </a:pPr>
          <a:r>
            <a:rPr lang="en-AU" sz="1500" b="1" dirty="0" smtClean="0">
              <a:solidFill>
                <a:srgbClr val="FFFF99"/>
              </a:solidFill>
              <a:latin typeface="Arial" panose="020B0604020202020204" pitchFamily="34" charset="0"/>
              <a:cs typeface="Arial" panose="020B0604020202020204" pitchFamily="34" charset="0"/>
            </a:rPr>
            <a:t>2. Needs &amp; demographic analysis</a:t>
          </a:r>
        </a:p>
        <a:p>
          <a:pPr marL="108000" algn="l">
            <a:lnSpc>
              <a:spcPct val="100000"/>
            </a:lnSpc>
            <a:spcAft>
              <a:spcPts val="0"/>
            </a:spcAft>
          </a:pPr>
          <a:r>
            <a:rPr lang="en-AU" sz="1450" dirty="0" smtClean="0">
              <a:latin typeface="Arial" panose="020B0604020202020204" pitchFamily="34" charset="0"/>
              <a:cs typeface="Arial" panose="020B0604020202020204" pitchFamily="34" charset="0"/>
            </a:rPr>
            <a:t>Legal &amp; non-legal issues</a:t>
          </a:r>
        </a:p>
        <a:p>
          <a:pPr marL="108000" algn="l">
            <a:lnSpc>
              <a:spcPct val="100000"/>
            </a:lnSpc>
            <a:spcAft>
              <a:spcPts val="0"/>
            </a:spcAft>
          </a:pPr>
          <a:r>
            <a:rPr lang="en-AU" sz="1450" dirty="0" smtClean="0">
              <a:latin typeface="Arial" panose="020B0604020202020204" pitchFamily="34" charset="0"/>
              <a:cs typeface="Arial" panose="020B0604020202020204" pitchFamily="34" charset="0"/>
            </a:rPr>
            <a:t>Demographics</a:t>
          </a:r>
        </a:p>
        <a:p>
          <a:pPr marL="108000" algn="l">
            <a:lnSpc>
              <a:spcPct val="100000"/>
            </a:lnSpc>
            <a:spcAft>
              <a:spcPts val="0"/>
            </a:spcAft>
          </a:pPr>
          <a:r>
            <a:rPr lang="en-AU" sz="1450" dirty="0" smtClean="0">
              <a:latin typeface="Arial" panose="020B0604020202020204" pitchFamily="34" charset="0"/>
              <a:cs typeface="Arial" panose="020B0604020202020204" pitchFamily="34" charset="0"/>
            </a:rPr>
            <a:t>Competencies (legal capability, culture)</a:t>
          </a:r>
          <a:endParaRPr lang="en-AU" sz="1450" dirty="0">
            <a:latin typeface="Arial" panose="020B0604020202020204" pitchFamily="34" charset="0"/>
            <a:cs typeface="Arial" panose="020B0604020202020204" pitchFamily="34" charset="0"/>
          </a:endParaRPr>
        </a:p>
      </dgm:t>
    </dgm:pt>
    <dgm:pt modelId="{D9633364-EF93-4F18-8395-ED9D1F6E5099}" type="parTrans" cxnId="{3D7C617A-A56B-4322-A124-F2E5A93A8B62}">
      <dgm:prSet/>
      <dgm:spPr/>
      <dgm:t>
        <a:bodyPr/>
        <a:lstStyle/>
        <a:p>
          <a:endParaRPr lang="en-AU"/>
        </a:p>
      </dgm:t>
    </dgm:pt>
    <dgm:pt modelId="{91BED4DA-68FA-45FC-86BE-F0DBF6A3489D}" type="sibTrans" cxnId="{3D7C617A-A56B-4322-A124-F2E5A93A8B62}">
      <dgm:prSet/>
      <dgm:spPr/>
      <dgm:t>
        <a:bodyPr/>
        <a:lstStyle/>
        <a:p>
          <a:endParaRPr lang="en-AU"/>
        </a:p>
      </dgm:t>
    </dgm:pt>
    <dgm:pt modelId="{7A33025C-8D4E-4565-88DC-D509D8D08B62}">
      <dgm:prSet custT="1"/>
      <dgm:spPr>
        <a:solidFill>
          <a:srgbClr val="1A58B4"/>
        </a:solidFill>
      </dgm:spPr>
      <dgm:t>
        <a:bodyPr/>
        <a:lstStyle/>
        <a:p>
          <a:pPr>
            <a:lnSpc>
              <a:spcPct val="100000"/>
            </a:lnSpc>
            <a:spcAft>
              <a:spcPts val="0"/>
            </a:spcAft>
          </a:pPr>
          <a:r>
            <a:rPr lang="en-AU" sz="1500" b="1" dirty="0" smtClean="0">
              <a:solidFill>
                <a:srgbClr val="FFFF99"/>
              </a:solidFill>
              <a:latin typeface="Arial" panose="020B0604020202020204" pitchFamily="34" charset="0"/>
              <a:cs typeface="Arial" panose="020B0604020202020204" pitchFamily="34" charset="0"/>
            </a:rPr>
            <a:t>3. Existing infrastructure</a:t>
          </a:r>
        </a:p>
        <a:p>
          <a:pPr>
            <a:lnSpc>
              <a:spcPct val="100000"/>
            </a:lnSpc>
            <a:spcAft>
              <a:spcPts val="0"/>
            </a:spcAft>
          </a:pPr>
          <a:r>
            <a:rPr lang="en-AU" sz="1450" dirty="0" smtClean="0">
              <a:latin typeface="Arial" panose="020B0604020202020204" pitchFamily="34" charset="0"/>
              <a:cs typeface="Arial" panose="020B0604020202020204" pitchFamily="34" charset="0"/>
            </a:rPr>
            <a:t>Stakeholders, community leaders </a:t>
          </a:r>
        </a:p>
        <a:p>
          <a:pPr>
            <a:lnSpc>
              <a:spcPct val="100000"/>
            </a:lnSpc>
            <a:spcAft>
              <a:spcPts val="0"/>
            </a:spcAft>
          </a:pPr>
          <a:r>
            <a:rPr lang="en-AU" sz="1450" dirty="0" smtClean="0">
              <a:latin typeface="Arial" panose="020B0604020202020204" pitchFamily="34" charset="0"/>
              <a:cs typeface="Arial" panose="020B0604020202020204" pitchFamily="34" charset="0"/>
            </a:rPr>
            <a:t>Legal &amp; broader human services</a:t>
          </a:r>
        </a:p>
        <a:p>
          <a:pPr>
            <a:lnSpc>
              <a:spcPct val="100000"/>
            </a:lnSpc>
            <a:spcAft>
              <a:spcPts val="0"/>
            </a:spcAft>
          </a:pPr>
          <a:r>
            <a:rPr lang="en-AU" sz="1450" dirty="0" smtClean="0">
              <a:latin typeface="Arial" panose="020B0604020202020204" pitchFamily="34" charset="0"/>
              <a:cs typeface="Arial" panose="020B0604020202020204" pitchFamily="34" charset="0"/>
            </a:rPr>
            <a:t>   Facilitators &amp; barriers of outreach</a:t>
          </a:r>
          <a:endParaRPr lang="en-AU" sz="1450" dirty="0">
            <a:latin typeface="Arial" panose="020B0604020202020204" pitchFamily="34" charset="0"/>
            <a:cs typeface="Arial" panose="020B0604020202020204" pitchFamily="34" charset="0"/>
          </a:endParaRPr>
        </a:p>
      </dgm:t>
    </dgm:pt>
    <dgm:pt modelId="{1C426FDC-0F40-490D-BD21-E968CC200BAC}" type="parTrans" cxnId="{8DED5A90-E0B7-4ABF-A2C3-D5926AAB442E}">
      <dgm:prSet/>
      <dgm:spPr/>
      <dgm:t>
        <a:bodyPr/>
        <a:lstStyle/>
        <a:p>
          <a:endParaRPr lang="en-AU"/>
        </a:p>
      </dgm:t>
    </dgm:pt>
    <dgm:pt modelId="{9580FA53-AA39-4A30-8451-AE51F17FCC44}" type="sibTrans" cxnId="{8DED5A90-E0B7-4ABF-A2C3-D5926AAB442E}">
      <dgm:prSet/>
      <dgm:spPr/>
      <dgm:t>
        <a:bodyPr/>
        <a:lstStyle/>
        <a:p>
          <a:endParaRPr lang="en-AU"/>
        </a:p>
      </dgm:t>
    </dgm:pt>
    <dgm:pt modelId="{82129E68-14A5-4279-9FCB-D2EC7538322D}" type="pres">
      <dgm:prSet presAssocID="{3B7D9CC8-A07B-4FC0-8688-4CA4D794BD05}" presName="Name0" presStyleCnt="0">
        <dgm:presLayoutVars>
          <dgm:chPref val="1"/>
          <dgm:dir/>
          <dgm:animOne val="branch"/>
          <dgm:animLvl val="lvl"/>
          <dgm:resizeHandles/>
        </dgm:presLayoutVars>
      </dgm:prSet>
      <dgm:spPr/>
      <dgm:t>
        <a:bodyPr/>
        <a:lstStyle/>
        <a:p>
          <a:endParaRPr lang="en-AU"/>
        </a:p>
      </dgm:t>
    </dgm:pt>
    <dgm:pt modelId="{77A2E503-A37B-4BEF-AA3F-B5CDAA18D88B}" type="pres">
      <dgm:prSet presAssocID="{A20724ED-7E2E-49B0-B5B4-AD703A9EB619}" presName="vertOne" presStyleCnt="0"/>
      <dgm:spPr/>
    </dgm:pt>
    <dgm:pt modelId="{D4CFD808-1821-4AD0-AC15-E44C24A2EAD9}" type="pres">
      <dgm:prSet presAssocID="{A20724ED-7E2E-49B0-B5B4-AD703A9EB619}" presName="txOne" presStyleLbl="node0" presStyleIdx="0" presStyleCnt="1" custScaleX="50386" custLinFactNeighborX="-600" custLinFactNeighborY="-85">
        <dgm:presLayoutVars>
          <dgm:chPref val="3"/>
        </dgm:presLayoutVars>
      </dgm:prSet>
      <dgm:spPr/>
      <dgm:t>
        <a:bodyPr/>
        <a:lstStyle/>
        <a:p>
          <a:endParaRPr lang="en-AU"/>
        </a:p>
      </dgm:t>
    </dgm:pt>
    <dgm:pt modelId="{311A77BE-F4A4-4A88-BF45-ADBFD210CDC4}" type="pres">
      <dgm:prSet presAssocID="{A20724ED-7E2E-49B0-B5B4-AD703A9EB619}" presName="parTransOne" presStyleCnt="0"/>
      <dgm:spPr/>
    </dgm:pt>
    <dgm:pt modelId="{CC539141-5A79-4E33-A2B0-A5833DDBB86E}" type="pres">
      <dgm:prSet presAssocID="{A20724ED-7E2E-49B0-B5B4-AD703A9EB619}" presName="horzOne" presStyleCnt="0"/>
      <dgm:spPr/>
    </dgm:pt>
    <dgm:pt modelId="{F2F95FC7-5295-495E-A39B-E964497D6F30}" type="pres">
      <dgm:prSet presAssocID="{F07B16A8-F940-47DA-9508-E56B1248430A}" presName="vertTwo" presStyleCnt="0"/>
      <dgm:spPr/>
    </dgm:pt>
    <dgm:pt modelId="{A74DCDDE-BFBD-4ED5-BE32-EDAB484BB4FE}" type="pres">
      <dgm:prSet presAssocID="{F07B16A8-F940-47DA-9508-E56B1248430A}" presName="txTwo" presStyleLbl="node2" presStyleIdx="0" presStyleCnt="2" custScaleX="139255" custLinFactNeighborX="-167" custLinFactNeighborY="-12617">
        <dgm:presLayoutVars>
          <dgm:chPref val="3"/>
        </dgm:presLayoutVars>
      </dgm:prSet>
      <dgm:spPr/>
      <dgm:t>
        <a:bodyPr/>
        <a:lstStyle/>
        <a:p>
          <a:endParaRPr lang="en-AU"/>
        </a:p>
      </dgm:t>
    </dgm:pt>
    <dgm:pt modelId="{6594719E-B828-4929-A4AA-31B2A2BD90DA}" type="pres">
      <dgm:prSet presAssocID="{F07B16A8-F940-47DA-9508-E56B1248430A}" presName="horzTwo" presStyleCnt="0"/>
      <dgm:spPr/>
    </dgm:pt>
    <dgm:pt modelId="{52CFB80E-F402-4B0F-BF88-054B7AF8FDA6}" type="pres">
      <dgm:prSet presAssocID="{91BED4DA-68FA-45FC-86BE-F0DBF6A3489D}" presName="sibSpaceTwo" presStyleCnt="0"/>
      <dgm:spPr/>
    </dgm:pt>
    <dgm:pt modelId="{A9C0837A-7B28-41E9-9F7F-CCA8A586B42E}" type="pres">
      <dgm:prSet presAssocID="{7A33025C-8D4E-4565-88DC-D509D8D08B62}" presName="vertTwo" presStyleCnt="0"/>
      <dgm:spPr/>
    </dgm:pt>
    <dgm:pt modelId="{FAF1A88F-DFFF-4C77-81A5-D7E201064CFD}" type="pres">
      <dgm:prSet presAssocID="{7A33025C-8D4E-4565-88DC-D509D8D08B62}" presName="txTwo" presStyleLbl="node2" presStyleIdx="1" presStyleCnt="2" custScaleX="131748" custLinFactNeighborX="-5016" custLinFactNeighborY="-13036">
        <dgm:presLayoutVars>
          <dgm:chPref val="3"/>
        </dgm:presLayoutVars>
      </dgm:prSet>
      <dgm:spPr/>
      <dgm:t>
        <a:bodyPr/>
        <a:lstStyle/>
        <a:p>
          <a:endParaRPr lang="en-AU"/>
        </a:p>
      </dgm:t>
    </dgm:pt>
    <dgm:pt modelId="{29EAEAFD-762F-421F-9273-DE67569215B9}" type="pres">
      <dgm:prSet presAssocID="{7A33025C-8D4E-4565-88DC-D509D8D08B62}" presName="horzTwo" presStyleCnt="0"/>
      <dgm:spPr/>
    </dgm:pt>
  </dgm:ptLst>
  <dgm:cxnLst>
    <dgm:cxn modelId="{8DED5A90-E0B7-4ABF-A2C3-D5926AAB442E}" srcId="{A20724ED-7E2E-49B0-B5B4-AD703A9EB619}" destId="{7A33025C-8D4E-4565-88DC-D509D8D08B62}" srcOrd="1" destOrd="0" parTransId="{1C426FDC-0F40-490D-BD21-E968CC200BAC}" sibTransId="{9580FA53-AA39-4A30-8451-AE51F17FCC44}"/>
    <dgm:cxn modelId="{8FDB3384-57BC-4156-80BA-5D082EAF6F99}" srcId="{3B7D9CC8-A07B-4FC0-8688-4CA4D794BD05}" destId="{A20724ED-7E2E-49B0-B5B4-AD703A9EB619}" srcOrd="0" destOrd="0" parTransId="{F74ABB3C-060C-45EA-BEB4-EDD401146546}" sibTransId="{CA554477-985F-46E0-871D-001E2F70D269}"/>
    <dgm:cxn modelId="{9F2357D6-30FD-4244-B68F-E27F0B1E62EA}" type="presOf" srcId="{7A33025C-8D4E-4565-88DC-D509D8D08B62}" destId="{FAF1A88F-DFFF-4C77-81A5-D7E201064CFD}" srcOrd="0" destOrd="0" presId="urn:microsoft.com/office/officeart/2005/8/layout/hierarchy4"/>
    <dgm:cxn modelId="{A329B072-28D1-4B86-B529-A5282097A358}" type="presOf" srcId="{A20724ED-7E2E-49B0-B5B4-AD703A9EB619}" destId="{D4CFD808-1821-4AD0-AC15-E44C24A2EAD9}" srcOrd="0" destOrd="0" presId="urn:microsoft.com/office/officeart/2005/8/layout/hierarchy4"/>
    <dgm:cxn modelId="{3D7C617A-A56B-4322-A124-F2E5A93A8B62}" srcId="{A20724ED-7E2E-49B0-B5B4-AD703A9EB619}" destId="{F07B16A8-F940-47DA-9508-E56B1248430A}" srcOrd="0" destOrd="0" parTransId="{D9633364-EF93-4F18-8395-ED9D1F6E5099}" sibTransId="{91BED4DA-68FA-45FC-86BE-F0DBF6A3489D}"/>
    <dgm:cxn modelId="{52FC429D-BF2B-4B01-9590-27FEE15CC0B1}" type="presOf" srcId="{F07B16A8-F940-47DA-9508-E56B1248430A}" destId="{A74DCDDE-BFBD-4ED5-BE32-EDAB484BB4FE}" srcOrd="0" destOrd="0" presId="urn:microsoft.com/office/officeart/2005/8/layout/hierarchy4"/>
    <dgm:cxn modelId="{43D5F1C0-5DD4-4F89-A5F4-82774A156C80}" type="presOf" srcId="{3B7D9CC8-A07B-4FC0-8688-4CA4D794BD05}" destId="{82129E68-14A5-4279-9FCB-D2EC7538322D}" srcOrd="0" destOrd="0" presId="urn:microsoft.com/office/officeart/2005/8/layout/hierarchy4"/>
    <dgm:cxn modelId="{7400050C-6897-4DC2-927D-F41D95801561}" type="presParOf" srcId="{82129E68-14A5-4279-9FCB-D2EC7538322D}" destId="{77A2E503-A37B-4BEF-AA3F-B5CDAA18D88B}" srcOrd="0" destOrd="0" presId="urn:microsoft.com/office/officeart/2005/8/layout/hierarchy4"/>
    <dgm:cxn modelId="{B06BF418-8859-449D-AD6C-008178DE3617}" type="presParOf" srcId="{77A2E503-A37B-4BEF-AA3F-B5CDAA18D88B}" destId="{D4CFD808-1821-4AD0-AC15-E44C24A2EAD9}" srcOrd="0" destOrd="0" presId="urn:microsoft.com/office/officeart/2005/8/layout/hierarchy4"/>
    <dgm:cxn modelId="{E65B07E8-5A53-4E2D-80F6-B2AE916BB355}" type="presParOf" srcId="{77A2E503-A37B-4BEF-AA3F-B5CDAA18D88B}" destId="{311A77BE-F4A4-4A88-BF45-ADBFD210CDC4}" srcOrd="1" destOrd="0" presId="urn:microsoft.com/office/officeart/2005/8/layout/hierarchy4"/>
    <dgm:cxn modelId="{42BE3EC4-61FA-4751-8BA6-8DCF187E51C3}" type="presParOf" srcId="{77A2E503-A37B-4BEF-AA3F-B5CDAA18D88B}" destId="{CC539141-5A79-4E33-A2B0-A5833DDBB86E}" srcOrd="2" destOrd="0" presId="urn:microsoft.com/office/officeart/2005/8/layout/hierarchy4"/>
    <dgm:cxn modelId="{2CBF55CB-D9D2-41C6-AEAD-CE5B103242AB}" type="presParOf" srcId="{CC539141-5A79-4E33-A2B0-A5833DDBB86E}" destId="{F2F95FC7-5295-495E-A39B-E964497D6F30}" srcOrd="0" destOrd="0" presId="urn:microsoft.com/office/officeart/2005/8/layout/hierarchy4"/>
    <dgm:cxn modelId="{D58B737A-A3B3-4ED1-9014-10E6BDFF41C0}" type="presParOf" srcId="{F2F95FC7-5295-495E-A39B-E964497D6F30}" destId="{A74DCDDE-BFBD-4ED5-BE32-EDAB484BB4FE}" srcOrd="0" destOrd="0" presId="urn:microsoft.com/office/officeart/2005/8/layout/hierarchy4"/>
    <dgm:cxn modelId="{486EF2DB-695F-4079-8A88-C6998AFEC617}" type="presParOf" srcId="{F2F95FC7-5295-495E-A39B-E964497D6F30}" destId="{6594719E-B828-4929-A4AA-31B2A2BD90DA}" srcOrd="1" destOrd="0" presId="urn:microsoft.com/office/officeart/2005/8/layout/hierarchy4"/>
    <dgm:cxn modelId="{FBF81C23-202D-4602-950E-694810DACCA2}" type="presParOf" srcId="{CC539141-5A79-4E33-A2B0-A5833DDBB86E}" destId="{52CFB80E-F402-4B0F-BF88-054B7AF8FDA6}" srcOrd="1" destOrd="0" presId="urn:microsoft.com/office/officeart/2005/8/layout/hierarchy4"/>
    <dgm:cxn modelId="{D3D89565-F769-4118-AF94-662FB22527CD}" type="presParOf" srcId="{CC539141-5A79-4E33-A2B0-A5833DDBB86E}" destId="{A9C0837A-7B28-41E9-9F7F-CCA8A586B42E}" srcOrd="2" destOrd="0" presId="urn:microsoft.com/office/officeart/2005/8/layout/hierarchy4"/>
    <dgm:cxn modelId="{76605DB4-3422-4331-8CAE-38CC076E4CC3}" type="presParOf" srcId="{A9C0837A-7B28-41E9-9F7F-CCA8A586B42E}" destId="{FAF1A88F-DFFF-4C77-81A5-D7E201064CFD}" srcOrd="0" destOrd="0" presId="urn:microsoft.com/office/officeart/2005/8/layout/hierarchy4"/>
    <dgm:cxn modelId="{4DCC5A7E-B826-4B50-960C-D2D55D2793A3}" type="presParOf" srcId="{A9C0837A-7B28-41E9-9F7F-CCA8A586B42E}" destId="{29EAEAFD-762F-421F-9273-DE67569215B9}"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D3AD18-3B96-4526-96E4-72EB77C24A7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AU"/>
        </a:p>
      </dgm:t>
    </dgm:pt>
    <dgm:pt modelId="{4D69B264-47B6-41E4-B6E9-A3CD9F0E0BDB}">
      <dgm:prSet phldrT="[Text]" custT="1"/>
      <dgm:spPr>
        <a:solidFill>
          <a:srgbClr val="1A58B4"/>
        </a:solidFill>
      </dgm:spPr>
      <dgm:t>
        <a:bodyPr/>
        <a:lstStyle/>
        <a:p>
          <a:pPr marL="108000">
            <a:lnSpc>
              <a:spcPct val="100000"/>
            </a:lnSpc>
            <a:spcAft>
              <a:spcPts val="300"/>
            </a:spcAft>
          </a:pPr>
          <a:r>
            <a:rPr lang="en-AU" sz="1500" b="1" dirty="0" smtClean="0">
              <a:solidFill>
                <a:srgbClr val="FFFF99"/>
              </a:solidFill>
              <a:latin typeface="Arial" panose="020B0604020202020204" pitchFamily="34" charset="0"/>
              <a:cs typeface="Arial" panose="020B0604020202020204" pitchFamily="34" charset="0"/>
            </a:rPr>
            <a:t>               4. Client engagement</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Trusted site/host agency, service provider</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Trusted community leader, field officer, problem noticer</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Marketing,  word-of-mouth</a:t>
          </a:r>
          <a:endParaRPr lang="en-AU" sz="1450" dirty="0">
            <a:latin typeface="Arial" panose="020B0604020202020204" pitchFamily="34" charset="0"/>
            <a:cs typeface="Arial" panose="020B0604020202020204" pitchFamily="34" charset="0"/>
          </a:endParaRPr>
        </a:p>
      </dgm:t>
    </dgm:pt>
    <dgm:pt modelId="{CD8D49DF-7D8A-4A35-9AB9-D30FCB686E1D}" type="parTrans" cxnId="{DF97E940-A483-47E7-AB71-54E290186E12}">
      <dgm:prSet/>
      <dgm:spPr/>
      <dgm:t>
        <a:bodyPr/>
        <a:lstStyle/>
        <a:p>
          <a:endParaRPr lang="en-AU"/>
        </a:p>
      </dgm:t>
    </dgm:pt>
    <dgm:pt modelId="{3609F1F3-C712-4518-A688-82ABA1BB00DF}" type="sibTrans" cxnId="{DF97E940-A483-47E7-AB71-54E290186E12}">
      <dgm:prSet/>
      <dgm:spPr/>
      <dgm:t>
        <a:bodyPr/>
        <a:lstStyle/>
        <a:p>
          <a:endParaRPr lang="en-AU"/>
        </a:p>
      </dgm:t>
    </dgm:pt>
    <dgm:pt modelId="{6020D272-523B-486E-9508-09FB1DC72354}">
      <dgm:prSet phldrT="[Text]" custT="1"/>
      <dgm:spPr>
        <a:solidFill>
          <a:srgbClr val="1A58B4"/>
        </a:solidFill>
        <a:ln>
          <a:solidFill>
            <a:srgbClr val="0070C0"/>
          </a:solidFill>
        </a:ln>
      </dgm:spPr>
      <dgm:t>
        <a:bodyPr/>
        <a:lstStyle/>
        <a:p>
          <a:pPr marL="72000">
            <a:lnSpc>
              <a:spcPct val="100000"/>
            </a:lnSpc>
            <a:spcAft>
              <a:spcPts val="300"/>
            </a:spcAft>
          </a:pPr>
          <a:r>
            <a:rPr lang="en-AU" sz="1500" b="1" dirty="0" smtClean="0">
              <a:solidFill>
                <a:srgbClr val="FFFF99"/>
              </a:solidFill>
              <a:latin typeface="Arial" panose="020B0604020202020204" pitchFamily="34" charset="0"/>
              <a:cs typeface="Arial" panose="020B0604020202020204" pitchFamily="34" charset="0"/>
            </a:rPr>
            <a:t>            5. Appropriate service delivery</a:t>
          </a:r>
        </a:p>
        <a:p>
          <a:pPr marL="72000">
            <a:lnSpc>
              <a:spcPct val="100000"/>
            </a:lnSpc>
            <a:spcAft>
              <a:spcPts val="0"/>
            </a:spcAft>
          </a:pPr>
          <a:r>
            <a:rPr lang="en-AU" sz="1450" dirty="0" smtClean="0">
              <a:latin typeface="Arial" panose="020B0604020202020204" pitchFamily="34" charset="0"/>
              <a:cs typeface="Arial" panose="020B0604020202020204" pitchFamily="34" charset="0"/>
            </a:rPr>
            <a:t>Client needs &amp; capability</a:t>
          </a:r>
        </a:p>
        <a:p>
          <a:pPr marL="72000">
            <a:lnSpc>
              <a:spcPct val="100000"/>
            </a:lnSpc>
            <a:spcAft>
              <a:spcPts val="0"/>
            </a:spcAft>
          </a:pPr>
          <a:r>
            <a:rPr lang="en-AU" sz="1450" dirty="0" smtClean="0">
              <a:latin typeface="Arial" panose="020B0604020202020204" pitchFamily="34" charset="0"/>
              <a:cs typeface="Arial" panose="020B0604020202020204" pitchFamily="34" charset="0"/>
            </a:rPr>
            <a:t>Mode &amp; intervention type</a:t>
          </a:r>
        </a:p>
        <a:p>
          <a:pPr marL="72000">
            <a:lnSpc>
              <a:spcPct val="100000"/>
            </a:lnSpc>
            <a:spcAft>
              <a:spcPts val="0"/>
            </a:spcAft>
          </a:pPr>
          <a:r>
            <a:rPr lang="en-AU" sz="1450" dirty="0" smtClean="0">
              <a:latin typeface="Arial" panose="020B0604020202020204" pitchFamily="34" charset="0"/>
              <a:cs typeface="Arial" panose="020B0604020202020204" pitchFamily="34" charset="0"/>
            </a:rPr>
            <a:t>Site/host agency: trusted, privacy</a:t>
          </a:r>
        </a:p>
      </dgm:t>
    </dgm:pt>
    <dgm:pt modelId="{4662C09E-C801-4B9A-BCB0-05DEC7AF180E}" type="parTrans" cxnId="{C984E122-3A7E-46EA-8794-675A5C530A1B}">
      <dgm:prSet/>
      <dgm:spPr/>
      <dgm:t>
        <a:bodyPr/>
        <a:lstStyle/>
        <a:p>
          <a:endParaRPr lang="en-AU"/>
        </a:p>
      </dgm:t>
    </dgm:pt>
    <dgm:pt modelId="{6D9B6CEB-1771-40ED-B623-D6D27B1617CE}" type="sibTrans" cxnId="{C984E122-3A7E-46EA-8794-675A5C530A1B}">
      <dgm:prSet/>
      <dgm:spPr/>
      <dgm:t>
        <a:bodyPr/>
        <a:lstStyle/>
        <a:p>
          <a:endParaRPr lang="en-AU"/>
        </a:p>
      </dgm:t>
    </dgm:pt>
    <dgm:pt modelId="{B47FF8DB-3942-403F-80FD-F28C1F30AEBB}">
      <dgm:prSet phldrT="[Text]" custT="1"/>
      <dgm:spPr>
        <a:solidFill>
          <a:srgbClr val="1A58B4"/>
        </a:solidFill>
      </dgm:spPr>
      <dgm:t>
        <a:bodyPr/>
        <a:lstStyle/>
        <a:p>
          <a:pPr marL="108000">
            <a:lnSpc>
              <a:spcPct val="100000"/>
            </a:lnSpc>
            <a:spcAft>
              <a:spcPts val="300"/>
            </a:spcAft>
          </a:pPr>
          <a:r>
            <a:rPr lang="en-AU" sz="1500" b="1" dirty="0" smtClean="0">
              <a:solidFill>
                <a:srgbClr val="FFFF99"/>
              </a:solidFill>
              <a:latin typeface="Arial" panose="020B0604020202020204" pitchFamily="34" charset="0"/>
              <a:cs typeface="Arial" panose="020B0604020202020204" pitchFamily="34" charset="0"/>
            </a:rPr>
            <a:t>             6. Administration and sustainability</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Skilled, supported legal  &amp; support staff</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Intake system &amp; client file system</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Funding &amp; sustainability</a:t>
          </a:r>
          <a:endParaRPr lang="en-AU" sz="1450" dirty="0">
            <a:latin typeface="Arial" panose="020B0604020202020204" pitchFamily="34" charset="0"/>
            <a:cs typeface="Arial" panose="020B0604020202020204" pitchFamily="34" charset="0"/>
          </a:endParaRPr>
        </a:p>
      </dgm:t>
    </dgm:pt>
    <dgm:pt modelId="{E9277A91-DBF5-4C80-AB5C-AECFFACBE47E}" type="parTrans" cxnId="{7A6309AA-26EF-4EDD-9222-D4A5A9A98628}">
      <dgm:prSet/>
      <dgm:spPr/>
      <dgm:t>
        <a:bodyPr/>
        <a:lstStyle/>
        <a:p>
          <a:endParaRPr lang="en-AU"/>
        </a:p>
      </dgm:t>
    </dgm:pt>
    <dgm:pt modelId="{E4C1EB1F-5059-4ED7-9590-CDBDC03374B9}" type="sibTrans" cxnId="{7A6309AA-26EF-4EDD-9222-D4A5A9A98628}">
      <dgm:prSet/>
      <dgm:spPr/>
      <dgm:t>
        <a:bodyPr/>
        <a:lstStyle/>
        <a:p>
          <a:endParaRPr lang="en-AU"/>
        </a:p>
      </dgm:t>
    </dgm:pt>
    <dgm:pt modelId="{068E2590-ABE1-42F3-9662-AD87F8D02887}">
      <dgm:prSet phldrT="[Text]" custT="1"/>
      <dgm:spPr>
        <a:solidFill>
          <a:srgbClr val="1A58B4"/>
        </a:solidFill>
      </dgm:spPr>
      <dgm:t>
        <a:bodyPr/>
        <a:lstStyle/>
        <a:p>
          <a:pPr marL="108000">
            <a:lnSpc>
              <a:spcPct val="100000"/>
            </a:lnSpc>
            <a:spcAft>
              <a:spcPts val="300"/>
            </a:spcAft>
          </a:pPr>
          <a:r>
            <a:rPr lang="en-AU" sz="1500" b="1" dirty="0" smtClean="0">
              <a:solidFill>
                <a:srgbClr val="FFFF99"/>
              </a:solidFill>
              <a:latin typeface="Arial" panose="020B0604020202020204" pitchFamily="34" charset="0"/>
              <a:cs typeface="Arial" panose="020B0604020202020204" pitchFamily="34" charset="0"/>
            </a:rPr>
            <a:t>                    7. Monitoring and evaluation</a:t>
          </a:r>
          <a:endParaRPr lang="en-AU" sz="1500" dirty="0" smtClean="0">
            <a:solidFill>
              <a:srgbClr val="FFFF99"/>
            </a:solidFill>
            <a:latin typeface="Arial" panose="020B0604020202020204" pitchFamily="34" charset="0"/>
            <a:cs typeface="Arial" panose="020B0604020202020204" pitchFamily="34" charset="0"/>
          </a:endParaRPr>
        </a:p>
        <a:p>
          <a:pPr marL="108000">
            <a:lnSpc>
              <a:spcPct val="100000"/>
            </a:lnSpc>
            <a:spcAft>
              <a:spcPts val="0"/>
            </a:spcAft>
          </a:pPr>
          <a:r>
            <a:rPr lang="en-AU" sz="1450" dirty="0" smtClean="0">
              <a:latin typeface="Arial" panose="020B0604020202020204" pitchFamily="34" charset="0"/>
              <a:cs typeface="Arial" panose="020B0604020202020204" pitchFamily="34" charset="0"/>
            </a:rPr>
            <a:t>Reaching &amp; assisting clients</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Best practice processes &amp; outcomes</a:t>
          </a:r>
        </a:p>
        <a:p>
          <a:pPr marL="108000">
            <a:lnSpc>
              <a:spcPct val="100000"/>
            </a:lnSpc>
            <a:spcAft>
              <a:spcPts val="0"/>
            </a:spcAft>
          </a:pPr>
          <a:r>
            <a:rPr lang="en-AU" sz="1450" dirty="0" smtClean="0">
              <a:latin typeface="Arial" panose="020B0604020202020204" pitchFamily="34" charset="0"/>
              <a:cs typeface="Arial" panose="020B0604020202020204" pitchFamily="34" charset="0"/>
            </a:rPr>
            <a:t>Accountability (&amp; sustainability) </a:t>
          </a:r>
          <a:endParaRPr lang="en-AU" sz="1450" dirty="0">
            <a:latin typeface="Arial" panose="020B0604020202020204" pitchFamily="34" charset="0"/>
            <a:cs typeface="Arial" panose="020B0604020202020204" pitchFamily="34" charset="0"/>
          </a:endParaRPr>
        </a:p>
      </dgm:t>
    </dgm:pt>
    <dgm:pt modelId="{7C8E9214-8666-4A38-82C7-FBBFFF62A14F}" type="parTrans" cxnId="{E2A1E958-C6E6-4CDA-A4D6-DBA1296C272E}">
      <dgm:prSet/>
      <dgm:spPr/>
      <dgm:t>
        <a:bodyPr/>
        <a:lstStyle/>
        <a:p>
          <a:endParaRPr lang="en-AU"/>
        </a:p>
      </dgm:t>
    </dgm:pt>
    <dgm:pt modelId="{CAD2908E-3335-4D3B-AC9B-D0BC3CD9CE2E}" type="sibTrans" cxnId="{E2A1E958-C6E6-4CDA-A4D6-DBA1296C272E}">
      <dgm:prSet/>
      <dgm:spPr/>
      <dgm:t>
        <a:bodyPr/>
        <a:lstStyle/>
        <a:p>
          <a:endParaRPr lang="en-AU"/>
        </a:p>
      </dgm:t>
    </dgm:pt>
    <dgm:pt modelId="{A16B2A76-88BA-4121-80BF-8AD7C30AB48D}" type="pres">
      <dgm:prSet presAssocID="{2ED3AD18-3B96-4526-96E4-72EB77C24A77}" presName="linear" presStyleCnt="0">
        <dgm:presLayoutVars>
          <dgm:dir/>
          <dgm:resizeHandles val="exact"/>
        </dgm:presLayoutVars>
      </dgm:prSet>
      <dgm:spPr/>
      <dgm:t>
        <a:bodyPr/>
        <a:lstStyle/>
        <a:p>
          <a:endParaRPr lang="en-AU"/>
        </a:p>
      </dgm:t>
    </dgm:pt>
    <dgm:pt modelId="{C97C7403-0FF1-4B7E-B14C-A3C1755FBA66}" type="pres">
      <dgm:prSet presAssocID="{4D69B264-47B6-41E4-B6E9-A3CD9F0E0BDB}" presName="comp" presStyleCnt="0"/>
      <dgm:spPr/>
    </dgm:pt>
    <dgm:pt modelId="{0381BF49-17F2-496C-8B9A-C6EFF013AE64}" type="pres">
      <dgm:prSet presAssocID="{4D69B264-47B6-41E4-B6E9-A3CD9F0E0BDB}" presName="box" presStyleLbl="node1" presStyleIdx="0" presStyleCnt="4"/>
      <dgm:spPr/>
      <dgm:t>
        <a:bodyPr/>
        <a:lstStyle/>
        <a:p>
          <a:endParaRPr lang="en-AU"/>
        </a:p>
      </dgm:t>
    </dgm:pt>
    <dgm:pt modelId="{1B80202D-F1D7-4FE8-8F1F-940C58C89723}" type="pres">
      <dgm:prSet presAssocID="{4D69B264-47B6-41E4-B6E9-A3CD9F0E0BDB}" presName="img" presStyleLbl="fgImgPlace1" presStyleIdx="0" presStyleCnt="4" custScaleX="63930"/>
      <dgm:spPr>
        <a:solidFill>
          <a:srgbClr val="1A58B4"/>
        </a:solidFill>
        <a:ln>
          <a:solidFill>
            <a:srgbClr val="1A58B4"/>
          </a:solidFill>
        </a:ln>
      </dgm:spPr>
      <dgm:t>
        <a:bodyPr/>
        <a:lstStyle/>
        <a:p>
          <a:endParaRPr lang="en-AU"/>
        </a:p>
      </dgm:t>
    </dgm:pt>
    <dgm:pt modelId="{62B98534-B115-415A-9B28-DE89DCFCFF83}" type="pres">
      <dgm:prSet presAssocID="{4D69B264-47B6-41E4-B6E9-A3CD9F0E0BDB}" presName="text" presStyleLbl="node1" presStyleIdx="0" presStyleCnt="4">
        <dgm:presLayoutVars>
          <dgm:bulletEnabled val="1"/>
        </dgm:presLayoutVars>
      </dgm:prSet>
      <dgm:spPr/>
      <dgm:t>
        <a:bodyPr/>
        <a:lstStyle/>
        <a:p>
          <a:endParaRPr lang="en-AU"/>
        </a:p>
      </dgm:t>
    </dgm:pt>
    <dgm:pt modelId="{428C2AF7-0FFC-4890-BEE5-946C4A31DD48}" type="pres">
      <dgm:prSet presAssocID="{3609F1F3-C712-4518-A688-82ABA1BB00DF}" presName="spacer" presStyleCnt="0"/>
      <dgm:spPr/>
    </dgm:pt>
    <dgm:pt modelId="{738ACCA2-76C7-4769-BEC0-CAFA65118539}" type="pres">
      <dgm:prSet presAssocID="{6020D272-523B-486E-9508-09FB1DC72354}" presName="comp" presStyleCnt="0"/>
      <dgm:spPr/>
    </dgm:pt>
    <dgm:pt modelId="{251617C3-7FDF-42C0-B6B0-01A5283C451B}" type="pres">
      <dgm:prSet presAssocID="{6020D272-523B-486E-9508-09FB1DC72354}" presName="box" presStyleLbl="node1" presStyleIdx="1" presStyleCnt="4" custLinFactNeighborY="4026"/>
      <dgm:spPr/>
      <dgm:t>
        <a:bodyPr/>
        <a:lstStyle/>
        <a:p>
          <a:endParaRPr lang="en-AU"/>
        </a:p>
      </dgm:t>
    </dgm:pt>
    <dgm:pt modelId="{7DD4748B-15B1-4801-8709-958B0C2769B2}" type="pres">
      <dgm:prSet presAssocID="{6020D272-523B-486E-9508-09FB1DC72354}" presName="img" presStyleLbl="fgImgPlace1" presStyleIdx="1" presStyleCnt="4" custScaleX="62051"/>
      <dgm:spPr>
        <a:solidFill>
          <a:srgbClr val="1A58B4"/>
        </a:solidFill>
        <a:ln>
          <a:solidFill>
            <a:srgbClr val="1A58B4"/>
          </a:solidFill>
        </a:ln>
      </dgm:spPr>
      <dgm:t>
        <a:bodyPr/>
        <a:lstStyle/>
        <a:p>
          <a:endParaRPr lang="en-AU"/>
        </a:p>
      </dgm:t>
    </dgm:pt>
    <dgm:pt modelId="{DEC0420B-2073-46ED-925D-A1D8CCC65F7C}" type="pres">
      <dgm:prSet presAssocID="{6020D272-523B-486E-9508-09FB1DC72354}" presName="text" presStyleLbl="node1" presStyleIdx="1" presStyleCnt="4">
        <dgm:presLayoutVars>
          <dgm:bulletEnabled val="1"/>
        </dgm:presLayoutVars>
      </dgm:prSet>
      <dgm:spPr/>
      <dgm:t>
        <a:bodyPr/>
        <a:lstStyle/>
        <a:p>
          <a:endParaRPr lang="en-AU"/>
        </a:p>
      </dgm:t>
    </dgm:pt>
    <dgm:pt modelId="{BF576F92-9681-4C0C-A99E-DBDCB0062DBC}" type="pres">
      <dgm:prSet presAssocID="{6D9B6CEB-1771-40ED-B623-D6D27B1617CE}" presName="spacer" presStyleCnt="0"/>
      <dgm:spPr/>
    </dgm:pt>
    <dgm:pt modelId="{1BBEAFD0-A0D8-40D9-92A2-8779B90EF3A4}" type="pres">
      <dgm:prSet presAssocID="{B47FF8DB-3942-403F-80FD-F28C1F30AEBB}" presName="comp" presStyleCnt="0"/>
      <dgm:spPr/>
    </dgm:pt>
    <dgm:pt modelId="{A7196D80-86BE-408D-AC33-B99DD652CA73}" type="pres">
      <dgm:prSet presAssocID="{B47FF8DB-3942-403F-80FD-F28C1F30AEBB}" presName="box" presStyleLbl="node1" presStyleIdx="2" presStyleCnt="4"/>
      <dgm:spPr/>
      <dgm:t>
        <a:bodyPr/>
        <a:lstStyle/>
        <a:p>
          <a:endParaRPr lang="en-AU"/>
        </a:p>
      </dgm:t>
    </dgm:pt>
    <dgm:pt modelId="{9201B341-1F74-4D2F-82F4-D82437C16626}" type="pres">
      <dgm:prSet presAssocID="{B47FF8DB-3942-403F-80FD-F28C1F30AEBB}" presName="img" presStyleLbl="fgImgPlace1" presStyleIdx="2" presStyleCnt="4" custScaleX="62051"/>
      <dgm:spPr>
        <a:solidFill>
          <a:srgbClr val="1A58B4"/>
        </a:solidFill>
        <a:ln>
          <a:solidFill>
            <a:srgbClr val="1A58B4"/>
          </a:solidFill>
        </a:ln>
      </dgm:spPr>
      <dgm:t>
        <a:bodyPr/>
        <a:lstStyle/>
        <a:p>
          <a:endParaRPr lang="en-AU"/>
        </a:p>
      </dgm:t>
    </dgm:pt>
    <dgm:pt modelId="{67B7368F-8D21-4635-829B-81E5ECC56BFB}" type="pres">
      <dgm:prSet presAssocID="{B47FF8DB-3942-403F-80FD-F28C1F30AEBB}" presName="text" presStyleLbl="node1" presStyleIdx="2" presStyleCnt="4">
        <dgm:presLayoutVars>
          <dgm:bulletEnabled val="1"/>
        </dgm:presLayoutVars>
      </dgm:prSet>
      <dgm:spPr/>
      <dgm:t>
        <a:bodyPr/>
        <a:lstStyle/>
        <a:p>
          <a:endParaRPr lang="en-AU"/>
        </a:p>
      </dgm:t>
    </dgm:pt>
    <dgm:pt modelId="{23F71D8D-FD2E-4DD1-863D-EF97D32F779D}" type="pres">
      <dgm:prSet presAssocID="{E4C1EB1F-5059-4ED7-9590-CDBDC03374B9}" presName="spacer" presStyleCnt="0"/>
      <dgm:spPr/>
    </dgm:pt>
    <dgm:pt modelId="{CC63BE60-87D8-4759-A1CB-C047876E1951}" type="pres">
      <dgm:prSet presAssocID="{068E2590-ABE1-42F3-9662-AD87F8D02887}" presName="comp" presStyleCnt="0"/>
      <dgm:spPr/>
    </dgm:pt>
    <dgm:pt modelId="{771FA3CB-F6B7-49C9-80C3-D5B5E3B2F1B5}" type="pres">
      <dgm:prSet presAssocID="{068E2590-ABE1-42F3-9662-AD87F8D02887}" presName="box" presStyleLbl="node1" presStyleIdx="3" presStyleCnt="4"/>
      <dgm:spPr/>
      <dgm:t>
        <a:bodyPr/>
        <a:lstStyle/>
        <a:p>
          <a:endParaRPr lang="en-AU"/>
        </a:p>
      </dgm:t>
    </dgm:pt>
    <dgm:pt modelId="{057D8E46-4B4F-40C1-95A3-43B368E236ED}" type="pres">
      <dgm:prSet presAssocID="{068E2590-ABE1-42F3-9662-AD87F8D02887}" presName="img" presStyleLbl="fgImgPlace1" presStyleIdx="3" presStyleCnt="4" custScaleX="65639" custLinFactNeighborX="-1794" custLinFactNeighborY="-1555"/>
      <dgm:spPr>
        <a:solidFill>
          <a:srgbClr val="1A58B4"/>
        </a:solidFill>
        <a:ln>
          <a:solidFill>
            <a:srgbClr val="1A58B4"/>
          </a:solidFill>
        </a:ln>
      </dgm:spPr>
      <dgm:t>
        <a:bodyPr/>
        <a:lstStyle/>
        <a:p>
          <a:endParaRPr lang="en-AU"/>
        </a:p>
      </dgm:t>
    </dgm:pt>
    <dgm:pt modelId="{12B71ED2-3AE2-4D49-B87F-2C3ECF99A31A}" type="pres">
      <dgm:prSet presAssocID="{068E2590-ABE1-42F3-9662-AD87F8D02887}" presName="text" presStyleLbl="node1" presStyleIdx="3" presStyleCnt="4">
        <dgm:presLayoutVars>
          <dgm:bulletEnabled val="1"/>
        </dgm:presLayoutVars>
      </dgm:prSet>
      <dgm:spPr/>
      <dgm:t>
        <a:bodyPr/>
        <a:lstStyle/>
        <a:p>
          <a:endParaRPr lang="en-AU"/>
        </a:p>
      </dgm:t>
    </dgm:pt>
  </dgm:ptLst>
  <dgm:cxnLst>
    <dgm:cxn modelId="{BE7ADFCC-D2CD-4125-8DA3-EE9FA7F7A9B5}" type="presOf" srcId="{4D69B264-47B6-41E4-B6E9-A3CD9F0E0BDB}" destId="{0381BF49-17F2-496C-8B9A-C6EFF013AE64}" srcOrd="0" destOrd="0" presId="urn:microsoft.com/office/officeart/2005/8/layout/vList4"/>
    <dgm:cxn modelId="{DF97E940-A483-47E7-AB71-54E290186E12}" srcId="{2ED3AD18-3B96-4526-96E4-72EB77C24A77}" destId="{4D69B264-47B6-41E4-B6E9-A3CD9F0E0BDB}" srcOrd="0" destOrd="0" parTransId="{CD8D49DF-7D8A-4A35-9AB9-D30FCB686E1D}" sibTransId="{3609F1F3-C712-4518-A688-82ABA1BB00DF}"/>
    <dgm:cxn modelId="{026FD5E5-4EE9-4A76-9B40-079B66DC27C5}" type="presOf" srcId="{6020D272-523B-486E-9508-09FB1DC72354}" destId="{DEC0420B-2073-46ED-925D-A1D8CCC65F7C}" srcOrd="1" destOrd="0" presId="urn:microsoft.com/office/officeart/2005/8/layout/vList4"/>
    <dgm:cxn modelId="{80BEAC93-A4F8-49DE-8770-E12AB01F65C3}" type="presOf" srcId="{B47FF8DB-3942-403F-80FD-F28C1F30AEBB}" destId="{A7196D80-86BE-408D-AC33-B99DD652CA73}" srcOrd="0" destOrd="0" presId="urn:microsoft.com/office/officeart/2005/8/layout/vList4"/>
    <dgm:cxn modelId="{C984E122-3A7E-46EA-8794-675A5C530A1B}" srcId="{2ED3AD18-3B96-4526-96E4-72EB77C24A77}" destId="{6020D272-523B-486E-9508-09FB1DC72354}" srcOrd="1" destOrd="0" parTransId="{4662C09E-C801-4B9A-BCB0-05DEC7AF180E}" sibTransId="{6D9B6CEB-1771-40ED-B623-D6D27B1617CE}"/>
    <dgm:cxn modelId="{80DAF837-B071-4B99-B8E7-99D57A2FBBF4}" type="presOf" srcId="{6020D272-523B-486E-9508-09FB1DC72354}" destId="{251617C3-7FDF-42C0-B6B0-01A5283C451B}" srcOrd="0" destOrd="0" presId="urn:microsoft.com/office/officeart/2005/8/layout/vList4"/>
    <dgm:cxn modelId="{83B004DB-A3E1-430D-8CD7-0AD2E5773D8B}" type="presOf" srcId="{2ED3AD18-3B96-4526-96E4-72EB77C24A77}" destId="{A16B2A76-88BA-4121-80BF-8AD7C30AB48D}" srcOrd="0" destOrd="0" presId="urn:microsoft.com/office/officeart/2005/8/layout/vList4"/>
    <dgm:cxn modelId="{E2A1E958-C6E6-4CDA-A4D6-DBA1296C272E}" srcId="{2ED3AD18-3B96-4526-96E4-72EB77C24A77}" destId="{068E2590-ABE1-42F3-9662-AD87F8D02887}" srcOrd="3" destOrd="0" parTransId="{7C8E9214-8666-4A38-82C7-FBBFFF62A14F}" sibTransId="{CAD2908E-3335-4D3B-AC9B-D0BC3CD9CE2E}"/>
    <dgm:cxn modelId="{E582AE82-0048-4F16-8FD1-E60B5521CF76}" type="presOf" srcId="{4D69B264-47B6-41E4-B6E9-A3CD9F0E0BDB}" destId="{62B98534-B115-415A-9B28-DE89DCFCFF83}" srcOrd="1" destOrd="0" presId="urn:microsoft.com/office/officeart/2005/8/layout/vList4"/>
    <dgm:cxn modelId="{E11C1B16-B864-4D31-83C8-7672EF7C6BA0}" type="presOf" srcId="{068E2590-ABE1-42F3-9662-AD87F8D02887}" destId="{771FA3CB-F6B7-49C9-80C3-D5B5E3B2F1B5}" srcOrd="0" destOrd="0" presId="urn:microsoft.com/office/officeart/2005/8/layout/vList4"/>
    <dgm:cxn modelId="{98A97AA1-CDD5-4D1F-BCE0-ECD68060D3FE}" type="presOf" srcId="{B47FF8DB-3942-403F-80FD-F28C1F30AEBB}" destId="{67B7368F-8D21-4635-829B-81E5ECC56BFB}" srcOrd="1" destOrd="0" presId="urn:microsoft.com/office/officeart/2005/8/layout/vList4"/>
    <dgm:cxn modelId="{E91591AE-7F3B-4AAC-8544-E6AA1C420367}" type="presOf" srcId="{068E2590-ABE1-42F3-9662-AD87F8D02887}" destId="{12B71ED2-3AE2-4D49-B87F-2C3ECF99A31A}" srcOrd="1" destOrd="0" presId="urn:microsoft.com/office/officeart/2005/8/layout/vList4"/>
    <dgm:cxn modelId="{7A6309AA-26EF-4EDD-9222-D4A5A9A98628}" srcId="{2ED3AD18-3B96-4526-96E4-72EB77C24A77}" destId="{B47FF8DB-3942-403F-80FD-F28C1F30AEBB}" srcOrd="2" destOrd="0" parTransId="{E9277A91-DBF5-4C80-AB5C-AECFFACBE47E}" sibTransId="{E4C1EB1F-5059-4ED7-9590-CDBDC03374B9}"/>
    <dgm:cxn modelId="{9E3665AC-4943-4961-9C4F-96448569545A}" type="presParOf" srcId="{A16B2A76-88BA-4121-80BF-8AD7C30AB48D}" destId="{C97C7403-0FF1-4B7E-B14C-A3C1755FBA66}" srcOrd="0" destOrd="0" presId="urn:microsoft.com/office/officeart/2005/8/layout/vList4"/>
    <dgm:cxn modelId="{82DE5064-A52E-4B03-A846-191BE40A7317}" type="presParOf" srcId="{C97C7403-0FF1-4B7E-B14C-A3C1755FBA66}" destId="{0381BF49-17F2-496C-8B9A-C6EFF013AE64}" srcOrd="0" destOrd="0" presId="urn:microsoft.com/office/officeart/2005/8/layout/vList4"/>
    <dgm:cxn modelId="{E0FC846B-4D2B-4281-9CC1-4A770BFAE5EF}" type="presParOf" srcId="{C97C7403-0FF1-4B7E-B14C-A3C1755FBA66}" destId="{1B80202D-F1D7-4FE8-8F1F-940C58C89723}" srcOrd="1" destOrd="0" presId="urn:microsoft.com/office/officeart/2005/8/layout/vList4"/>
    <dgm:cxn modelId="{EEA5B51A-5C2D-4929-9BC5-2923DD2E81F4}" type="presParOf" srcId="{C97C7403-0FF1-4B7E-B14C-A3C1755FBA66}" destId="{62B98534-B115-415A-9B28-DE89DCFCFF83}" srcOrd="2" destOrd="0" presId="urn:microsoft.com/office/officeart/2005/8/layout/vList4"/>
    <dgm:cxn modelId="{908B2E66-2395-43B0-8940-C15306921E8B}" type="presParOf" srcId="{A16B2A76-88BA-4121-80BF-8AD7C30AB48D}" destId="{428C2AF7-0FFC-4890-BEE5-946C4A31DD48}" srcOrd="1" destOrd="0" presId="urn:microsoft.com/office/officeart/2005/8/layout/vList4"/>
    <dgm:cxn modelId="{36C4B709-4D50-4D04-A72D-B166A043D971}" type="presParOf" srcId="{A16B2A76-88BA-4121-80BF-8AD7C30AB48D}" destId="{738ACCA2-76C7-4769-BEC0-CAFA65118539}" srcOrd="2" destOrd="0" presId="urn:microsoft.com/office/officeart/2005/8/layout/vList4"/>
    <dgm:cxn modelId="{47E686F2-F8FA-4F34-8185-2D17A5FC2C39}" type="presParOf" srcId="{738ACCA2-76C7-4769-BEC0-CAFA65118539}" destId="{251617C3-7FDF-42C0-B6B0-01A5283C451B}" srcOrd="0" destOrd="0" presId="urn:microsoft.com/office/officeart/2005/8/layout/vList4"/>
    <dgm:cxn modelId="{A22E4B57-65EB-42E8-B3C2-72421B6C9E01}" type="presParOf" srcId="{738ACCA2-76C7-4769-BEC0-CAFA65118539}" destId="{7DD4748B-15B1-4801-8709-958B0C2769B2}" srcOrd="1" destOrd="0" presId="urn:microsoft.com/office/officeart/2005/8/layout/vList4"/>
    <dgm:cxn modelId="{B768D0FB-B95D-44D8-A18B-62B6D3333B4F}" type="presParOf" srcId="{738ACCA2-76C7-4769-BEC0-CAFA65118539}" destId="{DEC0420B-2073-46ED-925D-A1D8CCC65F7C}" srcOrd="2" destOrd="0" presId="urn:microsoft.com/office/officeart/2005/8/layout/vList4"/>
    <dgm:cxn modelId="{B5CE2E6C-2ED6-4ABB-8C91-E462C0760DC2}" type="presParOf" srcId="{A16B2A76-88BA-4121-80BF-8AD7C30AB48D}" destId="{BF576F92-9681-4C0C-A99E-DBDCB0062DBC}" srcOrd="3" destOrd="0" presId="urn:microsoft.com/office/officeart/2005/8/layout/vList4"/>
    <dgm:cxn modelId="{230AFD6D-00C5-4669-AD05-0669FE606668}" type="presParOf" srcId="{A16B2A76-88BA-4121-80BF-8AD7C30AB48D}" destId="{1BBEAFD0-A0D8-40D9-92A2-8779B90EF3A4}" srcOrd="4" destOrd="0" presId="urn:microsoft.com/office/officeart/2005/8/layout/vList4"/>
    <dgm:cxn modelId="{0170C096-6259-4D08-80CB-A0EDABE6BF23}" type="presParOf" srcId="{1BBEAFD0-A0D8-40D9-92A2-8779B90EF3A4}" destId="{A7196D80-86BE-408D-AC33-B99DD652CA73}" srcOrd="0" destOrd="0" presId="urn:microsoft.com/office/officeart/2005/8/layout/vList4"/>
    <dgm:cxn modelId="{B7C916C6-A487-4996-8C90-C488426BE93E}" type="presParOf" srcId="{1BBEAFD0-A0D8-40D9-92A2-8779B90EF3A4}" destId="{9201B341-1F74-4D2F-82F4-D82437C16626}" srcOrd="1" destOrd="0" presId="urn:microsoft.com/office/officeart/2005/8/layout/vList4"/>
    <dgm:cxn modelId="{554B0C23-7FC3-4262-817A-2149C9B30901}" type="presParOf" srcId="{1BBEAFD0-A0D8-40D9-92A2-8779B90EF3A4}" destId="{67B7368F-8D21-4635-829B-81E5ECC56BFB}" srcOrd="2" destOrd="0" presId="urn:microsoft.com/office/officeart/2005/8/layout/vList4"/>
    <dgm:cxn modelId="{E9110346-08E9-43B8-8BAB-302ED02FC7CA}" type="presParOf" srcId="{A16B2A76-88BA-4121-80BF-8AD7C30AB48D}" destId="{23F71D8D-FD2E-4DD1-863D-EF97D32F779D}" srcOrd="5" destOrd="0" presId="urn:microsoft.com/office/officeart/2005/8/layout/vList4"/>
    <dgm:cxn modelId="{7CAC0FBC-B2E6-4A8D-95F7-E5E88648641F}" type="presParOf" srcId="{A16B2A76-88BA-4121-80BF-8AD7C30AB48D}" destId="{CC63BE60-87D8-4759-A1CB-C047876E1951}" srcOrd="6" destOrd="0" presId="urn:microsoft.com/office/officeart/2005/8/layout/vList4"/>
    <dgm:cxn modelId="{25B644F5-C8BA-40B4-B91E-F54CEC1ADA6E}" type="presParOf" srcId="{CC63BE60-87D8-4759-A1CB-C047876E1951}" destId="{771FA3CB-F6B7-49C9-80C3-D5B5E3B2F1B5}" srcOrd="0" destOrd="0" presId="urn:microsoft.com/office/officeart/2005/8/layout/vList4"/>
    <dgm:cxn modelId="{4D964331-12F4-42E3-ADBD-ADF45C48ABD5}" type="presParOf" srcId="{CC63BE60-87D8-4759-A1CB-C047876E1951}" destId="{057D8E46-4B4F-40C1-95A3-43B368E236ED}" srcOrd="1" destOrd="0" presId="urn:microsoft.com/office/officeart/2005/8/layout/vList4"/>
    <dgm:cxn modelId="{0DFC0C70-73D2-4E4B-8EB4-7CF84B8280B5}" type="presParOf" srcId="{CC63BE60-87D8-4759-A1CB-C047876E1951}" destId="{12B71ED2-3AE2-4D49-B87F-2C3ECF99A31A}" srcOrd="2" destOrd="0" presId="urn:microsoft.com/office/officeart/2005/8/layout/vList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0.02751</cdr:x>
      <cdr:y>0.94189</cdr:y>
    </cdr:from>
    <cdr:to>
      <cdr:x>0.92825</cdr:x>
      <cdr:y>0.99789</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1520" y="5332295"/>
          <a:ext cx="8236410" cy="31701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347" cy="496491"/>
          </a:xfrm>
          <a:prstGeom prst="rect">
            <a:avLst/>
          </a:prstGeom>
        </p:spPr>
        <p:txBody>
          <a:bodyPr vert="horz" lIns="91421" tIns="45711" rIns="91421" bIns="45711" rtlCol="0"/>
          <a:lstStyle>
            <a:lvl1pPr algn="l">
              <a:defRPr sz="1200"/>
            </a:lvl1pPr>
          </a:lstStyle>
          <a:p>
            <a:endParaRPr lang="en-AU" dirty="0"/>
          </a:p>
        </p:txBody>
      </p:sp>
      <p:sp>
        <p:nvSpPr>
          <p:cNvPr id="3" name="Date Placeholder 2"/>
          <p:cNvSpPr>
            <a:spLocks noGrp="1"/>
          </p:cNvSpPr>
          <p:nvPr>
            <p:ph type="dt" sz="quarter" idx="1"/>
          </p:nvPr>
        </p:nvSpPr>
        <p:spPr>
          <a:xfrm>
            <a:off x="3851344" y="1"/>
            <a:ext cx="2946347" cy="496491"/>
          </a:xfrm>
          <a:prstGeom prst="rect">
            <a:avLst/>
          </a:prstGeom>
        </p:spPr>
        <p:txBody>
          <a:bodyPr vert="horz" lIns="91421" tIns="45711" rIns="91421" bIns="45711" rtlCol="0"/>
          <a:lstStyle>
            <a:lvl1pPr algn="r">
              <a:defRPr sz="1200"/>
            </a:lvl1pPr>
          </a:lstStyle>
          <a:p>
            <a:fld id="{377AC929-2BB6-4B4C-97DC-CE4DDD8F5F9E}" type="datetimeFigureOut">
              <a:rPr lang="en-AU" smtClean="0"/>
              <a:t>4/06/2015</a:t>
            </a:fld>
            <a:endParaRPr lang="en-AU" dirty="0"/>
          </a:p>
        </p:txBody>
      </p:sp>
      <p:sp>
        <p:nvSpPr>
          <p:cNvPr id="4" name="Footer Placeholder 3"/>
          <p:cNvSpPr>
            <a:spLocks noGrp="1"/>
          </p:cNvSpPr>
          <p:nvPr>
            <p:ph type="ftr" sz="quarter" idx="2"/>
          </p:nvPr>
        </p:nvSpPr>
        <p:spPr>
          <a:xfrm>
            <a:off x="2" y="9431601"/>
            <a:ext cx="2946347" cy="496491"/>
          </a:xfrm>
          <a:prstGeom prst="rect">
            <a:avLst/>
          </a:prstGeom>
        </p:spPr>
        <p:txBody>
          <a:bodyPr vert="horz" lIns="91421" tIns="45711" rIns="91421" bIns="45711"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1344" y="9431601"/>
            <a:ext cx="2946347" cy="496491"/>
          </a:xfrm>
          <a:prstGeom prst="rect">
            <a:avLst/>
          </a:prstGeom>
        </p:spPr>
        <p:txBody>
          <a:bodyPr vert="horz" lIns="91421" tIns="45711" rIns="91421" bIns="45711" rtlCol="0" anchor="b"/>
          <a:lstStyle>
            <a:lvl1pPr algn="r">
              <a:defRPr sz="1200"/>
            </a:lvl1pPr>
          </a:lstStyle>
          <a:p>
            <a:fld id="{7DB8446E-E40D-44D9-A6EE-342408C5DA26}" type="slidenum">
              <a:rPr lang="en-AU" smtClean="0"/>
              <a:t>‹#›</a:t>
            </a:fld>
            <a:endParaRPr lang="en-AU" dirty="0"/>
          </a:p>
        </p:txBody>
      </p:sp>
    </p:spTree>
    <p:extLst>
      <p:ext uri="{BB962C8B-B14F-4D97-AF65-F5344CB8AC3E}">
        <p14:creationId xmlns:p14="http://schemas.microsoft.com/office/powerpoint/2010/main" val="3925756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347" cy="496491"/>
          </a:xfrm>
          <a:prstGeom prst="rect">
            <a:avLst/>
          </a:prstGeom>
        </p:spPr>
        <p:txBody>
          <a:bodyPr vert="horz" lIns="91421" tIns="45711" rIns="91421" bIns="45711" rtlCol="0"/>
          <a:lstStyle>
            <a:lvl1pPr algn="l">
              <a:defRPr sz="1200"/>
            </a:lvl1pPr>
          </a:lstStyle>
          <a:p>
            <a:endParaRPr lang="en-AU" dirty="0"/>
          </a:p>
        </p:txBody>
      </p:sp>
      <p:sp>
        <p:nvSpPr>
          <p:cNvPr id="3" name="Date Placeholder 2"/>
          <p:cNvSpPr>
            <a:spLocks noGrp="1"/>
          </p:cNvSpPr>
          <p:nvPr>
            <p:ph type="dt" idx="1"/>
          </p:nvPr>
        </p:nvSpPr>
        <p:spPr>
          <a:xfrm>
            <a:off x="3851344" y="1"/>
            <a:ext cx="2946347" cy="496491"/>
          </a:xfrm>
          <a:prstGeom prst="rect">
            <a:avLst/>
          </a:prstGeom>
        </p:spPr>
        <p:txBody>
          <a:bodyPr vert="horz" lIns="91421" tIns="45711" rIns="91421" bIns="45711" rtlCol="0"/>
          <a:lstStyle>
            <a:lvl1pPr algn="r">
              <a:defRPr sz="1200"/>
            </a:lvl1pPr>
          </a:lstStyle>
          <a:p>
            <a:fld id="{27C99510-0BDD-4231-9941-0837279865F9}" type="datetimeFigureOut">
              <a:rPr lang="en-AU" smtClean="0"/>
              <a:t>4/06/2015</a:t>
            </a:fld>
            <a:endParaRPr lang="en-AU"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21" tIns="45711" rIns="91421" bIns="45711" rtlCol="0" anchor="ctr"/>
          <a:lstStyle/>
          <a:p>
            <a:endParaRPr lang="en-AU" dirty="0"/>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1421" tIns="45711" rIns="91421" bIns="457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31601"/>
            <a:ext cx="2946347" cy="496491"/>
          </a:xfrm>
          <a:prstGeom prst="rect">
            <a:avLst/>
          </a:prstGeom>
        </p:spPr>
        <p:txBody>
          <a:bodyPr vert="horz" lIns="91421" tIns="45711" rIns="91421" bIns="45711"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1344" y="9431601"/>
            <a:ext cx="2946347" cy="496491"/>
          </a:xfrm>
          <a:prstGeom prst="rect">
            <a:avLst/>
          </a:prstGeom>
        </p:spPr>
        <p:txBody>
          <a:bodyPr vert="horz" lIns="91421" tIns="45711" rIns="91421" bIns="45711" rtlCol="0" anchor="b"/>
          <a:lstStyle>
            <a:lvl1pPr algn="r">
              <a:defRPr sz="1200"/>
            </a:lvl1pPr>
          </a:lstStyle>
          <a:p>
            <a:fld id="{D159ECD5-472A-4F7B-881E-0B41A66EC13C}" type="slidenum">
              <a:rPr lang="en-AU" smtClean="0"/>
              <a:t>‹#›</a:t>
            </a:fld>
            <a:endParaRPr lang="en-AU" dirty="0"/>
          </a:p>
        </p:txBody>
      </p:sp>
    </p:spTree>
    <p:extLst>
      <p:ext uri="{BB962C8B-B14F-4D97-AF65-F5344CB8AC3E}">
        <p14:creationId xmlns:p14="http://schemas.microsoft.com/office/powerpoint/2010/main" val="383344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8" y="788988"/>
            <a:ext cx="6719887" cy="5040312"/>
          </a:xfrm>
        </p:spPr>
      </p:sp>
      <p:sp>
        <p:nvSpPr>
          <p:cNvPr id="3" name="Notes Placeholder 2"/>
          <p:cNvSpPr>
            <a:spLocks noGrp="1"/>
          </p:cNvSpPr>
          <p:nvPr>
            <p:ph type="body" idx="1"/>
          </p:nvPr>
        </p:nvSpPr>
        <p:spPr>
          <a:xfrm>
            <a:off x="679927" y="6117034"/>
            <a:ext cx="5439410" cy="3068045"/>
          </a:xfrm>
        </p:spPr>
        <p:txBody>
          <a:bodyPr/>
          <a:lstStyle/>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1</a:t>
            </a:fld>
            <a:endParaRPr lang="en-AU" dirty="0"/>
          </a:p>
        </p:txBody>
      </p:sp>
    </p:spTree>
    <p:extLst>
      <p:ext uri="{BB962C8B-B14F-4D97-AF65-F5344CB8AC3E}">
        <p14:creationId xmlns:p14="http://schemas.microsoft.com/office/powerpoint/2010/main" val="2769066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1319" y="5461398"/>
            <a:ext cx="5439410" cy="2239813"/>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400" b="1" dirty="0">
              <a:latin typeface="Arial" panose="020B0604020202020204" pitchFamily="34" charset="0"/>
              <a:cs typeface="Arial" panose="020B0604020202020204" pitchFamily="34" charset="0"/>
            </a:endParaRPr>
          </a:p>
          <a:p>
            <a:r>
              <a:rPr lang="en-AU" sz="1400" b="1" dirty="0" smtClean="0">
                <a:latin typeface="Arial" panose="020B0604020202020204" pitchFamily="34" charset="0"/>
                <a:cs typeface="Arial" panose="020B0604020202020204" pitchFamily="34" charset="0"/>
              </a:rPr>
              <a:t>Turning now to the experience of multiple </a:t>
            </a:r>
            <a:r>
              <a:rPr lang="en-AU" sz="1400" b="1" dirty="0">
                <a:latin typeface="Arial" panose="020B0604020202020204" pitchFamily="34" charset="0"/>
                <a:cs typeface="Arial" panose="020B0604020202020204" pitchFamily="34" charset="0"/>
              </a:rPr>
              <a:t>legal </a:t>
            </a:r>
            <a:r>
              <a:rPr lang="en-AU" sz="1400" b="1" dirty="0" smtClean="0">
                <a:latin typeface="Arial" panose="020B0604020202020204" pitchFamily="34" charset="0"/>
                <a:cs typeface="Arial" panose="020B0604020202020204" pitchFamily="34" charset="0"/>
              </a:rPr>
              <a:t>problems and how that </a:t>
            </a:r>
            <a:r>
              <a:rPr lang="en-AU" sz="1400" b="1" dirty="0">
                <a:latin typeface="Arial" panose="020B0604020202020204" pitchFamily="34" charset="0"/>
                <a:cs typeface="Arial" panose="020B0604020202020204" pitchFamily="34" charset="0"/>
              </a:rPr>
              <a:t>can compound inequality</a:t>
            </a:r>
          </a:p>
        </p:txBody>
      </p:sp>
      <p:sp>
        <p:nvSpPr>
          <p:cNvPr id="4" name="Slide Number Placeholder 3"/>
          <p:cNvSpPr>
            <a:spLocks noGrp="1"/>
          </p:cNvSpPr>
          <p:nvPr>
            <p:ph type="sldNum" sz="quarter" idx="10"/>
          </p:nvPr>
        </p:nvSpPr>
        <p:spPr/>
        <p:txBody>
          <a:bodyPr/>
          <a:lstStyle/>
          <a:p>
            <a:fld id="{D159ECD5-472A-4F7B-881E-0B41A66EC13C}" type="slidenum">
              <a:rPr lang="en-AU" smtClean="0"/>
              <a:t>10</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44538"/>
            <a:ext cx="5997575" cy="4498975"/>
          </a:xfrm>
        </p:spPr>
      </p:sp>
      <p:sp>
        <p:nvSpPr>
          <p:cNvPr id="3" name="Notes Placeholder 2"/>
          <p:cNvSpPr>
            <a:spLocks noGrp="1"/>
          </p:cNvSpPr>
          <p:nvPr>
            <p:ph type="body" idx="1"/>
          </p:nvPr>
        </p:nvSpPr>
        <p:spPr>
          <a:xfrm>
            <a:off x="518638" y="5468963"/>
            <a:ext cx="5834010" cy="3860133"/>
          </a:xfrm>
        </p:spPr>
        <p:txBody>
          <a:bodyPr/>
          <a:lstStyle/>
          <a:p>
            <a:pPr marL="0" lvl="1" defTabSz="914298">
              <a:defRPr/>
            </a:pPr>
            <a:r>
              <a:rPr lang="en-AU" sz="1400" b="1" dirty="0">
                <a:latin typeface="Arial" panose="020B0604020202020204" pitchFamily="34" charset="0"/>
                <a:cs typeface="Arial" panose="020B0604020202020204" pitchFamily="34" charset="0"/>
              </a:rPr>
              <a:t>CC -  Legal problems don’t exist in </a:t>
            </a:r>
            <a:r>
              <a:rPr lang="en-AU" sz="1400" b="1" dirty="0" smtClean="0">
                <a:latin typeface="Arial" panose="020B0604020202020204" pitchFamily="34" charset="0"/>
                <a:cs typeface="Arial" panose="020B0604020202020204" pitchFamily="34" charset="0"/>
              </a:rPr>
              <a:t>isolation  </a:t>
            </a:r>
            <a:r>
              <a:rPr lang="en-AU" sz="1400" b="1" dirty="0">
                <a:latin typeface="Arial" panose="020B0604020202020204" pitchFamily="34" charset="0"/>
                <a:cs typeface="Arial" panose="020B0604020202020204" pitchFamily="34" charset="0"/>
              </a:rPr>
              <a:t>– defined clusters have been identified</a:t>
            </a:r>
          </a:p>
          <a:p>
            <a:pPr marL="285750" indent="-285750">
              <a:spcBef>
                <a:spcPts val="12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Disadvantaged </a:t>
            </a:r>
            <a:r>
              <a:rPr lang="en-AU" sz="1400" b="1" dirty="0">
                <a:latin typeface="Arial" panose="020B0604020202020204" pitchFamily="34" charset="0"/>
                <a:cs typeface="Arial" panose="020B0604020202020204" pitchFamily="34" charset="0"/>
              </a:rPr>
              <a:t>people are  more likely to experience multiple legal problems</a:t>
            </a:r>
          </a:p>
          <a:p>
            <a:pPr marL="285750" indent="-285750">
              <a:spcBef>
                <a:spcPts val="12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Legal </a:t>
            </a:r>
            <a:r>
              <a:rPr lang="en-AU" sz="1400" b="1" dirty="0">
                <a:latin typeface="Arial" panose="020B0604020202020204" pitchFamily="34" charset="0"/>
                <a:cs typeface="Arial" panose="020B0604020202020204" pitchFamily="34" charset="0"/>
              </a:rPr>
              <a:t>problems </a:t>
            </a:r>
            <a:r>
              <a:rPr lang="en-AU" sz="1400" b="1" dirty="0" smtClean="0">
                <a:latin typeface="Arial" panose="020B0604020202020204" pitchFamily="34" charset="0"/>
                <a:cs typeface="Arial" panose="020B0604020202020204" pitchFamily="34" charset="0"/>
              </a:rPr>
              <a:t>are linked to </a:t>
            </a:r>
            <a:r>
              <a:rPr lang="en-AU" sz="1400" b="1" u="sng" dirty="0" smtClean="0">
                <a:latin typeface="Arial" panose="020B0604020202020204" pitchFamily="34" charset="0"/>
                <a:cs typeface="Arial" panose="020B0604020202020204" pitchFamily="34" charset="0"/>
              </a:rPr>
              <a:t> </a:t>
            </a:r>
            <a:r>
              <a:rPr lang="en-AU" sz="1400" b="1" u="sng" dirty="0">
                <a:latin typeface="Arial" panose="020B0604020202020204" pitchFamily="34" charset="0"/>
                <a:cs typeface="Arial" panose="020B0604020202020204" pitchFamily="34" charset="0"/>
              </a:rPr>
              <a:t>‘everyday life’ </a:t>
            </a:r>
            <a:r>
              <a:rPr lang="en-AU" sz="1400" b="1" u="sng" dirty="0" smtClean="0">
                <a:latin typeface="Arial" panose="020B0604020202020204" pitchFamily="34" charset="0"/>
                <a:cs typeface="Arial" panose="020B0604020202020204" pitchFamily="34" charset="0"/>
              </a:rPr>
              <a:t>problems</a:t>
            </a:r>
            <a:r>
              <a:rPr lang="en-AU" sz="1400" b="1" dirty="0" smtClean="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There’s a </a:t>
            </a:r>
            <a:r>
              <a:rPr lang="en-AU" sz="1400" b="1" u="sng" dirty="0">
                <a:latin typeface="Arial" panose="020B0604020202020204" pitchFamily="34" charset="0"/>
                <a:cs typeface="Arial" panose="020B0604020202020204" pitchFamily="34" charset="0"/>
              </a:rPr>
              <a:t>bi-directional link </a:t>
            </a:r>
            <a:r>
              <a:rPr lang="en-AU" sz="1400" b="1" dirty="0">
                <a:latin typeface="Arial" panose="020B0604020202020204" pitchFamily="34" charset="0"/>
                <a:cs typeface="Arial" panose="020B0604020202020204" pitchFamily="34" charset="0"/>
              </a:rPr>
              <a:t>between legal problems and broader social problems:</a:t>
            </a:r>
          </a:p>
          <a:p>
            <a:pPr marL="914298" lvl="1" indent="-457149">
              <a:spcBef>
                <a:spcPts val="600"/>
              </a:spcBef>
              <a:buFont typeface="Wingdings" panose="05000000000000000000" pitchFamily="2" charset="2"/>
              <a:buChar char="Ø"/>
            </a:pPr>
            <a:r>
              <a:rPr lang="en-AU" sz="1400" b="1" dirty="0">
                <a:latin typeface="Arial" panose="020B0604020202020204" pitchFamily="34" charset="0"/>
                <a:cs typeface="Arial" panose="020B0604020202020204" pitchFamily="34" charset="0"/>
              </a:rPr>
              <a:t>Legal problems </a:t>
            </a:r>
            <a:r>
              <a:rPr lang="en-AU" sz="1400" b="1" u="sng" dirty="0">
                <a:latin typeface="Arial" panose="020B0604020202020204" pitchFamily="34" charset="0"/>
                <a:cs typeface="Arial" panose="020B0604020202020204" pitchFamily="34" charset="0"/>
              </a:rPr>
              <a:t>can result from </a:t>
            </a:r>
            <a:r>
              <a:rPr lang="en-AU" sz="1400" b="1" dirty="0">
                <a:latin typeface="Arial" panose="020B0604020202020204" pitchFamily="34" charset="0"/>
                <a:cs typeface="Arial" panose="020B0604020202020204" pitchFamily="34" charset="0"/>
              </a:rPr>
              <a:t>broader social problems</a:t>
            </a:r>
          </a:p>
          <a:p>
            <a:pPr marL="914298" lvl="1" indent="-457149">
              <a:spcBef>
                <a:spcPts val="600"/>
              </a:spcBef>
              <a:buFont typeface="Wingdings" panose="05000000000000000000" pitchFamily="2" charset="2"/>
              <a:buChar char="Ø"/>
            </a:pPr>
            <a:r>
              <a:rPr lang="en-AU" sz="1400" b="1" dirty="0">
                <a:latin typeface="Arial" panose="020B0604020202020204" pitchFamily="34" charset="0"/>
                <a:cs typeface="Arial" panose="020B0604020202020204" pitchFamily="34" charset="0"/>
              </a:rPr>
              <a:t>And they </a:t>
            </a:r>
            <a:r>
              <a:rPr lang="en-AU" sz="1400" b="1" u="sng" dirty="0">
                <a:latin typeface="Arial" panose="020B0604020202020204" pitchFamily="34" charset="0"/>
                <a:cs typeface="Arial" panose="020B0604020202020204" pitchFamily="34" charset="0"/>
              </a:rPr>
              <a:t>can create/perpetuate </a:t>
            </a:r>
            <a:r>
              <a:rPr lang="en-AU" sz="1400" b="1" dirty="0">
                <a:latin typeface="Arial" panose="020B0604020202020204" pitchFamily="34" charset="0"/>
                <a:cs typeface="Arial" panose="020B0604020202020204" pitchFamily="34" charset="0"/>
              </a:rPr>
              <a:t>broader social problems &amp; disadvantage </a:t>
            </a:r>
          </a:p>
          <a:p>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11</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744538"/>
            <a:ext cx="6238875" cy="4679950"/>
          </a:xfrm>
        </p:spPr>
      </p:sp>
      <p:sp>
        <p:nvSpPr>
          <p:cNvPr id="3" name="Notes Placeholder 2"/>
          <p:cNvSpPr>
            <a:spLocks noGrp="1"/>
          </p:cNvSpPr>
          <p:nvPr>
            <p:ph type="body" idx="1"/>
          </p:nvPr>
        </p:nvSpPr>
        <p:spPr>
          <a:xfrm>
            <a:off x="519311" y="5756995"/>
            <a:ext cx="5439410" cy="2120451"/>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400" b="1" dirty="0">
              <a:latin typeface="Arial" panose="020B0604020202020204" pitchFamily="34" charset="0"/>
              <a:cs typeface="Arial" panose="020B0604020202020204" pitchFamily="34" charset="0"/>
            </a:endParaRPr>
          </a:p>
          <a:p>
            <a:r>
              <a:rPr lang="en-AU" sz="1400" b="1" dirty="0" smtClean="0">
                <a:latin typeface="Arial" panose="020B0604020202020204" pitchFamily="34" charset="0"/>
                <a:cs typeface="Arial" panose="020B0604020202020204" pitchFamily="34" charset="0"/>
              </a:rPr>
              <a:t>As legal </a:t>
            </a:r>
            <a:r>
              <a:rPr lang="en-AU" sz="1400" b="1" dirty="0">
                <a:latin typeface="Arial" panose="020B0604020202020204" pitchFamily="34" charset="0"/>
                <a:cs typeface="Arial" panose="020B0604020202020204" pitchFamily="34" charset="0"/>
              </a:rPr>
              <a:t>service providers, </a:t>
            </a:r>
            <a:r>
              <a:rPr lang="en-AU" sz="1400" b="1" u="sng" dirty="0">
                <a:latin typeface="Arial" panose="020B0604020202020204" pitchFamily="34" charset="0"/>
                <a:cs typeface="Arial" panose="020B0604020202020204" pitchFamily="34" charset="0"/>
              </a:rPr>
              <a:t>you will no doubt be aware </a:t>
            </a:r>
            <a:r>
              <a:rPr lang="en-AU" sz="1400" b="1" dirty="0">
                <a:latin typeface="Arial" panose="020B0604020202020204" pitchFamily="34" charset="0"/>
                <a:cs typeface="Arial" panose="020B0604020202020204" pitchFamily="34" charset="0"/>
              </a:rPr>
              <a:t>of scenarios like this, where legal and other human needs feed off each other.</a:t>
            </a:r>
          </a:p>
        </p:txBody>
      </p:sp>
      <p:sp>
        <p:nvSpPr>
          <p:cNvPr id="4" name="Slide Number Placeholder 3"/>
          <p:cNvSpPr>
            <a:spLocks noGrp="1"/>
          </p:cNvSpPr>
          <p:nvPr>
            <p:ph type="sldNum" sz="quarter" idx="10"/>
          </p:nvPr>
        </p:nvSpPr>
        <p:spPr/>
        <p:txBody>
          <a:bodyPr/>
          <a:lstStyle/>
          <a:p>
            <a:pPr>
              <a:defRPr/>
            </a:pPr>
            <a:fld id="{45FBA45A-5259-451C-824A-1DB24D955CF9}" type="slidenum">
              <a:rPr lang="en-AU" smtClean="0"/>
              <a:pPr>
                <a:defRPr/>
              </a:pPr>
              <a:t>12</a:t>
            </a:fld>
            <a:endParaRPr lang="en-AU" dirty="0"/>
          </a:p>
        </p:txBody>
      </p:sp>
    </p:spTree>
    <p:extLst>
      <p:ext uri="{BB962C8B-B14F-4D97-AF65-F5344CB8AC3E}">
        <p14:creationId xmlns:p14="http://schemas.microsoft.com/office/powerpoint/2010/main" val="13445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744538"/>
            <a:ext cx="6392862" cy="4795837"/>
          </a:xfrm>
        </p:spPr>
      </p:sp>
      <p:sp>
        <p:nvSpPr>
          <p:cNvPr id="3" name="Notes Placeholder 2"/>
          <p:cNvSpPr>
            <a:spLocks noGrp="1"/>
          </p:cNvSpPr>
          <p:nvPr>
            <p:ph type="body" idx="1"/>
          </p:nvPr>
        </p:nvSpPr>
        <p:spPr>
          <a:xfrm>
            <a:off x="590663" y="5761452"/>
            <a:ext cx="5439410" cy="2624507"/>
          </a:xfrm>
        </p:spPr>
        <p:txBody>
          <a:bodyPr/>
          <a:lstStyle/>
          <a:p>
            <a:pPr marL="0" lvl="1" defTabSz="914388">
              <a:defRPr/>
            </a:pPr>
            <a:r>
              <a:rPr lang="en-AU" sz="1400" b="1" dirty="0" smtClean="0">
                <a:latin typeface="Arial" panose="020B0604020202020204" pitchFamily="34" charset="0"/>
                <a:cs typeface="Arial" panose="020B0604020202020204" pitchFamily="34" charset="0"/>
              </a:rPr>
              <a:t>CC </a:t>
            </a:r>
            <a:endParaRPr lang="en-AU" sz="1400" b="1" dirty="0">
              <a:latin typeface="Arial" panose="020B0604020202020204" pitchFamily="34" charset="0"/>
              <a:cs typeface="Arial" panose="020B0604020202020204" pitchFamily="34" charset="0"/>
            </a:endParaRPr>
          </a:p>
          <a:p>
            <a:pPr defTabSz="914388"/>
            <a:endParaRPr lang="en-AU" sz="1400" b="1" dirty="0">
              <a:latin typeface="Arial" panose="020B0604020202020204" pitchFamily="34" charset="0"/>
              <a:cs typeface="Arial" panose="020B0604020202020204" pitchFamily="34" charset="0"/>
            </a:endParaRPr>
          </a:p>
          <a:p>
            <a:pPr defTabSz="914388"/>
            <a:r>
              <a:rPr lang="en-AU" sz="1400" b="1" dirty="0">
                <a:latin typeface="Arial" panose="020B0604020202020204" pitchFamily="34" charset="0"/>
                <a:cs typeface="Arial" panose="020B0604020202020204" pitchFamily="34" charset="0"/>
              </a:rPr>
              <a:t>People who suffer multiple disadvantage are </a:t>
            </a:r>
            <a:r>
              <a:rPr lang="en-AU" sz="1400" b="1" dirty="0" smtClean="0">
                <a:latin typeface="Arial" panose="020B0604020202020204" pitchFamily="34" charset="0"/>
                <a:cs typeface="Arial" panose="020B0604020202020204" pitchFamily="34" charset="0"/>
              </a:rPr>
              <a:t>particularly vulnerable</a:t>
            </a:r>
            <a:r>
              <a:rPr lang="en-AU" sz="1400" b="1" baseline="0" dirty="0" smtClean="0">
                <a:latin typeface="Arial" panose="020B0604020202020204" pitchFamily="34" charset="0"/>
                <a:cs typeface="Arial" panose="020B0604020202020204" pitchFamily="34" charset="0"/>
              </a:rPr>
              <a:t> to </a:t>
            </a:r>
            <a:r>
              <a:rPr lang="en-AU" sz="1400" b="1" dirty="0" smtClean="0">
                <a:latin typeface="Arial" panose="020B0604020202020204" pitchFamily="34" charset="0"/>
                <a:cs typeface="Arial" panose="020B0604020202020204" pitchFamily="34" charset="0"/>
              </a:rPr>
              <a:t>multiple </a:t>
            </a:r>
            <a:r>
              <a:rPr lang="en-AU" sz="1400" b="1" dirty="0">
                <a:latin typeface="Arial" panose="020B0604020202020204" pitchFamily="34" charset="0"/>
                <a:cs typeface="Arial" panose="020B0604020202020204" pitchFamily="34" charset="0"/>
              </a:rPr>
              <a:t>legal problems. </a:t>
            </a:r>
          </a:p>
          <a:p>
            <a:pPr defTabSz="914388"/>
            <a:endParaRPr lang="en-AU" sz="1400" b="1" dirty="0">
              <a:latin typeface="Arial" panose="020B0604020202020204" pitchFamily="34" charset="0"/>
              <a:cs typeface="Arial" panose="020B0604020202020204" pitchFamily="34" charset="0"/>
            </a:endParaRPr>
          </a:p>
          <a:p>
            <a:pPr defTabSz="914388"/>
            <a:r>
              <a:rPr lang="en-AU" sz="1400" b="1" u="sng" dirty="0" smtClean="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number of legal problems increases with the number of types of disadvantage experienced</a:t>
            </a:r>
            <a:r>
              <a:rPr lang="en-AU" sz="1400" b="1" dirty="0">
                <a:latin typeface="Arial" panose="020B0604020202020204" pitchFamily="34" charset="0"/>
                <a:cs typeface="Arial" panose="020B0604020202020204" pitchFamily="34" charset="0"/>
              </a:rPr>
              <a:t>. </a:t>
            </a:r>
          </a:p>
          <a:p>
            <a:pPr defTabSz="914388"/>
            <a:endParaRPr lang="en-AU" sz="1400" b="1" dirty="0">
              <a:latin typeface="Arial" panose="020B0604020202020204" pitchFamily="34" charset="0"/>
              <a:cs typeface="Arial" panose="020B0604020202020204" pitchFamily="34" charset="0"/>
            </a:endParaRPr>
          </a:p>
          <a:p>
            <a:pPr defTabSz="914388"/>
            <a:r>
              <a:rPr lang="en-AU" sz="1400" i="1" dirty="0">
                <a:latin typeface="Arial" panose="020B0604020202020204" pitchFamily="34" charset="0"/>
                <a:cs typeface="Arial" panose="020B0604020202020204" pitchFamily="34" charset="0"/>
              </a:rPr>
              <a:t>[Similarly, </a:t>
            </a:r>
            <a:r>
              <a:rPr lang="en-AU" sz="1400" i="1" dirty="0" smtClean="0">
                <a:latin typeface="Arial" panose="020B0604020202020204" pitchFamily="34" charset="0"/>
                <a:cs typeface="Arial" panose="020B0604020202020204" pitchFamily="34" charset="0"/>
              </a:rPr>
              <a:t>there’s an increase</a:t>
            </a:r>
            <a:r>
              <a:rPr lang="en-AU" sz="1400" i="1" baseline="0" dirty="0" smtClean="0">
                <a:latin typeface="Arial" panose="020B0604020202020204" pitchFamily="34" charset="0"/>
                <a:cs typeface="Arial" panose="020B0604020202020204" pitchFamily="34" charset="0"/>
              </a:rPr>
              <a:t> in the </a:t>
            </a:r>
            <a:r>
              <a:rPr lang="en-AU" sz="1400" i="1" dirty="0" smtClean="0">
                <a:latin typeface="Arial" panose="020B0604020202020204" pitchFamily="34" charset="0"/>
                <a:cs typeface="Arial" panose="020B0604020202020204" pitchFamily="34" charset="0"/>
              </a:rPr>
              <a:t>number </a:t>
            </a:r>
            <a:r>
              <a:rPr lang="en-AU" sz="1400" i="1" dirty="0">
                <a:latin typeface="Arial" panose="020B0604020202020204" pitchFamily="34" charset="0"/>
                <a:cs typeface="Arial" panose="020B0604020202020204" pitchFamily="34" charset="0"/>
              </a:rPr>
              <a:t>of substantial </a:t>
            </a:r>
            <a:r>
              <a:rPr lang="en-AU" sz="1400" i="1" dirty="0" smtClean="0">
                <a:latin typeface="Arial" panose="020B0604020202020204" pitchFamily="34" charset="0"/>
                <a:cs typeface="Arial" panose="020B0604020202020204" pitchFamily="34" charset="0"/>
              </a:rPr>
              <a:t>problems with disadvantage]</a:t>
            </a:r>
            <a:endParaRPr lang="en-AU" sz="1400" i="1"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13</a:t>
            </a:fld>
            <a:endParaRPr lang="en-AU" dirty="0"/>
          </a:p>
        </p:txBody>
      </p:sp>
    </p:spTree>
    <p:extLst>
      <p:ext uri="{BB962C8B-B14F-4D97-AF65-F5344CB8AC3E}">
        <p14:creationId xmlns:p14="http://schemas.microsoft.com/office/powerpoint/2010/main" val="424546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744538"/>
            <a:ext cx="6489700" cy="4868862"/>
          </a:xfrm>
        </p:spPr>
      </p:sp>
      <p:sp>
        <p:nvSpPr>
          <p:cNvPr id="3" name="Notes Placeholder 2"/>
          <p:cNvSpPr>
            <a:spLocks noGrp="1"/>
          </p:cNvSpPr>
          <p:nvPr>
            <p:ph type="body" idx="1"/>
          </p:nvPr>
        </p:nvSpPr>
        <p:spPr>
          <a:xfrm>
            <a:off x="663327" y="5829003"/>
            <a:ext cx="5439410" cy="3191043"/>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400" b="1" u="sng"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This table demonstrates the </a:t>
            </a:r>
            <a:r>
              <a:rPr lang="en-AU" sz="1400" b="1" u="sng" dirty="0" smtClean="0">
                <a:latin typeface="Arial" panose="020B0604020202020204" pitchFamily="34" charset="0"/>
                <a:cs typeface="Arial" panose="020B0604020202020204" pitchFamily="34" charset="0"/>
              </a:rPr>
              <a:t>considerable overlap </a:t>
            </a:r>
            <a:r>
              <a:rPr lang="en-AU" sz="1400" b="1" u="sng" dirty="0">
                <a:latin typeface="Arial" panose="020B0604020202020204" pitchFamily="34" charset="0"/>
                <a:cs typeface="Arial" panose="020B0604020202020204" pitchFamily="34" charset="0"/>
              </a:rPr>
              <a:t>between legal and non-legal public service needs</a:t>
            </a:r>
            <a:r>
              <a:rPr lang="en-AU" sz="1400" b="1" dirty="0">
                <a:latin typeface="Arial" panose="020B0604020202020204" pitchFamily="34" charset="0"/>
                <a:cs typeface="Arial" panose="020B0604020202020204" pitchFamily="34" charset="0"/>
              </a:rPr>
              <a:t>. </a:t>
            </a:r>
          </a:p>
          <a:p>
            <a:endParaRPr lang="en-AU" sz="1400" b="1" dirty="0">
              <a:latin typeface="Arial" panose="020B0604020202020204" pitchFamily="34" charset="0"/>
              <a:cs typeface="Arial" panose="020B0604020202020204" pitchFamily="34" charset="0"/>
            </a:endParaRPr>
          </a:p>
          <a:p>
            <a:r>
              <a:rPr lang="en-AU" sz="1400" b="1" u="sng" dirty="0" smtClean="0">
                <a:latin typeface="Arial" panose="020B0604020202020204" pitchFamily="34" charset="0"/>
                <a:cs typeface="Arial" panose="020B0604020202020204" pitchFamily="34" charset="0"/>
              </a:rPr>
              <a:t>On the bottom</a:t>
            </a:r>
            <a:r>
              <a:rPr lang="en-AU" sz="1400" b="1" u="sng" baseline="0" dirty="0" smtClean="0">
                <a:latin typeface="Arial" panose="020B0604020202020204" pitchFamily="34" charset="0"/>
                <a:cs typeface="Arial" panose="020B0604020202020204" pitchFamily="34" charset="0"/>
              </a:rPr>
              <a:t> row</a:t>
            </a:r>
            <a:r>
              <a:rPr lang="en-AU" sz="1400" b="1" baseline="0" dirty="0" smtClean="0">
                <a:latin typeface="Arial" panose="020B0604020202020204" pitchFamily="34" charset="0"/>
                <a:cs typeface="Arial" panose="020B0604020202020204" pitchFamily="34" charset="0"/>
              </a:rPr>
              <a:t>, you can see that</a:t>
            </a:r>
            <a:r>
              <a:rPr lang="en-AU" sz="1400" b="1" dirty="0" smtClean="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almost half of the LAW Survey respondents </a:t>
            </a:r>
            <a:r>
              <a:rPr lang="en-AU" sz="1400" b="1" dirty="0" smtClean="0">
                <a:latin typeface="Arial" panose="020B0604020202020204" pitchFamily="34" charset="0"/>
                <a:cs typeface="Arial" panose="020B0604020202020204" pitchFamily="34" charset="0"/>
              </a:rPr>
              <a:t>experienced</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a </a:t>
            </a:r>
            <a:r>
              <a:rPr lang="en-AU" sz="1400" b="1" dirty="0">
                <a:latin typeface="Arial" panose="020B0604020202020204" pitchFamily="34" charset="0"/>
                <a:cs typeface="Arial" panose="020B0604020202020204" pitchFamily="34" charset="0"/>
              </a:rPr>
              <a:t>legal problem in the previous 12 </a:t>
            </a:r>
            <a:r>
              <a:rPr lang="en-AU" sz="1400" b="1" dirty="0" smtClean="0">
                <a:latin typeface="Arial" panose="020B0604020202020204" pitchFamily="34" charset="0"/>
                <a:cs typeface="Arial" panose="020B0604020202020204" pitchFamily="34" charset="0"/>
              </a:rPr>
              <a:t>months</a:t>
            </a:r>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But, legal problem prevalence was </a:t>
            </a:r>
            <a:r>
              <a:rPr lang="en-AU" sz="1400" b="1" u="sng" dirty="0">
                <a:latin typeface="Arial" panose="020B0604020202020204" pitchFamily="34" charset="0"/>
                <a:cs typeface="Arial" panose="020B0604020202020204" pitchFamily="34" charset="0"/>
              </a:rPr>
              <a:t>significantly elevated for those who had health, housing or unemployment needs</a:t>
            </a:r>
            <a:r>
              <a:rPr lang="en-AU" sz="1400" b="1" dirty="0">
                <a:latin typeface="Arial" panose="020B0604020202020204" pitchFamily="34" charset="0"/>
                <a:cs typeface="Arial" panose="020B0604020202020204" pitchFamily="34" charset="0"/>
              </a:rPr>
              <a:t>:</a:t>
            </a:r>
          </a:p>
          <a:p>
            <a:pPr marL="286722" indent="-286722">
              <a:buFont typeface="Arial" panose="020B0604020202020204" pitchFamily="34" charset="0"/>
              <a:buChar char="•"/>
            </a:pPr>
            <a:r>
              <a:rPr lang="en-AU" sz="1400" b="1" dirty="0">
                <a:latin typeface="Arial" panose="020B0604020202020204" pitchFamily="34" charset="0"/>
                <a:cs typeface="Arial" panose="020B0604020202020204" pitchFamily="34" charset="0"/>
              </a:rPr>
              <a:t>It rose to </a:t>
            </a:r>
            <a:r>
              <a:rPr lang="en-AU" sz="1400" b="1" u="sng" dirty="0">
                <a:latin typeface="Arial" panose="020B0604020202020204" pitchFamily="34" charset="0"/>
                <a:cs typeface="Arial" panose="020B0604020202020204" pitchFamily="34" charset="0"/>
              </a:rPr>
              <a:t>75%</a:t>
            </a:r>
            <a:r>
              <a:rPr lang="en-AU" sz="1400" b="1" dirty="0">
                <a:latin typeface="Arial" panose="020B0604020202020204" pitchFamily="34" charset="0"/>
                <a:cs typeface="Arial" panose="020B0604020202020204" pitchFamily="34" charset="0"/>
              </a:rPr>
              <a:t> for respondents who had </a:t>
            </a:r>
            <a:r>
              <a:rPr lang="en-AU" sz="1400" b="1" u="sng" dirty="0">
                <a:latin typeface="Arial" panose="020B0604020202020204" pitchFamily="34" charset="0"/>
                <a:cs typeface="Arial" panose="020B0604020202020204" pitchFamily="34" charset="0"/>
              </a:rPr>
              <a:t>all 3 of these non-legal needs</a:t>
            </a:r>
            <a:r>
              <a:rPr lang="en-AU" sz="14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D159ECD5-472A-4F7B-881E-0B41A66EC13C}" type="slidenum">
              <a:rPr lang="en-AU" smtClean="0"/>
              <a:t>14</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8">
              <a:defRPr/>
            </a:pPr>
            <a:r>
              <a:rPr lang="en-AU" sz="1400" b="1" dirty="0">
                <a:latin typeface="Arial" panose="020B0604020202020204" pitchFamily="34" charset="0"/>
                <a:cs typeface="Arial" panose="020B0604020202020204" pitchFamily="34" charset="0"/>
              </a:rPr>
              <a:t>CC</a:t>
            </a:r>
          </a:p>
          <a:p>
            <a:r>
              <a:rPr lang="en-AU" sz="1400" b="1" dirty="0" smtClean="0"/>
              <a:t>Turning now</a:t>
            </a:r>
            <a:r>
              <a:rPr lang="en-AU" sz="1400" b="1" baseline="0" dirty="0" smtClean="0"/>
              <a:t> to inequality of access and capability</a:t>
            </a:r>
            <a:endParaRPr lang="en-AU" sz="1400" b="1" dirty="0"/>
          </a:p>
        </p:txBody>
      </p:sp>
      <p:sp>
        <p:nvSpPr>
          <p:cNvPr id="4" name="Slide Number Placeholder 3"/>
          <p:cNvSpPr>
            <a:spLocks noGrp="1"/>
          </p:cNvSpPr>
          <p:nvPr>
            <p:ph type="sldNum" sz="quarter" idx="10"/>
          </p:nvPr>
        </p:nvSpPr>
        <p:spPr/>
        <p:txBody>
          <a:bodyPr/>
          <a:lstStyle/>
          <a:p>
            <a:fld id="{D159ECD5-472A-4F7B-881E-0B41A66EC13C}" type="slidenum">
              <a:rPr lang="en-AU" smtClean="0"/>
              <a:t>15</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44538"/>
            <a:ext cx="6310312" cy="4733925"/>
          </a:xfrm>
        </p:spPr>
      </p:sp>
      <p:sp>
        <p:nvSpPr>
          <p:cNvPr id="3" name="Notes Placeholder 2"/>
          <p:cNvSpPr>
            <a:spLocks noGrp="1"/>
          </p:cNvSpPr>
          <p:nvPr>
            <p:ph type="body" idx="1"/>
          </p:nvPr>
        </p:nvSpPr>
        <p:spPr>
          <a:xfrm>
            <a:off x="519311" y="5829003"/>
            <a:ext cx="5439410" cy="3168352"/>
          </a:xfrm>
        </p:spPr>
        <p:txBody>
          <a:bodyPr/>
          <a:lstStyle/>
          <a:p>
            <a:pPr marL="0" lvl="1" defTabSz="914298">
              <a:defRPr/>
            </a:pPr>
            <a:r>
              <a:rPr lang="en-AU" sz="1400" b="1" dirty="0" smtClean="0">
                <a:latin typeface="Arial" panose="020B0604020202020204" pitchFamily="34" charset="0"/>
                <a:cs typeface="Arial" panose="020B0604020202020204" pitchFamily="34" charset="0"/>
              </a:rPr>
              <a:t>CC </a:t>
            </a:r>
            <a:r>
              <a:rPr lang="en-AU" sz="1400" b="1" u="sng" dirty="0" smtClean="0">
                <a:latin typeface="Arial" panose="020B0604020202020204" pitchFamily="34" charset="0"/>
                <a:cs typeface="Arial" panose="020B0604020202020204" pitchFamily="34" charset="0"/>
              </a:rPr>
              <a:t>– Firstly,</a:t>
            </a:r>
            <a:r>
              <a:rPr lang="en-AU" sz="1400" b="1" u="sng" baseline="0" dirty="0" smtClean="0">
                <a:latin typeface="Arial" panose="020B0604020202020204" pitchFamily="34" charset="0"/>
                <a:cs typeface="Arial" panose="020B0604020202020204" pitchFamily="34" charset="0"/>
              </a:rPr>
              <a:t> geography.  </a:t>
            </a:r>
            <a:r>
              <a:rPr lang="en-AU" sz="1400" b="1" u="sng" dirty="0" smtClean="0">
                <a:latin typeface="Arial" panose="020B0604020202020204" pitchFamily="34" charset="0"/>
                <a:cs typeface="Arial" panose="020B0604020202020204" pitchFamily="34" charset="0"/>
              </a:rPr>
              <a:t>Australia’s </a:t>
            </a:r>
            <a:r>
              <a:rPr lang="en-AU" sz="1400" b="1" u="sng" dirty="0">
                <a:latin typeface="Arial" panose="020B0604020202020204" pitchFamily="34" charset="0"/>
                <a:cs typeface="Arial" panose="020B0604020202020204" pitchFamily="34" charset="0"/>
              </a:rPr>
              <a:t>vast </a:t>
            </a:r>
            <a:r>
              <a:rPr lang="en-AU" sz="1400" b="1" u="sng" dirty="0" smtClean="0">
                <a:latin typeface="Arial" panose="020B0604020202020204" pitchFamily="34" charset="0"/>
                <a:cs typeface="Arial" panose="020B0604020202020204" pitchFamily="34" charset="0"/>
              </a:rPr>
              <a:t>remote </a:t>
            </a:r>
            <a:r>
              <a:rPr lang="en-AU" sz="1400" b="1" u="sng" dirty="0">
                <a:latin typeface="Arial" panose="020B0604020202020204" pitchFamily="34" charset="0"/>
                <a:cs typeface="Arial" panose="020B0604020202020204" pitchFamily="34" charset="0"/>
              </a:rPr>
              <a:t>areas </a:t>
            </a:r>
            <a:r>
              <a:rPr lang="en-AU" sz="1400" b="1" dirty="0">
                <a:latin typeface="Arial" panose="020B0604020202020204" pitchFamily="34" charset="0"/>
                <a:cs typeface="Arial" panose="020B0604020202020204" pitchFamily="34" charset="0"/>
              </a:rPr>
              <a:t>are a well-known challenge to accessing justice. </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The rate of lawyers is 3 times lower in </a:t>
            </a:r>
            <a:r>
              <a:rPr lang="en-AU" sz="1400" b="1" dirty="0" smtClean="0">
                <a:latin typeface="Arial" panose="020B0604020202020204" pitchFamily="34" charset="0"/>
                <a:cs typeface="Arial" panose="020B0604020202020204" pitchFamily="34" charset="0"/>
              </a:rPr>
              <a:t>regional/rural/remote (RRR) areas of Australia</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compared </a:t>
            </a:r>
            <a:r>
              <a:rPr lang="en-AU" sz="1400" b="1" dirty="0">
                <a:latin typeface="Arial" panose="020B0604020202020204" pitchFamily="34" charset="0"/>
                <a:cs typeface="Arial" panose="020B0604020202020204" pitchFamily="34" charset="0"/>
              </a:rPr>
              <a:t>to capital cities.</a:t>
            </a:r>
          </a:p>
          <a:p>
            <a:endParaRPr lang="en-AU" sz="140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latin typeface="Arial" panose="020B0604020202020204" pitchFamily="34" charset="0"/>
                <a:cs typeface="Arial" panose="020B0604020202020204" pitchFamily="34" charset="0"/>
              </a:rPr>
              <a:t>This map of NSW shows that 27 Local Government Areas </a:t>
            </a:r>
            <a:r>
              <a:rPr lang="en-AU" sz="1400" b="1" dirty="0" smtClean="0">
                <a:latin typeface="Arial" panose="020B0604020202020204" pitchFamily="34" charset="0"/>
                <a:cs typeface="Arial" panose="020B0604020202020204" pitchFamily="34" charset="0"/>
              </a:rPr>
              <a:t>in NSW had fewer than 5 solicitors registered as having their main practice in the area. Many of these areas had none.</a:t>
            </a:r>
          </a:p>
          <a:p>
            <a:r>
              <a:rPr lang="en-AU" sz="1400" b="1" dirty="0" smtClean="0">
                <a:latin typeface="Arial" panose="020B0604020202020204" pitchFamily="34" charset="0"/>
                <a:cs typeface="Arial" panose="020B0604020202020204" pitchFamily="34" charset="0"/>
              </a:rPr>
              <a:t>They</a:t>
            </a:r>
            <a:r>
              <a:rPr lang="en-AU" sz="1400" b="1" baseline="0" dirty="0" smtClean="0">
                <a:latin typeface="Arial" panose="020B0604020202020204" pitchFamily="34" charset="0"/>
                <a:cs typeface="Arial" panose="020B0604020202020204" pitchFamily="34" charset="0"/>
              </a:rPr>
              <a:t> are all areas </a:t>
            </a:r>
            <a:r>
              <a:rPr lang="en-AU" sz="1400" b="1" dirty="0" smtClean="0">
                <a:latin typeface="Arial" panose="020B0604020202020204" pitchFamily="34" charset="0"/>
                <a:cs typeface="Arial" panose="020B0604020202020204" pitchFamily="34" charset="0"/>
              </a:rPr>
              <a:t>with </a:t>
            </a:r>
            <a:r>
              <a:rPr lang="en-AU" sz="1400" b="1" dirty="0">
                <a:latin typeface="Arial" panose="020B0604020202020204" pitchFamily="34" charset="0"/>
                <a:cs typeface="Arial" panose="020B0604020202020204" pitchFamily="34" charset="0"/>
              </a:rPr>
              <a:t>declining populations </a:t>
            </a:r>
            <a:r>
              <a:rPr lang="en-AU" sz="1400" i="1" dirty="0">
                <a:latin typeface="Arial" panose="020B0604020202020204" pitchFamily="34" charset="0"/>
                <a:cs typeface="Arial" panose="020B0604020202020204" pitchFamily="34" charset="0"/>
              </a:rPr>
              <a:t>[of at least 5% between 2001 and 2011</a:t>
            </a:r>
            <a:r>
              <a:rPr lang="en-AU" sz="1400" i="1" dirty="0" smtClean="0">
                <a:latin typeface="Arial" panose="020B0604020202020204" pitchFamily="34" charset="0"/>
                <a:cs typeface="Arial" panose="020B0604020202020204" pitchFamily="34" charset="0"/>
              </a:rPr>
              <a:t>]</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16</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113" y="715963"/>
            <a:ext cx="6624637" cy="4970462"/>
          </a:xfrm>
          <a:ln/>
        </p:spPr>
      </p:sp>
      <p:sp>
        <p:nvSpPr>
          <p:cNvPr id="75779" name="Rectangle 3"/>
          <p:cNvSpPr>
            <a:spLocks noGrp="1" noChangeArrowheads="1"/>
          </p:cNvSpPr>
          <p:nvPr>
            <p:ph type="body" idx="1"/>
          </p:nvPr>
        </p:nvSpPr>
        <p:spPr>
          <a:xfrm>
            <a:off x="591319" y="6045027"/>
            <a:ext cx="5439410" cy="2840531"/>
          </a:xfrm>
        </p:spPr>
        <p:txBody>
          <a:bodyPr/>
          <a:lstStyle/>
          <a:p>
            <a:r>
              <a:rPr lang="en-US" sz="1400" b="1" dirty="0">
                <a:latin typeface="Arial" panose="020B0604020202020204" pitchFamily="34" charset="0"/>
                <a:cs typeface="Arial" panose="020B0604020202020204" pitchFamily="34" charset="0"/>
              </a:rPr>
              <a:t>This graph shows that there are access problems </a:t>
            </a:r>
            <a:r>
              <a:rPr lang="en-US" sz="1400" b="1" dirty="0" smtClean="0">
                <a:latin typeface="Arial" panose="020B0604020202020204" pitchFamily="34" charset="0"/>
                <a:cs typeface="Arial" panose="020B0604020202020204" pitchFamily="34" charset="0"/>
              </a:rPr>
              <a:t>in particular for </a:t>
            </a:r>
            <a:r>
              <a:rPr lang="en-US" sz="1400" b="1" dirty="0">
                <a:latin typeface="Arial" panose="020B0604020202020204" pitchFamily="34" charset="0"/>
                <a:cs typeface="Arial" panose="020B0604020202020204" pitchFamily="34" charset="0"/>
              </a:rPr>
              <a:t>Indigenous people in </a:t>
            </a:r>
            <a:r>
              <a:rPr lang="en-US" sz="1400" b="1" u="sng" dirty="0">
                <a:latin typeface="Arial" panose="020B0604020202020204" pitchFamily="34" charset="0"/>
                <a:cs typeface="Arial" panose="020B0604020202020204" pitchFamily="34" charset="0"/>
              </a:rPr>
              <a:t>very remote </a:t>
            </a:r>
            <a:r>
              <a:rPr lang="en-US" sz="1400" b="1" dirty="0">
                <a:latin typeface="Arial" panose="020B0604020202020204" pitchFamily="34" charset="0"/>
                <a:cs typeface="Arial" panose="020B0604020202020204" pitchFamily="34" charset="0"/>
              </a:rPr>
              <a:t>areas:</a:t>
            </a:r>
          </a:p>
          <a:p>
            <a:endParaRPr lang="en-US" sz="1400" b="1" dirty="0">
              <a:latin typeface="Arial" panose="020B0604020202020204" pitchFamily="34" charset="0"/>
              <a:cs typeface="Arial" panose="020B0604020202020204" pitchFamily="34" charset="0"/>
            </a:endParaRPr>
          </a:p>
          <a:p>
            <a:pPr marL="286722" indent="-286722">
              <a:buFont typeface="Arial" panose="020B0604020202020204" pitchFamily="34" charset="0"/>
              <a:buChar char="•"/>
            </a:pPr>
            <a:r>
              <a:rPr lang="en-US" sz="1400" b="1" u="sng" dirty="0">
                <a:latin typeface="Arial" panose="020B0604020202020204" pitchFamily="34" charset="0"/>
                <a:cs typeface="Arial" panose="020B0604020202020204" pitchFamily="34" charset="0"/>
              </a:rPr>
              <a:t>In </a:t>
            </a:r>
            <a:r>
              <a:rPr lang="en-US" sz="1400" b="1" u="sng" dirty="0" smtClean="0">
                <a:latin typeface="Arial" panose="020B0604020202020204" pitchFamily="34" charset="0"/>
                <a:cs typeface="Arial" panose="020B0604020202020204" pitchFamily="34" charset="0"/>
              </a:rPr>
              <a:t>urban</a:t>
            </a:r>
            <a:r>
              <a:rPr lang="en-US" sz="1400" b="1" u="sng" baseline="0" dirty="0" smtClean="0">
                <a:latin typeface="Arial" panose="020B0604020202020204" pitchFamily="34" charset="0"/>
                <a:cs typeface="Arial" panose="020B0604020202020204" pitchFamily="34" charset="0"/>
              </a:rPr>
              <a:t> areas</a:t>
            </a:r>
            <a:r>
              <a:rPr lang="en-US" sz="1400" b="1" baseline="0" dirty="0" smtClean="0">
                <a:latin typeface="Arial" panose="020B0604020202020204" pitchFamily="34" charset="0"/>
                <a:cs typeface="Arial" panose="020B0604020202020204" pitchFamily="34" charset="0"/>
              </a:rPr>
              <a:t>, in </a:t>
            </a:r>
            <a:r>
              <a:rPr lang="en-US" sz="1400" b="1" dirty="0" smtClean="0">
                <a:latin typeface="Arial" panose="020B0604020202020204" pitchFamily="34" charset="0"/>
                <a:cs typeface="Arial" panose="020B0604020202020204" pitchFamily="34" charset="0"/>
              </a:rPr>
              <a:t>keeping </a:t>
            </a:r>
            <a:r>
              <a:rPr lang="en-US" sz="1400" b="1" dirty="0">
                <a:latin typeface="Arial" panose="020B0604020202020204" pitchFamily="34" charset="0"/>
                <a:cs typeface="Arial" panose="020B0604020202020204" pitchFamily="34" charset="0"/>
              </a:rPr>
              <a:t>with their greater level of disadvantage, Indigenous respondents </a:t>
            </a:r>
            <a:r>
              <a:rPr lang="en-US" sz="1400" b="1" dirty="0" smtClean="0">
                <a:latin typeface="Arial" panose="020B0604020202020204" pitchFamily="34" charset="0"/>
                <a:cs typeface="Arial" panose="020B0604020202020204" pitchFamily="34" charset="0"/>
              </a:rPr>
              <a:t>were </a:t>
            </a:r>
            <a:r>
              <a:rPr lang="en-US" sz="1400" b="1" dirty="0">
                <a:latin typeface="Arial" panose="020B0604020202020204" pitchFamily="34" charset="0"/>
                <a:cs typeface="Arial" panose="020B0604020202020204" pitchFamily="34" charset="0"/>
              </a:rPr>
              <a:t>more likely than non-Indigenous respondents to consult lawyers. </a:t>
            </a:r>
          </a:p>
          <a:p>
            <a:endParaRPr lang="en-US" sz="1400" b="1" dirty="0">
              <a:latin typeface="Arial" panose="020B0604020202020204" pitchFamily="34" charset="0"/>
              <a:cs typeface="Arial" panose="020B0604020202020204" pitchFamily="34" charset="0"/>
            </a:endParaRPr>
          </a:p>
          <a:p>
            <a:pPr marL="286722" indent="-286722">
              <a:buFont typeface="Arial" panose="020B0604020202020204" pitchFamily="34" charset="0"/>
              <a:buChar char="•"/>
            </a:pPr>
            <a:r>
              <a:rPr lang="en-US" sz="1400" b="1" dirty="0">
                <a:latin typeface="Arial" panose="020B0604020202020204" pitchFamily="34" charset="0"/>
                <a:cs typeface="Arial" panose="020B0604020202020204" pitchFamily="34" charset="0"/>
              </a:rPr>
              <a:t>However, </a:t>
            </a:r>
            <a:r>
              <a:rPr lang="en-US" sz="1400" b="1" u="sng" dirty="0">
                <a:latin typeface="Arial" panose="020B0604020202020204" pitchFamily="34" charset="0"/>
                <a:cs typeface="Arial" panose="020B0604020202020204" pitchFamily="34" charset="0"/>
              </a:rPr>
              <a:t>in very remote areas</a:t>
            </a:r>
            <a:r>
              <a:rPr lang="en-US" sz="1400" b="1" dirty="0">
                <a:latin typeface="Arial" panose="020B0604020202020204" pitchFamily="34" charset="0"/>
                <a:cs typeface="Arial" panose="020B0604020202020204" pitchFamily="34" charset="0"/>
              </a:rPr>
              <a:t>, despite their greater level of disadvantage, Indigenous respondents were significantly less likely to consult </a:t>
            </a:r>
            <a:r>
              <a:rPr lang="en-US" sz="1400" b="1" dirty="0" smtClean="0">
                <a:latin typeface="Arial" panose="020B0604020202020204" pitchFamily="34" charset="0"/>
                <a:cs typeface="Arial" panose="020B0604020202020204" pitchFamily="34" charset="0"/>
              </a:rPr>
              <a:t>lawyers.</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195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500063"/>
            <a:ext cx="6278563" cy="4710112"/>
          </a:xfrm>
        </p:spPr>
      </p:sp>
      <p:sp>
        <p:nvSpPr>
          <p:cNvPr id="3" name="Notes Placeholder 2"/>
          <p:cNvSpPr>
            <a:spLocks noGrp="1"/>
          </p:cNvSpPr>
          <p:nvPr>
            <p:ph type="body" idx="1"/>
          </p:nvPr>
        </p:nvSpPr>
        <p:spPr>
          <a:xfrm>
            <a:off x="663327" y="5396955"/>
            <a:ext cx="5439410" cy="4064667"/>
          </a:xfrm>
        </p:spPr>
        <p:txBody>
          <a:bodyPr/>
          <a:lstStyle/>
          <a:p>
            <a:r>
              <a:rPr lang="en-AU" sz="1400" b="1" u="sng" dirty="0" smtClean="0">
                <a:latin typeface="Arial" panose="020B0604020202020204" pitchFamily="34" charset="0"/>
                <a:cs typeface="Arial" panose="020B0604020202020204" pitchFamily="34" charset="0"/>
              </a:rPr>
              <a:t>Cost</a:t>
            </a:r>
            <a:r>
              <a:rPr lang="en-AU" sz="1400" b="1" dirty="0" smtClean="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can </a:t>
            </a:r>
            <a:r>
              <a:rPr lang="en-AU" sz="1400" b="1" dirty="0" smtClean="0">
                <a:latin typeface="Arial" panose="020B0604020202020204" pitchFamily="34" charset="0"/>
                <a:cs typeface="Arial" panose="020B0604020202020204" pitchFamily="34" charset="0"/>
              </a:rPr>
              <a:t>also be a barrier</a:t>
            </a:r>
            <a:r>
              <a:rPr lang="en-AU" sz="1400" b="1" dirty="0">
                <a:latin typeface="Arial" panose="020B0604020202020204" pitchFamily="34" charset="0"/>
                <a:cs typeface="Arial" panose="020B0604020202020204" pitchFamily="34" charset="0"/>
              </a:rPr>
              <a:t>.</a:t>
            </a:r>
          </a:p>
          <a:p>
            <a:pPr>
              <a:spcBef>
                <a:spcPts val="1000"/>
              </a:spcBef>
            </a:pPr>
            <a:r>
              <a:rPr lang="en-AU" sz="1400" b="1" dirty="0" smtClean="0">
                <a:latin typeface="Arial" panose="020B0604020202020204" pitchFamily="34" charset="0"/>
                <a:cs typeface="Arial" panose="020B0604020202020204" pitchFamily="34" charset="0"/>
              </a:rPr>
              <a:t>The </a:t>
            </a:r>
            <a:r>
              <a:rPr lang="en-AU" sz="1400" b="1" dirty="0">
                <a:latin typeface="Arial" panose="020B0604020202020204" pitchFamily="34" charset="0"/>
                <a:cs typeface="Arial" panose="020B0604020202020204" pitchFamily="34" charset="0"/>
              </a:rPr>
              <a:t>graph shows the use of lawyers for family problems: for which free public legal assistance is </a:t>
            </a:r>
            <a:r>
              <a:rPr lang="en-AU" sz="1400" b="1" dirty="0" smtClean="0">
                <a:latin typeface="Arial" panose="020B0604020202020204" pitchFamily="34" charset="0"/>
                <a:cs typeface="Arial" panose="020B0604020202020204" pitchFamily="34" charset="0"/>
              </a:rPr>
              <a:t>typically available for those on the</a:t>
            </a:r>
            <a:r>
              <a:rPr lang="en-AU" sz="1400" b="1" baseline="0" dirty="0" smtClean="0">
                <a:latin typeface="Arial" panose="020B0604020202020204" pitchFamily="34" charset="0"/>
                <a:cs typeface="Arial" panose="020B0604020202020204" pitchFamily="34" charset="0"/>
              </a:rPr>
              <a:t> lowest incomes</a:t>
            </a:r>
            <a:r>
              <a:rPr lang="en-AU" sz="1400" b="1" dirty="0" smtClean="0">
                <a:latin typeface="Arial" panose="020B0604020202020204" pitchFamily="34" charset="0"/>
                <a:cs typeface="Arial" panose="020B0604020202020204" pitchFamily="34" charset="0"/>
              </a:rPr>
              <a:t>.</a:t>
            </a:r>
            <a:endParaRPr lang="en-AU" sz="1400" b="1" dirty="0">
              <a:latin typeface="Arial" panose="020B0604020202020204" pitchFamily="34" charset="0"/>
              <a:cs typeface="Arial" panose="020B0604020202020204" pitchFamily="34" charset="0"/>
            </a:endParaRPr>
          </a:p>
          <a:p>
            <a:pPr>
              <a:spcBef>
                <a:spcPts val="1000"/>
              </a:spcBef>
            </a:pPr>
            <a:r>
              <a:rPr lang="en-AU" sz="1400" b="1" u="sng" dirty="0">
                <a:latin typeface="Arial" panose="020B0604020202020204" pitchFamily="34" charset="0"/>
                <a:cs typeface="Arial" panose="020B0604020202020204" pitchFamily="34" charset="0"/>
              </a:rPr>
              <a:t>For such problem types,</a:t>
            </a:r>
            <a:r>
              <a:rPr lang="en-AU" sz="1400" b="1" dirty="0">
                <a:latin typeface="Arial" panose="020B0604020202020204" pitchFamily="34" charset="0"/>
                <a:cs typeface="Arial" panose="020B0604020202020204" pitchFamily="34" charset="0"/>
              </a:rPr>
              <a:t> research often shows a u-shaped curve where access </a:t>
            </a:r>
            <a:r>
              <a:rPr lang="en-AU" sz="1400" b="1" dirty="0" smtClean="0">
                <a:latin typeface="Arial" panose="020B0604020202020204" pitchFamily="34" charset="0"/>
                <a:cs typeface="Arial" panose="020B0604020202020204" pitchFamily="34" charset="0"/>
              </a:rPr>
              <a:t>to lawyers is highest </a:t>
            </a:r>
            <a:r>
              <a:rPr lang="en-AU" sz="1400" b="1" dirty="0">
                <a:latin typeface="Arial" panose="020B0604020202020204" pitchFamily="34" charset="0"/>
                <a:cs typeface="Arial" panose="020B0604020202020204" pitchFamily="34" charset="0"/>
              </a:rPr>
              <a:t>for those on the lowest incomes &amp; those on the highest incomes.</a:t>
            </a:r>
          </a:p>
          <a:p>
            <a:pPr>
              <a:spcBef>
                <a:spcPts val="1000"/>
              </a:spcBef>
            </a:pPr>
            <a:r>
              <a:rPr lang="en-AU" sz="1400" b="1" dirty="0">
                <a:latin typeface="Arial" panose="020B0604020202020204" pitchFamily="34" charset="0"/>
                <a:cs typeface="Arial" panose="020B0604020202020204" pitchFamily="34" charset="0"/>
              </a:rPr>
              <a:t>So, it’s those </a:t>
            </a:r>
            <a:r>
              <a:rPr lang="en-AU" sz="1400" b="1" dirty="0" smtClean="0">
                <a:latin typeface="Arial" panose="020B0604020202020204" pitchFamily="34" charset="0"/>
                <a:cs typeface="Arial" panose="020B0604020202020204" pitchFamily="34" charset="0"/>
              </a:rPr>
              <a:t>in the middle that </a:t>
            </a:r>
            <a:r>
              <a:rPr lang="en-AU" sz="1400" b="1" dirty="0">
                <a:latin typeface="Arial" panose="020B0604020202020204" pitchFamily="34" charset="0"/>
                <a:cs typeface="Arial" panose="020B0604020202020204" pitchFamily="34" charset="0"/>
              </a:rPr>
              <a:t>are worst off in terms of accessing a </a:t>
            </a:r>
            <a:r>
              <a:rPr lang="en-AU" sz="1400" b="1" dirty="0" smtClean="0">
                <a:latin typeface="Arial" panose="020B0604020202020204" pitchFamily="34" charset="0"/>
                <a:cs typeface="Arial" panose="020B0604020202020204" pitchFamily="34" charset="0"/>
              </a:rPr>
              <a:t>lawyer</a:t>
            </a:r>
            <a:r>
              <a:rPr lang="en-AU" sz="1400" b="1" baseline="0" dirty="0" smtClean="0">
                <a:latin typeface="Arial" panose="020B0604020202020204" pitchFamily="34" charset="0"/>
                <a:cs typeface="Arial" panose="020B0604020202020204" pitchFamily="34" charset="0"/>
              </a:rPr>
              <a:t> for family matters</a:t>
            </a:r>
            <a:r>
              <a:rPr lang="en-AU" sz="1400" b="1" dirty="0" smtClean="0">
                <a:latin typeface="Arial" panose="020B0604020202020204" pitchFamily="34" charset="0"/>
                <a:cs typeface="Arial" panose="020B0604020202020204" pitchFamily="34" charset="0"/>
              </a:rPr>
              <a:t>. </a:t>
            </a:r>
            <a:endParaRPr lang="en-AU" sz="1400" b="1" dirty="0">
              <a:latin typeface="Arial" panose="020B0604020202020204" pitchFamily="34" charset="0"/>
              <a:cs typeface="Arial" panose="020B0604020202020204" pitchFamily="34" charset="0"/>
            </a:endParaRPr>
          </a:p>
          <a:p>
            <a:pPr marL="286722" indent="-286722">
              <a:spcBef>
                <a:spcPts val="10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NOW, IF WE BREAK IT DOWN TO LOOK AT THE TYPE OF LAWYER USED [CLICK!!]</a:t>
            </a:r>
          </a:p>
        </p:txBody>
      </p:sp>
      <p:sp>
        <p:nvSpPr>
          <p:cNvPr id="4" name="Slide Number Placeholder 3"/>
          <p:cNvSpPr>
            <a:spLocks noGrp="1"/>
          </p:cNvSpPr>
          <p:nvPr>
            <p:ph type="sldNum" sz="quarter" idx="10"/>
          </p:nvPr>
        </p:nvSpPr>
        <p:spPr/>
        <p:txBody>
          <a:bodyPr/>
          <a:lstStyle/>
          <a:p>
            <a:fld id="{D159ECD5-472A-4F7B-881E-0B41A66EC13C}" type="slidenum">
              <a:rPr lang="en-AU" smtClean="0"/>
              <a:t>18</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500063"/>
            <a:ext cx="6278563" cy="4710112"/>
          </a:xfrm>
        </p:spPr>
      </p:sp>
      <p:sp>
        <p:nvSpPr>
          <p:cNvPr id="3" name="Notes Placeholder 2"/>
          <p:cNvSpPr>
            <a:spLocks noGrp="1"/>
          </p:cNvSpPr>
          <p:nvPr>
            <p:ph type="body" idx="1"/>
          </p:nvPr>
        </p:nvSpPr>
        <p:spPr>
          <a:xfrm>
            <a:off x="159271" y="5326973"/>
            <a:ext cx="6480720" cy="4174437"/>
          </a:xfrm>
        </p:spPr>
        <p:txBody>
          <a:bodyPr/>
          <a:lstStyle/>
          <a:p>
            <a:pPr>
              <a:spcBef>
                <a:spcPts val="1200"/>
              </a:spcBef>
            </a:pPr>
            <a:r>
              <a:rPr lang="en-AU" sz="1400" b="1" dirty="0" smtClean="0">
                <a:latin typeface="Arial" panose="020B0604020202020204" pitchFamily="34" charset="0"/>
                <a:cs typeface="Arial" panose="020B0604020202020204" pitchFamily="34" charset="0"/>
              </a:rPr>
              <a:t>As you would expect, </a:t>
            </a:r>
            <a:r>
              <a:rPr lang="en-AU" sz="1400" b="1" u="sng" dirty="0" smtClean="0">
                <a:latin typeface="Arial" panose="020B0604020202020204" pitchFamily="34" charset="0"/>
                <a:cs typeface="Arial" panose="020B0604020202020204" pitchFamily="34" charset="0"/>
              </a:rPr>
              <a:t>private</a:t>
            </a:r>
            <a:r>
              <a:rPr lang="en-AU" sz="1400" b="1" u="sng" baseline="0" dirty="0" smtClean="0">
                <a:latin typeface="Arial" panose="020B0604020202020204" pitchFamily="34" charset="0"/>
                <a:cs typeface="Arial" panose="020B0604020202020204" pitchFamily="34" charset="0"/>
              </a:rPr>
              <a:t> lawyers (the green line</a:t>
            </a:r>
            <a:r>
              <a:rPr lang="en-AU" sz="1400" b="1" baseline="0" dirty="0" smtClean="0">
                <a:latin typeface="Arial" panose="020B0604020202020204" pitchFamily="34" charset="0"/>
                <a:cs typeface="Arial" panose="020B0604020202020204" pitchFamily="34" charset="0"/>
              </a:rPr>
              <a:t>) are used more often by those on the highest incomes.</a:t>
            </a:r>
          </a:p>
          <a:p>
            <a:pPr>
              <a:spcBef>
                <a:spcPts val="1200"/>
              </a:spcBef>
            </a:pPr>
            <a:r>
              <a:rPr lang="en-AU" sz="1400" b="1" baseline="0" dirty="0" smtClean="0">
                <a:latin typeface="Arial" panose="020B0604020202020204" pitchFamily="34" charset="0"/>
                <a:cs typeface="Arial" panose="020B0604020202020204" pitchFamily="34" charset="0"/>
              </a:rPr>
              <a:t>And, </a:t>
            </a:r>
            <a:r>
              <a:rPr lang="en-AU" sz="1400" b="1" u="sng" baseline="0" dirty="0" smtClean="0">
                <a:latin typeface="Arial" panose="020B0604020202020204" pitchFamily="34" charset="0"/>
                <a:cs typeface="Arial" panose="020B0604020202020204" pitchFamily="34" charset="0"/>
              </a:rPr>
              <a:t>public service lawyers (blue line) </a:t>
            </a:r>
            <a:r>
              <a:rPr lang="en-AU" sz="1400" b="1" baseline="0" dirty="0" smtClean="0">
                <a:latin typeface="Arial" panose="020B0604020202020204" pitchFamily="34" charset="0"/>
                <a:cs typeface="Arial" panose="020B0604020202020204" pitchFamily="34" charset="0"/>
              </a:rPr>
              <a:t>are used more often by those on the lowest incomes.</a:t>
            </a:r>
            <a:endParaRPr lang="en-AU" sz="1400" b="1" dirty="0" smtClean="0">
              <a:latin typeface="Arial" panose="020B0604020202020204" pitchFamily="34" charset="0"/>
              <a:cs typeface="Arial" panose="020B0604020202020204" pitchFamily="34" charset="0"/>
            </a:endParaRPr>
          </a:p>
          <a:p>
            <a:pPr>
              <a:spcBef>
                <a:spcPts val="1200"/>
              </a:spcBef>
            </a:pPr>
            <a:r>
              <a:rPr lang="en-AU" sz="1400" b="1" dirty="0" smtClean="0">
                <a:latin typeface="Arial" panose="020B0604020202020204" pitchFamily="34" charset="0"/>
                <a:cs typeface="Arial" panose="020B0604020202020204" pitchFamily="34" charset="0"/>
              </a:rPr>
              <a:t>So </a:t>
            </a:r>
            <a:r>
              <a:rPr lang="en-AU" sz="1400" b="1" dirty="0">
                <a:latin typeface="Arial" panose="020B0604020202020204" pitchFamily="34" charset="0"/>
                <a:cs typeface="Arial" panose="020B0604020202020204" pitchFamily="34" charset="0"/>
              </a:rPr>
              <a:t>the </a:t>
            </a:r>
            <a:r>
              <a:rPr lang="en-AU" sz="1400" b="1" dirty="0" smtClean="0">
                <a:latin typeface="Arial" panose="020B0604020202020204" pitchFamily="34" charset="0"/>
                <a:cs typeface="Arial" panose="020B0604020202020204" pitchFamily="34" charset="0"/>
              </a:rPr>
              <a:t>results confirm </a:t>
            </a:r>
            <a:r>
              <a:rPr lang="en-AU" sz="1400" b="1" dirty="0">
                <a:latin typeface="Arial" panose="020B0604020202020204" pitchFamily="34" charset="0"/>
                <a:cs typeface="Arial" panose="020B0604020202020204" pitchFamily="34" charset="0"/>
              </a:rPr>
              <a:t>that public legal services </a:t>
            </a:r>
            <a:r>
              <a:rPr lang="en-AU" sz="1400" b="1" u="sng" dirty="0">
                <a:latin typeface="Arial" panose="020B0604020202020204" pitchFamily="34" charset="0"/>
                <a:cs typeface="Arial" panose="020B0604020202020204" pitchFamily="34" charset="0"/>
              </a:rPr>
              <a:t>do enhance access to lawyers for those on the lowest incomes</a:t>
            </a:r>
            <a:r>
              <a:rPr lang="en-AU" sz="1400" b="1" u="sng" dirty="0" smtClean="0">
                <a:latin typeface="Arial" panose="020B0604020202020204" pitchFamily="34" charset="0"/>
                <a:cs typeface="Arial" panose="020B0604020202020204" pitchFamily="34" charset="0"/>
              </a:rPr>
              <a:t>.</a:t>
            </a:r>
            <a:endParaRPr lang="en-AU" sz="1400" b="1" u="sng" dirty="0">
              <a:latin typeface="Arial" panose="020B0604020202020204" pitchFamily="34" charset="0"/>
              <a:cs typeface="Arial" panose="020B0604020202020204" pitchFamily="34" charset="0"/>
            </a:endParaRPr>
          </a:p>
          <a:p>
            <a:pPr>
              <a:spcBef>
                <a:spcPts val="1000"/>
              </a:spcBef>
            </a:pPr>
            <a:r>
              <a:rPr lang="en-AU" sz="1400" b="1" dirty="0">
                <a:latin typeface="Arial" panose="020B0604020202020204" pitchFamily="34" charset="0"/>
                <a:cs typeface="Arial" panose="020B0604020202020204" pitchFamily="34" charset="0"/>
              </a:rPr>
              <a:t>The analysis was </a:t>
            </a:r>
            <a:r>
              <a:rPr lang="en-AU" sz="1400" b="1" u="sng" dirty="0">
                <a:latin typeface="Arial" panose="020B0604020202020204" pitchFamily="34" charset="0"/>
                <a:cs typeface="Arial" panose="020B0604020202020204" pitchFamily="34" charset="0"/>
              </a:rPr>
              <a:t>repeated for personal injury problems</a:t>
            </a:r>
            <a:r>
              <a:rPr lang="en-AU" sz="1400" b="1" dirty="0">
                <a:latin typeface="Arial" panose="020B0604020202020204" pitchFamily="34" charset="0"/>
                <a:cs typeface="Arial" panose="020B0604020202020204" pitchFamily="34" charset="0"/>
              </a:rPr>
              <a:t>, where </a:t>
            </a:r>
            <a:r>
              <a:rPr lang="en-AU" sz="1400" b="1" u="sng" dirty="0">
                <a:latin typeface="Arial" panose="020B0604020202020204" pitchFamily="34" charset="0"/>
                <a:cs typeface="Arial" panose="020B0604020202020204" pitchFamily="34" charset="0"/>
              </a:rPr>
              <a:t>no-win-no-fee</a:t>
            </a:r>
            <a:r>
              <a:rPr lang="en-AU" sz="1400" b="1" dirty="0">
                <a:latin typeface="Arial" panose="020B0604020202020204" pitchFamily="34" charset="0"/>
                <a:cs typeface="Arial" panose="020B0604020202020204" pitchFamily="34" charset="0"/>
              </a:rPr>
              <a:t> arrangements exist, </a:t>
            </a:r>
            <a:r>
              <a:rPr lang="en-AU" sz="1400" b="1" dirty="0" smtClean="0">
                <a:latin typeface="Arial" panose="020B0604020202020204" pitchFamily="34" charset="0"/>
                <a:cs typeface="Arial" panose="020B0604020202020204" pitchFamily="34" charset="0"/>
              </a:rPr>
              <a:t>but </a:t>
            </a:r>
            <a:r>
              <a:rPr lang="en-AU" sz="1400" b="1" dirty="0">
                <a:latin typeface="Arial" panose="020B0604020202020204" pitchFamily="34" charset="0"/>
                <a:cs typeface="Arial" panose="020B0604020202020204" pitchFamily="34" charset="0"/>
              </a:rPr>
              <a:t>public legal services are generally not available. </a:t>
            </a:r>
            <a:endParaRPr lang="en-AU" sz="1400" b="1"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The result was</a:t>
            </a:r>
            <a:r>
              <a:rPr lang="en-AU" sz="1400" b="1" baseline="0" dirty="0" smtClean="0">
                <a:latin typeface="Arial" panose="020B0604020202020204" pitchFamily="34" charset="0"/>
                <a:cs typeface="Arial" panose="020B0604020202020204" pitchFamily="34" charset="0"/>
              </a:rPr>
              <a:t> similar rates of accessing</a:t>
            </a:r>
            <a:r>
              <a:rPr lang="en-AU" sz="1400" b="1" dirty="0" smtClean="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private lawyers </a:t>
            </a:r>
            <a:r>
              <a:rPr lang="en-AU" sz="1400" b="1" dirty="0" smtClean="0">
                <a:latin typeface="Arial" panose="020B0604020202020204" pitchFamily="34" charset="0"/>
                <a:cs typeface="Arial" panose="020B0604020202020204" pitchFamily="34" charset="0"/>
              </a:rPr>
              <a:t>for</a:t>
            </a:r>
            <a:r>
              <a:rPr lang="en-AU" sz="1400" b="1" baseline="0" dirty="0" smtClean="0">
                <a:latin typeface="Arial" panose="020B0604020202020204" pitchFamily="34" charset="0"/>
                <a:cs typeface="Arial" panose="020B0604020202020204" pitchFamily="34" charset="0"/>
              </a:rPr>
              <a:t> all income levels.</a:t>
            </a:r>
          </a:p>
          <a:p>
            <a:pPr marL="285750" indent="-285750">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So, the results confirm that alternative </a:t>
            </a:r>
            <a:r>
              <a:rPr lang="en-AU" sz="1400" b="1" dirty="0">
                <a:latin typeface="Arial" panose="020B0604020202020204" pitchFamily="34" charset="0"/>
                <a:cs typeface="Arial" panose="020B0604020202020204" pitchFamily="34" charset="0"/>
              </a:rPr>
              <a:t>funding mechanisms also </a:t>
            </a:r>
            <a:r>
              <a:rPr lang="en-AU" sz="1400" b="1" dirty="0" smtClean="0">
                <a:latin typeface="Arial" panose="020B0604020202020204" pitchFamily="34" charset="0"/>
                <a:cs typeface="Arial" panose="020B0604020202020204" pitchFamily="34" charset="0"/>
              </a:rPr>
              <a:t>equalise the playing</a:t>
            </a:r>
            <a:r>
              <a:rPr lang="en-AU" sz="1400" b="1" baseline="0" dirty="0" smtClean="0">
                <a:latin typeface="Arial" panose="020B0604020202020204" pitchFamily="34" charset="0"/>
                <a:cs typeface="Arial" panose="020B0604020202020204" pitchFamily="34" charset="0"/>
              </a:rPr>
              <a:t> field and allow low income people to </a:t>
            </a:r>
            <a:r>
              <a:rPr lang="en-AU" sz="1400" b="1" dirty="0" smtClean="0">
                <a:latin typeface="Arial" panose="020B0604020202020204" pitchFamily="34" charset="0"/>
                <a:cs typeface="Arial" panose="020B0604020202020204" pitchFamily="34" charset="0"/>
              </a:rPr>
              <a:t>access lawyers.</a:t>
            </a:r>
            <a:endParaRPr lang="en-AU" sz="1400" b="1" dirty="0">
              <a:latin typeface="Arial" panose="020B0604020202020204" pitchFamily="34" charset="0"/>
              <a:cs typeface="Arial" panose="020B0604020202020204" pitchFamily="34" charset="0"/>
            </a:endParaRPr>
          </a:p>
          <a:p>
            <a:pPr>
              <a:spcBef>
                <a:spcPts val="1000"/>
              </a:spcBef>
            </a:pPr>
            <a:r>
              <a:rPr lang="en-AU" sz="1400" b="1" u="sng" dirty="0" smtClean="0">
                <a:latin typeface="Arial" panose="020B0604020202020204" pitchFamily="34" charset="0"/>
                <a:cs typeface="Arial" panose="020B0604020202020204" pitchFamily="34" charset="0"/>
              </a:rPr>
              <a:t>For </a:t>
            </a:r>
            <a:r>
              <a:rPr lang="en-AU" sz="1400" b="1" u="sng" dirty="0">
                <a:latin typeface="Arial" panose="020B0604020202020204" pitchFamily="34" charset="0"/>
                <a:cs typeface="Arial" panose="020B0604020202020204" pitchFamily="34" charset="0"/>
              </a:rPr>
              <a:t>problems where neither public legal services nor alternative funding mechanisms </a:t>
            </a:r>
            <a:r>
              <a:rPr lang="en-AU" sz="1400" b="1" dirty="0">
                <a:latin typeface="Arial" panose="020B0604020202020204" pitchFamily="34" charset="0"/>
                <a:cs typeface="Arial" panose="020B0604020202020204" pitchFamily="34" charset="0"/>
              </a:rPr>
              <a:t>exist, those on higher incomes are more likely to use </a:t>
            </a:r>
            <a:r>
              <a:rPr lang="en-AU" sz="1400" b="1" dirty="0" smtClean="0">
                <a:latin typeface="Arial" panose="020B0604020202020204" pitchFamily="34" charset="0"/>
                <a:cs typeface="Arial" panose="020B0604020202020204" pitchFamily="34" charset="0"/>
              </a:rPr>
              <a:t>lawyers,</a:t>
            </a:r>
            <a:r>
              <a:rPr lang="en-AU" sz="1400" b="1" baseline="0" dirty="0" smtClean="0">
                <a:latin typeface="Arial" panose="020B0604020202020204" pitchFamily="34" charset="0"/>
                <a:cs typeface="Arial" panose="020B0604020202020204" pitchFamily="34" charset="0"/>
              </a:rPr>
              <a:t> and </a:t>
            </a:r>
            <a:r>
              <a:rPr lang="en-AU" sz="1400" b="1" u="sng" baseline="0" dirty="0" smtClean="0">
                <a:latin typeface="Arial" panose="020B0604020202020204" pitchFamily="34" charset="0"/>
                <a:cs typeface="Arial" panose="020B0604020202020204" pitchFamily="34" charset="0"/>
              </a:rPr>
              <a:t>access becomes an issue for people on low incomes.</a:t>
            </a:r>
            <a:endParaRPr lang="en-AU" sz="1400" b="1" u="sng" dirty="0">
              <a:latin typeface="Arial" panose="020B0604020202020204" pitchFamily="34" charset="0"/>
              <a:cs typeface="Arial" panose="020B0604020202020204" pitchFamily="34" charset="0"/>
            </a:endParaRPr>
          </a:p>
          <a:p>
            <a:pPr>
              <a:spcBef>
                <a:spcPts val="1000"/>
              </a:spcBef>
            </a:pPr>
            <a:endParaRPr lang="en-AU" sz="1400" b="1" dirty="0">
              <a:latin typeface="Arial" panose="020B0604020202020204" pitchFamily="34" charset="0"/>
              <a:cs typeface="Arial" panose="020B0604020202020204" pitchFamily="34" charset="0"/>
            </a:endParaRPr>
          </a:p>
          <a:p>
            <a:pPr>
              <a:spcBef>
                <a:spcPts val="1000"/>
              </a:spcBef>
            </a:pP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19</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r>
              <a:rPr lang="en-AU" sz="1400" b="1" dirty="0">
                <a:latin typeface="Arial" panose="020B0604020202020204" pitchFamily="34" charset="0"/>
                <a:cs typeface="Arial" panose="020B0604020202020204" pitchFamily="34" charset="0"/>
              </a:rPr>
              <a:t>GM</a:t>
            </a:r>
          </a:p>
        </p:txBody>
      </p:sp>
      <p:sp>
        <p:nvSpPr>
          <p:cNvPr id="4" name="Slide Number Placeholder 3"/>
          <p:cNvSpPr>
            <a:spLocks noGrp="1"/>
          </p:cNvSpPr>
          <p:nvPr>
            <p:ph type="sldNum" sz="quarter" idx="10"/>
          </p:nvPr>
        </p:nvSpPr>
        <p:spPr/>
        <p:txBody>
          <a:bodyPr/>
          <a:lstStyle/>
          <a:p>
            <a:fld id="{D159ECD5-472A-4F7B-881E-0B41A66EC13C}" type="slidenum">
              <a:rPr lang="en-AU" smtClean="0"/>
              <a:t>2</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139700"/>
            <a:ext cx="6577013" cy="4933950"/>
          </a:xfrm>
        </p:spPr>
      </p:sp>
      <p:sp>
        <p:nvSpPr>
          <p:cNvPr id="3" name="Notes Placeholder 2"/>
          <p:cNvSpPr>
            <a:spLocks noGrp="1"/>
          </p:cNvSpPr>
          <p:nvPr>
            <p:ph type="body" idx="1"/>
          </p:nvPr>
        </p:nvSpPr>
        <p:spPr>
          <a:xfrm>
            <a:off x="159271" y="5108922"/>
            <a:ext cx="6408712" cy="4464496"/>
          </a:xfrm>
        </p:spPr>
        <p:txBody>
          <a:bodyPr/>
          <a:lstStyle/>
          <a:p>
            <a:pPr defTabSz="914388"/>
            <a:r>
              <a:rPr lang="en-AU" sz="1400" b="1" dirty="0">
                <a:latin typeface="Arial" panose="020B0604020202020204" pitchFamily="34" charset="0"/>
                <a:cs typeface="Arial" panose="020B0604020202020204" pitchFamily="34" charset="0"/>
              </a:rPr>
              <a:t>People’s legal knowledge can also affect </a:t>
            </a:r>
            <a:r>
              <a:rPr lang="en-AU" sz="1400" b="1" dirty="0" smtClean="0">
                <a:latin typeface="Arial" panose="020B0604020202020204" pitchFamily="34" charset="0"/>
                <a:cs typeface="Arial" panose="020B0604020202020204" pitchFamily="34" charset="0"/>
              </a:rPr>
              <a:t>their access to justice. </a:t>
            </a:r>
            <a:endParaRPr lang="en-AU" sz="1400" b="1" dirty="0">
              <a:latin typeface="Arial" panose="020B0604020202020204" pitchFamily="34" charset="0"/>
              <a:cs typeface="Arial" panose="020B0604020202020204" pitchFamily="34" charset="0"/>
            </a:endParaRPr>
          </a:p>
          <a:p>
            <a:pPr defTabSz="914388">
              <a:spcBef>
                <a:spcPts val="900"/>
              </a:spcBef>
            </a:pPr>
            <a:r>
              <a:rPr lang="en-AU" sz="1400" b="1" dirty="0">
                <a:latin typeface="Arial" panose="020B0604020202020204" pitchFamily="34" charset="0"/>
                <a:cs typeface="Arial" panose="020B0604020202020204" pitchFamily="34" charset="0"/>
              </a:rPr>
              <a:t>This graph shows the outcomes people achieved depending on whether they:</a:t>
            </a:r>
          </a:p>
          <a:p>
            <a:pPr marL="342896" indent="-342896" defTabSz="914388">
              <a:buFontTx/>
              <a:buAutoNum type="arabicParenBoth"/>
            </a:pPr>
            <a:r>
              <a:rPr lang="en-AU" sz="1400" b="1" dirty="0">
                <a:latin typeface="Arial" panose="020B0604020202020204" pitchFamily="34" charset="0"/>
                <a:cs typeface="Arial" panose="020B0604020202020204" pitchFamily="34" charset="0"/>
              </a:rPr>
              <a:t>knew their legal rights and </a:t>
            </a:r>
            <a:r>
              <a:rPr lang="en-AU" sz="1400" b="1" dirty="0" smtClean="0">
                <a:latin typeface="Arial" panose="020B0604020202020204" pitchFamily="34" charset="0"/>
                <a:cs typeface="Arial" panose="020B0604020202020204" pitchFamily="34" charset="0"/>
              </a:rPr>
              <a:t>whether they</a:t>
            </a:r>
            <a:endParaRPr lang="en-AU" sz="1400" b="1" dirty="0">
              <a:latin typeface="Arial" panose="020B0604020202020204" pitchFamily="34" charset="0"/>
              <a:cs typeface="Arial" panose="020B0604020202020204" pitchFamily="34" charset="0"/>
            </a:endParaRPr>
          </a:p>
          <a:p>
            <a:pPr marL="342896" indent="-342896" defTabSz="914388">
              <a:buFontTx/>
              <a:buAutoNum type="arabicParenBoth"/>
            </a:pPr>
            <a:r>
              <a:rPr lang="en-AU" sz="1400" b="1" dirty="0">
                <a:latin typeface="Arial" panose="020B0604020202020204" pitchFamily="34" charset="0"/>
                <a:cs typeface="Arial" panose="020B0604020202020204" pitchFamily="34" charset="0"/>
              </a:rPr>
              <a:t>used professional advice.</a:t>
            </a:r>
          </a:p>
          <a:p>
            <a:pPr defTabSz="914388">
              <a:spcBef>
                <a:spcPts val="900"/>
              </a:spcBef>
            </a:pPr>
            <a:r>
              <a:rPr lang="en-AU" sz="1400" b="1" u="sng" dirty="0" smtClean="0">
                <a:latin typeface="Arial" panose="020B0604020202020204" pitchFamily="34" charset="0"/>
                <a:cs typeface="Arial" panose="020B0604020202020204" pitchFamily="34" charset="0"/>
              </a:rPr>
              <a:t>2</a:t>
            </a:r>
            <a:r>
              <a:rPr lang="en-AU" sz="1400" b="1" u="sng" baseline="30000" dirty="0" smtClean="0">
                <a:latin typeface="Arial" panose="020B0604020202020204" pitchFamily="34" charset="0"/>
                <a:cs typeface="Arial" panose="020B0604020202020204" pitchFamily="34" charset="0"/>
              </a:rPr>
              <a:t>nd</a:t>
            </a:r>
            <a:r>
              <a:rPr lang="en-AU" sz="1400" b="1" u="sng" dirty="0" smtClean="0">
                <a:latin typeface="Arial" panose="020B0604020202020204" pitchFamily="34" charset="0"/>
                <a:cs typeface="Arial" panose="020B0604020202020204" pitchFamily="34" charset="0"/>
              </a:rPr>
              <a:t> &amp; 4</a:t>
            </a:r>
            <a:r>
              <a:rPr lang="en-AU" sz="1400" b="1" u="sng" baseline="30000" dirty="0" smtClean="0">
                <a:latin typeface="Arial" panose="020B0604020202020204" pitchFamily="34" charset="0"/>
                <a:cs typeface="Arial" panose="020B0604020202020204" pitchFamily="34" charset="0"/>
              </a:rPr>
              <a:t>th</a:t>
            </a:r>
            <a:r>
              <a:rPr lang="en-AU" sz="1400" b="1" u="sng" dirty="0" smtClean="0">
                <a:latin typeface="Arial" panose="020B0604020202020204" pitchFamily="34" charset="0"/>
                <a:cs typeface="Arial" panose="020B0604020202020204" pitchFamily="34" charset="0"/>
              </a:rPr>
              <a:t> bars – those who knew their rights - </a:t>
            </a:r>
            <a:r>
              <a:rPr lang="en-AU" sz="1400" b="1" u="sng" baseline="0" dirty="0" smtClean="0">
                <a:latin typeface="Arial" panose="020B0604020202020204" pitchFamily="34" charset="0"/>
                <a:cs typeface="Arial" panose="020B0604020202020204" pitchFamily="34" charset="0"/>
              </a:rPr>
              <a:t>got the best outcomes.</a:t>
            </a:r>
          </a:p>
          <a:p>
            <a:pPr defTabSz="914388">
              <a:spcBef>
                <a:spcPts val="900"/>
              </a:spcBef>
            </a:pPr>
            <a:r>
              <a:rPr lang="en-AU" sz="1400" b="1" u="sng" baseline="0" dirty="0" smtClean="0">
                <a:latin typeface="Arial" panose="020B0604020202020204" pitchFamily="34" charset="0"/>
                <a:cs typeface="Arial" panose="020B0604020202020204" pitchFamily="34" charset="0"/>
              </a:rPr>
              <a:t>1</a:t>
            </a:r>
            <a:r>
              <a:rPr lang="en-AU" sz="1400" b="1" u="sng" baseline="30000" dirty="0" smtClean="0">
                <a:latin typeface="Arial" panose="020B0604020202020204" pitchFamily="34" charset="0"/>
                <a:cs typeface="Arial" panose="020B0604020202020204" pitchFamily="34" charset="0"/>
              </a:rPr>
              <a:t>st</a:t>
            </a:r>
            <a:r>
              <a:rPr lang="en-AU" sz="1400" b="1" u="sng" baseline="0" dirty="0" smtClean="0">
                <a:latin typeface="Arial" panose="020B0604020202020204" pitchFamily="34" charset="0"/>
                <a:cs typeface="Arial" panose="020B0604020202020204" pitchFamily="34" charset="0"/>
              </a:rPr>
              <a:t> and 3</a:t>
            </a:r>
            <a:r>
              <a:rPr lang="en-AU" sz="1400" b="1" u="sng" baseline="30000" dirty="0" smtClean="0">
                <a:latin typeface="Arial" panose="020B0604020202020204" pitchFamily="34" charset="0"/>
                <a:cs typeface="Arial" panose="020B0604020202020204" pitchFamily="34" charset="0"/>
              </a:rPr>
              <a:t>rd</a:t>
            </a:r>
            <a:r>
              <a:rPr lang="en-AU" sz="1400" b="1" u="sng" baseline="0" dirty="0" smtClean="0">
                <a:latin typeface="Arial" panose="020B0604020202020204" pitchFamily="34" charset="0"/>
                <a:cs typeface="Arial" panose="020B0604020202020204" pitchFamily="34" charset="0"/>
              </a:rPr>
              <a:t> bars - </a:t>
            </a:r>
            <a:r>
              <a:rPr lang="en-AU" sz="1400" b="1" u="sng" dirty="0" smtClean="0">
                <a:latin typeface="Arial" panose="020B0604020202020204" pitchFamily="34" charset="0"/>
                <a:cs typeface="Arial" panose="020B0604020202020204" pitchFamily="34" charset="0"/>
              </a:rPr>
              <a:t>People </a:t>
            </a:r>
            <a:r>
              <a:rPr lang="en-AU" sz="1400" b="1" u="sng" dirty="0">
                <a:latin typeface="Arial" panose="020B0604020202020204" pitchFamily="34" charset="0"/>
                <a:cs typeface="Arial" panose="020B0604020202020204" pitchFamily="34" charset="0"/>
              </a:rPr>
              <a:t>unaware of their legal </a:t>
            </a:r>
            <a:r>
              <a:rPr lang="en-AU" sz="1400" b="1" u="sng" dirty="0" smtClean="0">
                <a:latin typeface="Arial" panose="020B0604020202020204" pitchFamily="34" charset="0"/>
                <a:cs typeface="Arial" panose="020B0604020202020204" pitchFamily="34" charset="0"/>
              </a:rPr>
              <a:t>rights:</a:t>
            </a:r>
          </a:p>
          <a:p>
            <a:pPr marL="285750" indent="-285750" defTabSz="914388">
              <a:spcBef>
                <a:spcPts val="9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were </a:t>
            </a:r>
            <a:r>
              <a:rPr lang="en-AU" sz="1400" b="1" u="sng" dirty="0" smtClean="0">
                <a:latin typeface="Arial" panose="020B0604020202020204" pitchFamily="34" charset="0"/>
                <a:cs typeface="Arial" panose="020B0604020202020204" pitchFamily="34" charset="0"/>
              </a:rPr>
              <a:t>less </a:t>
            </a:r>
            <a:r>
              <a:rPr lang="en-AU" sz="1400" b="1" u="sng" dirty="0">
                <a:latin typeface="Arial" panose="020B0604020202020204" pitchFamily="34" charset="0"/>
                <a:cs typeface="Arial" panose="020B0604020202020204" pitchFamily="34" charset="0"/>
              </a:rPr>
              <a:t>likely</a:t>
            </a:r>
            <a:r>
              <a:rPr lang="en-AU" sz="1400" b="1" dirty="0">
                <a:latin typeface="Arial" panose="020B0604020202020204" pitchFamily="34" charset="0"/>
                <a:cs typeface="Arial" panose="020B0604020202020204" pitchFamily="34" charset="0"/>
              </a:rPr>
              <a:t> to </a:t>
            </a:r>
            <a:r>
              <a:rPr lang="en-AU" sz="1400" b="1" dirty="0" smtClean="0">
                <a:latin typeface="Arial" panose="020B0604020202020204" pitchFamily="34" charset="0"/>
                <a:cs typeface="Arial" panose="020B0604020202020204" pitchFamily="34" charset="0"/>
              </a:rPr>
              <a:t>get good outcomes </a:t>
            </a:r>
            <a:r>
              <a:rPr lang="en-AU" sz="1400" b="1" u="sng" dirty="0" smtClean="0">
                <a:latin typeface="Arial" panose="020B0604020202020204" pitchFamily="34" charset="0"/>
                <a:cs typeface="Arial" panose="020B0604020202020204" pitchFamily="34" charset="0"/>
              </a:rPr>
              <a:t>IF </a:t>
            </a:r>
            <a:r>
              <a:rPr lang="en-AU" sz="1400" b="1" u="sng" dirty="0">
                <a:latin typeface="Arial" panose="020B0604020202020204" pitchFamily="34" charset="0"/>
                <a:cs typeface="Arial" panose="020B0604020202020204" pitchFamily="34" charset="0"/>
              </a:rPr>
              <a:t>they didn’t seek professional </a:t>
            </a:r>
            <a:r>
              <a:rPr lang="en-AU" sz="1400" b="1" u="sng" dirty="0" smtClean="0">
                <a:latin typeface="Arial" panose="020B0604020202020204" pitchFamily="34" charset="0"/>
                <a:cs typeface="Arial" panose="020B0604020202020204" pitchFamily="34" charset="0"/>
              </a:rPr>
              <a:t>advice</a:t>
            </a:r>
            <a:r>
              <a:rPr lang="en-AU" sz="1400" b="1" u="none" baseline="0" dirty="0" smtClean="0">
                <a:latin typeface="Arial" panose="020B0604020202020204" pitchFamily="34" charset="0"/>
                <a:cs typeface="Arial" panose="020B0604020202020204" pitchFamily="34" charset="0"/>
              </a:rPr>
              <a:t> (3</a:t>
            </a:r>
            <a:r>
              <a:rPr lang="en-AU" sz="1400" b="1" u="none" baseline="30000" dirty="0" smtClean="0">
                <a:latin typeface="Arial" panose="020B0604020202020204" pitchFamily="34" charset="0"/>
                <a:cs typeface="Arial" panose="020B0604020202020204" pitchFamily="34" charset="0"/>
              </a:rPr>
              <a:t>rd</a:t>
            </a:r>
            <a:r>
              <a:rPr lang="en-AU" sz="1400" b="1" u="none" baseline="0" dirty="0" smtClean="0">
                <a:latin typeface="Arial" panose="020B0604020202020204" pitchFamily="34" charset="0"/>
                <a:cs typeface="Arial" panose="020B0604020202020204" pitchFamily="34" charset="0"/>
              </a:rPr>
              <a:t> bar)</a:t>
            </a:r>
          </a:p>
          <a:p>
            <a:pPr marL="285750" indent="-285750" defTabSz="914388">
              <a:spcBef>
                <a:spcPts val="900"/>
              </a:spcBef>
              <a:buFont typeface="Arial" panose="020B0604020202020204" pitchFamily="34" charset="0"/>
              <a:buChar char="•"/>
            </a:pPr>
            <a:r>
              <a:rPr lang="en-AU" sz="1400" b="1" u="sng" dirty="0" smtClean="0">
                <a:latin typeface="Arial" panose="020B0604020202020204" pitchFamily="34" charset="0"/>
                <a:cs typeface="Arial" panose="020B0604020202020204" pitchFamily="34" charset="0"/>
              </a:rPr>
              <a:t>But </a:t>
            </a:r>
            <a:r>
              <a:rPr lang="en-AU" sz="1400" b="1" u="sng" dirty="0">
                <a:latin typeface="Arial" panose="020B0604020202020204" pitchFamily="34" charset="0"/>
                <a:cs typeface="Arial" panose="020B0604020202020204" pitchFamily="34" charset="0"/>
              </a:rPr>
              <a:t>if they did obtain professional advice, </a:t>
            </a:r>
            <a:r>
              <a:rPr lang="en-AU" sz="1400" b="1" u="sng" dirty="0" smtClean="0">
                <a:latin typeface="Arial" panose="020B0604020202020204" pitchFamily="34" charset="0"/>
                <a:cs typeface="Arial" panose="020B0604020202020204" pitchFamily="34" charset="0"/>
              </a:rPr>
              <a:t>they</a:t>
            </a:r>
            <a:r>
              <a:rPr lang="en-AU" sz="1400" b="1" u="sng" baseline="0" dirty="0" smtClean="0">
                <a:latin typeface="Arial" panose="020B0604020202020204" pitchFamily="34" charset="0"/>
                <a:cs typeface="Arial" panose="020B0604020202020204" pitchFamily="34" charset="0"/>
              </a:rPr>
              <a:t> got much better outcomes (1</a:t>
            </a:r>
            <a:r>
              <a:rPr lang="en-AU" sz="1400" b="1" u="sng" baseline="30000" dirty="0" smtClean="0">
                <a:latin typeface="Arial" panose="020B0604020202020204" pitchFamily="34" charset="0"/>
                <a:cs typeface="Arial" panose="020B0604020202020204" pitchFamily="34" charset="0"/>
              </a:rPr>
              <a:t>st</a:t>
            </a:r>
            <a:r>
              <a:rPr lang="en-AU" sz="1400" b="1" u="sng" baseline="0" dirty="0" smtClean="0">
                <a:latin typeface="Arial" panose="020B0604020202020204" pitchFamily="34" charset="0"/>
                <a:cs typeface="Arial" panose="020B0604020202020204" pitchFamily="34" charset="0"/>
              </a:rPr>
              <a:t> bar).</a:t>
            </a:r>
            <a:r>
              <a:rPr lang="en-AU" sz="1400" b="1" dirty="0" smtClean="0">
                <a:latin typeface="Arial" panose="020B0604020202020204" pitchFamily="34" charset="0"/>
                <a:cs typeface="Arial" panose="020B0604020202020204" pitchFamily="34" charset="0"/>
              </a:rPr>
              <a:t> </a:t>
            </a:r>
          </a:p>
          <a:p>
            <a:pPr marL="285750" indent="-285750" defTabSz="914388">
              <a:spcBef>
                <a:spcPts val="9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So</a:t>
            </a:r>
            <a:r>
              <a:rPr lang="en-AU" sz="1400" b="1" dirty="0">
                <a:latin typeface="Arial" panose="020B0604020202020204" pitchFamily="34" charset="0"/>
                <a:cs typeface="Arial" panose="020B0604020202020204" pitchFamily="34" charset="0"/>
              </a:rPr>
              <a:t>, as you might expect, </a:t>
            </a:r>
            <a:r>
              <a:rPr lang="en-AU" sz="1400" b="1" u="sng" dirty="0">
                <a:latin typeface="Arial" panose="020B0604020202020204" pitchFamily="34" charset="0"/>
                <a:cs typeface="Arial" panose="020B0604020202020204" pitchFamily="34" charset="0"/>
              </a:rPr>
              <a:t>professional advice acts as a buffer </a:t>
            </a:r>
            <a:r>
              <a:rPr lang="en-AU" sz="1400" b="1" dirty="0">
                <a:latin typeface="Arial" panose="020B0604020202020204" pitchFamily="34" charset="0"/>
                <a:cs typeface="Arial" panose="020B0604020202020204" pitchFamily="34" charset="0"/>
              </a:rPr>
              <a:t>to assist people who don’t know their rights to achieve good outcomes.</a:t>
            </a:r>
          </a:p>
          <a:p>
            <a:pPr defTabSz="914388">
              <a:spcBef>
                <a:spcPts val="900"/>
              </a:spcBef>
            </a:pPr>
            <a:r>
              <a:rPr lang="en-AU" sz="1400" b="1" u="sng" dirty="0" smtClean="0">
                <a:latin typeface="Arial" panose="020B0604020202020204" pitchFamily="34" charset="0"/>
                <a:cs typeface="Arial" panose="020B0604020202020204" pitchFamily="34" charset="0"/>
              </a:rPr>
              <a:t>The lesson here is that people </a:t>
            </a:r>
            <a:r>
              <a:rPr lang="en-AU" sz="1400" b="1" u="sng" dirty="0">
                <a:latin typeface="Arial" panose="020B0604020202020204" pitchFamily="34" charset="0"/>
                <a:cs typeface="Arial" panose="020B0604020202020204" pitchFamily="34" charset="0"/>
              </a:rPr>
              <a:t>with low legal capability need to be directed to relevant services</a:t>
            </a:r>
            <a:r>
              <a:rPr lang="en-AU" sz="14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D159ECD5-472A-4F7B-881E-0B41A66EC13C}" type="slidenum">
              <a:rPr lang="en-AU" smtClean="0"/>
              <a:t>20</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44538"/>
            <a:ext cx="6332537" cy="4751387"/>
          </a:xfrm>
        </p:spPr>
      </p:sp>
      <p:sp>
        <p:nvSpPr>
          <p:cNvPr id="3" name="Notes Placeholder 2"/>
          <p:cNvSpPr>
            <a:spLocks noGrp="1"/>
          </p:cNvSpPr>
          <p:nvPr>
            <p:ph type="body" idx="1"/>
          </p:nvPr>
        </p:nvSpPr>
        <p:spPr>
          <a:xfrm>
            <a:off x="663327" y="5829003"/>
            <a:ext cx="5439410" cy="2624507"/>
          </a:xfrm>
        </p:spPr>
        <p:txBody>
          <a:bodyPr/>
          <a:lstStyle/>
          <a:p>
            <a:pPr marL="0" lvl="1" defTabSz="914388">
              <a:defRPr/>
            </a:pPr>
            <a:r>
              <a:rPr lang="en-AU" sz="1400" b="1" dirty="0" smtClean="0">
                <a:latin typeface="Arial" panose="020B0604020202020204" pitchFamily="34" charset="0"/>
                <a:cs typeface="Arial" panose="020B0604020202020204" pitchFamily="34" charset="0"/>
              </a:rPr>
              <a:t>CC – Although</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New </a:t>
            </a:r>
            <a:r>
              <a:rPr lang="en-AU" sz="1400" b="1" dirty="0">
                <a:latin typeface="Arial" panose="020B0604020202020204" pitchFamily="34" charset="0"/>
                <a:cs typeface="Arial" panose="020B0604020202020204" pitchFamily="34" charset="0"/>
              </a:rPr>
              <a:t>technology has the potential to broaden the reach of legal </a:t>
            </a:r>
            <a:r>
              <a:rPr lang="en-AU" sz="1400" b="1" dirty="0" smtClean="0">
                <a:latin typeface="Arial" panose="020B0604020202020204" pitchFamily="34" charset="0"/>
                <a:cs typeface="Arial" panose="020B0604020202020204" pitchFamily="34" charset="0"/>
              </a:rPr>
              <a:t>services,</a:t>
            </a:r>
            <a:r>
              <a:rPr lang="en-AU" sz="1400" b="1" baseline="0" dirty="0" smtClean="0">
                <a:latin typeface="Arial" panose="020B0604020202020204" pitchFamily="34" charset="0"/>
                <a:cs typeface="Arial" panose="020B0604020202020204" pitchFamily="34" charset="0"/>
              </a:rPr>
              <a:t> </a:t>
            </a:r>
          </a:p>
          <a:p>
            <a:pPr marL="285750" lvl="1" indent="-285750" defTabSz="914388">
              <a:buFont typeface="Arial" panose="020B0604020202020204" pitchFamily="34" charset="0"/>
              <a:buChar char="•"/>
              <a:defRPr/>
            </a:pPr>
            <a:r>
              <a:rPr lang="en-AU" sz="1400" b="1" dirty="0" smtClean="0">
                <a:latin typeface="Arial" panose="020B0604020202020204" pitchFamily="34" charset="0"/>
                <a:cs typeface="Arial" panose="020B0604020202020204" pitchFamily="34" charset="0"/>
              </a:rPr>
              <a:t>it’s </a:t>
            </a:r>
            <a:r>
              <a:rPr lang="en-AU" sz="1400" b="1" dirty="0">
                <a:latin typeface="Arial" panose="020B0604020202020204" pitchFamily="34" charset="0"/>
                <a:cs typeface="Arial" panose="020B0604020202020204" pitchFamily="34" charset="0"/>
              </a:rPr>
              <a:t>not a solution for </a:t>
            </a:r>
            <a:r>
              <a:rPr lang="en-AU" sz="1400" b="1" dirty="0" smtClean="0">
                <a:latin typeface="Arial" panose="020B0604020202020204" pitchFamily="34" charset="0"/>
                <a:cs typeface="Arial" panose="020B0604020202020204" pitchFamily="34" charset="0"/>
              </a:rPr>
              <a:t>everyone</a:t>
            </a:r>
          </a:p>
          <a:p>
            <a:pPr marL="285750" lvl="1" indent="-285750" defTabSz="914388">
              <a:buFont typeface="Arial" panose="020B0604020202020204" pitchFamily="34" charset="0"/>
              <a:buChar char="•"/>
              <a:defRPr/>
            </a:pPr>
            <a:r>
              <a:rPr lang="en-AU" sz="1400" b="1" dirty="0" smtClean="0">
                <a:latin typeface="Arial" panose="020B0604020202020204" pitchFamily="34" charset="0"/>
                <a:cs typeface="Arial" panose="020B0604020202020204" pitchFamily="34" charset="0"/>
              </a:rPr>
              <a:t>Some </a:t>
            </a:r>
            <a:r>
              <a:rPr lang="en-AU" sz="1400" b="1" dirty="0">
                <a:latin typeface="Arial" panose="020B0604020202020204" pitchFamily="34" charset="0"/>
                <a:cs typeface="Arial" panose="020B0604020202020204" pitchFamily="34" charset="0"/>
              </a:rPr>
              <a:t>have no access, others </a:t>
            </a:r>
            <a:r>
              <a:rPr lang="en-AU" sz="1400" b="1" dirty="0" smtClean="0">
                <a:latin typeface="Arial" panose="020B0604020202020204" pitchFamily="34" charset="0"/>
                <a:cs typeface="Arial" panose="020B0604020202020204" pitchFamily="34" charset="0"/>
              </a:rPr>
              <a:t>(such as some</a:t>
            </a:r>
            <a:r>
              <a:rPr lang="en-AU" sz="1400" b="1" baseline="0" dirty="0" smtClean="0">
                <a:latin typeface="Arial" panose="020B0604020202020204" pitchFamily="34" charset="0"/>
                <a:cs typeface="Arial" panose="020B0604020202020204" pitchFamily="34" charset="0"/>
              </a:rPr>
              <a:t> older people) </a:t>
            </a:r>
            <a:r>
              <a:rPr lang="en-AU" sz="1400" b="1" dirty="0" smtClean="0">
                <a:latin typeface="Arial" panose="020B0604020202020204" pitchFamily="34" charset="0"/>
                <a:cs typeface="Arial" panose="020B0604020202020204" pitchFamily="34" charset="0"/>
              </a:rPr>
              <a:t>may </a:t>
            </a:r>
            <a:r>
              <a:rPr lang="en-AU" sz="1400" b="1" dirty="0">
                <a:latin typeface="Arial" panose="020B0604020202020204" pitchFamily="34" charset="0"/>
                <a:cs typeface="Arial" panose="020B0604020202020204" pitchFamily="34" charset="0"/>
              </a:rPr>
              <a:t>not have the skills to use it.</a:t>
            </a:r>
          </a:p>
          <a:p>
            <a:pPr defTabSz="914388"/>
            <a:endParaRPr lang="en-AU" sz="1400" b="1" dirty="0">
              <a:latin typeface="Arial" panose="020B0604020202020204" pitchFamily="34" charset="0"/>
              <a:cs typeface="Arial" panose="020B0604020202020204" pitchFamily="34" charset="0"/>
            </a:endParaRPr>
          </a:p>
          <a:p>
            <a:pPr defTabSz="914388"/>
            <a:r>
              <a:rPr lang="en-AU" sz="1400" b="1" dirty="0">
                <a:latin typeface="Arial" panose="020B0604020202020204" pitchFamily="34" charset="0"/>
                <a:cs typeface="Arial" panose="020B0604020202020204" pitchFamily="34" charset="0"/>
              </a:rPr>
              <a:t>Contrary to what you might expect, although young people are heavy online users, this study showed that they are not great users of online advice services. </a:t>
            </a:r>
            <a:endParaRPr lang="en-AU" sz="1400" b="1" dirty="0" smtClean="0">
              <a:latin typeface="Arial" panose="020B0604020202020204" pitchFamily="34" charset="0"/>
              <a:cs typeface="Arial" panose="020B0604020202020204" pitchFamily="34" charset="0"/>
            </a:endParaRPr>
          </a:p>
          <a:p>
            <a:pPr defTabSz="914388"/>
            <a:r>
              <a:rPr lang="en-AU" sz="1400" b="1" dirty="0" smtClean="0">
                <a:latin typeface="Arial" panose="020B0604020202020204" pitchFamily="34" charset="0"/>
                <a:cs typeface="Arial" panose="020B0604020202020204" pitchFamily="34" charset="0"/>
              </a:rPr>
              <a:t>So </a:t>
            </a:r>
            <a:r>
              <a:rPr lang="en-AU" sz="1400" b="1" dirty="0">
                <a:latin typeface="Arial" panose="020B0604020202020204" pitchFamily="34" charset="0"/>
                <a:cs typeface="Arial" panose="020B0604020202020204" pitchFamily="34" charset="0"/>
              </a:rPr>
              <a:t>it’s important not to assume too much. </a:t>
            </a:r>
          </a:p>
        </p:txBody>
      </p:sp>
      <p:sp>
        <p:nvSpPr>
          <p:cNvPr id="4" name="Slide Number Placeholder 3"/>
          <p:cNvSpPr>
            <a:spLocks noGrp="1"/>
          </p:cNvSpPr>
          <p:nvPr>
            <p:ph type="sldNum" sz="quarter" idx="10"/>
          </p:nvPr>
        </p:nvSpPr>
        <p:spPr/>
        <p:txBody>
          <a:bodyPr/>
          <a:lstStyle/>
          <a:p>
            <a:fld id="{D159ECD5-472A-4F7B-881E-0B41A66EC13C}" type="slidenum">
              <a:rPr lang="en-AU" smtClean="0"/>
              <a:t>21</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625475"/>
            <a:ext cx="6745287" cy="5059363"/>
          </a:xfrm>
        </p:spPr>
      </p:sp>
      <p:sp>
        <p:nvSpPr>
          <p:cNvPr id="3" name="Notes Placeholder 2"/>
          <p:cNvSpPr>
            <a:spLocks noGrp="1"/>
          </p:cNvSpPr>
          <p:nvPr>
            <p:ph type="body" idx="1"/>
          </p:nvPr>
        </p:nvSpPr>
        <p:spPr>
          <a:xfrm>
            <a:off x="663327" y="5973018"/>
            <a:ext cx="5439410" cy="3456384"/>
          </a:xfrm>
        </p:spPr>
        <p:txBody>
          <a:bodyPr/>
          <a:lstStyle/>
          <a:p>
            <a:pPr marL="0" lvl="1" defTabSz="914388">
              <a:defRPr/>
            </a:pPr>
            <a:r>
              <a:rPr lang="en-AU" sz="1400" b="1" dirty="0" smtClean="0">
                <a:latin typeface="Arial" panose="020B0604020202020204" pitchFamily="34" charset="0"/>
                <a:cs typeface="Arial" panose="020B0604020202020204" pitchFamily="34" charset="0"/>
              </a:rPr>
              <a:t>CC -</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This </a:t>
            </a:r>
            <a:r>
              <a:rPr lang="en-AU" sz="1400" b="1" dirty="0">
                <a:latin typeface="Arial" panose="020B0604020202020204" pitchFamily="34" charset="0"/>
                <a:cs typeface="Arial" panose="020B0604020202020204" pitchFamily="34" charset="0"/>
              </a:rPr>
              <a:t>analysis examined the </a:t>
            </a:r>
            <a:r>
              <a:rPr lang="en-AU" sz="1400" b="1" u="sng" dirty="0">
                <a:latin typeface="Arial" panose="020B0604020202020204" pitchFamily="34" charset="0"/>
                <a:cs typeface="Arial" panose="020B0604020202020204" pitchFamily="34" charset="0"/>
              </a:rPr>
              <a:t>reasons people gave for taking no action </a:t>
            </a:r>
            <a:r>
              <a:rPr lang="en-AU" sz="1400" b="1" dirty="0">
                <a:latin typeface="Arial" panose="020B0604020202020204" pitchFamily="34" charset="0"/>
                <a:cs typeface="Arial" panose="020B0604020202020204" pitchFamily="34" charset="0"/>
              </a:rPr>
              <a:t>in response to their legal problems.</a:t>
            </a:r>
          </a:p>
          <a:p>
            <a:pPr defTabSz="914388"/>
            <a:endParaRPr lang="en-AU" sz="1400" b="1" dirty="0">
              <a:latin typeface="Arial" panose="020B0604020202020204" pitchFamily="34" charset="0"/>
              <a:cs typeface="Arial" panose="020B0604020202020204" pitchFamily="34" charset="0"/>
            </a:endParaRPr>
          </a:p>
          <a:p>
            <a:pPr defTabSz="914388"/>
            <a:r>
              <a:rPr lang="en-AU" sz="1400" b="1" dirty="0">
                <a:latin typeface="Arial" panose="020B0604020202020204" pitchFamily="34" charset="0"/>
                <a:cs typeface="Arial" panose="020B0604020202020204" pitchFamily="34" charset="0"/>
              </a:rPr>
              <a:t>You can see that </a:t>
            </a:r>
            <a:r>
              <a:rPr lang="en-AU" sz="1400" b="1" u="sng" dirty="0">
                <a:latin typeface="Arial" panose="020B0604020202020204" pitchFamily="34" charset="0"/>
                <a:cs typeface="Arial" panose="020B0604020202020204" pitchFamily="34" charset="0"/>
              </a:rPr>
              <a:t>certain disadvantaged groups had lower capability in terms of ‘not knowing what to do’ or feeling that ‘it would be too stressful’ to access justice</a:t>
            </a:r>
            <a:r>
              <a:rPr lang="en-AU" sz="1400" b="1" dirty="0">
                <a:latin typeface="Arial" panose="020B0604020202020204" pitchFamily="34" charset="0"/>
                <a:cs typeface="Arial" panose="020B0604020202020204" pitchFamily="34" charset="0"/>
              </a:rPr>
              <a:t>: </a:t>
            </a:r>
            <a:r>
              <a:rPr lang="en-AU" sz="1400" b="0" i="1" dirty="0" smtClean="0">
                <a:latin typeface="Arial" panose="020B0604020202020204" pitchFamily="34" charset="0"/>
                <a:cs typeface="Arial" panose="020B0604020202020204" pitchFamily="34" charset="0"/>
              </a:rPr>
              <a:t>[Namely</a:t>
            </a:r>
            <a:r>
              <a:rPr lang="en-AU" sz="1400" b="0" i="1" dirty="0">
                <a:latin typeface="Arial" panose="020B0604020202020204" pitchFamily="34" charset="0"/>
                <a:cs typeface="Arial" panose="020B0604020202020204" pitchFamily="34" charset="0"/>
              </a:rPr>
              <a:t>,</a:t>
            </a:r>
          </a:p>
          <a:p>
            <a:pPr marL="285718" indent="-285718" defTabSz="914388">
              <a:spcBef>
                <a:spcPts val="6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people unaware of free legal services</a:t>
            </a:r>
          </a:p>
          <a:p>
            <a:pPr marL="285718" indent="-285718" defTabSz="914388">
              <a:spcBef>
                <a:spcPts val="6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people with low levels of education </a:t>
            </a:r>
          </a:p>
          <a:p>
            <a:pPr marL="285718" indent="-285718" defTabSz="914388">
              <a:spcBef>
                <a:spcPts val="6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the unemployed</a:t>
            </a:r>
          </a:p>
          <a:p>
            <a:pPr marL="285718" indent="-285718" defTabSz="914388">
              <a:spcBef>
                <a:spcPts val="6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those in disadvantaged housing</a:t>
            </a:r>
          </a:p>
          <a:p>
            <a:pPr marL="285718" indent="-285718" defTabSz="914388">
              <a:spcBef>
                <a:spcPts val="6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those with a non-English main language</a:t>
            </a:r>
            <a:r>
              <a:rPr lang="en-AU" sz="1400" b="0" i="1" dirty="0" smtClean="0">
                <a:latin typeface="Arial" panose="020B0604020202020204" pitchFamily="34" charset="0"/>
                <a:cs typeface="Arial" panose="020B0604020202020204" pitchFamily="34" charset="0"/>
              </a:rPr>
              <a:t>.}</a:t>
            </a:r>
            <a:endParaRPr lang="en-AU" sz="1400"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22</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15963"/>
            <a:ext cx="6332537" cy="4751387"/>
          </a:xfrm>
        </p:spPr>
      </p:sp>
      <p:sp>
        <p:nvSpPr>
          <p:cNvPr id="3" name="Notes Placeholder 2"/>
          <p:cNvSpPr>
            <a:spLocks noGrp="1"/>
          </p:cNvSpPr>
          <p:nvPr>
            <p:ph type="body" idx="1"/>
          </p:nvPr>
        </p:nvSpPr>
        <p:spPr>
          <a:xfrm>
            <a:off x="591319" y="5829003"/>
            <a:ext cx="5439410" cy="2912539"/>
          </a:xfrm>
        </p:spPr>
        <p:txBody>
          <a:bodyPr/>
          <a:lstStyle/>
          <a:p>
            <a:pPr marL="0" lvl="1" defTabSz="914298">
              <a:defRPr/>
            </a:pPr>
            <a:r>
              <a:rPr lang="en-AU" sz="1400" b="1" dirty="0" smtClean="0">
                <a:latin typeface="Arial" panose="020B0604020202020204" pitchFamily="34" charset="0"/>
                <a:cs typeface="Arial" panose="020B0604020202020204" pitchFamily="34" charset="0"/>
              </a:rPr>
              <a:t>CC </a:t>
            </a:r>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empirical evidence points to 4 key service directions</a:t>
            </a:r>
            <a:r>
              <a:rPr lang="en-AU" sz="1400" b="1" dirty="0">
                <a:latin typeface="Arial" panose="020B0604020202020204" pitchFamily="34" charset="0"/>
                <a:cs typeface="Arial" panose="020B0604020202020204" pitchFamily="34" charset="0"/>
              </a:rPr>
              <a:t>…</a:t>
            </a:r>
          </a:p>
          <a:p>
            <a:endParaRPr lang="en-AU" sz="1400" b="1" dirty="0">
              <a:latin typeface="Arial" panose="020B0604020202020204" pitchFamily="34" charset="0"/>
              <a:cs typeface="Arial" panose="020B0604020202020204" pitchFamily="34" charset="0"/>
            </a:endParaRPr>
          </a:p>
          <a:p>
            <a:pPr>
              <a:spcAft>
                <a:spcPts val="600"/>
              </a:spcAft>
            </a:pPr>
            <a:r>
              <a:rPr lang="en-AU" sz="1400" b="1" dirty="0">
                <a:latin typeface="Arial" panose="020B0604020202020204" pitchFamily="34" charset="0"/>
                <a:cs typeface="Arial" panose="020B0604020202020204" pitchFamily="34" charset="0"/>
              </a:rPr>
              <a:t>Services should be:</a:t>
            </a:r>
          </a:p>
          <a:p>
            <a:pPr lvl="1">
              <a:spcAft>
                <a:spcPts val="600"/>
              </a:spcAft>
            </a:pPr>
            <a:r>
              <a:rPr lang="en-AU" sz="1400" b="1" i="1" u="sng" dirty="0">
                <a:latin typeface="Arial" panose="020B0604020202020204" pitchFamily="34" charset="0"/>
                <a:cs typeface="Arial" panose="020B0604020202020204" pitchFamily="34" charset="0"/>
              </a:rPr>
              <a:t>Targeted</a:t>
            </a:r>
            <a:r>
              <a:rPr lang="en-AU" sz="1400" b="1" i="1" dirty="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to reach the neediest</a:t>
            </a:r>
          </a:p>
          <a:p>
            <a:pPr lvl="1">
              <a:spcAft>
                <a:spcPts val="600"/>
              </a:spcAft>
            </a:pPr>
            <a:r>
              <a:rPr lang="en-AU" sz="1400" b="1" i="1" u="sng" dirty="0">
                <a:latin typeface="Arial" panose="020B0604020202020204" pitchFamily="34" charset="0"/>
                <a:cs typeface="Arial" panose="020B0604020202020204" pitchFamily="34" charset="0"/>
              </a:rPr>
              <a:t>Joined up</a:t>
            </a:r>
            <a:r>
              <a:rPr lang="en-AU" sz="1400" b="1" dirty="0">
                <a:latin typeface="Arial" panose="020B0604020202020204" pitchFamily="34" charset="0"/>
                <a:cs typeface="Arial" panose="020B0604020202020204" pitchFamily="34" charset="0"/>
              </a:rPr>
              <a:t> to address joined-up, complex life problems</a:t>
            </a:r>
          </a:p>
          <a:p>
            <a:pPr lvl="1">
              <a:spcAft>
                <a:spcPts val="600"/>
              </a:spcAft>
            </a:pPr>
            <a:r>
              <a:rPr lang="en-AU" sz="1400" b="1" i="1" u="sng" dirty="0">
                <a:latin typeface="Arial" panose="020B0604020202020204" pitchFamily="34" charset="0"/>
                <a:cs typeface="Arial" panose="020B0604020202020204" pitchFamily="34" charset="0"/>
              </a:rPr>
              <a:t>Timely</a:t>
            </a:r>
            <a:r>
              <a:rPr lang="en-AU" sz="1400" b="1" dirty="0">
                <a:latin typeface="Arial" panose="020B0604020202020204" pitchFamily="34" charset="0"/>
                <a:cs typeface="Arial" panose="020B0604020202020204" pitchFamily="34" charset="0"/>
              </a:rPr>
              <a:t> to ensure responsiveness as early as practicable</a:t>
            </a:r>
            <a:endParaRPr lang="en-AU" sz="1400" b="1" i="1" dirty="0">
              <a:latin typeface="Arial" panose="020B0604020202020204" pitchFamily="34" charset="0"/>
              <a:cs typeface="Arial" panose="020B0604020202020204" pitchFamily="34" charset="0"/>
            </a:endParaRPr>
          </a:p>
          <a:p>
            <a:pPr lvl="1">
              <a:spcAft>
                <a:spcPts val="600"/>
              </a:spcAft>
            </a:pPr>
            <a:r>
              <a:rPr lang="en-AU" sz="1400" b="1" i="1" u="sng" dirty="0">
                <a:latin typeface="Arial" panose="020B0604020202020204" pitchFamily="34" charset="0"/>
                <a:cs typeface="Arial" panose="020B0604020202020204" pitchFamily="34" charset="0"/>
              </a:rPr>
              <a:t>Appropriate</a:t>
            </a:r>
            <a:r>
              <a:rPr lang="en-AU" sz="1400" b="1" dirty="0">
                <a:latin typeface="Arial" panose="020B0604020202020204" pitchFamily="34" charset="0"/>
                <a:cs typeface="Arial" panose="020B0604020202020204" pitchFamily="34" charset="0"/>
              </a:rPr>
              <a:t> to the needs and capability of the user.</a:t>
            </a:r>
          </a:p>
          <a:p>
            <a:pPr lvl="1"/>
            <a:endParaRPr lang="en-AU" sz="1400" b="1" dirty="0">
              <a:latin typeface="Arial" panose="020B0604020202020204" pitchFamily="34" charset="0"/>
              <a:cs typeface="Arial" panose="020B0604020202020204" pitchFamily="34" charset="0"/>
            </a:endParaRPr>
          </a:p>
          <a:p>
            <a:pPr lvl="1"/>
            <a:r>
              <a:rPr lang="en-AU" sz="1400" b="1" dirty="0">
                <a:latin typeface="Arial" panose="020B0604020202020204" pitchFamily="34" charset="0"/>
                <a:cs typeface="Arial" panose="020B0604020202020204" pitchFamily="34" charset="0"/>
              </a:rPr>
              <a:t>Let’s look at each of these…</a:t>
            </a:r>
          </a:p>
          <a:p>
            <a:endParaRPr lang="en-AU" sz="1300" b="1" dirty="0"/>
          </a:p>
        </p:txBody>
      </p:sp>
      <p:sp>
        <p:nvSpPr>
          <p:cNvPr id="4" name="Slide Number Placeholder 3"/>
          <p:cNvSpPr>
            <a:spLocks noGrp="1"/>
          </p:cNvSpPr>
          <p:nvPr>
            <p:ph type="sldNum" sz="quarter" idx="10"/>
          </p:nvPr>
        </p:nvSpPr>
        <p:spPr/>
        <p:txBody>
          <a:bodyPr/>
          <a:lstStyle/>
          <a:p>
            <a:fld id="{D159ECD5-472A-4F7B-881E-0B41A66EC13C}" type="slidenum">
              <a:rPr lang="en-AU" smtClean="0"/>
              <a:t>23</a:t>
            </a:fld>
            <a:endParaRPr lang="en-AU" dirty="0"/>
          </a:p>
        </p:txBody>
      </p:sp>
    </p:spTree>
    <p:extLst>
      <p:ext uri="{BB962C8B-B14F-4D97-AF65-F5344CB8AC3E}">
        <p14:creationId xmlns:p14="http://schemas.microsoft.com/office/powerpoint/2010/main" val="3410182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8">
              <a:defRPr/>
            </a:pPr>
            <a:r>
              <a:rPr lang="en-AU" sz="1400" b="1" dirty="0">
                <a:latin typeface="Arial" panose="020B0604020202020204" pitchFamily="34" charset="0"/>
                <a:cs typeface="Arial" panose="020B0604020202020204" pitchFamily="34" charset="0"/>
              </a:rPr>
              <a:t>CC</a:t>
            </a:r>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24</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357188"/>
            <a:ext cx="5322887" cy="3994150"/>
          </a:xfrm>
        </p:spPr>
      </p:sp>
      <p:sp>
        <p:nvSpPr>
          <p:cNvPr id="3" name="Notes Placeholder 2"/>
          <p:cNvSpPr>
            <a:spLocks noGrp="1"/>
          </p:cNvSpPr>
          <p:nvPr>
            <p:ph type="body" idx="1"/>
          </p:nvPr>
        </p:nvSpPr>
        <p:spPr>
          <a:xfrm>
            <a:off x="303287" y="4388842"/>
            <a:ext cx="6192688" cy="4968552"/>
          </a:xfrm>
        </p:spPr>
        <p:txBody>
          <a:bodyPr/>
          <a:lstStyle/>
          <a:p>
            <a:pPr marL="0" lvl="1" defTabSz="914298">
              <a:spcAft>
                <a:spcPts val="1200"/>
              </a:spcAft>
              <a:defRPr/>
            </a:pPr>
            <a:r>
              <a:rPr lang="en-AU" sz="1400" b="1" dirty="0">
                <a:latin typeface="Arial" panose="020B0604020202020204" pitchFamily="34" charset="0"/>
                <a:cs typeface="Arial" panose="020B0604020202020204" pitchFamily="34" charset="0"/>
              </a:rPr>
              <a:t>CC </a:t>
            </a:r>
            <a:r>
              <a:rPr lang="en-AU" sz="1400" b="1" u="sng" dirty="0" smtClean="0">
                <a:latin typeface="Arial" panose="020B0604020202020204" pitchFamily="34" charset="0"/>
                <a:cs typeface="Arial" panose="020B0604020202020204" pitchFamily="34" charset="0"/>
              </a:rPr>
              <a:t>To reach </a:t>
            </a:r>
            <a:r>
              <a:rPr lang="en-AU" sz="1400" b="1" u="sng" dirty="0">
                <a:latin typeface="Arial" panose="020B0604020202020204" pitchFamily="34" charset="0"/>
                <a:cs typeface="Arial" panose="020B0604020202020204" pitchFamily="34" charset="0"/>
              </a:rPr>
              <a:t>the </a:t>
            </a:r>
            <a:r>
              <a:rPr lang="en-AU" sz="1400" b="1" u="sng" dirty="0" smtClean="0">
                <a:latin typeface="Arial" panose="020B0604020202020204" pitchFamily="34" charset="0"/>
                <a:cs typeface="Arial" panose="020B0604020202020204" pitchFamily="34" charset="0"/>
              </a:rPr>
              <a:t>broader </a:t>
            </a:r>
            <a:r>
              <a:rPr lang="en-AU" sz="1400" b="1" u="sng" dirty="0">
                <a:latin typeface="Arial" panose="020B0604020202020204" pitchFamily="34" charset="0"/>
                <a:cs typeface="Arial" panose="020B0604020202020204" pitchFamily="34" charset="0"/>
              </a:rPr>
              <a:t>community</a:t>
            </a:r>
            <a:r>
              <a:rPr lang="en-AU" sz="1400" b="1" dirty="0">
                <a:latin typeface="Arial" panose="020B0604020202020204" pitchFamily="34" charset="0"/>
                <a:cs typeface="Arial" panose="020B0604020202020204" pitchFamily="34" charset="0"/>
              </a:rPr>
              <a:t>:</a:t>
            </a:r>
          </a:p>
          <a:p>
            <a:pPr marL="285718" indent="-285718">
              <a:buFont typeface="Arial" panose="020B0604020202020204" pitchFamily="34" charset="0"/>
              <a:buChar char="•"/>
            </a:pPr>
            <a:r>
              <a:rPr lang="en-AU" sz="1400" b="1" u="sng" dirty="0">
                <a:latin typeface="Arial" panose="020B0604020202020204" pitchFamily="34" charset="0"/>
                <a:cs typeface="Arial" panose="020B0604020202020204" pitchFamily="34" charset="0"/>
              </a:rPr>
              <a:t>Simple legal gateways </a:t>
            </a:r>
            <a:r>
              <a:rPr lang="en-AU" sz="1400" b="1" dirty="0">
                <a:latin typeface="Arial" panose="020B0604020202020204" pitchFamily="34" charset="0"/>
                <a:cs typeface="Arial" panose="020B0604020202020204" pitchFamily="34" charset="0"/>
              </a:rPr>
              <a:t>are important: </a:t>
            </a:r>
            <a:r>
              <a:rPr lang="en-AU" sz="1400" b="1" dirty="0" smtClean="0">
                <a:latin typeface="Arial" panose="020B0604020202020204" pitchFamily="34" charset="0"/>
                <a:cs typeface="Arial" panose="020B0604020202020204" pitchFamily="34" charset="0"/>
              </a:rPr>
              <a:t>that are </a:t>
            </a:r>
            <a:r>
              <a:rPr lang="en-AU" sz="1400" b="1" dirty="0">
                <a:latin typeface="Arial" panose="020B0604020202020204" pitchFamily="34" charset="0"/>
                <a:cs typeface="Arial" panose="020B0604020202020204" pitchFamily="34" charset="0"/>
              </a:rPr>
              <a:t>well-recognised, &amp; provide effective triage &amp; referral</a:t>
            </a:r>
          </a:p>
          <a:p>
            <a:endParaRPr lang="en-AU" sz="800" b="1" dirty="0">
              <a:latin typeface="Arial" panose="020B0604020202020204" pitchFamily="34" charset="0"/>
              <a:cs typeface="Arial" panose="020B0604020202020204" pitchFamily="34" charset="0"/>
            </a:endParaRPr>
          </a:p>
          <a:p>
            <a:pPr marL="285718" indent="-285718">
              <a:buFont typeface="Arial" panose="020B0604020202020204" pitchFamily="34" charset="0"/>
              <a:buChar char="•"/>
            </a:pPr>
            <a:r>
              <a:rPr lang="en-AU" sz="1400" b="1" dirty="0">
                <a:latin typeface="Arial" panose="020B0604020202020204" pitchFamily="34" charset="0"/>
                <a:cs typeface="Arial" panose="020B0604020202020204" pitchFamily="34" charset="0"/>
              </a:rPr>
              <a:t>Using </a:t>
            </a:r>
            <a:r>
              <a:rPr lang="en-AU" sz="1400" b="1" u="sng" dirty="0">
                <a:latin typeface="Arial" panose="020B0604020202020204" pitchFamily="34" charset="0"/>
                <a:cs typeface="Arial" panose="020B0604020202020204" pitchFamily="34" charset="0"/>
              </a:rPr>
              <a:t>non-legal professionals as gateways </a:t>
            </a:r>
            <a:r>
              <a:rPr lang="en-AU" sz="1400" b="1" dirty="0">
                <a:latin typeface="Arial" panose="020B0604020202020204" pitchFamily="34" charset="0"/>
                <a:cs typeface="Arial" panose="020B0604020202020204" pitchFamily="34" charset="0"/>
              </a:rPr>
              <a:t>will also broaden the reach of legal services: </a:t>
            </a:r>
            <a:r>
              <a:rPr lang="en-AU" sz="1400" b="1" dirty="0" smtClean="0">
                <a:latin typeface="Arial" panose="020B0604020202020204" pitchFamily="34" charset="0"/>
                <a:cs typeface="Arial" panose="020B0604020202020204" pitchFamily="34" charset="0"/>
              </a:rPr>
              <a:t>They </a:t>
            </a:r>
            <a:r>
              <a:rPr lang="en-AU" sz="1400" b="1" dirty="0">
                <a:latin typeface="Arial" panose="020B0604020202020204" pitchFamily="34" charset="0"/>
                <a:cs typeface="Arial" panose="020B0604020202020204" pitchFamily="34" charset="0"/>
              </a:rPr>
              <a:t>are routinely the only point of contact for people with legal need.  So they could be used to ‘spot’ legal problems &amp; provide referral to simple legal gateways.</a:t>
            </a:r>
          </a:p>
          <a:p>
            <a:endParaRPr lang="en-AU" sz="1400" b="1"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In terms of reaching disadvantage people, </a:t>
            </a:r>
            <a:r>
              <a:rPr lang="en-AU" sz="1400" b="1" u="sng" cap="all" dirty="0">
                <a:latin typeface="Arial" panose="020B0604020202020204" pitchFamily="34" charset="0"/>
                <a:cs typeface="Arial" panose="020B0604020202020204" pitchFamily="34" charset="0"/>
              </a:rPr>
              <a:t>as you </a:t>
            </a:r>
            <a:r>
              <a:rPr lang="en-AU" sz="1400" b="1" u="sng" cap="all" dirty="0" smtClean="0">
                <a:latin typeface="Arial" panose="020B0604020202020204" pitchFamily="34" charset="0"/>
                <a:cs typeface="Arial" panose="020B0604020202020204" pitchFamily="34" charset="0"/>
              </a:rPr>
              <a:t>know</a:t>
            </a:r>
            <a:r>
              <a:rPr lang="en-AU" sz="1400" b="1" u="sng" dirty="0">
                <a:latin typeface="Arial" panose="020B0604020202020204" pitchFamily="34" charset="0"/>
                <a:cs typeface="Arial" panose="020B0604020202020204" pitchFamily="34" charset="0"/>
              </a:rPr>
              <a:t>:</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They are often marginalised, with multiple problems, complex/chaotic lives, low capability, and access barriers</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They often don’t front up to a lawyer’s office, so you need to reach out to them.</a:t>
            </a:r>
          </a:p>
          <a:p>
            <a:pPr>
              <a:spcBef>
                <a:spcPts val="1800"/>
              </a:spcBef>
            </a:pPr>
            <a:r>
              <a:rPr lang="en-AU" sz="1400" b="1" u="sng" dirty="0">
                <a:latin typeface="Arial" panose="020B0604020202020204" pitchFamily="34" charset="0"/>
                <a:cs typeface="Arial" panose="020B0604020202020204" pitchFamily="34" charset="0"/>
              </a:rPr>
              <a:t>Outreach</a:t>
            </a:r>
          </a:p>
          <a:p>
            <a:pPr marL="285718" indent="-285718">
              <a:spcBef>
                <a:spcPts val="600"/>
              </a:spcBef>
              <a:buFont typeface="Arial" panose="020B0604020202020204" pitchFamily="34" charset="0"/>
              <a:buChar char="•"/>
            </a:pPr>
            <a:r>
              <a:rPr lang="en-AU" sz="1400" b="1" u="sng" dirty="0">
                <a:latin typeface="Arial" panose="020B0604020202020204" pitchFamily="34" charset="0"/>
                <a:cs typeface="Arial" panose="020B0604020202020204" pitchFamily="34" charset="0"/>
              </a:rPr>
              <a:t>So that  means that service providers must </a:t>
            </a:r>
            <a:r>
              <a:rPr lang="en-AU" sz="1400" b="1" i="1" u="sng" dirty="0">
                <a:latin typeface="Arial" panose="020B0604020202020204" pitchFamily="34" charset="0"/>
                <a:cs typeface="Arial" panose="020B0604020202020204" pitchFamily="34" charset="0"/>
              </a:rPr>
              <a:t>proactively</a:t>
            </a:r>
            <a:r>
              <a:rPr lang="en-AU" sz="1400" b="1" u="sng" dirty="0">
                <a:latin typeface="Arial" panose="020B0604020202020204" pitchFamily="34" charset="0"/>
                <a:cs typeface="Arial" panose="020B0604020202020204" pitchFamily="34" charset="0"/>
              </a:rPr>
              <a:t> attempt to reach these </a:t>
            </a:r>
            <a:r>
              <a:rPr lang="en-AU" sz="1400" b="1" u="sng" dirty="0" smtClean="0">
                <a:latin typeface="Arial" panose="020B0604020202020204" pitchFamily="34" charset="0"/>
                <a:cs typeface="Arial" panose="020B0604020202020204" pitchFamily="34" charset="0"/>
              </a:rPr>
              <a:t>clients</a:t>
            </a:r>
            <a:endParaRPr lang="en-AU" sz="1400" b="1" dirty="0">
              <a:latin typeface="Arial" panose="020B0604020202020204" pitchFamily="34" charset="0"/>
              <a:cs typeface="Arial" panose="020B0604020202020204" pitchFamily="34" charset="0"/>
            </a:endParaRP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typically prioritise the neediest</a:t>
            </a:r>
          </a:p>
          <a:p>
            <a:endParaRPr lang="en-AU" sz="1400" b="1" dirty="0"/>
          </a:p>
        </p:txBody>
      </p:sp>
      <p:sp>
        <p:nvSpPr>
          <p:cNvPr id="4" name="Slide Number Placeholder 3"/>
          <p:cNvSpPr>
            <a:spLocks noGrp="1"/>
          </p:cNvSpPr>
          <p:nvPr>
            <p:ph type="sldNum" sz="quarter" idx="10"/>
          </p:nvPr>
        </p:nvSpPr>
        <p:spPr/>
        <p:txBody>
          <a:bodyPr/>
          <a:lstStyle/>
          <a:p>
            <a:fld id="{D159ECD5-472A-4F7B-881E-0B41A66EC13C}" type="slidenum">
              <a:rPr lang="en-AU" smtClean="0"/>
              <a:t>25</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744538"/>
            <a:ext cx="6769100" cy="5078412"/>
          </a:xfrm>
        </p:spPr>
      </p:sp>
      <p:sp>
        <p:nvSpPr>
          <p:cNvPr id="3" name="Notes Placeholder 2"/>
          <p:cNvSpPr>
            <a:spLocks noGrp="1"/>
          </p:cNvSpPr>
          <p:nvPr>
            <p:ph type="body" idx="1"/>
          </p:nvPr>
        </p:nvSpPr>
        <p:spPr>
          <a:xfrm>
            <a:off x="679927" y="6189041"/>
            <a:ext cx="5439410" cy="2996037"/>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r>
              <a:rPr lang="en-AU" sz="1400" b="1" u="sng" dirty="0">
                <a:latin typeface="Arial" panose="020B0604020202020204" pitchFamily="34" charset="0"/>
                <a:cs typeface="Arial" panose="020B0604020202020204" pitchFamily="34" charset="0"/>
              </a:rPr>
              <a:t>The </a:t>
            </a:r>
            <a:r>
              <a:rPr lang="en-AU" sz="1400" b="1" i="1" u="sng" dirty="0">
                <a:latin typeface="Arial" panose="020B0604020202020204" pitchFamily="34" charset="0"/>
                <a:cs typeface="Arial" panose="020B0604020202020204" pitchFamily="34" charset="0"/>
              </a:rPr>
              <a:t>Reshaping report </a:t>
            </a:r>
            <a:r>
              <a:rPr lang="en-AU" sz="1400" b="1" u="sng" dirty="0">
                <a:latin typeface="Arial" panose="020B0604020202020204" pitchFamily="34" charset="0"/>
                <a:cs typeface="Arial" panose="020B0604020202020204" pitchFamily="34" charset="0"/>
              </a:rPr>
              <a:t>details the different types of outreach models that are possible</a:t>
            </a:r>
            <a:r>
              <a:rPr lang="en-AU" sz="1400" b="1" dirty="0">
                <a:latin typeface="Arial" panose="020B0604020202020204" pitchFamily="34" charset="0"/>
                <a:cs typeface="Arial" panose="020B0604020202020204" pitchFamily="34" charset="0"/>
              </a:rPr>
              <a:t>, </a:t>
            </a:r>
            <a:r>
              <a:rPr lang="en-AU" sz="1400" b="1" u="sng" dirty="0">
                <a:latin typeface="Arial" panose="020B0604020202020204" pitchFamily="34" charset="0"/>
                <a:cs typeface="Arial" panose="020B0604020202020204" pitchFamily="34" charset="0"/>
              </a:rPr>
              <a:t>depending on factors such as:</a:t>
            </a:r>
          </a:p>
          <a:p>
            <a:pPr marL="285718" indent="-285718">
              <a:buFont typeface="Arial" panose="020B0604020202020204" pitchFamily="34" charset="0"/>
              <a:buChar char="•"/>
            </a:pPr>
            <a:r>
              <a:rPr lang="en-AU" sz="1400" b="1" dirty="0">
                <a:latin typeface="Arial" panose="020B0604020202020204" pitchFamily="34" charset="0"/>
                <a:cs typeface="Arial" panose="020B0604020202020204" pitchFamily="34" charset="0"/>
              </a:rPr>
              <a:t>W</a:t>
            </a:r>
            <a:r>
              <a:rPr lang="en-AU" sz="1400" b="1" dirty="0" smtClean="0">
                <a:latin typeface="Arial" panose="020B0604020202020204" pitchFamily="34" charset="0"/>
                <a:cs typeface="Arial" panose="020B0604020202020204" pitchFamily="34" charset="0"/>
              </a:rPr>
              <a:t>ho </a:t>
            </a:r>
            <a:r>
              <a:rPr lang="en-AU" sz="1400" b="1" dirty="0">
                <a:latin typeface="Arial" panose="020B0604020202020204" pitchFamily="34" charset="0"/>
                <a:cs typeface="Arial" panose="020B0604020202020204" pitchFamily="34" charset="0"/>
              </a:rPr>
              <a:t>the target </a:t>
            </a:r>
            <a:r>
              <a:rPr lang="en-AU" sz="1400" b="1" dirty="0" smtClean="0">
                <a:latin typeface="Arial" panose="020B0604020202020204" pitchFamily="34" charset="0"/>
                <a:cs typeface="Arial" panose="020B0604020202020204" pitchFamily="34" charset="0"/>
              </a:rPr>
              <a:t>clients,</a:t>
            </a:r>
            <a:r>
              <a:rPr lang="en-AU" sz="1400" b="1" baseline="0" dirty="0" smtClean="0">
                <a:latin typeface="Arial" panose="020B0604020202020204" pitchFamily="34" charset="0"/>
                <a:cs typeface="Arial" panose="020B0604020202020204" pitchFamily="34" charset="0"/>
              </a:rPr>
              <a:t> how they can be reached, what legal issues they have,</a:t>
            </a:r>
            <a:endParaRPr lang="en-AU" sz="1400" b="1" dirty="0" smtClean="0">
              <a:latin typeface="Arial" panose="020B0604020202020204" pitchFamily="34" charset="0"/>
              <a:cs typeface="Arial" panose="020B0604020202020204" pitchFamily="34" charset="0"/>
            </a:endParaRPr>
          </a:p>
          <a:p>
            <a:pPr marL="285718" indent="-285718">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The</a:t>
            </a:r>
            <a:r>
              <a:rPr lang="en-AU" sz="1400" b="1" baseline="0" dirty="0" smtClean="0">
                <a:latin typeface="Arial" panose="020B0604020202020204" pitchFamily="34" charset="0"/>
                <a:cs typeface="Arial" panose="020B0604020202020204" pitchFamily="34" charset="0"/>
              </a:rPr>
              <a:t> most appropriate service delivery and the available resources and infrastructure</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26</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300" b="1" u="sng" dirty="0"/>
          </a:p>
          <a:p>
            <a:r>
              <a:rPr lang="en-AU" sz="1300" b="1" u="sng" dirty="0"/>
              <a:t>It also details the types of challenges that practitioners raised in our fieldwork concerning delivering outreach, which we have already touched on, </a:t>
            </a:r>
            <a:r>
              <a:rPr lang="en-AU" sz="1300" b="1" dirty="0"/>
              <a:t>such as distance, availability of lawyers in RRR areas, low capability of disadvantaged clients, challenges with technological strategies</a:t>
            </a:r>
          </a:p>
        </p:txBody>
      </p:sp>
      <p:sp>
        <p:nvSpPr>
          <p:cNvPr id="4" name="Slide Number Placeholder 3"/>
          <p:cNvSpPr>
            <a:spLocks noGrp="1"/>
          </p:cNvSpPr>
          <p:nvPr>
            <p:ph type="sldNum" sz="quarter" idx="10"/>
          </p:nvPr>
        </p:nvSpPr>
        <p:spPr/>
        <p:txBody>
          <a:bodyPr/>
          <a:lstStyle/>
          <a:p>
            <a:fld id="{D159ECD5-472A-4F7B-881E-0B41A66EC13C}" type="slidenum">
              <a:rPr lang="en-AU" smtClean="0"/>
              <a:t>27</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In addition, the </a:t>
            </a:r>
            <a:r>
              <a:rPr lang="en-AU" sz="1400" b="1" dirty="0" smtClean="0">
                <a:latin typeface="Arial" panose="020B0604020202020204" pitchFamily="34" charset="0"/>
                <a:cs typeface="Arial" panose="020B0604020202020204" pitchFamily="34" charset="0"/>
              </a:rPr>
              <a:t>report </a:t>
            </a:r>
            <a:r>
              <a:rPr lang="en-AU" sz="1400" b="1" u="sng" dirty="0">
                <a:latin typeface="Arial" panose="020B0604020202020204" pitchFamily="34" charset="0"/>
                <a:cs typeface="Arial" panose="020B0604020202020204" pitchFamily="34" charset="0"/>
              </a:rPr>
              <a:t>summarises the key features of effective legal outreach according to research</a:t>
            </a:r>
          </a:p>
        </p:txBody>
      </p:sp>
      <p:sp>
        <p:nvSpPr>
          <p:cNvPr id="4" name="Slide Number Placeholder 3"/>
          <p:cNvSpPr>
            <a:spLocks noGrp="1"/>
          </p:cNvSpPr>
          <p:nvPr>
            <p:ph type="sldNum" sz="quarter" idx="10"/>
          </p:nvPr>
        </p:nvSpPr>
        <p:spPr/>
        <p:txBody>
          <a:bodyPr/>
          <a:lstStyle/>
          <a:p>
            <a:fld id="{D159ECD5-472A-4F7B-881E-0B41A66EC13C}" type="slidenum">
              <a:rPr lang="en-AU" smtClean="0"/>
              <a:t>28</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744538"/>
            <a:ext cx="6681787" cy="5011737"/>
          </a:xfrm>
        </p:spPr>
      </p:sp>
      <p:sp>
        <p:nvSpPr>
          <p:cNvPr id="3" name="Notes Placeholder 2"/>
          <p:cNvSpPr>
            <a:spLocks noGrp="1"/>
          </p:cNvSpPr>
          <p:nvPr>
            <p:ph type="body" idx="1"/>
          </p:nvPr>
        </p:nvSpPr>
        <p:spPr>
          <a:xfrm>
            <a:off x="447302" y="6045028"/>
            <a:ext cx="5833321" cy="3024336"/>
          </a:xfrm>
        </p:spPr>
        <p:txBody>
          <a:bodyPr/>
          <a:lstStyle/>
          <a:p>
            <a:pPr marL="0" lvl="1" defTabSz="914298">
              <a:defRPr/>
            </a:pPr>
            <a:r>
              <a:rPr lang="en-AU" sz="1400" b="1" dirty="0">
                <a:latin typeface="Arial" panose="020B0604020202020204" pitchFamily="34" charset="0"/>
                <a:cs typeface="Arial" panose="020B0604020202020204" pitchFamily="34" charset="0"/>
              </a:rPr>
              <a:t>CC -  And, </a:t>
            </a:r>
            <a:r>
              <a:rPr lang="en-AU" sz="1400" b="1" u="sng" dirty="0">
                <a:latin typeface="Arial" panose="020B0604020202020204" pitchFamily="34" charset="0"/>
                <a:cs typeface="Arial" panose="020B0604020202020204" pitchFamily="34" charset="0"/>
              </a:rPr>
              <a:t>the </a:t>
            </a:r>
            <a:r>
              <a:rPr lang="en-AU" sz="1400" b="1" u="sng" dirty="0" smtClean="0">
                <a:latin typeface="Arial" panose="020B0604020202020204" pitchFamily="34" charset="0"/>
                <a:cs typeface="Arial" panose="020B0604020202020204" pitchFamily="34" charset="0"/>
              </a:rPr>
              <a:t>report </a:t>
            </a:r>
            <a:r>
              <a:rPr lang="en-AU" sz="1400" b="1" u="sng" dirty="0">
                <a:latin typeface="Arial" panose="020B0604020202020204" pitchFamily="34" charset="0"/>
                <a:cs typeface="Arial" panose="020B0604020202020204" pitchFamily="34" charset="0"/>
              </a:rPr>
              <a:t>goes through the steps in planning a new legal outreach </a:t>
            </a:r>
            <a:r>
              <a:rPr lang="en-AU" sz="1400" b="1" u="sng" dirty="0" smtClean="0">
                <a:latin typeface="Arial" panose="020B0604020202020204" pitchFamily="34" charset="0"/>
                <a:cs typeface="Arial" panose="020B0604020202020204" pitchFamily="34" charset="0"/>
              </a:rPr>
              <a:t>service, </a:t>
            </a:r>
          </a:p>
          <a:p>
            <a:pPr marL="0" lvl="1" defTabSz="914298">
              <a:defRPr/>
            </a:pPr>
            <a:endParaRPr lang="en-AU" sz="1400" b="0" i="1" u="sng" dirty="0" smtClean="0">
              <a:latin typeface="Arial" panose="020B0604020202020204" pitchFamily="34" charset="0"/>
              <a:cs typeface="Arial" panose="020B0604020202020204" pitchFamily="34" charset="0"/>
            </a:endParaRPr>
          </a:p>
          <a:p>
            <a:pPr marL="0" lvl="1" defTabSz="914298">
              <a:defRPr/>
            </a:pPr>
            <a:r>
              <a:rPr lang="en-AU" sz="1400" b="0" i="1" u="sng" dirty="0" smtClean="0">
                <a:latin typeface="Arial" panose="020B0604020202020204" pitchFamily="34" charset="0"/>
                <a:cs typeface="Arial" panose="020B0604020202020204" pitchFamily="34" charset="0"/>
              </a:rPr>
              <a:t>[including</a:t>
            </a:r>
            <a:r>
              <a:rPr lang="en-AU" sz="1400" b="0" i="1" dirty="0" smtClean="0">
                <a:latin typeface="Arial" panose="020B0604020202020204" pitchFamily="34" charset="0"/>
                <a:cs typeface="Arial" panose="020B0604020202020204" pitchFamily="34" charset="0"/>
              </a:rPr>
              <a:t>:</a:t>
            </a:r>
          </a:p>
          <a:p>
            <a:pPr marL="171431" indent="-171431">
              <a:spcBef>
                <a:spcPts val="1204"/>
              </a:spcBef>
              <a:buFont typeface="Arial" panose="020B0604020202020204" pitchFamily="34" charset="0"/>
              <a:buChar char="•"/>
            </a:pPr>
            <a:r>
              <a:rPr lang="en-AU" sz="1400" b="0" i="1" dirty="0" smtClean="0">
                <a:latin typeface="Arial" panose="020B0604020202020204" pitchFamily="34" charset="0"/>
                <a:cs typeface="Arial" panose="020B0604020202020204" pitchFamily="34" charset="0"/>
              </a:rPr>
              <a:t>identifying and engaging the client group,</a:t>
            </a:r>
          </a:p>
          <a:p>
            <a:pPr marL="171431" indent="-171431">
              <a:spcBef>
                <a:spcPts val="1204"/>
              </a:spcBef>
              <a:buFont typeface="Arial" panose="020B0604020202020204" pitchFamily="34" charset="0"/>
              <a:buChar char="•"/>
            </a:pPr>
            <a:r>
              <a:rPr lang="en-AU" sz="1400" b="0" i="1" dirty="0" smtClean="0">
                <a:latin typeface="Arial" panose="020B0604020202020204" pitchFamily="34" charset="0"/>
                <a:cs typeface="Arial" panose="020B0604020202020204" pitchFamily="34" charset="0"/>
              </a:rPr>
              <a:t>designing</a:t>
            </a:r>
            <a:r>
              <a:rPr lang="en-AU" sz="1400" b="0" i="1" baseline="0" dirty="0" smtClean="0">
                <a:latin typeface="Arial" panose="020B0604020202020204" pitchFamily="34" charset="0"/>
                <a:cs typeface="Arial" panose="020B0604020202020204" pitchFamily="34" charset="0"/>
              </a:rPr>
              <a:t> </a:t>
            </a:r>
            <a:r>
              <a:rPr lang="en-AU" sz="1400" b="0" i="1" dirty="0" smtClean="0">
                <a:latin typeface="Arial" panose="020B0604020202020204" pitchFamily="34" charset="0"/>
                <a:cs typeface="Arial" panose="020B0604020202020204" pitchFamily="34" charset="0"/>
              </a:rPr>
              <a:t>appropriate service delivery</a:t>
            </a:r>
          </a:p>
          <a:p>
            <a:pPr marL="171431" indent="-171431">
              <a:spcBef>
                <a:spcPts val="1204"/>
              </a:spcBef>
              <a:buFont typeface="Arial" panose="020B0604020202020204" pitchFamily="34" charset="0"/>
              <a:buChar char="•"/>
            </a:pPr>
            <a:r>
              <a:rPr lang="en-AU" sz="1400" b="0" i="1" dirty="0" smtClean="0">
                <a:latin typeface="Arial" panose="020B0604020202020204" pitchFamily="34" charset="0"/>
                <a:cs typeface="Arial" panose="020B0604020202020204" pitchFamily="34" charset="0"/>
              </a:rPr>
              <a:t>Building in sustainability, monitoring and evaluation]</a:t>
            </a:r>
          </a:p>
          <a:p>
            <a:pPr marL="171431" indent="-171431">
              <a:buFont typeface="Arial" panose="020B0604020202020204" pitchFamily="34" charset="0"/>
              <a:buChar char="•"/>
            </a:pPr>
            <a:endParaRPr lang="en-AU" sz="1300" b="1" dirty="0"/>
          </a:p>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29</a:t>
            </a:fld>
            <a:endParaRPr lang="en-AU" dirty="0"/>
          </a:p>
        </p:txBody>
      </p:sp>
    </p:spTree>
    <p:extLst>
      <p:ext uri="{BB962C8B-B14F-4D97-AF65-F5344CB8AC3E}">
        <p14:creationId xmlns:p14="http://schemas.microsoft.com/office/powerpoint/2010/main" val="41641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25" y="715963"/>
            <a:ext cx="6527800" cy="4897437"/>
          </a:xfrm>
        </p:spPr>
      </p:sp>
      <p:sp>
        <p:nvSpPr>
          <p:cNvPr id="3" name="Notes Placeholder 2"/>
          <p:cNvSpPr>
            <a:spLocks noGrp="1"/>
          </p:cNvSpPr>
          <p:nvPr>
            <p:ph type="body" idx="1"/>
          </p:nvPr>
        </p:nvSpPr>
        <p:spPr>
          <a:xfrm>
            <a:off x="679927" y="5684986"/>
            <a:ext cx="5439410" cy="3500093"/>
          </a:xfrm>
        </p:spPr>
        <p:txBody>
          <a:bodyPr/>
          <a:lstStyle/>
          <a:p>
            <a:r>
              <a:rPr lang="en-AU" sz="1400" b="1" dirty="0">
                <a:latin typeface="Arial" panose="020B0604020202020204" pitchFamily="34" charset="0"/>
                <a:cs typeface="Arial" panose="020B0604020202020204" pitchFamily="34" charset="0"/>
              </a:rPr>
              <a:t>CC</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The </a:t>
            </a:r>
            <a:r>
              <a:rPr lang="en-AU" sz="1400" b="1" dirty="0" smtClean="0">
                <a:latin typeface="Arial" panose="020B0604020202020204" pitchFamily="34" charset="0"/>
                <a:cs typeface="Arial" panose="020B0604020202020204" pitchFamily="34" charset="0"/>
              </a:rPr>
              <a:t>report </a:t>
            </a:r>
            <a:r>
              <a:rPr lang="en-AU" sz="1400" b="1" dirty="0">
                <a:latin typeface="Arial" panose="020B0604020202020204" pitchFamily="34" charset="0"/>
                <a:cs typeface="Arial" panose="020B0604020202020204" pitchFamily="34" charset="0"/>
              </a:rPr>
              <a:t>summarises the existing research here and overseas</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We also conducted </a:t>
            </a:r>
            <a:r>
              <a:rPr lang="en-AU" sz="1400" b="1" dirty="0" smtClean="0">
                <a:latin typeface="Arial" panose="020B0604020202020204" pitchFamily="34" charset="0"/>
                <a:cs typeface="Arial" panose="020B0604020202020204" pitchFamily="34" charset="0"/>
              </a:rPr>
              <a:t>new analyses to </a:t>
            </a:r>
            <a:r>
              <a:rPr lang="en-AU" sz="1400" b="1" dirty="0">
                <a:latin typeface="Arial" panose="020B0604020202020204" pitchFamily="34" charset="0"/>
                <a:cs typeface="Arial" panose="020B0604020202020204" pitchFamily="34" charset="0"/>
              </a:rPr>
              <a:t>inform the </a:t>
            </a:r>
            <a:r>
              <a:rPr lang="en-AU" sz="1400" b="1" dirty="0" smtClean="0">
                <a:latin typeface="Arial" panose="020B0604020202020204" pitchFamily="34" charset="0"/>
                <a:cs typeface="Arial" panose="020B0604020202020204" pitchFamily="34" charset="0"/>
              </a:rPr>
              <a:t>report.</a:t>
            </a:r>
            <a:endParaRPr lang="en-AU" sz="1400" b="1" dirty="0">
              <a:latin typeface="Arial" panose="020B0604020202020204" pitchFamily="34" charset="0"/>
              <a:cs typeface="Arial" panose="020B0604020202020204" pitchFamily="34" charset="0"/>
            </a:endParaRP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And we went out in the field, and consulted lawyers and other service </a:t>
            </a:r>
            <a:r>
              <a:rPr lang="en-AU" sz="1400" b="1" dirty="0" smtClean="0">
                <a:latin typeface="Arial" panose="020B0604020202020204" pitchFamily="34" charset="0"/>
                <a:cs typeface="Arial" panose="020B0604020202020204" pitchFamily="34" charset="0"/>
              </a:rPr>
              <a:t>providers, </a:t>
            </a:r>
            <a:r>
              <a:rPr lang="en-AU" sz="1400" b="1" dirty="0">
                <a:latin typeface="Arial" panose="020B0604020202020204" pitchFamily="34" charset="0"/>
                <a:cs typeface="Arial" panose="020B0604020202020204" pitchFamily="34" charset="0"/>
              </a:rPr>
              <a:t>to gather insights about current service </a:t>
            </a:r>
            <a:r>
              <a:rPr lang="en-AU" sz="1400" b="1" dirty="0" smtClean="0">
                <a:latin typeface="Arial" panose="020B0604020202020204" pitchFamily="34" charset="0"/>
                <a:cs typeface="Arial" panose="020B0604020202020204" pitchFamily="34" charset="0"/>
              </a:rPr>
              <a:t>innovations, including their benefits </a:t>
            </a:r>
            <a:r>
              <a:rPr lang="en-AU" sz="1400" b="1" dirty="0">
                <a:latin typeface="Arial" panose="020B0604020202020204" pitchFamily="34" charset="0"/>
                <a:cs typeface="Arial" panose="020B0604020202020204" pitchFamily="34" charset="0"/>
              </a:rPr>
              <a:t>&amp; </a:t>
            </a:r>
            <a:r>
              <a:rPr lang="en-AU" sz="1400" b="1" dirty="0" smtClean="0">
                <a:latin typeface="Arial" panose="020B0604020202020204" pitchFamily="34" charset="0"/>
                <a:cs typeface="Arial" panose="020B0604020202020204" pitchFamily="34" charset="0"/>
              </a:rPr>
              <a:t>challenges.</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3</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30</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 y="744538"/>
            <a:ext cx="6597650" cy="4949825"/>
          </a:xfrm>
        </p:spPr>
      </p:sp>
      <p:sp>
        <p:nvSpPr>
          <p:cNvPr id="3" name="Notes Placeholder 2"/>
          <p:cNvSpPr>
            <a:spLocks noGrp="1"/>
          </p:cNvSpPr>
          <p:nvPr>
            <p:ph type="body" idx="1"/>
          </p:nvPr>
        </p:nvSpPr>
        <p:spPr>
          <a:xfrm>
            <a:off x="679927" y="5901010"/>
            <a:ext cx="5439410" cy="3284069"/>
          </a:xfrm>
        </p:spPr>
        <p:txBody>
          <a:bodyPr/>
          <a:lstStyle/>
          <a:p>
            <a:pPr>
              <a:spcBef>
                <a:spcPts val="1200"/>
              </a:spcBef>
            </a:pPr>
            <a:r>
              <a:rPr lang="en-AU" sz="1400" b="1" u="sng" dirty="0">
                <a:latin typeface="Arial" panose="020B0604020202020204" pitchFamily="34" charset="0"/>
                <a:cs typeface="Arial" panose="020B0604020202020204" pitchFamily="34" charset="0"/>
              </a:rPr>
              <a:t>The research points to the potential benefit of joining up services</a:t>
            </a:r>
            <a:r>
              <a:rPr lang="en-AU" sz="1400" b="1" dirty="0">
                <a:latin typeface="Arial" panose="020B0604020202020204" pitchFamily="34" charset="0"/>
                <a:cs typeface="Arial" panose="020B0604020202020204" pitchFamily="34" charset="0"/>
              </a:rPr>
              <a:t> given that legal problems:</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cluster together &amp;</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are part of a broad set of </a:t>
            </a:r>
            <a:r>
              <a:rPr lang="en-AU" sz="1400" b="1" dirty="0" smtClean="0">
                <a:latin typeface="Arial" panose="020B0604020202020204" pitchFamily="34" charset="0"/>
                <a:cs typeface="Arial" panose="020B0604020202020204" pitchFamily="34" charset="0"/>
              </a:rPr>
              <a:t>‘life’ problems</a:t>
            </a:r>
            <a:endParaRPr lang="en-AU" sz="1400" b="1" dirty="0">
              <a:latin typeface="Arial" panose="020B0604020202020204" pitchFamily="34" charset="0"/>
              <a:cs typeface="Arial" panose="020B0604020202020204" pitchFamily="34" charset="0"/>
            </a:endParaRPr>
          </a:p>
          <a:p>
            <a:pPr>
              <a:spcBef>
                <a:spcPts val="1800"/>
              </a:spcBef>
            </a:pPr>
            <a:r>
              <a:rPr lang="en-AU" sz="1400" b="1" u="sng" dirty="0" smtClean="0">
                <a:latin typeface="Arial" panose="020B0604020202020204" pitchFamily="34" charset="0"/>
                <a:cs typeface="Arial" panose="020B0604020202020204" pitchFamily="34" charset="0"/>
              </a:rPr>
              <a:t>In theory</a:t>
            </a:r>
            <a:r>
              <a:rPr lang="en-AU" sz="1400" b="1" u="sng" baseline="0" dirty="0" smtClean="0">
                <a:latin typeface="Arial" panose="020B0604020202020204" pitchFamily="34" charset="0"/>
                <a:cs typeface="Arial" panose="020B0604020202020204" pitchFamily="34" charset="0"/>
              </a:rPr>
              <a:t>, jo</a:t>
            </a:r>
            <a:r>
              <a:rPr lang="en-AU" sz="1400" b="1" u="sng" dirty="0" smtClean="0">
                <a:latin typeface="Arial" panose="020B0604020202020204" pitchFamily="34" charset="0"/>
                <a:cs typeface="Arial" panose="020B0604020202020204" pitchFamily="34" charset="0"/>
              </a:rPr>
              <a:t>ined-up </a:t>
            </a:r>
            <a:r>
              <a:rPr lang="en-AU" sz="1400" b="1" u="sng" dirty="0">
                <a:latin typeface="Arial" panose="020B0604020202020204" pitchFamily="34" charset="0"/>
                <a:cs typeface="Arial" panose="020B0604020202020204" pitchFamily="34" charset="0"/>
              </a:rPr>
              <a:t>services mean that</a:t>
            </a:r>
          </a:p>
          <a:p>
            <a:pPr>
              <a:spcBef>
                <a:spcPts val="600"/>
              </a:spcBef>
            </a:pPr>
            <a:r>
              <a:rPr lang="en-AU" sz="1400" b="1" dirty="0">
                <a:latin typeface="Arial" panose="020B0604020202020204" pitchFamily="34" charset="0"/>
                <a:cs typeface="Arial" panose="020B0604020202020204" pitchFamily="34" charset="0"/>
              </a:rPr>
              <a:t>clients can move swiftly, easily and seamlessly between the services they need</a:t>
            </a:r>
          </a:p>
          <a:p>
            <a:pPr>
              <a:spcBef>
                <a:spcPts val="1800"/>
              </a:spcBef>
            </a:pPr>
            <a:r>
              <a:rPr lang="en-AU" sz="1400" b="1" u="sng" dirty="0">
                <a:latin typeface="Arial" panose="020B0604020202020204" pitchFamily="34" charset="0"/>
                <a:cs typeface="Arial" panose="020B0604020202020204" pitchFamily="34" charset="0"/>
              </a:rPr>
              <a:t>The basis of joining up can be</a:t>
            </a:r>
          </a:p>
          <a:p>
            <a:pPr>
              <a:spcBef>
                <a:spcPts val="600"/>
              </a:spcBef>
            </a:pPr>
            <a:r>
              <a:rPr lang="en-AU" sz="1400" b="1" dirty="0">
                <a:latin typeface="Arial" panose="020B0604020202020204" pitchFamily="34" charset="0"/>
                <a:cs typeface="Arial" panose="020B0604020202020204" pitchFamily="34" charset="0"/>
              </a:rPr>
              <a:t>physical location, professional links, navigation tools, same client group, etc</a:t>
            </a:r>
          </a:p>
          <a:p>
            <a:endParaRPr lang="en-AU" sz="1400" b="1" dirty="0"/>
          </a:p>
        </p:txBody>
      </p:sp>
      <p:sp>
        <p:nvSpPr>
          <p:cNvPr id="4" name="Slide Number Placeholder 3"/>
          <p:cNvSpPr>
            <a:spLocks noGrp="1"/>
          </p:cNvSpPr>
          <p:nvPr>
            <p:ph type="sldNum" sz="quarter" idx="10"/>
          </p:nvPr>
        </p:nvSpPr>
        <p:spPr/>
        <p:txBody>
          <a:bodyPr/>
          <a:lstStyle/>
          <a:p>
            <a:fld id="{D159ECD5-472A-4F7B-881E-0B41A66EC13C}" type="slidenum">
              <a:rPr lang="en-AU" smtClean="0"/>
              <a:t>31</a:t>
            </a:fld>
            <a:endParaRPr lang="en-AU" dirty="0"/>
          </a:p>
        </p:txBody>
      </p:sp>
    </p:spTree>
    <p:extLst>
      <p:ext uri="{BB962C8B-B14F-4D97-AF65-F5344CB8AC3E}">
        <p14:creationId xmlns:p14="http://schemas.microsoft.com/office/powerpoint/2010/main" val="3215756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619125"/>
            <a:ext cx="6405563" cy="4805363"/>
          </a:xfrm>
        </p:spPr>
      </p:sp>
      <p:sp>
        <p:nvSpPr>
          <p:cNvPr id="3" name="Notes Placeholder 2"/>
          <p:cNvSpPr>
            <a:spLocks noGrp="1"/>
          </p:cNvSpPr>
          <p:nvPr>
            <p:ph type="body" idx="1"/>
          </p:nvPr>
        </p:nvSpPr>
        <p:spPr>
          <a:xfrm>
            <a:off x="663327" y="5468962"/>
            <a:ext cx="5439410" cy="4032448"/>
          </a:xfrm>
        </p:spPr>
        <p:txBody>
          <a:bodyPr/>
          <a:lstStyle/>
          <a:p>
            <a:pPr marL="0" lvl="1" defTabSz="914298">
              <a:defRPr/>
            </a:pPr>
            <a:r>
              <a:rPr lang="en-AU" sz="1400" b="1" dirty="0">
                <a:latin typeface="Arial" panose="020B0604020202020204" pitchFamily="34" charset="0"/>
                <a:cs typeface="Arial" panose="020B0604020202020204" pitchFamily="34" charset="0"/>
              </a:rPr>
              <a:t>CC - There are many possible models for joining up services, which fall on a continuum, depending on how much </a:t>
            </a:r>
            <a:r>
              <a:rPr lang="en-AU" sz="1400" b="1" u="sng" dirty="0">
                <a:latin typeface="Arial" panose="020B0604020202020204" pitchFamily="34" charset="0"/>
                <a:cs typeface="Arial" panose="020B0604020202020204" pitchFamily="34" charset="0"/>
              </a:rPr>
              <a:t>autonomy</a:t>
            </a:r>
            <a:r>
              <a:rPr lang="en-AU" sz="1400" b="1" dirty="0">
                <a:latin typeface="Arial" panose="020B0604020202020204" pitchFamily="34" charset="0"/>
                <a:cs typeface="Arial" panose="020B0604020202020204" pitchFamily="34" charset="0"/>
              </a:rPr>
              <a:t> is maintained by individual agencies, and the amount of </a:t>
            </a:r>
            <a:r>
              <a:rPr lang="en-AU" sz="1400" b="1" u="sng" dirty="0">
                <a:latin typeface="Arial" panose="020B0604020202020204" pitchFamily="34" charset="0"/>
                <a:cs typeface="Arial" panose="020B0604020202020204" pitchFamily="34" charset="0"/>
              </a:rPr>
              <a:t>trust</a:t>
            </a:r>
            <a:r>
              <a:rPr lang="en-AU" sz="1400" b="1" dirty="0">
                <a:latin typeface="Arial" panose="020B0604020202020204" pitchFamily="34" charset="0"/>
                <a:cs typeface="Arial" panose="020B0604020202020204" pitchFamily="34" charset="0"/>
              </a:rPr>
              <a:t> and </a:t>
            </a:r>
            <a:r>
              <a:rPr lang="en-AU" sz="1400" b="1" u="sng" dirty="0">
                <a:latin typeface="Arial" panose="020B0604020202020204" pitchFamily="34" charset="0"/>
                <a:cs typeface="Arial" panose="020B0604020202020204" pitchFamily="34" charset="0"/>
              </a:rPr>
              <a:t>time</a:t>
            </a:r>
            <a:r>
              <a:rPr lang="en-AU" sz="1400" b="1" dirty="0">
                <a:latin typeface="Arial" panose="020B0604020202020204" pitchFamily="34" charset="0"/>
                <a:cs typeface="Arial" panose="020B0604020202020204" pitchFamily="34" charset="0"/>
              </a:rPr>
              <a:t> that is required. </a:t>
            </a:r>
          </a:p>
          <a:p>
            <a:endParaRPr lang="en-AU" sz="1400" b="1" dirty="0">
              <a:latin typeface="Arial" panose="020B0604020202020204" pitchFamily="34" charset="0"/>
              <a:cs typeface="Arial" panose="020B0604020202020204" pitchFamily="34" charset="0"/>
            </a:endParaRPr>
          </a:p>
          <a:p>
            <a:pPr marL="285718" indent="-285718">
              <a:buFont typeface="Arial" panose="020B0604020202020204" pitchFamily="34" charset="0"/>
              <a:buChar char="•"/>
            </a:pPr>
            <a:r>
              <a:rPr lang="en-AU" sz="1400" b="1" u="sng" dirty="0">
                <a:latin typeface="Arial" panose="020B0604020202020204" pitchFamily="34" charset="0"/>
                <a:cs typeface="Arial" panose="020B0604020202020204" pitchFamily="34" charset="0"/>
              </a:rPr>
              <a:t>At the less intensive end</a:t>
            </a:r>
            <a:r>
              <a:rPr lang="en-AU" sz="1400" b="1" dirty="0">
                <a:latin typeface="Arial" panose="020B0604020202020204" pitchFamily="34" charset="0"/>
                <a:cs typeface="Arial" panose="020B0604020202020204" pitchFamily="34" charset="0"/>
              </a:rPr>
              <a:t>, ‘</a:t>
            </a:r>
            <a:r>
              <a:rPr lang="en-AU" sz="1400" b="1" u="sng" dirty="0">
                <a:latin typeface="Arial" panose="020B0604020202020204" pitchFamily="34" charset="0"/>
                <a:cs typeface="Arial" panose="020B0604020202020204" pitchFamily="34" charset="0"/>
              </a:rPr>
              <a:t>Recognising</a:t>
            </a:r>
            <a:r>
              <a:rPr lang="en-AU" sz="1400" b="1" dirty="0">
                <a:latin typeface="Arial" panose="020B0604020202020204" pitchFamily="34" charset="0"/>
                <a:cs typeface="Arial" panose="020B0604020202020204" pitchFamily="34" charset="0"/>
              </a:rPr>
              <a:t>’ involves practices such as passive referral, without any information sharing.</a:t>
            </a:r>
          </a:p>
          <a:p>
            <a:pPr marL="285718" indent="-285718">
              <a:spcBef>
                <a:spcPts val="600"/>
              </a:spcBef>
              <a:buFont typeface="Arial" panose="020B0604020202020204" pitchFamily="34" charset="0"/>
              <a:buChar char="•"/>
            </a:pPr>
            <a:r>
              <a:rPr lang="en-AU" sz="1400" i="1" dirty="0">
                <a:latin typeface="Arial" panose="020B0604020202020204" pitchFamily="34" charset="0"/>
                <a:cs typeface="Arial" panose="020B0604020202020204" pitchFamily="34" charset="0"/>
              </a:rPr>
              <a:t>[‘</a:t>
            </a:r>
            <a:r>
              <a:rPr lang="en-AU" sz="1400" i="1" u="sng" dirty="0">
                <a:latin typeface="Arial" panose="020B0604020202020204" pitchFamily="34" charset="0"/>
                <a:cs typeface="Arial" panose="020B0604020202020204" pitchFamily="34" charset="0"/>
              </a:rPr>
              <a:t>Networking</a:t>
            </a:r>
            <a:r>
              <a:rPr lang="en-AU" sz="1400" i="1" dirty="0">
                <a:latin typeface="Arial" panose="020B0604020202020204" pitchFamily="34" charset="0"/>
                <a:cs typeface="Arial" panose="020B0604020202020204" pitchFamily="34" charset="0"/>
              </a:rPr>
              <a:t>’ involves information exchange only</a:t>
            </a:r>
          </a:p>
          <a:p>
            <a:pPr marL="285718" indent="-285718">
              <a:spcBef>
                <a:spcPts val="600"/>
              </a:spcBef>
              <a:buFont typeface="Arial" panose="020B0604020202020204" pitchFamily="34" charset="0"/>
              <a:buChar char="•"/>
            </a:pPr>
            <a:r>
              <a:rPr lang="en-AU" sz="1400" i="1" dirty="0">
                <a:latin typeface="Arial" panose="020B0604020202020204" pitchFamily="34" charset="0"/>
                <a:cs typeface="Arial" panose="020B0604020202020204" pitchFamily="34" charset="0"/>
              </a:rPr>
              <a:t>‘</a:t>
            </a:r>
            <a:r>
              <a:rPr lang="en-AU" sz="1400" i="1" u="sng" dirty="0">
                <a:latin typeface="Arial" panose="020B0604020202020204" pitchFamily="34" charset="0"/>
                <a:cs typeface="Arial" panose="020B0604020202020204" pitchFamily="34" charset="0"/>
              </a:rPr>
              <a:t>Coordinating</a:t>
            </a:r>
            <a:r>
              <a:rPr lang="en-AU" sz="1400" i="1" dirty="0">
                <a:latin typeface="Arial" panose="020B0604020202020204" pitchFamily="34" charset="0"/>
                <a:cs typeface="Arial" panose="020B0604020202020204" pitchFamily="34" charset="0"/>
              </a:rPr>
              <a:t>’ involves information exchange &amp; altering activities</a:t>
            </a:r>
          </a:p>
          <a:p>
            <a:pPr marL="285718" indent="-285718">
              <a:spcBef>
                <a:spcPts val="600"/>
              </a:spcBef>
              <a:buFont typeface="Arial" panose="020B0604020202020204" pitchFamily="34" charset="0"/>
              <a:buChar char="•"/>
            </a:pPr>
            <a:r>
              <a:rPr lang="en-AU" sz="1400" i="1" dirty="0">
                <a:latin typeface="Arial" panose="020B0604020202020204" pitchFamily="34" charset="0"/>
                <a:cs typeface="Arial" panose="020B0604020202020204" pitchFamily="34" charset="0"/>
              </a:rPr>
              <a:t>‘</a:t>
            </a:r>
            <a:r>
              <a:rPr lang="en-AU" sz="1400" i="1" u="sng" dirty="0">
                <a:latin typeface="Arial" panose="020B0604020202020204" pitchFamily="34" charset="0"/>
                <a:cs typeface="Arial" panose="020B0604020202020204" pitchFamily="34" charset="0"/>
              </a:rPr>
              <a:t>Cooperating</a:t>
            </a:r>
            <a:r>
              <a:rPr lang="en-AU" sz="1400" i="1" dirty="0">
                <a:latin typeface="Arial" panose="020B0604020202020204" pitchFamily="34" charset="0"/>
                <a:cs typeface="Arial" panose="020B0604020202020204" pitchFamily="34" charset="0"/>
              </a:rPr>
              <a:t> involves as above but also adding in sharing resources</a:t>
            </a:r>
          </a:p>
          <a:p>
            <a:pPr marL="285718" indent="-285718">
              <a:spcBef>
                <a:spcPts val="600"/>
              </a:spcBef>
              <a:buFont typeface="Arial" panose="020B0604020202020204" pitchFamily="34" charset="0"/>
              <a:buChar char="•"/>
            </a:pPr>
            <a:r>
              <a:rPr lang="en-AU" sz="1400" i="1" dirty="0">
                <a:latin typeface="Arial" panose="020B0604020202020204" pitchFamily="34" charset="0"/>
                <a:cs typeface="Arial" panose="020B0604020202020204" pitchFamily="34" charset="0"/>
              </a:rPr>
              <a:t>‘</a:t>
            </a:r>
            <a:r>
              <a:rPr lang="en-AU" sz="1400" i="1" u="sng" dirty="0">
                <a:latin typeface="Arial" panose="020B0604020202020204" pitchFamily="34" charset="0"/>
                <a:cs typeface="Arial" panose="020B0604020202020204" pitchFamily="34" charset="0"/>
              </a:rPr>
              <a:t>Collaboratin</a:t>
            </a:r>
            <a:r>
              <a:rPr lang="en-AU" sz="1400" i="1" dirty="0">
                <a:latin typeface="Arial" panose="020B0604020202020204" pitchFamily="34" charset="0"/>
                <a:cs typeface="Arial" panose="020B0604020202020204" pitchFamily="34" charset="0"/>
              </a:rPr>
              <a:t>g’ involves additionally learning from one another]</a:t>
            </a:r>
          </a:p>
          <a:p>
            <a:pPr marL="285718" indent="-285718">
              <a:spcBef>
                <a:spcPts val="600"/>
              </a:spcBef>
              <a:buFont typeface="Arial" panose="020B0604020202020204" pitchFamily="34" charset="0"/>
              <a:buChar char="•"/>
            </a:pPr>
            <a:r>
              <a:rPr lang="en-AU" sz="1400" b="1" u="sng" dirty="0">
                <a:latin typeface="Arial" panose="020B0604020202020204" pitchFamily="34" charset="0"/>
                <a:cs typeface="Arial" panose="020B0604020202020204" pitchFamily="34" charset="0"/>
              </a:rPr>
              <a:t>At the most intensive end, ‘Integrating</a:t>
            </a:r>
            <a:r>
              <a:rPr lang="en-AU" sz="1400" b="1" dirty="0">
                <a:latin typeface="Arial" panose="020B0604020202020204" pitchFamily="34" charset="0"/>
                <a:cs typeface="Arial" panose="020B0604020202020204" pitchFamily="34" charset="0"/>
              </a:rPr>
              <a:t>’ involves the merging of the organisations into a single unit.</a:t>
            </a:r>
          </a:p>
        </p:txBody>
      </p:sp>
      <p:sp>
        <p:nvSpPr>
          <p:cNvPr id="4" name="Slide Number Placeholder 3"/>
          <p:cNvSpPr>
            <a:spLocks noGrp="1"/>
          </p:cNvSpPr>
          <p:nvPr>
            <p:ph type="sldNum" sz="quarter" idx="10"/>
          </p:nvPr>
        </p:nvSpPr>
        <p:spPr/>
        <p:txBody>
          <a:bodyPr/>
          <a:lstStyle/>
          <a:p>
            <a:fld id="{D159ECD5-472A-4F7B-881E-0B41A66EC13C}" type="slidenum">
              <a:rPr lang="en-AU" smtClean="0"/>
              <a:t>32</a:t>
            </a:fld>
            <a:endParaRPr lang="en-AU" dirty="0"/>
          </a:p>
        </p:txBody>
      </p:sp>
    </p:spTree>
    <p:extLst>
      <p:ext uri="{BB962C8B-B14F-4D97-AF65-F5344CB8AC3E}">
        <p14:creationId xmlns:p14="http://schemas.microsoft.com/office/powerpoint/2010/main" val="3788010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149225"/>
            <a:ext cx="6659563" cy="4995863"/>
          </a:xfrm>
        </p:spPr>
      </p:sp>
      <p:sp>
        <p:nvSpPr>
          <p:cNvPr id="3" name="Notes Placeholder 2"/>
          <p:cNvSpPr>
            <a:spLocks noGrp="1"/>
          </p:cNvSpPr>
          <p:nvPr>
            <p:ph type="body" idx="1"/>
          </p:nvPr>
        </p:nvSpPr>
        <p:spPr>
          <a:xfrm>
            <a:off x="591320" y="5324947"/>
            <a:ext cx="5904656" cy="4176464"/>
          </a:xfrm>
        </p:spPr>
        <p:txBody>
          <a:bodyPr/>
          <a:lstStyle/>
          <a:p>
            <a:pPr defTabSz="914298">
              <a:defRPr/>
            </a:pPr>
            <a:r>
              <a:rPr lang="en-AU" sz="1400" b="1" u="sng" dirty="0">
                <a:latin typeface="Arial" panose="020B0604020202020204" pitchFamily="34" charset="0"/>
                <a:cs typeface="Arial" panose="020B0604020202020204" pitchFamily="34" charset="0"/>
              </a:rPr>
              <a:t>But, as with legal outreach, there are many potential challenges</a:t>
            </a:r>
            <a:r>
              <a:rPr lang="en-AU" sz="1400" b="1" u="sng" dirty="0" smtClean="0">
                <a:latin typeface="Arial" panose="020B0604020202020204" pitchFamily="34" charset="0"/>
                <a:cs typeface="Arial" panose="020B0604020202020204" pitchFamily="34" charset="0"/>
              </a:rPr>
              <a:t>.</a:t>
            </a:r>
            <a:r>
              <a:rPr lang="en-AU" sz="1400" b="1" dirty="0" smtClean="0">
                <a:latin typeface="Arial" panose="020B0604020202020204" pitchFamily="34" charset="0"/>
                <a:cs typeface="Arial" panose="020B0604020202020204" pitchFamily="34" charset="0"/>
              </a:rPr>
              <a:t> </a:t>
            </a:r>
            <a:r>
              <a:rPr lang="en-AU" sz="1400" i="1" dirty="0">
                <a:latin typeface="Arial" panose="020B0604020202020204" pitchFamily="34" charset="0"/>
                <a:cs typeface="Arial" panose="020B0604020202020204" pitchFamily="34" charset="0"/>
              </a:rPr>
              <a:t>[The quote on the right side is from the Victoria Department of Human Services planning for the establishment of 31 Primary Care Partnerships (PCPs), made up of 800 organisations. The timeframe was estimated at 4 years, but took 5 years longer than that]</a:t>
            </a:r>
          </a:p>
          <a:p>
            <a:pPr>
              <a:spcBef>
                <a:spcPts val="900"/>
              </a:spcBef>
            </a:pPr>
            <a:r>
              <a:rPr lang="en-AU" sz="1400" b="1" u="sng" dirty="0">
                <a:latin typeface="Arial" panose="020B0604020202020204" pitchFamily="34" charset="0"/>
                <a:cs typeface="Arial" panose="020B0604020202020204" pitchFamily="34" charset="0"/>
              </a:rPr>
              <a:t>The </a:t>
            </a:r>
            <a:r>
              <a:rPr lang="en-AU" sz="1400" b="1" u="sng" dirty="0" smtClean="0">
                <a:latin typeface="Arial" panose="020B0604020202020204" pitchFamily="34" charset="0"/>
                <a:cs typeface="Arial" panose="020B0604020202020204" pitchFamily="34" charset="0"/>
              </a:rPr>
              <a:t>report </a:t>
            </a:r>
            <a:r>
              <a:rPr lang="en-AU" sz="1400" b="1" u="sng" dirty="0">
                <a:latin typeface="Arial" panose="020B0604020202020204" pitchFamily="34" charset="0"/>
                <a:cs typeface="Arial" panose="020B0604020202020204" pitchFamily="34" charset="0"/>
              </a:rPr>
              <a:t>goes through all the ways in which collaboration can fall apart.  </a:t>
            </a:r>
            <a:endParaRPr lang="en-AU" sz="1400" b="1" u="sng" dirty="0" smtClean="0">
              <a:latin typeface="Arial" panose="020B0604020202020204" pitchFamily="34" charset="0"/>
              <a:cs typeface="Arial" panose="020B0604020202020204" pitchFamily="34" charset="0"/>
            </a:endParaRPr>
          </a:p>
          <a:p>
            <a:pPr>
              <a:spcBef>
                <a:spcPts val="900"/>
              </a:spcBef>
            </a:pPr>
            <a:r>
              <a:rPr lang="en-AU" sz="1400" b="0" i="1" u="sng" dirty="0" smtClean="0">
                <a:latin typeface="Arial" panose="020B0604020202020204" pitchFamily="34" charset="0"/>
                <a:cs typeface="Arial" panose="020B0604020202020204" pitchFamily="34" charset="0"/>
              </a:rPr>
              <a:t>[EG</a:t>
            </a:r>
            <a:r>
              <a:rPr lang="en-AU" sz="1400" b="0" i="1" u="sng" dirty="0">
                <a:latin typeface="Arial" panose="020B0604020202020204" pitchFamily="34" charset="0"/>
                <a:cs typeface="Arial" panose="020B0604020202020204" pitchFamily="34" charset="0"/>
              </a:rPr>
              <a:t>, can fall apart if the services:</a:t>
            </a:r>
          </a:p>
          <a:p>
            <a:pPr marL="286722" indent="-286722">
              <a:spcBef>
                <a:spcPts val="900"/>
              </a:spcBef>
              <a:buFont typeface="Arial" panose="020B0604020202020204" pitchFamily="34" charset="0"/>
              <a:buChar char="•"/>
            </a:pPr>
            <a:r>
              <a:rPr lang="en-AU" sz="1400" b="0" i="1" dirty="0">
                <a:latin typeface="Arial" panose="020B0604020202020204" pitchFamily="34" charset="0"/>
                <a:cs typeface="Arial" panose="020B0604020202020204" pitchFamily="34" charset="0"/>
              </a:rPr>
              <a:t>have different aims, professional ethics</a:t>
            </a:r>
          </a:p>
          <a:p>
            <a:pPr marL="285718" indent="-285718">
              <a:buFont typeface="Arial" panose="020B0604020202020204" pitchFamily="34" charset="0"/>
              <a:buChar char="•"/>
            </a:pPr>
            <a:r>
              <a:rPr lang="en-AU" sz="1400" b="0" i="1" dirty="0">
                <a:latin typeface="Arial" panose="020B0604020202020204" pitchFamily="34" charset="0"/>
                <a:cs typeface="Arial" panose="020B0604020202020204" pitchFamily="34" charset="0"/>
              </a:rPr>
              <a:t>If there’s insufficient resourcing, commitment, communication, </a:t>
            </a:r>
            <a:r>
              <a:rPr lang="en-AU" sz="1400" b="0" i="1" dirty="0" smtClean="0">
                <a:latin typeface="Arial" panose="020B0604020202020204" pitchFamily="34" charset="0"/>
                <a:cs typeface="Arial" panose="020B0604020202020204" pitchFamily="34" charset="0"/>
              </a:rPr>
              <a:t>trust]</a:t>
            </a:r>
            <a:endParaRPr lang="en-AU" sz="1400" b="0" i="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SO THE CHALLENGES NEED TO BE WEIGHED UP AGAINST THE </a:t>
            </a:r>
            <a:r>
              <a:rPr lang="en-AU" sz="1400" b="1" dirty="0" smtClean="0">
                <a:latin typeface="Arial" panose="020B0604020202020204" pitchFamily="34" charset="0"/>
                <a:cs typeface="Arial" panose="020B0604020202020204" pitchFamily="34" charset="0"/>
              </a:rPr>
              <a:t>BENEFITS, particularly for more intensive forms of joining up.</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33</a:t>
            </a:fld>
            <a:endParaRPr lang="en-AU" dirty="0"/>
          </a:p>
        </p:txBody>
      </p:sp>
    </p:spTree>
    <p:extLst>
      <p:ext uri="{BB962C8B-B14F-4D97-AF65-F5344CB8AC3E}">
        <p14:creationId xmlns:p14="http://schemas.microsoft.com/office/powerpoint/2010/main" val="2403636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744538"/>
            <a:ext cx="6045200" cy="4535487"/>
          </a:xfrm>
        </p:spPr>
      </p:sp>
      <p:sp>
        <p:nvSpPr>
          <p:cNvPr id="3" name="Notes Placeholder 2"/>
          <p:cNvSpPr>
            <a:spLocks noGrp="1"/>
          </p:cNvSpPr>
          <p:nvPr>
            <p:ph type="body" idx="1"/>
          </p:nvPr>
        </p:nvSpPr>
        <p:spPr>
          <a:xfrm>
            <a:off x="679927" y="5901010"/>
            <a:ext cx="5439410" cy="3284069"/>
          </a:xfrm>
        </p:spPr>
        <p:txBody>
          <a:bodyPr/>
          <a:lstStyle/>
          <a:p>
            <a:pPr marL="0" lvl="1" defTabSz="914298">
              <a:defRPr/>
            </a:pPr>
            <a:r>
              <a:rPr lang="en-AU" sz="1400" b="1" dirty="0">
                <a:latin typeface="Arial" panose="020B0604020202020204" pitchFamily="34" charset="0"/>
                <a:cs typeface="Arial" panose="020B0604020202020204" pitchFamily="34" charset="0"/>
              </a:rPr>
              <a:t>CC </a:t>
            </a:r>
            <a:r>
              <a:rPr lang="en-AU" sz="1400" b="1" dirty="0" smtClean="0">
                <a:latin typeface="Arial" panose="020B0604020202020204" pitchFamily="34" charset="0"/>
                <a:cs typeface="Arial" panose="020B0604020202020204" pitchFamily="34" charset="0"/>
              </a:rPr>
              <a:t>– </a:t>
            </a:r>
            <a:r>
              <a:rPr lang="en-AU" sz="1400" b="1" u="sng" dirty="0" smtClean="0">
                <a:latin typeface="Arial" panose="020B0604020202020204" pitchFamily="34" charset="0"/>
                <a:cs typeface="Arial" panose="020B0604020202020204" pitchFamily="34" charset="0"/>
              </a:rPr>
              <a:t>Another challengin</a:t>
            </a:r>
            <a:r>
              <a:rPr lang="en-AU" sz="1400" b="1" u="sng" baseline="0" dirty="0" smtClean="0">
                <a:latin typeface="Arial" panose="020B0604020202020204" pitchFamily="34" charset="0"/>
                <a:cs typeface="Arial" panose="020B0604020202020204" pitchFamily="34" charset="0"/>
              </a:rPr>
              <a:t>g question is</a:t>
            </a:r>
            <a:r>
              <a:rPr lang="en-AU" sz="1400" b="1" baseline="0" dirty="0" smtClean="0">
                <a:latin typeface="Arial" panose="020B0604020202020204" pitchFamily="34" charset="0"/>
                <a:cs typeface="Arial" panose="020B0604020202020204" pitchFamily="34" charset="0"/>
              </a:rPr>
              <a:t>: </a:t>
            </a:r>
            <a:r>
              <a:rPr lang="en-GB" sz="1400" b="1" u="sng" dirty="0" smtClean="0">
                <a:latin typeface="Arial" panose="020B0604020202020204" pitchFamily="34" charset="0"/>
                <a:cs typeface="Arial" panose="020B0604020202020204" pitchFamily="34" charset="0"/>
              </a:rPr>
              <a:t>Who </a:t>
            </a:r>
            <a:r>
              <a:rPr lang="en-GB" sz="1400" b="1" u="sng" dirty="0">
                <a:latin typeface="Arial" panose="020B0604020202020204" pitchFamily="34" charset="0"/>
                <a:cs typeface="Arial" panose="020B0604020202020204" pitchFamily="34" charset="0"/>
              </a:rPr>
              <a:t>should have the responsibility and provide the resources for inter-sector joining up of services</a:t>
            </a:r>
            <a:r>
              <a:rPr lang="en-GB" sz="1400" b="1" dirty="0" smtClean="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It would be difficult for legal services to do so </a:t>
            </a:r>
            <a:r>
              <a:rPr lang="en-GB" sz="1400" b="1" dirty="0" smtClean="0">
                <a:latin typeface="Arial" panose="020B0604020202020204" pitchFamily="34" charset="0"/>
                <a:cs typeface="Arial" panose="020B0604020202020204" pitchFamily="34" charset="0"/>
              </a:rPr>
              <a:t>as:</a:t>
            </a: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they </a:t>
            </a:r>
            <a:r>
              <a:rPr lang="en-GB" sz="1400" b="1" dirty="0">
                <a:latin typeface="Arial" panose="020B0604020202020204" pitchFamily="34" charset="0"/>
                <a:cs typeface="Arial" panose="020B0604020202020204" pitchFamily="34" charset="0"/>
              </a:rPr>
              <a:t>have such a tiny proportion of the public purse and </a:t>
            </a:r>
            <a:endParaRPr lang="en-GB"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they </a:t>
            </a:r>
            <a:r>
              <a:rPr lang="en-GB" sz="1400" b="1" dirty="0">
                <a:latin typeface="Arial" panose="020B0604020202020204" pitchFamily="34" charset="0"/>
                <a:cs typeface="Arial" panose="020B0604020202020204" pitchFamily="34" charset="0"/>
              </a:rPr>
              <a:t>often provide only a supporting role for clients that are entrenched in the system of human services.</a:t>
            </a:r>
          </a:p>
          <a:p>
            <a:endParaRPr lang="en-GB"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34</a:t>
            </a:fld>
            <a:endParaRPr lang="en-AU" dirty="0"/>
          </a:p>
        </p:txBody>
      </p:sp>
    </p:spTree>
    <p:extLst>
      <p:ext uri="{BB962C8B-B14F-4D97-AF65-F5344CB8AC3E}">
        <p14:creationId xmlns:p14="http://schemas.microsoft.com/office/powerpoint/2010/main" val="908784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744538"/>
            <a:ext cx="6394450" cy="4795837"/>
          </a:xfrm>
        </p:spPr>
      </p:sp>
      <p:sp>
        <p:nvSpPr>
          <p:cNvPr id="3" name="Notes Placeholder 2"/>
          <p:cNvSpPr>
            <a:spLocks noGrp="1"/>
          </p:cNvSpPr>
          <p:nvPr>
            <p:ph type="body" idx="1"/>
          </p:nvPr>
        </p:nvSpPr>
        <p:spPr>
          <a:xfrm>
            <a:off x="591319" y="5901011"/>
            <a:ext cx="5616624" cy="3528392"/>
          </a:xfrm>
        </p:spPr>
        <p:txBody>
          <a:bodyPr/>
          <a:lstStyle/>
          <a:p>
            <a:pPr marL="0" lvl="1" defTabSz="914298">
              <a:defRPr/>
            </a:pPr>
            <a:r>
              <a:rPr lang="en-AU" sz="1400" b="1" dirty="0">
                <a:latin typeface="Arial" panose="020B0604020202020204" pitchFamily="34" charset="0"/>
                <a:cs typeface="Arial" panose="020B0604020202020204" pitchFamily="34" charset="0"/>
              </a:rPr>
              <a:t>CC – What </a:t>
            </a:r>
            <a:r>
              <a:rPr lang="en-GB" sz="1400" b="1" u="sng" dirty="0">
                <a:latin typeface="Arial" panose="020B0604020202020204" pitchFamily="34" charset="0"/>
                <a:cs typeface="Arial" panose="020B0604020202020204" pitchFamily="34" charset="0"/>
              </a:rPr>
              <a:t>options are open to government or other funders who want to exert influence for services to join up</a:t>
            </a:r>
            <a:r>
              <a:rPr lang="en-GB" sz="1400" b="1" dirty="0">
                <a:latin typeface="Arial" panose="020B0604020202020204" pitchFamily="34" charset="0"/>
                <a:cs typeface="Arial" panose="020B0604020202020204" pitchFamily="34" charset="0"/>
              </a:rPr>
              <a:t>?</a:t>
            </a:r>
          </a:p>
          <a:p>
            <a:endParaRPr lang="en-GB" sz="1400" b="1" dirty="0">
              <a:latin typeface="Arial" panose="020B0604020202020204" pitchFamily="34" charset="0"/>
              <a:cs typeface="Arial" panose="020B0604020202020204" pitchFamily="34" charset="0"/>
            </a:endParaRPr>
          </a:p>
          <a:p>
            <a:r>
              <a:rPr lang="en-GB" sz="1400" b="1" dirty="0" smtClean="0">
                <a:latin typeface="Arial" panose="020B0604020202020204" pitchFamily="34" charset="0"/>
                <a:cs typeface="Arial" panose="020B0604020202020204" pitchFamily="34" charset="0"/>
              </a:rPr>
              <a:t>The current service environment means that fully </a:t>
            </a:r>
            <a:r>
              <a:rPr lang="en-GB" sz="1400" b="1" dirty="0">
                <a:latin typeface="Arial" panose="020B0604020202020204" pitchFamily="34" charset="0"/>
                <a:cs typeface="Arial" panose="020B0604020202020204" pitchFamily="34" charset="0"/>
              </a:rPr>
              <a:t>joined-up human services </a:t>
            </a:r>
            <a:r>
              <a:rPr lang="en-GB" sz="1400" b="1" dirty="0" smtClean="0">
                <a:latin typeface="Arial" panose="020B0604020202020204" pitchFamily="34" charset="0"/>
                <a:cs typeface="Arial" panose="020B0604020202020204" pitchFamily="34" charset="0"/>
              </a:rPr>
              <a:t>would be difficult to achieve in Australia, </a:t>
            </a:r>
            <a:r>
              <a:rPr lang="en-GB" sz="1400" b="1" dirty="0">
                <a:latin typeface="Arial" panose="020B0604020202020204" pitchFamily="34" charset="0"/>
                <a:cs typeface="Arial" panose="020B0604020202020204" pitchFamily="34" charset="0"/>
              </a:rPr>
              <a:t>and would require overcoming fragmentation of accountability, policy and funding at national, state, regional and local levels… </a:t>
            </a:r>
          </a:p>
          <a:p>
            <a:endParaRPr lang="en-GB" sz="1400" b="1" dirty="0">
              <a:latin typeface="Arial" panose="020B0604020202020204" pitchFamily="34" charset="0"/>
              <a:cs typeface="Arial" panose="020B0604020202020204" pitchFamily="34" charset="0"/>
            </a:endParaRPr>
          </a:p>
          <a:p>
            <a:r>
              <a:rPr lang="en-GB" sz="1400" b="1" u="sng" dirty="0">
                <a:latin typeface="Arial" panose="020B0604020202020204" pitchFamily="34" charset="0"/>
                <a:cs typeface="Arial" panose="020B0604020202020204" pitchFamily="34" charset="0"/>
              </a:rPr>
              <a:t>Nonetheless, the options </a:t>
            </a:r>
            <a:r>
              <a:rPr lang="en-GB" sz="1400" b="1" u="sng" dirty="0" smtClean="0">
                <a:latin typeface="Arial" panose="020B0604020202020204" pitchFamily="34" charset="0"/>
                <a:cs typeface="Arial" panose="020B0604020202020204" pitchFamily="34" charset="0"/>
              </a:rPr>
              <a:t>r</a:t>
            </a:r>
            <a:r>
              <a:rPr lang="en-GB" sz="1400" b="1" u="sng" baseline="0" dirty="0" smtClean="0">
                <a:latin typeface="Arial" panose="020B0604020202020204" pitchFamily="34" charset="0"/>
                <a:cs typeface="Arial" panose="020B0604020202020204" pitchFamily="34" charset="0"/>
              </a:rPr>
              <a:t>ange FROM:</a:t>
            </a:r>
            <a:endParaRPr lang="en-GB" sz="1400" b="1" u="sng" dirty="0">
              <a:latin typeface="Arial" panose="020B0604020202020204" pitchFamily="34" charset="0"/>
              <a:cs typeface="Arial" panose="020B0604020202020204" pitchFamily="34" charset="0"/>
            </a:endParaRPr>
          </a:p>
          <a:p>
            <a:pPr marL="171431" indent="-171431">
              <a:spcBef>
                <a:spcPts val="600"/>
              </a:spcBef>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Providing </a:t>
            </a:r>
            <a:r>
              <a:rPr lang="en-GB" sz="1400" b="1" u="sng" dirty="0" smtClean="0">
                <a:latin typeface="Arial" panose="020B0604020202020204" pitchFamily="34" charset="0"/>
                <a:cs typeface="Arial" panose="020B0604020202020204" pitchFamily="34" charset="0"/>
              </a:rPr>
              <a:t>resources</a:t>
            </a:r>
            <a:r>
              <a:rPr lang="en-GB" sz="1400" b="1" dirty="0" smtClean="0">
                <a:latin typeface="Arial" panose="020B0604020202020204" pitchFamily="34" charset="0"/>
                <a:cs typeface="Arial" panose="020B0604020202020204" pitchFamily="34" charset="0"/>
              </a:rPr>
              <a:t> and </a:t>
            </a:r>
            <a:r>
              <a:rPr lang="en-GB" sz="1400" b="1" u="sng" dirty="0" smtClean="0">
                <a:latin typeface="Arial" panose="020B0604020202020204" pitchFamily="34" charset="0"/>
                <a:cs typeface="Arial" panose="020B0604020202020204" pitchFamily="34" charset="0"/>
              </a:rPr>
              <a:t>incentives</a:t>
            </a:r>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to </a:t>
            </a:r>
            <a:r>
              <a:rPr lang="en-GB" sz="1400" b="1" dirty="0" smtClean="0">
                <a:latin typeface="Arial" panose="020B0604020202020204" pitchFamily="34" charset="0"/>
                <a:cs typeface="Arial" panose="020B0604020202020204" pitchFamily="34" charset="0"/>
              </a:rPr>
              <a:t>support </a:t>
            </a:r>
            <a:r>
              <a:rPr lang="en-GB" sz="1400" b="1" dirty="0">
                <a:latin typeface="Arial" panose="020B0604020202020204" pitchFamily="34" charset="0"/>
                <a:cs typeface="Arial" panose="020B0604020202020204" pitchFamily="34" charset="0"/>
              </a:rPr>
              <a:t>joining up</a:t>
            </a:r>
          </a:p>
          <a:p>
            <a:pPr marL="171431" indent="-171431">
              <a:spcBef>
                <a:spcPts val="600"/>
              </a:spcBef>
              <a:buFont typeface="Arial" panose="020B0604020202020204" pitchFamily="34" charset="0"/>
              <a:buChar char="•"/>
            </a:pPr>
            <a:r>
              <a:rPr lang="en-GB" sz="1400" b="1" u="sng" dirty="0" smtClean="0">
                <a:latin typeface="Arial" panose="020B0604020202020204" pitchFamily="34" charset="0"/>
                <a:cs typeface="Arial" panose="020B0604020202020204" pitchFamily="34" charset="0"/>
              </a:rPr>
              <a:t>TO</a:t>
            </a:r>
            <a:r>
              <a:rPr lang="en-GB" sz="1400" b="1" dirty="0" smtClean="0">
                <a:latin typeface="Arial" panose="020B0604020202020204" pitchFamily="34" charset="0"/>
                <a:cs typeface="Arial" panose="020B0604020202020204" pitchFamily="34" charset="0"/>
              </a:rPr>
              <a:t> … Making joining-up </a:t>
            </a:r>
            <a:r>
              <a:rPr lang="en-GB" sz="1400" b="1" u="sng" dirty="0" smtClean="0">
                <a:latin typeface="Arial" panose="020B0604020202020204" pitchFamily="34" charset="0"/>
                <a:cs typeface="Arial" panose="020B0604020202020204" pitchFamily="34" charset="0"/>
              </a:rPr>
              <a:t>mandatory</a:t>
            </a:r>
            <a:r>
              <a:rPr lang="en-GB" sz="1400" b="1" dirty="0" smtClean="0">
                <a:latin typeface="Arial" panose="020B0604020202020204" pitchFamily="34" charset="0"/>
                <a:cs typeface="Arial" panose="020B0604020202020204" pitchFamily="34" charset="0"/>
              </a:rPr>
              <a:t> or </a:t>
            </a:r>
            <a:r>
              <a:rPr lang="en-GB" sz="1400" b="1" u="sng" dirty="0" smtClean="0">
                <a:latin typeface="Arial" panose="020B0604020202020204" pitchFamily="34" charset="0"/>
                <a:cs typeface="Arial" panose="020B0604020202020204" pitchFamily="34" charset="0"/>
              </a:rPr>
              <a:t>replacing</a:t>
            </a:r>
            <a:r>
              <a:rPr lang="en-GB" sz="1400" b="1" dirty="0" smtClean="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existing services with new joined-up services</a:t>
            </a:r>
          </a:p>
        </p:txBody>
      </p:sp>
      <p:sp>
        <p:nvSpPr>
          <p:cNvPr id="4" name="Slide Number Placeholder 3"/>
          <p:cNvSpPr>
            <a:spLocks noGrp="1"/>
          </p:cNvSpPr>
          <p:nvPr>
            <p:ph type="sldNum" sz="quarter" idx="10"/>
          </p:nvPr>
        </p:nvSpPr>
        <p:spPr/>
        <p:txBody>
          <a:bodyPr/>
          <a:lstStyle/>
          <a:p>
            <a:fld id="{D159ECD5-472A-4F7B-881E-0B41A66EC13C}" type="slidenum">
              <a:rPr lang="en-AU" smtClean="0"/>
              <a:t>35</a:t>
            </a:fld>
            <a:endParaRPr lang="en-AU" dirty="0"/>
          </a:p>
        </p:txBody>
      </p:sp>
    </p:spTree>
    <p:extLst>
      <p:ext uri="{BB962C8B-B14F-4D97-AF65-F5344CB8AC3E}">
        <p14:creationId xmlns:p14="http://schemas.microsoft.com/office/powerpoint/2010/main" val="908784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36</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744538"/>
            <a:ext cx="6262687" cy="4697412"/>
          </a:xfrm>
        </p:spPr>
      </p:sp>
      <p:sp>
        <p:nvSpPr>
          <p:cNvPr id="3" name="Notes Placeholder 2"/>
          <p:cNvSpPr>
            <a:spLocks noGrp="1"/>
          </p:cNvSpPr>
          <p:nvPr>
            <p:ph type="body" idx="1"/>
          </p:nvPr>
        </p:nvSpPr>
        <p:spPr>
          <a:xfrm>
            <a:off x="591319" y="5901011"/>
            <a:ext cx="5761330" cy="3096343"/>
          </a:xfrm>
        </p:spPr>
        <p:txBody>
          <a:bodyPr/>
          <a:lstStyle/>
          <a:p>
            <a:pPr marL="0" lvl="1" defTabSz="914298">
              <a:defRPr/>
            </a:pPr>
            <a:r>
              <a:rPr lang="en-AU" sz="1400" b="1" dirty="0">
                <a:latin typeface="Arial" panose="020B0604020202020204" pitchFamily="34" charset="0"/>
                <a:cs typeface="Arial" panose="020B0604020202020204" pitchFamily="34" charset="0"/>
              </a:rPr>
              <a:t>CC -  </a:t>
            </a:r>
            <a:r>
              <a:rPr lang="en-AU" sz="1400" b="1" u="sng" dirty="0">
                <a:latin typeface="Arial" panose="020B0604020202020204" pitchFamily="34" charset="0"/>
                <a:cs typeface="Arial" panose="020B0604020202020204" pitchFamily="34" charset="0"/>
              </a:rPr>
              <a:t>Appropriate services</a:t>
            </a:r>
            <a:r>
              <a:rPr lang="en-AU" sz="1400" b="1" dirty="0">
                <a:latin typeface="Arial" panose="020B0604020202020204" pitchFamily="34" charset="0"/>
                <a:cs typeface="Arial" panose="020B0604020202020204" pitchFamily="34" charset="0"/>
              </a:rPr>
              <a:t> match the client’s </a:t>
            </a:r>
            <a:r>
              <a:rPr lang="en-AU" sz="1400" b="1" dirty="0" smtClean="0">
                <a:latin typeface="Arial" panose="020B0604020202020204" pitchFamily="34" charset="0"/>
                <a:cs typeface="Arial" panose="020B0604020202020204" pitchFamily="34" charset="0"/>
              </a:rPr>
              <a:t>needs </a:t>
            </a:r>
            <a:r>
              <a:rPr lang="en-AU" sz="1400" b="1" dirty="0">
                <a:latin typeface="Arial" panose="020B0604020202020204" pitchFamily="34" charset="0"/>
                <a:cs typeface="Arial" panose="020B0604020202020204" pitchFamily="34" charset="0"/>
              </a:rPr>
              <a:t>and capability</a:t>
            </a:r>
          </a:p>
          <a:p>
            <a:pPr>
              <a:spcBef>
                <a:spcPts val="2400"/>
              </a:spcBef>
            </a:pPr>
            <a:r>
              <a:rPr lang="en-AU" sz="1400" b="1" u="sng" dirty="0">
                <a:latin typeface="Arial" panose="020B0604020202020204" pitchFamily="34" charset="0"/>
                <a:cs typeface="Arial" panose="020B0604020202020204" pitchFamily="34" charset="0"/>
              </a:rPr>
              <a:t>Legal capability can be defined as:</a:t>
            </a:r>
            <a:endParaRPr lang="en-AU" sz="1400" b="1" dirty="0">
              <a:latin typeface="Arial" panose="020B0604020202020204" pitchFamily="34" charset="0"/>
              <a:cs typeface="Arial" panose="020B0604020202020204" pitchFamily="34" charset="0"/>
            </a:endParaRPr>
          </a:p>
          <a:p>
            <a:pPr marL="285718" indent="-285718">
              <a:spcBef>
                <a:spcPts val="600"/>
              </a:spcBef>
              <a:spcAft>
                <a:spcPts val="602"/>
              </a:spcAft>
              <a:buFont typeface="Arial" panose="020B0604020202020204" pitchFamily="34" charset="0"/>
              <a:buChar char="•"/>
            </a:pPr>
            <a:r>
              <a:rPr lang="en-AU" sz="1400" b="1" dirty="0">
                <a:latin typeface="Arial" panose="020B0604020202020204" pitchFamily="34" charset="0"/>
                <a:cs typeface="Arial" panose="020B0604020202020204" pitchFamily="34" charset="0"/>
              </a:rPr>
              <a:t>The abilities a person needs to recognise and deal effectively with a legal problem</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typically these abilities </a:t>
            </a:r>
            <a:r>
              <a:rPr lang="en-AU" sz="1400" b="1" dirty="0" smtClean="0">
                <a:latin typeface="Arial" panose="020B0604020202020204" pitchFamily="34" charset="0"/>
                <a:cs typeface="Arial" panose="020B0604020202020204" pitchFamily="34" charset="0"/>
              </a:rPr>
              <a:t>span </a:t>
            </a:r>
            <a:r>
              <a:rPr lang="en-AU" sz="1400" b="1" dirty="0">
                <a:latin typeface="Arial" panose="020B0604020202020204" pitchFamily="34" charset="0"/>
                <a:cs typeface="Arial" panose="020B0604020202020204" pitchFamily="34" charset="0"/>
              </a:rPr>
              <a:t>3 areas: </a:t>
            </a:r>
          </a:p>
          <a:p>
            <a:pPr marL="742867" lvl="1" indent="-285718">
              <a:buFont typeface="Wingdings" panose="05000000000000000000" pitchFamily="2" charset="2"/>
              <a:buChar char="Ø"/>
            </a:pPr>
            <a:r>
              <a:rPr lang="en-AU" sz="1400" b="1" dirty="0">
                <a:latin typeface="Arial" panose="020B0604020202020204" pitchFamily="34" charset="0"/>
                <a:cs typeface="Arial" panose="020B0604020202020204" pitchFamily="34" charset="0"/>
              </a:rPr>
              <a:t>Knowledge</a:t>
            </a:r>
          </a:p>
          <a:p>
            <a:pPr marL="742867" lvl="1" indent="-285718">
              <a:buFont typeface="Wingdings" panose="05000000000000000000" pitchFamily="2" charset="2"/>
              <a:buChar char="Ø"/>
            </a:pPr>
            <a:r>
              <a:rPr lang="en-AU" sz="1400" b="1" dirty="0">
                <a:latin typeface="Arial" panose="020B0604020202020204" pitchFamily="34" charset="0"/>
                <a:cs typeface="Arial" panose="020B0604020202020204" pitchFamily="34" charset="0"/>
              </a:rPr>
              <a:t>Skills</a:t>
            </a:r>
          </a:p>
          <a:p>
            <a:pPr marL="742867" lvl="1" indent="-285718">
              <a:buFont typeface="Wingdings" panose="05000000000000000000" pitchFamily="2" charset="2"/>
              <a:buChar char="Ø"/>
            </a:pPr>
            <a:r>
              <a:rPr lang="en-AU" sz="1400" b="1" dirty="0">
                <a:latin typeface="Arial" panose="020B0604020202020204" pitchFamily="34" charset="0"/>
                <a:cs typeface="Arial" panose="020B0604020202020204" pitchFamily="34" charset="0"/>
              </a:rPr>
              <a:t>psychological readiness (&amp; resources)</a:t>
            </a:r>
          </a:p>
          <a:p>
            <a:pPr marL="57144">
              <a:spcBef>
                <a:spcPts val="2400"/>
              </a:spcBef>
            </a:pPr>
            <a:r>
              <a:rPr lang="en-AU" sz="1400" b="1" u="sng" dirty="0">
                <a:latin typeface="Arial" panose="020B0604020202020204" pitchFamily="34" charset="0"/>
                <a:cs typeface="Arial" panose="020B0604020202020204" pitchFamily="34" charset="0"/>
              </a:rPr>
              <a:t>The research shows that legal capability tends to be lower for disadvantaged people – the neediest!</a:t>
            </a:r>
          </a:p>
          <a:p>
            <a:endParaRPr lang="en-AU" sz="1400" b="1" dirty="0"/>
          </a:p>
        </p:txBody>
      </p:sp>
      <p:sp>
        <p:nvSpPr>
          <p:cNvPr id="4" name="Slide Number Placeholder 3"/>
          <p:cNvSpPr>
            <a:spLocks noGrp="1"/>
          </p:cNvSpPr>
          <p:nvPr>
            <p:ph type="sldNum" sz="quarter" idx="10"/>
          </p:nvPr>
        </p:nvSpPr>
        <p:spPr/>
        <p:txBody>
          <a:bodyPr/>
          <a:lstStyle/>
          <a:p>
            <a:fld id="{D159ECD5-472A-4F7B-881E-0B41A66EC13C}" type="slidenum">
              <a:rPr lang="en-AU" smtClean="0"/>
              <a:t>37</a:t>
            </a:fld>
            <a:endParaRPr lang="en-AU" dirty="0"/>
          </a:p>
        </p:txBody>
      </p:sp>
    </p:spTree>
    <p:extLst>
      <p:ext uri="{BB962C8B-B14F-4D97-AF65-F5344CB8AC3E}">
        <p14:creationId xmlns:p14="http://schemas.microsoft.com/office/powerpoint/2010/main" val="3901619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550025" cy="4913312"/>
          </a:xfrm>
        </p:spPr>
      </p:sp>
      <p:sp>
        <p:nvSpPr>
          <p:cNvPr id="3" name="Notes Placeholder 2"/>
          <p:cNvSpPr>
            <a:spLocks noGrp="1"/>
          </p:cNvSpPr>
          <p:nvPr>
            <p:ph type="body" idx="1"/>
          </p:nvPr>
        </p:nvSpPr>
        <p:spPr>
          <a:xfrm>
            <a:off x="519312" y="5829002"/>
            <a:ext cx="5760640" cy="3672408"/>
          </a:xfrm>
        </p:spPr>
        <p:txBody>
          <a:bodyPr/>
          <a:lstStyle/>
          <a:p>
            <a:pPr marL="0" lvl="1" defTabSz="914298">
              <a:defRPr/>
            </a:pPr>
            <a:r>
              <a:rPr lang="en-AU" sz="1400" b="1" dirty="0" smtClean="0">
                <a:latin typeface="Arial" panose="020B0604020202020204" pitchFamily="34" charset="0"/>
                <a:cs typeface="Arial" panose="020B0604020202020204" pitchFamily="34" charset="0"/>
              </a:rPr>
              <a:t>CC - </a:t>
            </a:r>
            <a:r>
              <a:rPr lang="en-AU" sz="1400" b="1" u="sng" dirty="0" smtClean="0">
                <a:latin typeface="Arial" panose="020B0604020202020204" pitchFamily="34" charset="0"/>
                <a:cs typeface="Arial" panose="020B0604020202020204" pitchFamily="34" charset="0"/>
              </a:rPr>
              <a:t>Here </a:t>
            </a:r>
            <a:r>
              <a:rPr lang="en-AU" sz="1400" b="1" u="sng" dirty="0">
                <a:latin typeface="Arial" panose="020B0604020202020204" pitchFamily="34" charset="0"/>
                <a:cs typeface="Arial" panose="020B0604020202020204" pitchFamily="34" charset="0"/>
              </a:rPr>
              <a:t>you see some of the implications </a:t>
            </a:r>
            <a:r>
              <a:rPr lang="en-AU" sz="1400" b="1" u="sng" dirty="0" smtClean="0">
                <a:latin typeface="Arial" panose="020B0604020202020204" pitchFamily="34" charset="0"/>
                <a:cs typeface="Arial" panose="020B0604020202020204" pitchFamily="34" charset="0"/>
              </a:rPr>
              <a:t>of client capability</a:t>
            </a:r>
            <a:r>
              <a:rPr lang="en-AU" sz="1400" b="1" u="sng" baseline="0" dirty="0" smtClean="0">
                <a:latin typeface="Arial" panose="020B0604020202020204" pitchFamily="34" charset="0"/>
                <a:cs typeface="Arial" panose="020B0604020202020204" pitchFamily="34" charset="0"/>
              </a:rPr>
              <a:t> </a:t>
            </a:r>
            <a:r>
              <a:rPr lang="en-AU" sz="1400" b="1" u="sng" dirty="0" smtClean="0">
                <a:latin typeface="Arial" panose="020B0604020202020204" pitchFamily="34" charset="0"/>
                <a:cs typeface="Arial" panose="020B0604020202020204" pitchFamily="34" charset="0"/>
              </a:rPr>
              <a:t>for </a:t>
            </a:r>
            <a:r>
              <a:rPr lang="en-AU" sz="1400" b="1" u="sng" dirty="0">
                <a:latin typeface="Arial" panose="020B0604020202020204" pitchFamily="34" charset="0"/>
                <a:cs typeface="Arial" panose="020B0604020202020204" pitchFamily="34" charset="0"/>
              </a:rPr>
              <a:t>service </a:t>
            </a:r>
            <a:r>
              <a:rPr lang="en-AU" sz="1400" b="1" u="sng" dirty="0" smtClean="0">
                <a:latin typeface="Arial" panose="020B0604020202020204" pitchFamily="34" charset="0"/>
                <a:cs typeface="Arial" panose="020B0604020202020204" pitchFamily="34" charset="0"/>
              </a:rPr>
              <a:t>delivery.</a:t>
            </a:r>
            <a:endParaRPr lang="en-AU" sz="1400" b="1" u="sng" dirty="0">
              <a:latin typeface="Arial" panose="020B0604020202020204" pitchFamily="34" charset="0"/>
              <a:cs typeface="Arial" panose="020B0604020202020204" pitchFamily="34" charset="0"/>
            </a:endParaRPr>
          </a:p>
          <a:p>
            <a:endParaRPr lang="en-AU" sz="1400" b="1" u="sng"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It’s now well known that </a:t>
            </a:r>
            <a:r>
              <a:rPr lang="en-AU" sz="1400" b="1" u="sng" dirty="0">
                <a:latin typeface="Arial" panose="020B0604020202020204" pitchFamily="34" charset="0"/>
                <a:cs typeface="Arial" panose="020B0604020202020204" pitchFamily="34" charset="0"/>
              </a:rPr>
              <a:t>self-help and unbundled services </a:t>
            </a:r>
            <a:r>
              <a:rPr lang="en-AU" sz="1400" b="1" dirty="0">
                <a:latin typeface="Arial" panose="020B0604020202020204" pitchFamily="34" charset="0"/>
                <a:cs typeface="Arial" panose="020B0604020202020204" pitchFamily="34" charset="0"/>
              </a:rPr>
              <a:t>are </a:t>
            </a:r>
            <a:r>
              <a:rPr lang="en-AU" sz="1400" b="1" u="sng" dirty="0">
                <a:latin typeface="Arial" panose="020B0604020202020204" pitchFamily="34" charset="0"/>
                <a:cs typeface="Arial" panose="020B0604020202020204" pitchFamily="34" charset="0"/>
              </a:rPr>
              <a:t>not appropriate </a:t>
            </a:r>
            <a:r>
              <a:rPr lang="en-AU" sz="1400" b="1" dirty="0">
                <a:latin typeface="Arial" panose="020B0604020202020204" pitchFamily="34" charset="0"/>
                <a:cs typeface="Arial" panose="020B0604020202020204" pitchFamily="34" charset="0"/>
              </a:rPr>
              <a:t>for </a:t>
            </a:r>
            <a:r>
              <a:rPr lang="en-AU" sz="1400" b="1" u="sng" dirty="0">
                <a:latin typeface="Arial" panose="020B0604020202020204" pitchFamily="34" charset="0"/>
                <a:cs typeface="Arial" panose="020B0604020202020204" pitchFamily="34" charset="0"/>
              </a:rPr>
              <a:t>all legal matters</a:t>
            </a:r>
            <a:r>
              <a:rPr lang="en-AU" sz="1400" b="1" dirty="0">
                <a:latin typeface="Arial" panose="020B0604020202020204" pitchFamily="34" charset="0"/>
                <a:cs typeface="Arial" panose="020B0604020202020204" pitchFamily="34" charset="0"/>
              </a:rPr>
              <a:t>, nor suited to </a:t>
            </a:r>
            <a:r>
              <a:rPr lang="en-AU" sz="1400" b="1" u="sng" dirty="0">
                <a:latin typeface="Arial" panose="020B0604020202020204" pitchFamily="34" charset="0"/>
                <a:cs typeface="Arial" panose="020B0604020202020204" pitchFamily="34" charset="0"/>
              </a:rPr>
              <a:t>all people</a:t>
            </a:r>
            <a:r>
              <a:rPr lang="en-AU" sz="1400" b="1" dirty="0">
                <a:latin typeface="Arial" panose="020B0604020202020204" pitchFamily="34" charset="0"/>
                <a:cs typeface="Arial" panose="020B0604020202020204" pitchFamily="34" charset="0"/>
              </a:rPr>
              <a:t>. </a:t>
            </a:r>
          </a:p>
          <a:p>
            <a:endParaRPr lang="en-AU" sz="1400" b="1"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As you can see here:</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 greater the unbundling, </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 </a:t>
            </a:r>
            <a:r>
              <a:rPr lang="en-AU" sz="1400" b="1" dirty="0" smtClean="0">
                <a:latin typeface="Arial" panose="020B0604020202020204" pitchFamily="34" charset="0"/>
                <a:cs typeface="Arial" panose="020B0604020202020204" pitchFamily="34" charset="0"/>
              </a:rPr>
              <a:t>more </a:t>
            </a:r>
            <a:r>
              <a:rPr lang="en-AU" sz="1400" b="1" dirty="0">
                <a:latin typeface="Arial" panose="020B0604020202020204" pitchFamily="34" charset="0"/>
                <a:cs typeface="Arial" panose="020B0604020202020204" pitchFamily="34" charset="0"/>
              </a:rPr>
              <a:t>the client contributes to the outcome and </a:t>
            </a:r>
          </a:p>
          <a:p>
            <a:pPr marL="285718" indent="-285718">
              <a:spcBef>
                <a:spcPts val="6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 greater the legal capability required to achieve successful outcomes.</a:t>
            </a:r>
          </a:p>
          <a:p>
            <a:pPr>
              <a:spcBef>
                <a:spcPts val="1000"/>
              </a:spcBef>
            </a:pPr>
            <a:r>
              <a:rPr lang="en-AU" sz="1400" b="1" u="sng" dirty="0" smtClean="0">
                <a:latin typeface="Arial" panose="020B0604020202020204" pitchFamily="34" charset="0"/>
                <a:cs typeface="Arial" panose="020B0604020202020204" pitchFamily="34" charset="0"/>
              </a:rPr>
              <a:t>SO, </a:t>
            </a:r>
            <a:r>
              <a:rPr lang="en-AU" sz="1400" b="1" u="sng" dirty="0">
                <a:latin typeface="Arial" panose="020B0604020202020204" pitchFamily="34" charset="0"/>
                <a:cs typeface="Arial" panose="020B0604020202020204" pitchFamily="34" charset="0"/>
              </a:rPr>
              <a:t>people with low capability are likely to require more intensive types of assistance!</a:t>
            </a:r>
          </a:p>
        </p:txBody>
      </p:sp>
      <p:sp>
        <p:nvSpPr>
          <p:cNvPr id="4" name="Slide Number Placeholder 3"/>
          <p:cNvSpPr>
            <a:spLocks noGrp="1"/>
          </p:cNvSpPr>
          <p:nvPr>
            <p:ph type="sldNum" sz="quarter" idx="10"/>
          </p:nvPr>
        </p:nvSpPr>
        <p:spPr/>
        <p:txBody>
          <a:bodyPr/>
          <a:lstStyle/>
          <a:p>
            <a:fld id="{D159ECD5-472A-4F7B-881E-0B41A66EC13C}" type="slidenum">
              <a:rPr lang="en-AU" smtClean="0"/>
              <a:t>38</a:t>
            </a:fld>
            <a:endParaRPr lang="en-AU" dirty="0"/>
          </a:p>
        </p:txBody>
      </p:sp>
    </p:spTree>
    <p:extLst>
      <p:ext uri="{BB962C8B-B14F-4D97-AF65-F5344CB8AC3E}">
        <p14:creationId xmlns:p14="http://schemas.microsoft.com/office/powerpoint/2010/main" val="2969109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39</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44538"/>
            <a:ext cx="6297612" cy="4724400"/>
          </a:xfrm>
        </p:spPr>
      </p:sp>
      <p:sp>
        <p:nvSpPr>
          <p:cNvPr id="3" name="Notes Placeholder 2"/>
          <p:cNvSpPr>
            <a:spLocks noGrp="1"/>
          </p:cNvSpPr>
          <p:nvPr>
            <p:ph type="body" idx="1"/>
          </p:nvPr>
        </p:nvSpPr>
        <p:spPr>
          <a:xfrm>
            <a:off x="591319" y="5684987"/>
            <a:ext cx="5439410" cy="3272579"/>
          </a:xfrm>
        </p:spPr>
        <p:txBody>
          <a:bodyPr/>
          <a:lstStyle/>
          <a:p>
            <a:pPr>
              <a:spcAft>
                <a:spcPts val="600"/>
              </a:spcAft>
            </a:pPr>
            <a:r>
              <a:rPr lang="en-AU" sz="1400" b="1" dirty="0">
                <a:latin typeface="Arial" panose="020B0604020202020204" pitchFamily="34" charset="0"/>
                <a:cs typeface="Arial" panose="020B0604020202020204" pitchFamily="34" charset="0"/>
              </a:rPr>
              <a:t>CC - Today’s talk – I will </a:t>
            </a:r>
            <a:r>
              <a:rPr lang="en-AU" sz="1400" b="1" dirty="0" smtClean="0">
                <a:latin typeface="Arial" panose="020B0604020202020204" pitchFamily="34" charset="0"/>
                <a:cs typeface="Arial" panose="020B0604020202020204" pitchFamily="34" charset="0"/>
              </a:rPr>
              <a:t>summarise </a:t>
            </a:r>
            <a:r>
              <a:rPr lang="en-AU" sz="1400" b="1" dirty="0">
                <a:latin typeface="Arial" panose="020B0604020202020204" pitchFamily="34" charset="0"/>
                <a:cs typeface="Arial" panose="020B0604020202020204" pitchFamily="34" charset="0"/>
              </a:rPr>
              <a:t>the evidence </a:t>
            </a:r>
            <a:r>
              <a:rPr lang="en-AU" sz="1400" b="1" dirty="0" smtClean="0">
                <a:latin typeface="Arial" panose="020B0604020202020204" pitchFamily="34" charset="0"/>
                <a:cs typeface="Arial" panose="020B0604020202020204" pitchFamily="34" charset="0"/>
              </a:rPr>
              <a:t>from decades of research</a:t>
            </a:r>
            <a:r>
              <a:rPr lang="en-AU" sz="1400" b="1" baseline="0" dirty="0" smtClean="0">
                <a:latin typeface="Arial" panose="020B0604020202020204" pitchFamily="34" charset="0"/>
                <a:cs typeface="Arial" panose="020B0604020202020204" pitchFamily="34" charset="0"/>
              </a:rPr>
              <a:t> relevant for service delivery.</a:t>
            </a:r>
            <a:endParaRPr lang="en-AU" sz="1400" b="1" dirty="0">
              <a:latin typeface="Arial" panose="020B0604020202020204" pitchFamily="34" charset="0"/>
              <a:cs typeface="Arial" panose="020B0604020202020204" pitchFamily="34" charset="0"/>
            </a:endParaRPr>
          </a:p>
          <a:p>
            <a:pPr marL="286722" indent="-286722">
              <a:spcBef>
                <a:spcPts val="301"/>
              </a:spcBef>
              <a:spcAft>
                <a:spcPts val="602"/>
              </a:spcAft>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The evidence suggests 4 key directions for service reform.</a:t>
            </a:r>
            <a:endParaRPr lang="en-AU" sz="1400" b="1" dirty="0">
              <a:latin typeface="Arial" panose="020B0604020202020204" pitchFamily="34" charset="0"/>
              <a:cs typeface="Arial" panose="020B0604020202020204" pitchFamily="34" charset="0"/>
            </a:endParaRPr>
          </a:p>
          <a:p>
            <a:pPr marL="286722" indent="-286722">
              <a:spcBef>
                <a:spcPts val="301"/>
              </a:spcBef>
              <a:spcAft>
                <a:spcPts val="602"/>
              </a:spcAft>
              <a:buFont typeface="Arial" panose="020B0604020202020204" pitchFamily="34" charset="0"/>
              <a:buChar char="•"/>
            </a:pPr>
            <a:r>
              <a:rPr lang="en-AU" sz="1400" b="1" dirty="0">
                <a:latin typeface="Arial" panose="020B0604020202020204" pitchFamily="34" charset="0"/>
                <a:cs typeface="Arial" panose="020B0604020202020204" pitchFamily="34" charset="0"/>
              </a:rPr>
              <a:t>I’ll </a:t>
            </a:r>
            <a:r>
              <a:rPr lang="en-AU" sz="1400" b="1" dirty="0" smtClean="0">
                <a:latin typeface="Arial" panose="020B0604020202020204" pitchFamily="34" charset="0"/>
                <a:cs typeface="Arial" panose="020B0604020202020204" pitchFamily="34" charset="0"/>
              </a:rPr>
              <a:t>describe</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each of </a:t>
            </a:r>
            <a:r>
              <a:rPr lang="en-AU" sz="1400" b="1" dirty="0">
                <a:latin typeface="Arial" panose="020B0604020202020204" pitchFamily="34" charset="0"/>
                <a:cs typeface="Arial" panose="020B0604020202020204" pitchFamily="34" charset="0"/>
              </a:rPr>
              <a:t>these service </a:t>
            </a:r>
            <a:r>
              <a:rPr lang="en-AU" sz="1400" b="1" dirty="0" smtClean="0">
                <a:latin typeface="Arial" panose="020B0604020202020204" pitchFamily="34" charset="0"/>
                <a:cs typeface="Arial" panose="020B0604020202020204" pitchFamily="34" charset="0"/>
              </a:rPr>
              <a:t>directions.</a:t>
            </a:r>
          </a:p>
          <a:p>
            <a:pPr marL="286722" indent="-286722">
              <a:spcBef>
                <a:spcPts val="301"/>
              </a:spcBef>
              <a:spcAft>
                <a:spcPts val="602"/>
              </a:spcAft>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Finally</a:t>
            </a:r>
            <a:r>
              <a:rPr lang="en-AU" sz="1400" b="1" dirty="0">
                <a:latin typeface="Arial" panose="020B0604020202020204" pitchFamily="34" charset="0"/>
                <a:cs typeface="Arial" panose="020B0604020202020204" pitchFamily="34" charset="0"/>
              </a:rPr>
              <a:t>, Geoff will finish </a:t>
            </a:r>
            <a:r>
              <a:rPr lang="en-AU" sz="1400" b="1" dirty="0" smtClean="0">
                <a:latin typeface="Arial" panose="020B0604020202020204" pitchFamily="34" charset="0"/>
                <a:cs typeface="Arial" panose="020B0604020202020204" pitchFamily="34" charset="0"/>
              </a:rPr>
              <a:t>with a </a:t>
            </a:r>
            <a:r>
              <a:rPr lang="en-AU" sz="1400" b="1" dirty="0">
                <a:latin typeface="Arial" panose="020B0604020202020204" pitchFamily="34" charset="0"/>
                <a:cs typeface="Arial" panose="020B0604020202020204" pitchFamily="34" charset="0"/>
              </a:rPr>
              <a:t>discussion about how </a:t>
            </a:r>
            <a:r>
              <a:rPr lang="en-AU" sz="1400" b="1" dirty="0" smtClean="0">
                <a:latin typeface="Arial" panose="020B0604020202020204" pitchFamily="34" charset="0"/>
                <a:cs typeface="Arial" panose="020B0604020202020204" pitchFamily="34" charset="0"/>
              </a:rPr>
              <a:t>we </a:t>
            </a:r>
            <a:r>
              <a:rPr lang="en-AU" sz="1400" b="1" dirty="0">
                <a:latin typeface="Arial" panose="020B0604020202020204" pitchFamily="34" charset="0"/>
                <a:cs typeface="Arial" panose="020B0604020202020204" pitchFamily="34" charset="0"/>
              </a:rPr>
              <a:t>move forward from </a:t>
            </a:r>
            <a:r>
              <a:rPr lang="en-AU" sz="1400" b="1" dirty="0" smtClean="0">
                <a:latin typeface="Arial" panose="020B0604020202020204" pitchFamily="34" charset="0"/>
                <a:cs typeface="Arial" panose="020B0604020202020204" pitchFamily="34" charset="0"/>
              </a:rPr>
              <a:t>here, </a:t>
            </a:r>
            <a:r>
              <a:rPr lang="en-AU" sz="1400" b="1" dirty="0">
                <a:latin typeface="Arial" panose="020B0604020202020204" pitchFamily="34" charset="0"/>
                <a:cs typeface="Arial" panose="020B0604020202020204" pitchFamily="34" charset="0"/>
              </a:rPr>
              <a:t>given the current context of legal </a:t>
            </a:r>
            <a:r>
              <a:rPr lang="en-AU" sz="1400" b="1" dirty="0" smtClean="0">
                <a:latin typeface="Arial" panose="020B0604020202020204" pitchFamily="34" charset="0"/>
                <a:cs typeface="Arial" panose="020B0604020202020204" pitchFamily="34" charset="0"/>
              </a:rPr>
              <a:t>services and current funding situation. </a:t>
            </a:r>
            <a:endParaRPr lang="en-AU" sz="1400" b="1" dirty="0">
              <a:latin typeface="Arial" panose="020B0604020202020204" pitchFamily="34" charset="0"/>
              <a:cs typeface="Arial" panose="020B0604020202020204" pitchFamily="34" charset="0"/>
            </a:endParaRPr>
          </a:p>
          <a:p>
            <a:pPr>
              <a:spcAft>
                <a:spcPts val="600"/>
              </a:spcAft>
            </a:pPr>
            <a:endParaRPr lang="en-AU" dirty="0" smtClean="0"/>
          </a:p>
          <a:p>
            <a:pPr>
              <a:spcAft>
                <a:spcPts val="600"/>
              </a:spcAft>
            </a:pPr>
            <a:endParaRPr lang="en-AU" dirty="0" smtClean="0"/>
          </a:p>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4</a:t>
            </a:fld>
            <a:endParaRPr lang="en-AU" dirty="0"/>
          </a:p>
        </p:txBody>
      </p:sp>
    </p:spTree>
    <p:extLst>
      <p:ext uri="{BB962C8B-B14F-4D97-AF65-F5344CB8AC3E}">
        <p14:creationId xmlns:p14="http://schemas.microsoft.com/office/powerpoint/2010/main" val="2541560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44538"/>
            <a:ext cx="6261100" cy="4697412"/>
          </a:xfrm>
        </p:spPr>
      </p:sp>
      <p:sp>
        <p:nvSpPr>
          <p:cNvPr id="3" name="Notes Placeholder 2"/>
          <p:cNvSpPr>
            <a:spLocks noGrp="1"/>
          </p:cNvSpPr>
          <p:nvPr>
            <p:ph type="body" idx="1"/>
          </p:nvPr>
        </p:nvSpPr>
        <p:spPr>
          <a:xfrm>
            <a:off x="679927" y="6333058"/>
            <a:ext cx="5439410" cy="2852020"/>
          </a:xfrm>
        </p:spPr>
        <p:txBody>
          <a:bodyPr/>
          <a:lstStyle/>
          <a:p>
            <a:pPr marL="0" lvl="1" defTabSz="914298">
              <a:defRPr/>
            </a:pPr>
            <a:r>
              <a:rPr lang="en-AU" sz="1400" b="1" dirty="0">
                <a:latin typeface="Arial" panose="020B0604020202020204" pitchFamily="34" charset="0"/>
                <a:cs typeface="Arial" panose="020B0604020202020204" pitchFamily="34" charset="0"/>
              </a:rPr>
              <a:t>CC</a:t>
            </a:r>
          </a:p>
          <a:p>
            <a:endParaRPr lang="en-AU" sz="1400" b="1" u="sng"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The common or traditional definition </a:t>
            </a:r>
            <a:r>
              <a:rPr lang="en-AU" sz="1400" b="1" u="sng" dirty="0" smtClean="0">
                <a:latin typeface="Arial" panose="020B0604020202020204" pitchFamily="34" charset="0"/>
                <a:cs typeface="Arial" panose="020B0604020202020204" pitchFamily="34" charset="0"/>
              </a:rPr>
              <a:t>of early </a:t>
            </a:r>
            <a:r>
              <a:rPr lang="en-AU" sz="1400" b="1" u="sng" dirty="0">
                <a:latin typeface="Arial" panose="020B0604020202020204" pitchFamily="34" charset="0"/>
                <a:cs typeface="Arial" panose="020B0604020202020204" pitchFamily="34" charset="0"/>
              </a:rPr>
              <a:t>intervention</a:t>
            </a:r>
            <a:r>
              <a:rPr lang="en-AU" sz="1400" b="1" dirty="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is that it involves </a:t>
            </a:r>
            <a:r>
              <a:rPr lang="en-AU" sz="1400" b="1" dirty="0">
                <a:latin typeface="Arial" panose="020B0604020202020204" pitchFamily="34" charset="0"/>
                <a:cs typeface="Arial" panose="020B0604020202020204" pitchFamily="34" charset="0"/>
              </a:rPr>
              <a:t>providing less intensive assistance earlier on in the legal process in order to address problems before they escalate and at a lower cost. </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So, it’s like building a fence at the top of the cliff in order to avoid needing an expensive fleet of ambulances at the bottom</a:t>
            </a:r>
          </a:p>
        </p:txBody>
      </p:sp>
      <p:sp>
        <p:nvSpPr>
          <p:cNvPr id="4" name="Slide Number Placeholder 3"/>
          <p:cNvSpPr>
            <a:spLocks noGrp="1"/>
          </p:cNvSpPr>
          <p:nvPr>
            <p:ph type="sldNum" sz="quarter" idx="10"/>
          </p:nvPr>
        </p:nvSpPr>
        <p:spPr/>
        <p:txBody>
          <a:bodyPr/>
          <a:lstStyle/>
          <a:p>
            <a:fld id="{D159ECD5-472A-4F7B-881E-0B41A66EC13C}" type="slidenum">
              <a:rPr lang="en-AU" smtClean="0"/>
              <a:t>40</a:t>
            </a:fld>
            <a:endParaRPr lang="en-AU" dirty="0"/>
          </a:p>
        </p:txBody>
      </p:sp>
    </p:spTree>
    <p:extLst>
      <p:ext uri="{BB962C8B-B14F-4D97-AF65-F5344CB8AC3E}">
        <p14:creationId xmlns:p14="http://schemas.microsoft.com/office/powerpoint/2010/main" val="3251218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744538"/>
            <a:ext cx="6491287" cy="4868862"/>
          </a:xfrm>
        </p:spPr>
      </p:sp>
      <p:sp>
        <p:nvSpPr>
          <p:cNvPr id="3" name="Notes Placeholder 2"/>
          <p:cNvSpPr>
            <a:spLocks noGrp="1"/>
          </p:cNvSpPr>
          <p:nvPr>
            <p:ph type="body" idx="1"/>
          </p:nvPr>
        </p:nvSpPr>
        <p:spPr>
          <a:xfrm>
            <a:off x="679927" y="5901010"/>
            <a:ext cx="5439410" cy="3284068"/>
          </a:xfrm>
        </p:spPr>
        <p:txBody>
          <a:bodyPr/>
          <a:lstStyle/>
          <a:p>
            <a:pPr marL="0" lvl="1" defTabSz="914298">
              <a:defRPr/>
            </a:pPr>
            <a:r>
              <a:rPr lang="en-AU" sz="1400" b="1" dirty="0" smtClean="0">
                <a:latin typeface="Arial" panose="020B0604020202020204" pitchFamily="34" charset="0"/>
                <a:cs typeface="Arial" panose="020B0604020202020204" pitchFamily="34" charset="0"/>
              </a:rPr>
              <a:t>CC - This </a:t>
            </a:r>
            <a:r>
              <a:rPr lang="en-AU" sz="1400" b="1" dirty="0">
                <a:latin typeface="Arial" panose="020B0604020202020204" pitchFamily="34" charset="0"/>
                <a:cs typeface="Arial" panose="020B0604020202020204" pitchFamily="34" charset="0"/>
              </a:rPr>
              <a:t>diagram </a:t>
            </a:r>
            <a:r>
              <a:rPr lang="en-AU" sz="1400" b="1" dirty="0" smtClean="0">
                <a:latin typeface="Arial" panose="020B0604020202020204" pitchFamily="34" charset="0"/>
                <a:cs typeface="Arial" panose="020B0604020202020204" pitchFamily="34" charset="0"/>
              </a:rPr>
              <a:t>illustrates this </a:t>
            </a:r>
            <a:r>
              <a:rPr lang="en-AU" sz="1400" b="1" dirty="0">
                <a:latin typeface="Arial" panose="020B0604020202020204" pitchFamily="34" charset="0"/>
                <a:cs typeface="Arial" panose="020B0604020202020204" pitchFamily="34" charset="0"/>
              </a:rPr>
              <a:t>traditional conceptualisation of early intervention</a:t>
            </a:r>
          </a:p>
          <a:p>
            <a:pPr>
              <a:defRPr/>
            </a:pPr>
            <a:r>
              <a:rPr lang="en-AU" sz="1400" b="1" dirty="0">
                <a:latin typeface="Arial" panose="020B0604020202020204" pitchFamily="34" charset="0"/>
                <a:cs typeface="Arial" panose="020B0604020202020204" pitchFamily="34" charset="0"/>
              </a:rPr>
              <a:t> </a:t>
            </a:r>
          </a:p>
          <a:p>
            <a:pPr marL="171414" indent="-171414">
              <a:buFont typeface="Arial"/>
              <a:buChar char="•"/>
              <a:defRPr/>
            </a:pPr>
            <a:r>
              <a:rPr lang="en-AU" sz="1400" b="1" u="sng" dirty="0">
                <a:latin typeface="Arial" panose="020B0604020202020204" pitchFamily="34" charset="0"/>
                <a:cs typeface="Arial" panose="020B0604020202020204" pitchFamily="34" charset="0"/>
              </a:rPr>
              <a:t>So at the early or ‘fence’ end are less intensive strategies </a:t>
            </a:r>
            <a:r>
              <a:rPr lang="en-AU" sz="1400" b="1" dirty="0">
                <a:latin typeface="Arial" panose="020B0604020202020204" pitchFamily="34" charset="0"/>
                <a:cs typeface="Arial" panose="020B0604020202020204" pitchFamily="34" charset="0"/>
              </a:rPr>
              <a:t>such as </a:t>
            </a:r>
            <a:r>
              <a:rPr lang="en-AU" sz="1400" b="1" u="sng" dirty="0">
                <a:latin typeface="Arial" panose="020B0604020202020204" pitchFamily="34" charset="0"/>
                <a:cs typeface="Arial" panose="020B0604020202020204" pitchFamily="34" charset="0"/>
              </a:rPr>
              <a:t>CLE &amp; information &amp; self-help strategies</a:t>
            </a:r>
            <a:r>
              <a:rPr lang="en-AU" sz="1400" b="1" dirty="0">
                <a:latin typeface="Arial" panose="020B0604020202020204" pitchFamily="34" charset="0"/>
                <a:cs typeface="Arial" panose="020B0604020202020204" pitchFamily="34" charset="0"/>
              </a:rPr>
              <a:t>, while at the ambulance end there is </a:t>
            </a:r>
            <a:r>
              <a:rPr lang="en-AU" sz="1400" b="1" u="sng" dirty="0">
                <a:latin typeface="Arial" panose="020B0604020202020204" pitchFamily="34" charset="0"/>
                <a:cs typeface="Arial" panose="020B0604020202020204" pitchFamily="34" charset="0"/>
              </a:rPr>
              <a:t>more intensive intervention including advocacy and legal representation</a:t>
            </a:r>
            <a:r>
              <a:rPr lang="en-AU" sz="1400" b="1" dirty="0">
                <a:latin typeface="Arial" panose="020B0604020202020204" pitchFamily="34" charset="0"/>
                <a:cs typeface="Arial" panose="020B0604020202020204" pitchFamily="34" charset="0"/>
              </a:rPr>
              <a:t>. </a:t>
            </a:r>
          </a:p>
          <a:p>
            <a:pPr marL="171414" indent="-171414">
              <a:spcBef>
                <a:spcPts val="600"/>
              </a:spcBef>
              <a:buFont typeface="Arial"/>
              <a:buChar char="•"/>
              <a:defRPr/>
            </a:pPr>
            <a:r>
              <a:rPr lang="en-AU" sz="1400" b="1" dirty="0">
                <a:latin typeface="Arial" panose="020B0604020202020204" pitchFamily="34" charset="0"/>
                <a:cs typeface="Arial" panose="020B0604020202020204" pitchFamily="34" charset="0"/>
              </a:rPr>
              <a:t>As we’ve just discussed, </a:t>
            </a:r>
            <a:r>
              <a:rPr lang="en-AU" sz="1400" b="1" u="sng" dirty="0">
                <a:latin typeface="Arial" panose="020B0604020202020204" pitchFamily="34" charset="0"/>
                <a:cs typeface="Arial" panose="020B0604020202020204" pitchFamily="34" charset="0"/>
              </a:rPr>
              <a:t>the ‘light’ strategies comprising this </a:t>
            </a:r>
            <a:r>
              <a:rPr lang="en-AU" sz="1400" b="1" u="sng" dirty="0" smtClean="0">
                <a:latin typeface="Arial" panose="020B0604020202020204" pitchFamily="34" charset="0"/>
                <a:cs typeface="Arial" panose="020B0604020202020204" pitchFamily="34" charset="0"/>
              </a:rPr>
              <a:t>type </a:t>
            </a:r>
            <a:r>
              <a:rPr lang="en-AU" sz="1400" b="1" u="sng" dirty="0">
                <a:latin typeface="Arial" panose="020B0604020202020204" pitchFamily="34" charset="0"/>
                <a:cs typeface="Arial" panose="020B0604020202020204" pitchFamily="34" charset="0"/>
              </a:rPr>
              <a:t>of early intervention are appropriate for the more capable sections of the community</a:t>
            </a:r>
            <a:r>
              <a:rPr lang="en-AU" sz="1400" b="1" dirty="0">
                <a:latin typeface="Arial" panose="020B0604020202020204" pitchFamily="34" charset="0"/>
                <a:cs typeface="Arial" panose="020B0604020202020204" pitchFamily="34" charset="0"/>
              </a:rPr>
              <a:t>. </a:t>
            </a:r>
          </a:p>
          <a:p>
            <a:pPr marL="171414" indent="-171414">
              <a:spcBef>
                <a:spcPts val="600"/>
              </a:spcBef>
              <a:buFont typeface="Arial"/>
              <a:buChar char="•"/>
              <a:defRPr/>
            </a:pPr>
            <a:r>
              <a:rPr lang="en-AU" sz="1400" b="1" dirty="0">
                <a:latin typeface="Arial" panose="020B0604020202020204" pitchFamily="34" charset="0"/>
                <a:cs typeface="Arial" panose="020B0604020202020204" pitchFamily="34" charset="0"/>
              </a:rPr>
              <a:t>So, </a:t>
            </a:r>
            <a:r>
              <a:rPr lang="en-AU" sz="1400" b="1" u="sng" dirty="0">
                <a:latin typeface="Arial" panose="020B0604020202020204" pitchFamily="34" charset="0"/>
                <a:cs typeface="Arial" panose="020B0604020202020204" pitchFamily="34" charset="0"/>
              </a:rPr>
              <a:t>if the focus is on providing broad access to legal services, this </a:t>
            </a:r>
            <a:r>
              <a:rPr lang="en-AU" sz="1400" b="1" u="sng" dirty="0" smtClean="0">
                <a:latin typeface="Arial" panose="020B0604020202020204" pitchFamily="34" charset="0"/>
                <a:cs typeface="Arial" panose="020B0604020202020204" pitchFamily="34" charset="0"/>
              </a:rPr>
              <a:t>‘early intervention’</a:t>
            </a:r>
            <a:r>
              <a:rPr lang="en-AU" sz="1400" b="1" u="sng" baseline="0" dirty="0" smtClean="0">
                <a:latin typeface="Arial" panose="020B0604020202020204" pitchFamily="34" charset="0"/>
                <a:cs typeface="Arial" panose="020B0604020202020204" pitchFamily="34" charset="0"/>
              </a:rPr>
              <a:t> may be sensible</a:t>
            </a:r>
            <a:r>
              <a:rPr lang="en-AU" sz="1400" b="1" dirty="0" smtClean="0">
                <a:latin typeface="Arial" panose="020B0604020202020204" pitchFamily="34" charset="0"/>
                <a:cs typeface="Arial" panose="020B0604020202020204" pitchFamily="34" charset="0"/>
              </a:rPr>
              <a:t>.</a:t>
            </a:r>
            <a:endParaRPr lang="en-AU" sz="1400" b="1" dirty="0">
              <a:latin typeface="Arial" panose="020B0604020202020204" pitchFamily="34" charset="0"/>
              <a:cs typeface="Arial" panose="020B0604020202020204" pitchFamily="34" charset="0"/>
            </a:endParaRPr>
          </a:p>
          <a:p>
            <a:pPr>
              <a:defRPr/>
            </a:pPr>
            <a:endParaRPr lang="en-AU" sz="1400" b="1" dirty="0">
              <a:latin typeface="Arial" panose="020B0604020202020204" pitchFamily="34" charset="0"/>
              <a:cs typeface="Arial" panose="020B0604020202020204" pitchFamily="34" charset="0"/>
            </a:endParaRPr>
          </a:p>
          <a:p>
            <a:pPr marL="171414" indent="-171414">
              <a:buFont typeface="Arial"/>
              <a:buChar char="•"/>
              <a:defRPr/>
            </a:pPr>
            <a:endParaRPr lang="en-AU" b="1" baseline="0" dirty="0" smtClean="0"/>
          </a:p>
          <a:p>
            <a:pPr marL="171414" indent="-171414">
              <a:buFont typeface="Arial"/>
              <a:buChar char="•"/>
              <a:defRPr/>
            </a:pPr>
            <a:endParaRPr lang="en-AU" b="1" dirty="0"/>
          </a:p>
          <a:p>
            <a:pPr>
              <a:defRPr/>
            </a:pPr>
            <a:endParaRPr lang="en-AU" b="1" dirty="0" smtClean="0"/>
          </a:p>
        </p:txBody>
      </p:sp>
      <p:sp>
        <p:nvSpPr>
          <p:cNvPr id="4" name="Slide Number Placeholder 3"/>
          <p:cNvSpPr>
            <a:spLocks noGrp="1"/>
          </p:cNvSpPr>
          <p:nvPr>
            <p:ph type="sldNum" sz="quarter" idx="10"/>
          </p:nvPr>
        </p:nvSpPr>
        <p:spPr/>
        <p:txBody>
          <a:bodyPr/>
          <a:lstStyle/>
          <a:p>
            <a:fld id="{D159ECD5-472A-4F7B-881E-0B41A66EC13C}" type="slidenum">
              <a:rPr lang="en-AU" smtClean="0"/>
              <a:t>41</a:t>
            </a:fld>
            <a:endParaRPr lang="en-AU" dirty="0"/>
          </a:p>
        </p:txBody>
      </p:sp>
    </p:spTree>
    <p:extLst>
      <p:ext uri="{BB962C8B-B14F-4D97-AF65-F5344CB8AC3E}">
        <p14:creationId xmlns:p14="http://schemas.microsoft.com/office/powerpoint/2010/main" val="1285393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573088"/>
            <a:ext cx="6553200" cy="4914900"/>
          </a:xfrm>
        </p:spPr>
      </p:sp>
      <p:sp>
        <p:nvSpPr>
          <p:cNvPr id="3" name="Notes Placeholder 2"/>
          <p:cNvSpPr>
            <a:spLocks noGrp="1"/>
          </p:cNvSpPr>
          <p:nvPr>
            <p:ph type="body" idx="1"/>
          </p:nvPr>
        </p:nvSpPr>
        <p:spPr>
          <a:xfrm>
            <a:off x="231279" y="5612978"/>
            <a:ext cx="6264696" cy="3960440"/>
          </a:xfrm>
        </p:spPr>
        <p:txBody>
          <a:bodyPr/>
          <a:lstStyle/>
          <a:p>
            <a:pPr marL="0" lvl="1" defTabSz="914298">
              <a:defRPr/>
            </a:pPr>
            <a:r>
              <a:rPr lang="en-AU" sz="1400" b="1" dirty="0" smtClean="0">
                <a:latin typeface="Arial" panose="020B0604020202020204" pitchFamily="34" charset="0"/>
                <a:cs typeface="Arial" panose="020B0604020202020204" pitchFamily="34" charset="0"/>
              </a:rPr>
              <a:t>CC – The problem is, however,</a:t>
            </a:r>
            <a:r>
              <a:rPr lang="en-AU" sz="1400" b="1" baseline="0" dirty="0" smtClean="0">
                <a:latin typeface="Arial" panose="020B0604020202020204" pitchFamily="34" charset="0"/>
                <a:cs typeface="Arial" panose="020B0604020202020204" pitchFamily="34" charset="0"/>
              </a:rPr>
              <a:t> that </a:t>
            </a:r>
            <a:r>
              <a:rPr lang="en-AU" sz="1400" b="1" u="sng" dirty="0" smtClean="0">
                <a:latin typeface="Arial" panose="020B0604020202020204" pitchFamily="34" charset="0"/>
                <a:cs typeface="Arial" panose="020B0604020202020204" pitchFamily="34" charset="0"/>
              </a:rPr>
              <a:t>this </a:t>
            </a:r>
            <a:r>
              <a:rPr lang="en-AU" sz="1400" b="1" u="sng" dirty="0">
                <a:latin typeface="Arial" panose="020B0604020202020204" pitchFamily="34" charset="0"/>
                <a:cs typeface="Arial" panose="020B0604020202020204" pitchFamily="34" charset="0"/>
              </a:rPr>
              <a:t>definition of early intervention</a:t>
            </a:r>
            <a:r>
              <a:rPr lang="en-AU" sz="1400" b="1" u="none" dirty="0">
                <a:latin typeface="Arial" panose="020B0604020202020204" pitchFamily="34" charset="0"/>
                <a:cs typeface="Arial" panose="020B0604020202020204" pitchFamily="34" charset="0"/>
              </a:rPr>
              <a:t> </a:t>
            </a:r>
            <a:r>
              <a:rPr lang="en-AU" sz="1400" b="1" dirty="0">
                <a:latin typeface="Arial" panose="020B0604020202020204" pitchFamily="34" charset="0"/>
                <a:cs typeface="Arial" panose="020B0604020202020204" pitchFamily="34" charset="0"/>
              </a:rPr>
              <a:t>as light services delivered early </a:t>
            </a:r>
            <a:r>
              <a:rPr lang="en-AU" sz="1400" b="1" u="sng" dirty="0" smtClean="0">
                <a:latin typeface="Arial" panose="020B0604020202020204" pitchFamily="34" charset="0"/>
                <a:cs typeface="Arial" panose="020B0604020202020204" pitchFamily="34" charset="0"/>
              </a:rPr>
              <a:t>leaves </a:t>
            </a:r>
            <a:r>
              <a:rPr lang="en-AU" sz="1400" b="1" u="sng" dirty="0">
                <a:latin typeface="Arial" panose="020B0604020202020204" pitchFamily="34" charset="0"/>
                <a:cs typeface="Arial" panose="020B0604020202020204" pitchFamily="34" charset="0"/>
              </a:rPr>
              <a:t>behind the less capable</a:t>
            </a:r>
            <a:r>
              <a:rPr lang="en-AU" sz="1400" b="1" dirty="0">
                <a:latin typeface="Arial" panose="020B0604020202020204" pitchFamily="34" charset="0"/>
                <a:cs typeface="Arial" panose="020B0604020202020204" pitchFamily="34" charset="0"/>
              </a:rPr>
              <a:t>, who are usually the most disadvantaged </a:t>
            </a:r>
            <a:r>
              <a:rPr lang="en-AU" sz="1400" b="1" dirty="0" smtClean="0">
                <a:latin typeface="Arial" panose="020B0604020202020204" pitchFamily="34" charset="0"/>
                <a:cs typeface="Arial" panose="020B0604020202020204" pitchFamily="34" charset="0"/>
              </a:rPr>
              <a:t>sections of the community who are the </a:t>
            </a:r>
            <a:r>
              <a:rPr lang="en-AU" sz="1400" b="1" dirty="0">
                <a:latin typeface="Arial" panose="020B0604020202020204" pitchFamily="34" charset="0"/>
                <a:cs typeface="Arial" panose="020B0604020202020204" pitchFamily="34" charset="0"/>
              </a:rPr>
              <a:t>neediest.</a:t>
            </a:r>
          </a:p>
          <a:p>
            <a:pPr>
              <a:spcBef>
                <a:spcPts val="1200"/>
              </a:spcBef>
            </a:pPr>
            <a:r>
              <a:rPr lang="en-AU" sz="1400" b="1" u="sng" dirty="0">
                <a:latin typeface="Arial" panose="020B0604020202020204" pitchFamily="34" charset="0"/>
                <a:cs typeface="Arial" panose="020B0604020202020204" pitchFamily="34" charset="0"/>
              </a:rPr>
              <a:t>AND, remembering that </a:t>
            </a:r>
            <a:r>
              <a:rPr lang="en-AU" sz="1400" b="1" u="sng" dirty="0" smtClean="0">
                <a:latin typeface="Arial" panose="020B0604020202020204" pitchFamily="34" charset="0"/>
                <a:cs typeface="Arial" panose="020B0604020202020204" pitchFamily="34" charset="0"/>
              </a:rPr>
              <a:t>these groups </a:t>
            </a:r>
            <a:r>
              <a:rPr lang="en-AU" sz="1400" b="1" u="sng" dirty="0">
                <a:latin typeface="Arial" panose="020B0604020202020204" pitchFamily="34" charset="0"/>
                <a:cs typeface="Arial" panose="020B0604020202020204" pitchFamily="34" charset="0"/>
              </a:rPr>
              <a:t>tend to account for the majority of legal problems</a:t>
            </a:r>
            <a:r>
              <a:rPr lang="en-AU" sz="1400" b="1" dirty="0">
                <a:latin typeface="Arial" panose="020B0604020202020204" pitchFamily="34" charset="0"/>
                <a:cs typeface="Arial" panose="020B0604020202020204" pitchFamily="34" charset="0"/>
              </a:rPr>
              <a:t>, this means that this type of early intervention may have no impact on the majority of legal </a:t>
            </a:r>
            <a:r>
              <a:rPr lang="en-AU" sz="1400" b="1" dirty="0" smtClean="0">
                <a:latin typeface="Arial" panose="020B0604020202020204" pitchFamily="34" charset="0"/>
                <a:cs typeface="Arial" panose="020B0604020202020204" pitchFamily="34" charset="0"/>
              </a:rPr>
              <a:t>problems.</a:t>
            </a:r>
          </a:p>
          <a:p>
            <a:pPr>
              <a:spcBef>
                <a:spcPts val="1200"/>
              </a:spcBef>
            </a:pPr>
            <a:r>
              <a:rPr lang="en-AU" sz="1400" b="1" u="sng" dirty="0" smtClean="0">
                <a:latin typeface="Arial" panose="020B0604020202020204" pitchFamily="34" charset="0"/>
                <a:cs typeface="Arial" panose="020B0604020202020204" pitchFamily="34" charset="0"/>
              </a:rPr>
              <a:t>For less capable</a:t>
            </a:r>
            <a:r>
              <a:rPr lang="en-AU" sz="1400" b="1" u="sng" baseline="0" dirty="0" smtClean="0">
                <a:latin typeface="Arial" panose="020B0604020202020204" pitchFamily="34" charset="0"/>
                <a:cs typeface="Arial" panose="020B0604020202020204" pitchFamily="34" charset="0"/>
              </a:rPr>
              <a:t> </a:t>
            </a:r>
            <a:r>
              <a:rPr lang="en-AU" sz="1400" b="1" u="sng" dirty="0" smtClean="0">
                <a:latin typeface="Arial" panose="020B0604020202020204" pitchFamily="34" charset="0"/>
                <a:cs typeface="Arial" panose="020B0604020202020204" pitchFamily="34" charset="0"/>
              </a:rPr>
              <a:t>clients</a:t>
            </a:r>
            <a:r>
              <a:rPr lang="en-AU" sz="1400" b="1" u="sng" dirty="0">
                <a:latin typeface="Arial" panose="020B0604020202020204" pitchFamily="34" charset="0"/>
                <a:cs typeface="Arial" panose="020B0604020202020204" pitchFamily="34" charset="0"/>
              </a:rPr>
              <a:t>, it can be hard to identify an ‘early’ point for intervention</a:t>
            </a:r>
            <a:r>
              <a:rPr lang="en-AU" sz="1400" b="1" dirty="0">
                <a:latin typeface="Arial" panose="020B0604020202020204" pitchFamily="34" charset="0"/>
                <a:cs typeface="Arial" panose="020B0604020202020204" pitchFamily="34" charset="0"/>
              </a:rPr>
              <a:t>, because:</a:t>
            </a:r>
            <a:endParaRPr lang="en-AU" sz="1400" b="1" u="sng" dirty="0">
              <a:latin typeface="Arial" panose="020B0604020202020204" pitchFamily="34" charset="0"/>
              <a:cs typeface="Arial" panose="020B0604020202020204" pitchFamily="34" charset="0"/>
            </a:endParaRPr>
          </a:p>
          <a:p>
            <a:pPr marL="285718" indent="-285718">
              <a:spcBef>
                <a:spcPts val="5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They may have problems with long/complex histories</a:t>
            </a:r>
          </a:p>
          <a:p>
            <a:pPr marL="285718" indent="-285718">
              <a:spcBef>
                <a:spcPts val="5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may have many have non-legal needs that take priority </a:t>
            </a:r>
          </a:p>
          <a:p>
            <a:pPr marL="285718" indent="-285718">
              <a:spcBef>
                <a:spcPts val="5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may present only at crisis point and </a:t>
            </a:r>
          </a:p>
          <a:p>
            <a:pPr marL="285718" indent="-285718">
              <a:spcBef>
                <a:spcPts val="500"/>
              </a:spcBef>
              <a:buFont typeface="Arial" panose="020B0604020202020204" pitchFamily="34" charset="0"/>
              <a:buChar char="•"/>
            </a:pPr>
            <a:r>
              <a:rPr lang="en-AU" sz="1400" b="1" dirty="0">
                <a:latin typeface="Arial" panose="020B0604020202020204" pitchFamily="34" charset="0"/>
                <a:cs typeface="Arial" panose="020B0604020202020204" pitchFamily="34" charset="0"/>
              </a:rPr>
              <a:t>may require more intensive services.</a:t>
            </a:r>
          </a:p>
        </p:txBody>
      </p:sp>
      <p:sp>
        <p:nvSpPr>
          <p:cNvPr id="4" name="Slide Number Placeholder 3"/>
          <p:cNvSpPr>
            <a:spLocks noGrp="1"/>
          </p:cNvSpPr>
          <p:nvPr>
            <p:ph type="sldNum" sz="quarter" idx="10"/>
          </p:nvPr>
        </p:nvSpPr>
        <p:spPr/>
        <p:txBody>
          <a:bodyPr/>
          <a:lstStyle/>
          <a:p>
            <a:fld id="{D159ECD5-472A-4F7B-881E-0B41A66EC13C}" type="slidenum">
              <a:rPr lang="en-AU" smtClean="0"/>
              <a:t>42</a:t>
            </a:fld>
            <a:endParaRPr lang="en-AU" dirty="0"/>
          </a:p>
        </p:txBody>
      </p:sp>
    </p:spTree>
    <p:extLst>
      <p:ext uri="{BB962C8B-B14F-4D97-AF65-F5344CB8AC3E}">
        <p14:creationId xmlns:p14="http://schemas.microsoft.com/office/powerpoint/2010/main" val="1405841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744538"/>
            <a:ext cx="6796087" cy="5097462"/>
          </a:xfrm>
        </p:spPr>
      </p:sp>
      <p:sp>
        <p:nvSpPr>
          <p:cNvPr id="3" name="Notes Placeholder 2"/>
          <p:cNvSpPr>
            <a:spLocks noGrp="1"/>
          </p:cNvSpPr>
          <p:nvPr>
            <p:ph type="body" idx="1"/>
          </p:nvPr>
        </p:nvSpPr>
        <p:spPr>
          <a:xfrm>
            <a:off x="679927" y="6189043"/>
            <a:ext cx="5239984" cy="2996036"/>
          </a:xfrm>
        </p:spPr>
        <p:txBody>
          <a:bodyPr/>
          <a:lstStyle/>
          <a:p>
            <a:pPr marL="0" lvl="1" defTabSz="914298">
              <a:defRPr/>
            </a:pPr>
            <a:r>
              <a:rPr lang="en-AU" sz="1400" b="1" dirty="0" smtClean="0">
                <a:latin typeface="Arial" panose="020B0604020202020204" pitchFamily="34" charset="0"/>
                <a:cs typeface="Arial" panose="020B0604020202020204" pitchFamily="34" charset="0"/>
              </a:rPr>
              <a:t>CC - </a:t>
            </a:r>
            <a:r>
              <a:rPr lang="en-AU" sz="1400" b="1" u="sng" dirty="0" smtClean="0">
                <a:latin typeface="Arial" panose="020B0604020202020204" pitchFamily="34" charset="0"/>
                <a:cs typeface="Arial" panose="020B0604020202020204" pitchFamily="34" charset="0"/>
              </a:rPr>
              <a:t>So</a:t>
            </a:r>
            <a:r>
              <a:rPr lang="en-AU" sz="1400" b="1" u="sng" dirty="0">
                <a:latin typeface="Arial" panose="020B0604020202020204" pitchFamily="34" charset="0"/>
                <a:cs typeface="Arial" panose="020B0604020202020204" pitchFamily="34" charset="0"/>
              </a:rPr>
              <a:t>, we need a </a:t>
            </a:r>
            <a:r>
              <a:rPr lang="en-AU" sz="1400" b="1" u="sng" dirty="0" smtClean="0">
                <a:latin typeface="Arial" panose="020B0604020202020204" pitchFamily="34" charset="0"/>
                <a:cs typeface="Arial" panose="020B0604020202020204" pitchFamily="34" charset="0"/>
              </a:rPr>
              <a:t>new, more </a:t>
            </a:r>
            <a:r>
              <a:rPr lang="en-AU" sz="1400" b="1" u="sng" dirty="0">
                <a:latin typeface="Arial" panose="020B0604020202020204" pitchFamily="34" charset="0"/>
                <a:cs typeface="Arial" panose="020B0604020202020204" pitchFamily="34" charset="0"/>
              </a:rPr>
              <a:t>nuanced definition of early intervention for disadvantaged clients </a:t>
            </a:r>
            <a:r>
              <a:rPr lang="en-AU" sz="1400" b="1" dirty="0">
                <a:latin typeface="Arial" panose="020B0604020202020204" pitchFamily="34" charset="0"/>
                <a:cs typeface="Arial" panose="020B0604020202020204" pitchFamily="34" charset="0"/>
              </a:rPr>
              <a:t>… </a:t>
            </a:r>
            <a:r>
              <a:rPr lang="en-AU" sz="1400" b="1" u="sng" dirty="0">
                <a:latin typeface="Arial" panose="020B0604020202020204" pitchFamily="34" charset="0"/>
                <a:cs typeface="Arial" panose="020B0604020202020204" pitchFamily="34" charset="0"/>
              </a:rPr>
              <a:t>Such as</a:t>
            </a:r>
          </a:p>
          <a:p>
            <a:endParaRPr lang="en-AU" sz="1400" b="1"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TIMELY,</a:t>
            </a:r>
            <a:r>
              <a:rPr lang="en-AU" sz="1400" b="1" dirty="0">
                <a:latin typeface="Arial" panose="020B0604020202020204" pitchFamily="34" charset="0"/>
                <a:cs typeface="Arial" panose="020B0604020202020204" pitchFamily="34" charset="0"/>
              </a:rPr>
              <a:t> responsive legal assistance, provided at the earliest point practicable, relative to the client’s experience of problems and help seeking.</a:t>
            </a:r>
          </a:p>
          <a:p>
            <a:endParaRPr lang="en-AU" sz="1400" b="1"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The quote demonstrates that</a:t>
            </a:r>
            <a:r>
              <a:rPr lang="en-AU" sz="1400" b="1" dirty="0">
                <a:latin typeface="Arial" panose="020B0604020202020204" pitchFamily="34" charset="0"/>
                <a:cs typeface="Arial" panose="020B0604020202020204" pitchFamily="34" charset="0"/>
              </a:rPr>
              <a:t>, sometimes, </a:t>
            </a:r>
            <a:r>
              <a:rPr lang="en-AU" sz="1400" b="1" u="sng" dirty="0">
                <a:latin typeface="Arial" panose="020B0604020202020204" pitchFamily="34" charset="0"/>
                <a:cs typeface="Arial" panose="020B0604020202020204" pitchFamily="34" charset="0"/>
              </a:rPr>
              <a:t>late in the life course of the problem or late in the legal process may still be the earliest point </a:t>
            </a:r>
            <a:r>
              <a:rPr lang="en-AU" sz="1400" b="1" dirty="0">
                <a:latin typeface="Arial" panose="020B0604020202020204" pitchFamily="34" charset="0"/>
                <a:cs typeface="Arial" panose="020B0604020202020204" pitchFamily="34" charset="0"/>
              </a:rPr>
              <a:t>at which that client could be assisted.</a:t>
            </a:r>
          </a:p>
          <a:p>
            <a:pPr marL="457149" lvl="1"/>
            <a:endParaRPr lang="en-AU" sz="2000" b="1" dirty="0"/>
          </a:p>
          <a:p>
            <a:pPr defTabSz="914298">
              <a:defRPr/>
            </a:pPr>
            <a:endParaRPr lang="en-AU" i="1" dirty="0"/>
          </a:p>
        </p:txBody>
      </p:sp>
      <p:sp>
        <p:nvSpPr>
          <p:cNvPr id="4" name="Slide Number Placeholder 3"/>
          <p:cNvSpPr>
            <a:spLocks noGrp="1"/>
          </p:cNvSpPr>
          <p:nvPr>
            <p:ph type="sldNum" sz="quarter" idx="10"/>
          </p:nvPr>
        </p:nvSpPr>
        <p:spPr/>
        <p:txBody>
          <a:bodyPr/>
          <a:lstStyle/>
          <a:p>
            <a:fld id="{D159ECD5-472A-4F7B-881E-0B41A66EC13C}" type="slidenum">
              <a:rPr lang="en-AU" smtClean="0"/>
              <a:t>43</a:t>
            </a:fld>
            <a:endParaRPr lang="en-AU" dirty="0"/>
          </a:p>
        </p:txBody>
      </p:sp>
    </p:spTree>
    <p:extLst>
      <p:ext uri="{BB962C8B-B14F-4D97-AF65-F5344CB8AC3E}">
        <p14:creationId xmlns:p14="http://schemas.microsoft.com/office/powerpoint/2010/main" val="3450619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63500" y="744538"/>
            <a:ext cx="6575425" cy="49323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303214" y="6117033"/>
            <a:ext cx="6264275" cy="3673079"/>
          </a:xfrm>
          <a:extLst/>
        </p:spPr>
        <p:txBody>
          <a:bodyPr wrap="square" numCol="1" anchor="t" anchorCtr="0" compatLnSpc="1">
            <a:prstTxWarp prst="textNoShape">
              <a:avLst/>
            </a:prstTxWarp>
          </a:bodyPr>
          <a:lstStyle/>
          <a:p>
            <a:pPr>
              <a:spcAft>
                <a:spcPts val="1200"/>
              </a:spcAft>
              <a:defRPr/>
            </a:pPr>
            <a:r>
              <a:rPr lang="en-AU" sz="1400" b="1" dirty="0">
                <a:latin typeface="Arial" charset="0"/>
                <a:cs typeface="Arial" charset="0"/>
              </a:rPr>
              <a:t>The challenges in implementing service changes mean that promising strategies can fail. </a:t>
            </a:r>
            <a:endParaRPr lang="en-AU" sz="1400" b="1" dirty="0" smtClean="0">
              <a:latin typeface="Arial" charset="0"/>
              <a:cs typeface="Arial" charset="0"/>
            </a:endParaRPr>
          </a:p>
          <a:p>
            <a:pPr>
              <a:spcAft>
                <a:spcPts val="1200"/>
              </a:spcAft>
              <a:defRPr/>
            </a:pPr>
            <a:r>
              <a:rPr lang="en-AU" sz="1400" b="1" u="sng" dirty="0" smtClean="0">
                <a:latin typeface="Arial" charset="0"/>
                <a:cs typeface="Arial" charset="0"/>
              </a:rPr>
              <a:t>Thus</a:t>
            </a:r>
            <a:r>
              <a:rPr lang="en-AU" sz="1400" b="1" u="sng" dirty="0">
                <a:latin typeface="Arial" charset="0"/>
                <a:cs typeface="Arial" charset="0"/>
              </a:rPr>
              <a:t>, monitoring and evaluation are critical</a:t>
            </a:r>
            <a:r>
              <a:rPr lang="en-AU" sz="1400" b="1" dirty="0">
                <a:latin typeface="Arial" charset="0"/>
                <a:cs typeface="Arial" charset="0"/>
              </a:rPr>
              <a:t>. </a:t>
            </a:r>
          </a:p>
          <a:p>
            <a:pPr>
              <a:spcAft>
                <a:spcPts val="400"/>
              </a:spcAft>
              <a:defRPr/>
            </a:pPr>
            <a:r>
              <a:rPr lang="en-AU" sz="1400" b="1" u="sng" dirty="0">
                <a:latin typeface="Arial" charset="0"/>
                <a:cs typeface="Arial" charset="0"/>
              </a:rPr>
              <a:t>They are useful to check whether initiatives are:</a:t>
            </a:r>
          </a:p>
          <a:p>
            <a:pPr marL="285718" indent="-285718">
              <a:spcAft>
                <a:spcPts val="400"/>
              </a:spcAft>
              <a:buFont typeface="Arial" panose="020B0604020202020204" pitchFamily="34" charset="0"/>
              <a:buChar char="•"/>
              <a:defRPr/>
            </a:pPr>
            <a:r>
              <a:rPr lang="en-AU" sz="1400" b="1" dirty="0">
                <a:latin typeface="Arial" charset="0"/>
                <a:cs typeface="Arial" charset="0"/>
              </a:rPr>
              <a:t>reaching clients, </a:t>
            </a:r>
          </a:p>
          <a:p>
            <a:pPr marL="285718" indent="-285718">
              <a:spcAft>
                <a:spcPts val="400"/>
              </a:spcAft>
              <a:buFont typeface="Arial" panose="020B0604020202020204" pitchFamily="34" charset="0"/>
              <a:buChar char="•"/>
              <a:defRPr/>
            </a:pPr>
            <a:r>
              <a:rPr lang="en-AU" sz="1400" b="1" dirty="0">
                <a:latin typeface="Arial" charset="0"/>
                <a:cs typeface="Arial" charset="0"/>
              </a:rPr>
              <a:t>having the desired effect, </a:t>
            </a:r>
          </a:p>
          <a:p>
            <a:pPr marL="285718" indent="-285718">
              <a:spcAft>
                <a:spcPts val="400"/>
              </a:spcAft>
              <a:buFont typeface="Arial" panose="020B0604020202020204" pitchFamily="34" charset="0"/>
              <a:buChar char="•"/>
              <a:defRPr/>
            </a:pPr>
            <a:r>
              <a:rPr lang="en-AU" sz="1400" b="1" dirty="0">
                <a:latin typeface="Arial" charset="0"/>
                <a:cs typeface="Arial" charset="0"/>
              </a:rPr>
              <a:t>can be improved, </a:t>
            </a:r>
          </a:p>
          <a:p>
            <a:pPr marL="285718" indent="-285718">
              <a:spcAft>
                <a:spcPts val="400"/>
              </a:spcAft>
              <a:buFont typeface="Arial" panose="020B0604020202020204" pitchFamily="34" charset="0"/>
              <a:buChar char="•"/>
              <a:defRPr/>
            </a:pPr>
            <a:r>
              <a:rPr lang="en-AU" sz="1400" b="1" dirty="0">
                <a:latin typeface="Arial" charset="0"/>
                <a:cs typeface="Arial" charset="0"/>
              </a:rPr>
              <a:t>are cost-effective, and</a:t>
            </a:r>
          </a:p>
          <a:p>
            <a:pPr marL="285718" indent="-285718">
              <a:spcAft>
                <a:spcPts val="400"/>
              </a:spcAft>
              <a:buFont typeface="Arial" panose="020B0604020202020204" pitchFamily="34" charset="0"/>
              <a:buChar char="•"/>
              <a:defRPr/>
            </a:pPr>
            <a:r>
              <a:rPr lang="en-AU" sz="1400" b="1" dirty="0">
                <a:latin typeface="Arial" charset="0"/>
                <a:cs typeface="Arial" charset="0"/>
              </a:rPr>
              <a:t>They can also help to demonstrate accountability, and help with continued funding and sustainability.</a:t>
            </a:r>
            <a:endParaRPr lang="en-AU" sz="1300" i="1" u="sng" dirty="0"/>
          </a:p>
          <a:p>
            <a:pPr>
              <a:spcBef>
                <a:spcPct val="0"/>
              </a:spcBef>
              <a:defRPr/>
            </a:pPr>
            <a:endParaRPr lang="en-AU" sz="1300" i="1" u="sng" dirty="0"/>
          </a:p>
        </p:txBody>
      </p:sp>
      <p:sp>
        <p:nvSpPr>
          <p:cNvPr id="4" name="Slide Number Placeholder 3"/>
          <p:cNvSpPr>
            <a:spLocks noGrp="1"/>
          </p:cNvSpPr>
          <p:nvPr>
            <p:ph type="sldNum" sz="quarter" idx="5"/>
          </p:nvPr>
        </p:nvSpPr>
        <p:spPr/>
        <p:txBody>
          <a:bodyPr/>
          <a:lstStyle/>
          <a:p>
            <a:pPr>
              <a:defRPr/>
            </a:pPr>
            <a:fld id="{FF5FD782-590E-4616-9381-9CDCEF5632BE}" type="slidenum">
              <a:rPr lang="en-AU" smtClean="0">
                <a:solidFill>
                  <a:prstClr val="black"/>
                </a:solidFill>
              </a:rPr>
              <a:pPr>
                <a:defRPr/>
              </a:pPr>
              <a:t>44</a:t>
            </a:fld>
            <a:endParaRPr lang="en-AU" dirty="0">
              <a:solidFill>
                <a:prstClr val="black"/>
              </a:solidFill>
            </a:endParaRPr>
          </a:p>
        </p:txBody>
      </p:sp>
    </p:spTree>
    <p:extLst>
      <p:ext uri="{BB962C8B-B14F-4D97-AF65-F5344CB8AC3E}">
        <p14:creationId xmlns:p14="http://schemas.microsoft.com/office/powerpoint/2010/main" val="967924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15963"/>
            <a:ext cx="6332537" cy="4751387"/>
          </a:xfrm>
        </p:spPr>
      </p:sp>
      <p:sp>
        <p:nvSpPr>
          <p:cNvPr id="3" name="Notes Placeholder 2"/>
          <p:cNvSpPr>
            <a:spLocks noGrp="1"/>
          </p:cNvSpPr>
          <p:nvPr>
            <p:ph type="body" idx="1"/>
          </p:nvPr>
        </p:nvSpPr>
        <p:spPr>
          <a:xfrm>
            <a:off x="591319" y="5829003"/>
            <a:ext cx="5439410" cy="2912539"/>
          </a:xfrm>
        </p:spPr>
        <p:txBody>
          <a:bodyPr/>
          <a:lstStyle/>
          <a:p>
            <a:pPr marL="0" lvl="1" defTabSz="914298">
              <a:defRPr/>
            </a:pPr>
            <a:r>
              <a:rPr lang="en-AU" sz="1400" b="1" dirty="0" smtClean="0">
                <a:latin typeface="Arial" panose="020B0604020202020204" pitchFamily="34" charset="0"/>
                <a:cs typeface="Arial" panose="020B0604020202020204" pitchFamily="34" charset="0"/>
              </a:rPr>
              <a:t>CC</a:t>
            </a:r>
          </a:p>
          <a:p>
            <a:endParaRPr lang="en-AU" sz="1400" b="1" u="sng" dirty="0" smtClean="0">
              <a:latin typeface="Arial" panose="020B0604020202020204" pitchFamily="34" charset="0"/>
              <a:cs typeface="Arial" panose="020B0604020202020204" pitchFamily="34" charset="0"/>
            </a:endParaRPr>
          </a:p>
          <a:p>
            <a:r>
              <a:rPr lang="en-AU" sz="1400" b="1" u="sng" dirty="0" smtClean="0">
                <a:latin typeface="Arial" panose="020B0604020202020204" pitchFamily="34" charset="0"/>
                <a:cs typeface="Arial" panose="020B0604020202020204" pitchFamily="34" charset="0"/>
              </a:rPr>
              <a:t>In summary, then, client-focused services that are targeted, joined-up, timely</a:t>
            </a:r>
            <a:r>
              <a:rPr lang="en-AU" sz="1400" b="1" u="sng" baseline="0" dirty="0" smtClean="0">
                <a:latin typeface="Arial" panose="020B0604020202020204" pitchFamily="34" charset="0"/>
                <a:cs typeface="Arial" panose="020B0604020202020204" pitchFamily="34" charset="0"/>
              </a:rPr>
              <a:t> and appropriate </a:t>
            </a:r>
            <a:r>
              <a:rPr lang="en-AU" sz="1400" b="1" u="none" dirty="0" smtClean="0">
                <a:latin typeface="Arial" panose="020B0604020202020204" pitchFamily="34" charset="0"/>
                <a:cs typeface="Arial" panose="020B0604020202020204" pitchFamily="34" charset="0"/>
              </a:rPr>
              <a:t>require working out all of the following</a:t>
            </a:r>
            <a:r>
              <a:rPr lang="en-AU" sz="1400" b="1" dirty="0" smtClean="0">
                <a:latin typeface="Arial" panose="020B0604020202020204" pitchFamily="34" charset="0"/>
                <a:cs typeface="Arial" panose="020B0604020202020204" pitchFamily="34" charset="0"/>
              </a:rPr>
              <a:t>:</a:t>
            </a:r>
          </a:p>
          <a:p>
            <a:pPr marL="285718" indent="-285718">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What are the gaps in services?</a:t>
            </a:r>
          </a:p>
          <a:p>
            <a:pPr marL="285718" indent="-285718">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Who they are trying to serve?</a:t>
            </a:r>
          </a:p>
          <a:p>
            <a:pPr marL="285718" indent="-285718">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What might work given client needs &amp; capabilities?</a:t>
            </a:r>
          </a:p>
          <a:p>
            <a:pPr marL="285718" indent="-285718">
              <a:spcBef>
                <a:spcPts val="600"/>
              </a:spcBef>
              <a:buFont typeface="Arial" panose="020B0604020202020204" pitchFamily="34" charset="0"/>
              <a:buChar char="•"/>
            </a:pPr>
            <a:r>
              <a:rPr lang="en-AU" sz="1200" b="1" i="0" kern="1200" dirty="0" smtClean="0">
                <a:solidFill>
                  <a:schemeClr val="tx1"/>
                </a:solidFill>
                <a:effectLst/>
                <a:latin typeface="+mn-lt"/>
                <a:ea typeface="+mn-ea"/>
                <a:cs typeface="+mn-cs"/>
              </a:rPr>
              <a:t>What</a:t>
            </a:r>
            <a:r>
              <a:rPr lang="en-AU" sz="1200" b="1" i="0" kern="1200" baseline="0" dirty="0" smtClean="0">
                <a:solidFill>
                  <a:schemeClr val="tx1"/>
                </a:solidFill>
                <a:effectLst/>
                <a:latin typeface="+mn-lt"/>
                <a:ea typeface="+mn-ea"/>
                <a:cs typeface="+mn-cs"/>
              </a:rPr>
              <a:t> resources are needed and how can existing resources, services and infrastructure be used?</a:t>
            </a:r>
          </a:p>
          <a:p>
            <a:pPr marL="285718" indent="-285718">
              <a:spcBef>
                <a:spcPts val="600"/>
              </a:spcBef>
              <a:buFont typeface="Arial" panose="020B0604020202020204" pitchFamily="34" charset="0"/>
              <a:buChar char="•"/>
            </a:pPr>
            <a:r>
              <a:rPr lang="en-AU" sz="1200" b="1" i="0" kern="1200" baseline="0" dirty="0" smtClean="0">
                <a:solidFill>
                  <a:schemeClr val="tx1"/>
                </a:solidFill>
                <a:effectLst/>
                <a:latin typeface="+mn-lt"/>
                <a:ea typeface="+mn-ea"/>
                <a:cs typeface="+mn-cs"/>
              </a:rPr>
              <a:t>How will you know if the service </a:t>
            </a:r>
            <a:r>
              <a:rPr lang="en-AU" sz="1200" b="1" i="0" kern="1200" baseline="0" smtClean="0">
                <a:solidFill>
                  <a:schemeClr val="tx1"/>
                </a:solidFill>
                <a:effectLst/>
                <a:latin typeface="+mn-lt"/>
                <a:ea typeface="+mn-ea"/>
                <a:cs typeface="+mn-cs"/>
              </a:rPr>
              <a:t>was successful?</a:t>
            </a:r>
            <a:endParaRPr lang="en-AU" sz="1400"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45</a:t>
            </a:fld>
            <a:endParaRPr lang="en-AU" dirty="0"/>
          </a:p>
        </p:txBody>
      </p:sp>
    </p:spTree>
    <p:extLst>
      <p:ext uri="{BB962C8B-B14F-4D97-AF65-F5344CB8AC3E}">
        <p14:creationId xmlns:p14="http://schemas.microsoft.com/office/powerpoint/2010/main" val="3410182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dirty="0" smtClean="0"/>
              <a:t>I’ll now hand over to Geoff to discuss</a:t>
            </a:r>
            <a:r>
              <a:rPr lang="en-AU" b="1" u="none" baseline="0" dirty="0" smtClean="0"/>
              <a:t> the context of service reform</a:t>
            </a:r>
            <a:endParaRPr lang="en-AU" b="1" u="none" dirty="0" smtClean="0"/>
          </a:p>
          <a:p>
            <a:endParaRPr lang="en-AU" b="1" u="none" dirty="0" smtClean="0"/>
          </a:p>
          <a:p>
            <a:endParaRPr lang="en-AU" b="1" u="none" dirty="0" smtClean="0"/>
          </a:p>
          <a:p>
            <a:r>
              <a:rPr lang="en-AU" b="1" u="none" dirty="0" smtClean="0"/>
              <a:t>GM</a:t>
            </a:r>
            <a:endParaRPr lang="en-AU" b="1" u="none" dirty="0"/>
          </a:p>
        </p:txBody>
      </p:sp>
      <p:sp>
        <p:nvSpPr>
          <p:cNvPr id="4" name="Slide Number Placeholder 3"/>
          <p:cNvSpPr>
            <a:spLocks noGrp="1"/>
          </p:cNvSpPr>
          <p:nvPr>
            <p:ph type="sldNum" sz="quarter" idx="10"/>
          </p:nvPr>
        </p:nvSpPr>
        <p:spPr/>
        <p:txBody>
          <a:bodyPr/>
          <a:lstStyle/>
          <a:p>
            <a:fld id="{D159ECD5-472A-4F7B-881E-0B41A66EC13C}" type="slidenum">
              <a:rPr lang="en-AU" smtClean="0"/>
              <a:t>46</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AU" sz="1400" b="1" dirty="0"/>
              <a:t>GM</a:t>
            </a:r>
          </a:p>
          <a:p>
            <a:pPr defTabSz="914298">
              <a:defRPr/>
            </a:pPr>
            <a:endParaRPr lang="en-AU" sz="1400" b="1" u="sng" dirty="0">
              <a:latin typeface="Arial" panose="020B0604020202020204" pitchFamily="34" charset="0"/>
              <a:cs typeface="Arial" panose="020B0604020202020204" pitchFamily="34" charset="0"/>
            </a:endParaRPr>
          </a:p>
          <a:p>
            <a:pPr defTabSz="914298">
              <a:defRPr/>
            </a:pPr>
            <a:r>
              <a:rPr lang="en-AU" sz="1400" b="1" u="sng" dirty="0">
                <a:latin typeface="Arial" panose="020B0604020202020204" pitchFamily="34" charset="0"/>
                <a:cs typeface="Arial" panose="020B0604020202020204" pitchFamily="34" charset="0"/>
              </a:rPr>
              <a:t>While existing services provide a scaffold upon which to build future services</a:t>
            </a:r>
            <a:r>
              <a:rPr lang="en-AU" sz="1400" b="1" dirty="0">
                <a:latin typeface="Arial" panose="020B0604020202020204" pitchFamily="34" charset="0"/>
                <a:cs typeface="Arial" panose="020B0604020202020204" pitchFamily="34" charset="0"/>
              </a:rPr>
              <a:t>, system inertia and limited funding to bring about or sustain change means that significant change will be difficult to realise.   </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fragmentation </a:t>
            </a:r>
            <a:r>
              <a:rPr lang="en-AU" sz="1400" b="1" dirty="0">
                <a:latin typeface="Arial" panose="020B0604020202020204" pitchFamily="34" charset="0"/>
                <a:cs typeface="Arial" panose="020B0604020202020204" pitchFamily="34" charset="0"/>
              </a:rPr>
              <a:t>of accountability, policy, funding and delivery presents a particular </a:t>
            </a:r>
            <a:r>
              <a:rPr lang="en-AU" sz="1400" b="1" u="sng" dirty="0">
                <a:latin typeface="Arial" panose="020B0604020202020204" pitchFamily="34" charset="0"/>
                <a:cs typeface="Arial" panose="020B0604020202020204" pitchFamily="34" charset="0"/>
              </a:rPr>
              <a:t>challenge to coordinating system-wide change</a:t>
            </a:r>
          </a:p>
          <a:p>
            <a:endParaRPr lang="en-AU" sz="1400" b="1" u="sng"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As there is considerable complexity and diversity</a:t>
            </a:r>
            <a:r>
              <a:rPr lang="en-AU" sz="1400" b="1" dirty="0">
                <a:latin typeface="Arial" panose="020B0604020202020204" pitchFamily="34" charset="0"/>
                <a:cs typeface="Arial" panose="020B0604020202020204" pitchFamily="34" charset="0"/>
              </a:rPr>
              <a:t> in client needs and capabilities in different geographic areas and in the forms of legal practice required, flexibility is needed at local, regional and state levels.</a:t>
            </a:r>
            <a:endParaRPr lang="en-AU" sz="14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47</a:t>
            </a:fld>
            <a:endParaRPr lang="en-AU" dirty="0"/>
          </a:p>
        </p:txBody>
      </p:sp>
    </p:spTree>
    <p:extLst>
      <p:ext uri="{BB962C8B-B14F-4D97-AF65-F5344CB8AC3E}">
        <p14:creationId xmlns:p14="http://schemas.microsoft.com/office/powerpoint/2010/main" val="3459885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48</a:t>
            </a:fld>
            <a:endParaRPr lang="en-AU" dirty="0"/>
          </a:p>
        </p:txBody>
      </p:sp>
    </p:spTree>
    <p:extLst>
      <p:ext uri="{BB962C8B-B14F-4D97-AF65-F5344CB8AC3E}">
        <p14:creationId xmlns:p14="http://schemas.microsoft.com/office/powerpoint/2010/main" val="722161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49</a:t>
            </a:fld>
            <a:endParaRPr lang="en-AU" dirty="0"/>
          </a:p>
        </p:txBody>
      </p:sp>
    </p:spTree>
    <p:extLst>
      <p:ext uri="{BB962C8B-B14F-4D97-AF65-F5344CB8AC3E}">
        <p14:creationId xmlns:p14="http://schemas.microsoft.com/office/powerpoint/2010/main" val="340376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44538"/>
            <a:ext cx="6297612" cy="4724400"/>
          </a:xfrm>
        </p:spPr>
      </p:sp>
      <p:sp>
        <p:nvSpPr>
          <p:cNvPr id="3" name="Notes Placeholder 2"/>
          <p:cNvSpPr>
            <a:spLocks noGrp="1"/>
          </p:cNvSpPr>
          <p:nvPr>
            <p:ph type="body" idx="1"/>
          </p:nvPr>
        </p:nvSpPr>
        <p:spPr>
          <a:xfrm>
            <a:off x="735335" y="6045027"/>
            <a:ext cx="5439410" cy="2984547"/>
          </a:xfrm>
        </p:spPr>
        <p:txBody>
          <a:bodyPr/>
          <a:lstStyle/>
          <a:p>
            <a:r>
              <a:rPr lang="en-AU" sz="1400" b="1" dirty="0">
                <a:latin typeface="Arial" panose="020B0604020202020204" pitchFamily="34" charset="0"/>
                <a:cs typeface="Arial" panose="020B0604020202020204" pitchFamily="34" charset="0"/>
              </a:rPr>
              <a:t>CC - Legal needs surveys (including the LAW Survey) and other research have provided a broadly consistent picture of legal need across jurisdictions. Core findings show:</a:t>
            </a:r>
          </a:p>
          <a:p>
            <a:pPr marL="457104" indent="-457104">
              <a:spcBef>
                <a:spcPts val="1200"/>
              </a:spcBef>
              <a:buFont typeface="+mj-lt"/>
              <a:buAutoNum type="arabicPeriod"/>
            </a:pPr>
            <a:r>
              <a:rPr lang="en-AU" sz="1400" b="1" dirty="0">
                <a:latin typeface="Arial" panose="020B0604020202020204" pitchFamily="34" charset="0"/>
                <a:cs typeface="Arial" panose="020B0604020202020204" pitchFamily="34" charset="0"/>
              </a:rPr>
              <a:t>Inequality of </a:t>
            </a:r>
            <a:r>
              <a:rPr lang="en-AU" sz="1400" b="1" dirty="0" smtClean="0">
                <a:latin typeface="Arial" panose="020B0604020202020204" pitchFamily="34" charset="0"/>
                <a:cs typeface="Arial" panose="020B0604020202020204" pitchFamily="34" charset="0"/>
              </a:rPr>
              <a:t>experience of legal problems</a:t>
            </a:r>
            <a:endParaRPr lang="en-AU" sz="1400" b="1" dirty="0">
              <a:latin typeface="Arial" panose="020B0604020202020204" pitchFamily="34" charset="0"/>
              <a:cs typeface="Arial" panose="020B0604020202020204" pitchFamily="34" charset="0"/>
            </a:endParaRPr>
          </a:p>
          <a:p>
            <a:pPr marL="457104" indent="-457104">
              <a:spcBef>
                <a:spcPts val="1200"/>
              </a:spcBef>
              <a:buFont typeface="+mj-lt"/>
              <a:buAutoNum type="arabicPeriod"/>
            </a:pPr>
            <a:r>
              <a:rPr lang="en-AU" sz="1400" b="1" dirty="0">
                <a:latin typeface="Arial" panose="020B0604020202020204" pitchFamily="34" charset="0"/>
                <a:cs typeface="Arial" panose="020B0604020202020204" pitchFamily="34" charset="0"/>
              </a:rPr>
              <a:t>Legal problems do not exist in isolation &amp; they compound disadvantage</a:t>
            </a:r>
          </a:p>
          <a:p>
            <a:pPr marL="457104" indent="-457104">
              <a:spcBef>
                <a:spcPts val="1200"/>
              </a:spcBef>
              <a:buFont typeface="+mj-lt"/>
              <a:buAutoNum type="arabicPeriod"/>
            </a:pPr>
            <a:r>
              <a:rPr lang="en-AU" sz="1400" b="1" dirty="0">
                <a:latin typeface="Arial" panose="020B0604020202020204" pitchFamily="34" charset="0"/>
                <a:cs typeface="Arial" panose="020B0604020202020204" pitchFamily="34" charset="0"/>
              </a:rPr>
              <a:t>There’s inequality </a:t>
            </a:r>
            <a:r>
              <a:rPr lang="en-AU" sz="1400" b="1" dirty="0" smtClean="0">
                <a:latin typeface="Arial" panose="020B0604020202020204" pitchFamily="34" charset="0"/>
                <a:cs typeface="Arial" panose="020B0604020202020204" pitchFamily="34" charset="0"/>
              </a:rPr>
              <a:t>in terms of </a:t>
            </a:r>
            <a:r>
              <a:rPr lang="en-AU" sz="1400" b="1" dirty="0">
                <a:latin typeface="Arial" panose="020B0604020202020204" pitchFamily="34" charset="0"/>
                <a:cs typeface="Arial" panose="020B0604020202020204" pitchFamily="34" charset="0"/>
              </a:rPr>
              <a:t>access </a:t>
            </a:r>
            <a:r>
              <a:rPr lang="en-AU" sz="1400" b="1" dirty="0" smtClean="0">
                <a:latin typeface="Arial" panose="020B0604020202020204" pitchFamily="34" charset="0"/>
                <a:cs typeface="Arial" panose="020B0604020202020204" pitchFamily="34" charset="0"/>
              </a:rPr>
              <a:t>to justice and </a:t>
            </a:r>
            <a:r>
              <a:rPr lang="en-AU" sz="1400" b="1" dirty="0">
                <a:latin typeface="Arial" panose="020B0604020202020204" pitchFamily="34" charset="0"/>
                <a:cs typeface="Arial" panose="020B0604020202020204" pitchFamily="34" charset="0"/>
              </a:rPr>
              <a:t>people’s capability to address </a:t>
            </a:r>
            <a:r>
              <a:rPr lang="en-AU" sz="1400" b="1" dirty="0" smtClean="0">
                <a:latin typeface="Arial" panose="020B0604020202020204" pitchFamily="34" charset="0"/>
                <a:cs typeface="Arial" panose="020B0604020202020204" pitchFamily="34" charset="0"/>
              </a:rPr>
              <a:t>their problems</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5</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50</a:t>
            </a:fld>
            <a:endParaRPr lang="en-AU" dirty="0"/>
          </a:p>
        </p:txBody>
      </p:sp>
    </p:spTree>
    <p:extLst>
      <p:ext uri="{BB962C8B-B14F-4D97-AF65-F5344CB8AC3E}">
        <p14:creationId xmlns:p14="http://schemas.microsoft.com/office/powerpoint/2010/main" val="2683157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51</a:t>
            </a:fld>
            <a:endParaRPr lang="en-AU" dirty="0"/>
          </a:p>
        </p:txBody>
      </p:sp>
    </p:spTree>
    <p:extLst>
      <p:ext uri="{BB962C8B-B14F-4D97-AF65-F5344CB8AC3E}">
        <p14:creationId xmlns:p14="http://schemas.microsoft.com/office/powerpoint/2010/main" val="4187803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52</a:t>
            </a:fld>
            <a:endParaRPr lang="en-AU" dirty="0"/>
          </a:p>
        </p:txBody>
      </p:sp>
    </p:spTree>
    <p:extLst>
      <p:ext uri="{BB962C8B-B14F-4D97-AF65-F5344CB8AC3E}">
        <p14:creationId xmlns:p14="http://schemas.microsoft.com/office/powerpoint/2010/main" val="1640702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53</a:t>
            </a:fld>
            <a:endParaRPr lang="en-AU" dirty="0"/>
          </a:p>
        </p:txBody>
      </p:sp>
    </p:spTree>
    <p:extLst>
      <p:ext uri="{BB962C8B-B14F-4D97-AF65-F5344CB8AC3E}">
        <p14:creationId xmlns:p14="http://schemas.microsoft.com/office/powerpoint/2010/main" val="3479150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54</a:t>
            </a:fld>
            <a:endParaRPr lang="en-AU" dirty="0"/>
          </a:p>
        </p:txBody>
      </p:sp>
    </p:spTree>
    <p:extLst>
      <p:ext uri="{BB962C8B-B14F-4D97-AF65-F5344CB8AC3E}">
        <p14:creationId xmlns:p14="http://schemas.microsoft.com/office/powerpoint/2010/main" val="3252351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8">
              <a:defRPr/>
            </a:pPr>
            <a:r>
              <a:rPr lang="en-AU" sz="1400" b="1" dirty="0"/>
              <a:t>GM</a:t>
            </a:r>
          </a:p>
          <a:p>
            <a:pPr defTabSz="914298">
              <a:defRPr/>
            </a:pPr>
            <a:endParaRPr lang="en-AU" sz="1400" b="1" u="sng" dirty="0">
              <a:latin typeface="Arial" panose="020B0604020202020204" pitchFamily="34" charset="0"/>
              <a:cs typeface="Arial" panose="020B0604020202020204" pitchFamily="34" charset="0"/>
            </a:endParaRPr>
          </a:p>
          <a:p>
            <a:pPr defTabSz="914298">
              <a:defRPr/>
            </a:pPr>
            <a:r>
              <a:rPr lang="en-AU" sz="1400" b="1" u="sng" dirty="0">
                <a:latin typeface="Arial" panose="020B0604020202020204" pitchFamily="34" charset="0"/>
                <a:cs typeface="Arial" panose="020B0604020202020204" pitchFamily="34" charset="0"/>
              </a:rPr>
              <a:t>While existing services provide a scaffold upon which to build future services</a:t>
            </a:r>
            <a:r>
              <a:rPr lang="en-AU" sz="1400" b="1" dirty="0">
                <a:latin typeface="Arial" panose="020B0604020202020204" pitchFamily="34" charset="0"/>
                <a:cs typeface="Arial" panose="020B0604020202020204" pitchFamily="34" charset="0"/>
              </a:rPr>
              <a:t>, system inertia and limited funding to bring about or sustain change means that significant change will be difficult to realise.   </a:t>
            </a:r>
          </a:p>
          <a:p>
            <a:endParaRPr lang="en-AU" sz="1400" b="1" dirty="0">
              <a:latin typeface="Arial" panose="020B0604020202020204" pitchFamily="34" charset="0"/>
              <a:cs typeface="Arial" panose="020B0604020202020204" pitchFamily="34" charset="0"/>
            </a:endParaRPr>
          </a:p>
          <a:p>
            <a:r>
              <a:rPr lang="en-AU" sz="1400" b="1" dirty="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fragmentation </a:t>
            </a:r>
            <a:r>
              <a:rPr lang="en-AU" sz="1400" b="1" dirty="0">
                <a:latin typeface="Arial" panose="020B0604020202020204" pitchFamily="34" charset="0"/>
                <a:cs typeface="Arial" panose="020B0604020202020204" pitchFamily="34" charset="0"/>
              </a:rPr>
              <a:t>of accountability, policy, funding and delivery presents a particular </a:t>
            </a:r>
            <a:r>
              <a:rPr lang="en-AU" sz="1400" b="1" u="sng" dirty="0">
                <a:latin typeface="Arial" panose="020B0604020202020204" pitchFamily="34" charset="0"/>
                <a:cs typeface="Arial" panose="020B0604020202020204" pitchFamily="34" charset="0"/>
              </a:rPr>
              <a:t>challenge to coordinating system-wide change</a:t>
            </a:r>
          </a:p>
          <a:p>
            <a:endParaRPr lang="en-AU" sz="1400" b="1" u="sng" dirty="0">
              <a:latin typeface="Arial" panose="020B0604020202020204" pitchFamily="34" charset="0"/>
              <a:cs typeface="Arial" panose="020B0604020202020204" pitchFamily="34" charset="0"/>
            </a:endParaRPr>
          </a:p>
          <a:p>
            <a:r>
              <a:rPr lang="en-AU" sz="1400" b="1" u="sng" dirty="0">
                <a:latin typeface="Arial" panose="020B0604020202020204" pitchFamily="34" charset="0"/>
                <a:cs typeface="Arial" panose="020B0604020202020204" pitchFamily="34" charset="0"/>
              </a:rPr>
              <a:t>As there is considerable complexity and diversity</a:t>
            </a:r>
            <a:r>
              <a:rPr lang="en-AU" sz="1400" b="1" dirty="0">
                <a:latin typeface="Arial" panose="020B0604020202020204" pitchFamily="34" charset="0"/>
                <a:cs typeface="Arial" panose="020B0604020202020204" pitchFamily="34" charset="0"/>
              </a:rPr>
              <a:t> in client needs and capabilities in different geographic areas and in the forms of legal practice required, flexibility is needed at local, regional and state levels.</a:t>
            </a:r>
            <a:endParaRPr lang="en-AU" sz="14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59ECD5-472A-4F7B-881E-0B41A66EC13C}" type="slidenum">
              <a:rPr lang="en-AU" smtClean="0"/>
              <a:t>55</a:t>
            </a:fld>
            <a:endParaRPr lang="en-AU" dirty="0"/>
          </a:p>
        </p:txBody>
      </p:sp>
    </p:spTree>
    <p:extLst>
      <p:ext uri="{BB962C8B-B14F-4D97-AF65-F5344CB8AC3E}">
        <p14:creationId xmlns:p14="http://schemas.microsoft.com/office/powerpoint/2010/main" val="3459885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56</a:t>
            </a:fld>
            <a:endParaRPr lang="en-AU" dirty="0"/>
          </a:p>
        </p:txBody>
      </p:sp>
    </p:spTree>
    <p:extLst>
      <p:ext uri="{BB962C8B-B14F-4D97-AF65-F5344CB8AC3E}">
        <p14:creationId xmlns:p14="http://schemas.microsoft.com/office/powerpoint/2010/main" val="1529491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r>
              <a:rPr lang="en-AU" sz="1400" b="1" dirty="0">
                <a:latin typeface="Arial" panose="020B0604020202020204" pitchFamily="34" charset="0"/>
                <a:cs typeface="Arial" panose="020B0604020202020204" pitchFamily="34" charset="0"/>
              </a:rPr>
              <a:t>GM</a:t>
            </a:r>
          </a:p>
        </p:txBody>
      </p:sp>
      <p:sp>
        <p:nvSpPr>
          <p:cNvPr id="4" name="Slide Number Placeholder 3"/>
          <p:cNvSpPr>
            <a:spLocks noGrp="1"/>
          </p:cNvSpPr>
          <p:nvPr>
            <p:ph type="sldNum" sz="quarter" idx="10"/>
          </p:nvPr>
        </p:nvSpPr>
        <p:spPr/>
        <p:txBody>
          <a:bodyPr/>
          <a:lstStyle/>
          <a:p>
            <a:fld id="{D159ECD5-472A-4F7B-881E-0B41A66EC13C}" type="slidenum">
              <a:rPr lang="en-AU" smtClean="0"/>
              <a:t>57</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58</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r>
              <a:rPr lang="en-AU" sz="1400" b="1" dirty="0">
                <a:latin typeface="Arial" panose="020B0604020202020204" pitchFamily="34" charset="0"/>
                <a:cs typeface="Arial" panose="020B0604020202020204" pitchFamily="34" charset="0"/>
              </a:rPr>
              <a:t>GM</a:t>
            </a:r>
          </a:p>
        </p:txBody>
      </p:sp>
      <p:sp>
        <p:nvSpPr>
          <p:cNvPr id="4" name="Slide Number Placeholder 3"/>
          <p:cNvSpPr>
            <a:spLocks noGrp="1"/>
          </p:cNvSpPr>
          <p:nvPr>
            <p:ph type="sldNum" sz="quarter" idx="10"/>
          </p:nvPr>
        </p:nvSpPr>
        <p:spPr/>
        <p:txBody>
          <a:bodyPr/>
          <a:lstStyle/>
          <a:p>
            <a:fld id="{D159ECD5-472A-4F7B-881E-0B41A66EC13C}" type="slidenum">
              <a:rPr lang="en-AU" smtClean="0"/>
              <a:t>59</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dirty="0"/>
              <a:t>CC – Looking first at the inequality of experience</a:t>
            </a:r>
          </a:p>
        </p:txBody>
      </p:sp>
      <p:sp>
        <p:nvSpPr>
          <p:cNvPr id="4" name="Slide Number Placeholder 3"/>
          <p:cNvSpPr>
            <a:spLocks noGrp="1"/>
          </p:cNvSpPr>
          <p:nvPr>
            <p:ph type="sldNum" sz="quarter" idx="10"/>
          </p:nvPr>
        </p:nvSpPr>
        <p:spPr/>
        <p:txBody>
          <a:bodyPr/>
          <a:lstStyle/>
          <a:p>
            <a:fld id="{D159ECD5-472A-4F7B-881E-0B41A66EC13C}" type="slidenum">
              <a:rPr lang="en-AU" smtClean="0"/>
              <a:t>6</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159ECD5-472A-4F7B-881E-0B41A66EC13C}" type="slidenum">
              <a:rPr lang="en-AU" smtClean="0"/>
              <a:t>60</a:t>
            </a:fld>
            <a:endParaRPr lang="en-AU" dirty="0"/>
          </a:p>
        </p:txBody>
      </p:sp>
    </p:spTree>
    <p:extLst>
      <p:ext uri="{BB962C8B-B14F-4D97-AF65-F5344CB8AC3E}">
        <p14:creationId xmlns:p14="http://schemas.microsoft.com/office/powerpoint/2010/main" val="863300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r>
              <a:rPr lang="en-AU" sz="1400" b="1" dirty="0">
                <a:latin typeface="Arial" panose="020B0604020202020204" pitchFamily="34" charset="0"/>
                <a:cs typeface="Arial" panose="020B0604020202020204" pitchFamily="34" charset="0"/>
              </a:rPr>
              <a:t>GM</a:t>
            </a:r>
          </a:p>
        </p:txBody>
      </p:sp>
      <p:sp>
        <p:nvSpPr>
          <p:cNvPr id="4" name="Slide Number Placeholder 3"/>
          <p:cNvSpPr>
            <a:spLocks noGrp="1"/>
          </p:cNvSpPr>
          <p:nvPr>
            <p:ph type="sldNum" sz="quarter" idx="10"/>
          </p:nvPr>
        </p:nvSpPr>
        <p:spPr/>
        <p:txBody>
          <a:bodyPr/>
          <a:lstStyle/>
          <a:p>
            <a:fld id="{D159ECD5-472A-4F7B-881E-0B41A66EC13C}" type="slidenum">
              <a:rPr lang="en-AU" smtClean="0"/>
              <a:t>61</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81788" cy="5011737"/>
          </a:xfrm>
        </p:spPr>
      </p:sp>
      <p:sp>
        <p:nvSpPr>
          <p:cNvPr id="3" name="Notes Placeholder 2"/>
          <p:cNvSpPr>
            <a:spLocks noGrp="1"/>
          </p:cNvSpPr>
          <p:nvPr>
            <p:ph type="body" idx="1"/>
          </p:nvPr>
        </p:nvSpPr>
        <p:spPr>
          <a:xfrm>
            <a:off x="679927" y="6261050"/>
            <a:ext cx="5439410" cy="2924028"/>
          </a:xfrm>
        </p:spPr>
        <p:txBody>
          <a:bodyPr/>
          <a:lstStyle/>
          <a:p>
            <a:r>
              <a:rPr lang="en-AU" sz="1400" b="1" dirty="0">
                <a:latin typeface="Arial" panose="020B0604020202020204" pitchFamily="34" charset="0"/>
                <a:cs typeface="Arial" panose="020B0604020202020204" pitchFamily="34" charset="0"/>
              </a:rPr>
              <a:t>GM</a:t>
            </a:r>
          </a:p>
        </p:txBody>
      </p:sp>
      <p:sp>
        <p:nvSpPr>
          <p:cNvPr id="4" name="Slide Number Placeholder 3"/>
          <p:cNvSpPr>
            <a:spLocks noGrp="1"/>
          </p:cNvSpPr>
          <p:nvPr>
            <p:ph type="sldNum" sz="quarter" idx="10"/>
          </p:nvPr>
        </p:nvSpPr>
        <p:spPr/>
        <p:txBody>
          <a:bodyPr/>
          <a:lstStyle/>
          <a:p>
            <a:fld id="{D159ECD5-472A-4F7B-881E-0B41A66EC13C}" type="slidenum">
              <a:rPr lang="en-AU" smtClean="0"/>
              <a:t>62</a:t>
            </a:fld>
            <a:endParaRPr lang="en-AU" dirty="0"/>
          </a:p>
        </p:txBody>
      </p:sp>
    </p:spTree>
    <p:extLst>
      <p:ext uri="{BB962C8B-B14F-4D97-AF65-F5344CB8AC3E}">
        <p14:creationId xmlns:p14="http://schemas.microsoft.com/office/powerpoint/2010/main" val="6169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744538"/>
            <a:ext cx="6105525" cy="4579937"/>
          </a:xfrm>
        </p:spPr>
      </p:sp>
      <p:sp>
        <p:nvSpPr>
          <p:cNvPr id="3" name="Notes Placeholder 2"/>
          <p:cNvSpPr>
            <a:spLocks noGrp="1"/>
          </p:cNvSpPr>
          <p:nvPr>
            <p:ph type="body" idx="1"/>
          </p:nvPr>
        </p:nvSpPr>
        <p:spPr>
          <a:xfrm>
            <a:off x="735335" y="5612979"/>
            <a:ext cx="5439410" cy="3488603"/>
          </a:xfrm>
        </p:spPr>
        <p:txBody>
          <a:bodyPr/>
          <a:lstStyle/>
          <a:p>
            <a:r>
              <a:rPr lang="en-AU" sz="1400" b="1" dirty="0">
                <a:latin typeface="Arial" panose="020B0604020202020204" pitchFamily="34" charset="0"/>
                <a:cs typeface="Arial" panose="020B0604020202020204" pitchFamily="34" charset="0"/>
              </a:rPr>
              <a:t>CC </a:t>
            </a:r>
            <a:r>
              <a:rPr lang="en-AU" sz="1400" b="1" dirty="0" smtClean="0">
                <a:latin typeface="Arial" panose="020B0604020202020204" pitchFamily="34" charset="0"/>
                <a:cs typeface="Arial" panose="020B0604020202020204" pitchFamily="34" charset="0"/>
              </a:rPr>
              <a:t>- The LAW Survey, for example,</a:t>
            </a:r>
            <a:r>
              <a:rPr lang="en-AU" sz="1400" b="1" baseline="0" dirty="0" smtClean="0">
                <a:latin typeface="Arial" panose="020B0604020202020204" pitchFamily="34" charset="0"/>
                <a:cs typeface="Arial" panose="020B0604020202020204" pitchFamily="34" charset="0"/>
              </a:rPr>
              <a:t> found that a</a:t>
            </a:r>
            <a:r>
              <a:rPr lang="en-AU" sz="1400" b="1" dirty="0" smtClean="0">
                <a:latin typeface="Arial" panose="020B0604020202020204" pitchFamily="34" charset="0"/>
                <a:cs typeface="Arial" panose="020B0604020202020204" pitchFamily="34" charset="0"/>
              </a:rPr>
              <a:t>bout </a:t>
            </a:r>
            <a:r>
              <a:rPr lang="en-AU" sz="1400" b="1" dirty="0">
                <a:latin typeface="Arial" panose="020B0604020202020204" pitchFamily="34" charset="0"/>
                <a:cs typeface="Arial" panose="020B0604020202020204" pitchFamily="34" charset="0"/>
              </a:rPr>
              <a:t>1/10 of </a:t>
            </a:r>
            <a:r>
              <a:rPr lang="en-AU" sz="1400" b="1" dirty="0" smtClean="0">
                <a:latin typeface="Arial" panose="020B0604020202020204" pitchFamily="34" charset="0"/>
                <a:cs typeface="Arial" panose="020B0604020202020204" pitchFamily="34" charset="0"/>
              </a:rPr>
              <a:t>people</a:t>
            </a:r>
            <a:r>
              <a:rPr lang="en-AU" sz="1400" b="1" baseline="0" dirty="0" smtClean="0">
                <a:latin typeface="Arial" panose="020B0604020202020204" pitchFamily="34" charset="0"/>
                <a:cs typeface="Arial" panose="020B0604020202020204" pitchFamily="34" charset="0"/>
              </a:rPr>
              <a:t> account </a:t>
            </a:r>
            <a:r>
              <a:rPr lang="en-AU" sz="1400" b="1" dirty="0" smtClean="0">
                <a:latin typeface="Arial" panose="020B0604020202020204" pitchFamily="34" charset="0"/>
                <a:cs typeface="Arial" panose="020B0604020202020204" pitchFamily="34" charset="0"/>
              </a:rPr>
              <a:t>for </a:t>
            </a:r>
            <a:r>
              <a:rPr lang="en-AU" sz="1400" b="1" dirty="0">
                <a:latin typeface="Arial" panose="020B0604020202020204" pitchFamily="34" charset="0"/>
                <a:cs typeface="Arial" panose="020B0604020202020204" pitchFamily="34" charset="0"/>
              </a:rPr>
              <a:t>2/3 of the legal problems.</a:t>
            </a:r>
          </a:p>
          <a:p>
            <a:pPr>
              <a:spcBef>
                <a:spcPts val="1200"/>
              </a:spcBef>
            </a:pPr>
            <a:r>
              <a:rPr lang="en-AU" sz="1400" b="1" dirty="0">
                <a:latin typeface="Arial" panose="020B0604020202020204" pitchFamily="34" charset="0"/>
                <a:cs typeface="Arial" panose="020B0604020202020204" pitchFamily="34" charset="0"/>
              </a:rPr>
              <a:t>Importantly, socioeconomic </a:t>
            </a:r>
            <a:r>
              <a:rPr lang="en-AU" sz="1400" b="1" u="sng" dirty="0">
                <a:latin typeface="Arial" panose="020B0604020202020204" pitchFamily="34" charset="0"/>
                <a:cs typeface="Arial" panose="020B0604020202020204" pitchFamily="34" charset="0"/>
              </a:rPr>
              <a:t>disadvantage</a:t>
            </a:r>
            <a:r>
              <a:rPr lang="en-AU" sz="1400" b="1" dirty="0">
                <a:latin typeface="Arial" panose="020B0604020202020204" pitchFamily="34" charset="0"/>
                <a:cs typeface="Arial" panose="020B0604020202020204" pitchFamily="34" charset="0"/>
              </a:rPr>
              <a:t> appears to be </a:t>
            </a:r>
            <a:r>
              <a:rPr lang="en-AU" sz="1400" b="1" u="sng" dirty="0">
                <a:latin typeface="Arial" panose="020B0604020202020204" pitchFamily="34" charset="0"/>
                <a:cs typeface="Arial" panose="020B0604020202020204" pitchFamily="34" charset="0"/>
              </a:rPr>
              <a:t>pivotal to the elevated </a:t>
            </a:r>
            <a:r>
              <a:rPr lang="en-AU" sz="1400" b="1" dirty="0">
                <a:latin typeface="Arial" panose="020B0604020202020204" pitchFamily="34" charset="0"/>
                <a:cs typeface="Arial" panose="020B0604020202020204" pitchFamily="34" charset="0"/>
              </a:rPr>
              <a:t>experience of legal problems. </a:t>
            </a:r>
            <a:r>
              <a:rPr lang="en-AU" sz="1400" b="1" dirty="0" smtClean="0">
                <a:latin typeface="Arial" panose="020B0604020202020204" pitchFamily="34" charset="0"/>
                <a:cs typeface="Arial" panose="020B0604020202020204" pitchFamily="34" charset="0"/>
              </a:rPr>
              <a:t>The</a:t>
            </a:r>
            <a:r>
              <a:rPr lang="en-AU" sz="1400" b="1" baseline="0" dirty="0" smtClean="0">
                <a:latin typeface="Arial" panose="020B0604020202020204" pitchFamily="34" charset="0"/>
                <a:cs typeface="Arial" panose="020B0604020202020204" pitchFamily="34" charset="0"/>
              </a:rPr>
              <a:t> </a:t>
            </a:r>
            <a:r>
              <a:rPr lang="en-AU" sz="1400" b="1" dirty="0" smtClean="0">
                <a:latin typeface="Arial" panose="020B0604020202020204" pitchFamily="34" charset="0"/>
                <a:cs typeface="Arial" panose="020B0604020202020204" pitchFamily="34" charset="0"/>
              </a:rPr>
              <a:t>research commonly shows </a:t>
            </a:r>
            <a:r>
              <a:rPr lang="en-AU" sz="1400" b="1" dirty="0">
                <a:latin typeface="Arial" panose="020B0604020202020204" pitchFamily="34" charset="0"/>
                <a:cs typeface="Arial" panose="020B0604020202020204" pitchFamily="34" charset="0"/>
              </a:rPr>
              <a:t>elevated vulnerability for those with chronic illness/disability, single parents, the unemployed and those in disadvantaged housing. </a:t>
            </a:r>
          </a:p>
        </p:txBody>
      </p:sp>
      <p:sp>
        <p:nvSpPr>
          <p:cNvPr id="4" name="Slide Number Placeholder 3"/>
          <p:cNvSpPr>
            <a:spLocks noGrp="1"/>
          </p:cNvSpPr>
          <p:nvPr>
            <p:ph type="sldNum" sz="quarter" idx="10"/>
          </p:nvPr>
        </p:nvSpPr>
        <p:spPr/>
        <p:txBody>
          <a:bodyPr/>
          <a:lstStyle/>
          <a:p>
            <a:fld id="{D159ECD5-472A-4F7B-881E-0B41A66EC13C}" type="slidenum">
              <a:rPr lang="en-AU" smtClean="0"/>
              <a:t>7</a:t>
            </a:fld>
            <a:endParaRPr lang="en-AU" dirty="0"/>
          </a:p>
        </p:txBody>
      </p:sp>
    </p:spTree>
    <p:extLst>
      <p:ext uri="{BB962C8B-B14F-4D97-AF65-F5344CB8AC3E}">
        <p14:creationId xmlns:p14="http://schemas.microsoft.com/office/powerpoint/2010/main" val="218102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744538"/>
            <a:ext cx="6203950" cy="4652962"/>
          </a:xfrm>
        </p:spPr>
      </p:sp>
      <p:sp>
        <p:nvSpPr>
          <p:cNvPr id="3" name="Notes Placeholder 2"/>
          <p:cNvSpPr>
            <a:spLocks noGrp="1"/>
          </p:cNvSpPr>
          <p:nvPr>
            <p:ph type="body" idx="1"/>
          </p:nvPr>
        </p:nvSpPr>
        <p:spPr>
          <a:xfrm>
            <a:off x="591319" y="5756995"/>
            <a:ext cx="5439410" cy="3407877"/>
          </a:xfrm>
        </p:spPr>
        <p:txBody>
          <a:bodyPr/>
          <a:lstStyle/>
          <a:p>
            <a:pPr marL="0" lvl="1" defTabSz="914206"/>
            <a:r>
              <a:rPr lang="en-AU" sz="1400" b="1" dirty="0" smtClean="0">
                <a:latin typeface="Arial" panose="020B0604020202020204" pitchFamily="34" charset="0"/>
                <a:cs typeface="Arial" panose="020B0604020202020204" pitchFamily="34" charset="0"/>
              </a:rPr>
              <a:t>CC - </a:t>
            </a:r>
            <a:r>
              <a:rPr lang="en-AU" sz="1400" b="1" u="sng" dirty="0" smtClean="0">
                <a:latin typeface="Arial" panose="020B0604020202020204" pitchFamily="34" charset="0"/>
                <a:cs typeface="Arial" panose="020B0604020202020204" pitchFamily="34" charset="0"/>
              </a:rPr>
              <a:t>Looking </a:t>
            </a:r>
            <a:r>
              <a:rPr lang="en-AU" sz="1400" b="1" u="sng" dirty="0">
                <a:latin typeface="Arial" panose="020B0604020202020204" pitchFamily="34" charset="0"/>
                <a:cs typeface="Arial" panose="020B0604020202020204" pitchFamily="34" charset="0"/>
              </a:rPr>
              <a:t>at the </a:t>
            </a:r>
            <a:r>
              <a:rPr lang="en-AU" sz="1400" b="1" u="sng" dirty="0" smtClean="0">
                <a:latin typeface="Arial" panose="020B0604020202020204" pitchFamily="34" charset="0"/>
                <a:cs typeface="Arial" panose="020B0604020202020204" pitchFamily="34" charset="0"/>
              </a:rPr>
              <a:t>experience of legal problems</a:t>
            </a:r>
            <a:r>
              <a:rPr lang="en-AU" sz="1400" b="1" u="sng" baseline="0" dirty="0" smtClean="0">
                <a:latin typeface="Arial" panose="020B0604020202020204" pitchFamily="34" charset="0"/>
                <a:cs typeface="Arial" panose="020B0604020202020204" pitchFamily="34" charset="0"/>
              </a:rPr>
              <a:t> by </a:t>
            </a:r>
            <a:r>
              <a:rPr lang="en-AU" sz="1400" b="1" u="sng" dirty="0" smtClean="0">
                <a:latin typeface="Arial" panose="020B0604020202020204" pitchFamily="34" charset="0"/>
                <a:cs typeface="Arial" panose="020B0604020202020204" pitchFamily="34" charset="0"/>
              </a:rPr>
              <a:t>disability status</a:t>
            </a:r>
            <a:r>
              <a:rPr lang="en-AU" sz="1400" b="1" dirty="0" smtClean="0">
                <a:latin typeface="Arial" panose="020B0604020202020204" pitchFamily="34" charset="0"/>
                <a:cs typeface="Arial" panose="020B0604020202020204" pitchFamily="34" charset="0"/>
              </a:rPr>
              <a:t>… </a:t>
            </a:r>
            <a:endParaRPr lang="en-AU" sz="1400" b="1" dirty="0">
              <a:latin typeface="Arial" panose="020B0604020202020204" pitchFamily="34" charset="0"/>
              <a:cs typeface="Arial" panose="020B0604020202020204" pitchFamily="34" charset="0"/>
            </a:endParaRPr>
          </a:p>
          <a:p>
            <a:pPr marL="0" lvl="1" defTabSz="914206"/>
            <a:endParaRPr lang="en-AU" sz="1400" b="1" dirty="0">
              <a:latin typeface="Arial" panose="020B0604020202020204" pitchFamily="34" charset="0"/>
              <a:cs typeface="Arial" panose="020B0604020202020204" pitchFamily="34" charset="0"/>
            </a:endParaRPr>
          </a:p>
          <a:p>
            <a:pPr marL="0" lvl="1" defTabSz="914206"/>
            <a:r>
              <a:rPr lang="en-AU" sz="1400" b="1" dirty="0" smtClean="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green </a:t>
            </a:r>
            <a:r>
              <a:rPr lang="en-AU" sz="1400" b="1" u="sng" dirty="0" smtClean="0">
                <a:latin typeface="Arial" panose="020B0604020202020204" pitchFamily="34" charset="0"/>
                <a:cs typeface="Arial" panose="020B0604020202020204" pitchFamily="34" charset="0"/>
              </a:rPr>
              <a:t>line</a:t>
            </a:r>
            <a:r>
              <a:rPr lang="en-AU" sz="1400" b="1" u="none" baseline="0" dirty="0" smtClean="0">
                <a:latin typeface="Arial" panose="020B0604020202020204" pitchFamily="34" charset="0"/>
                <a:cs typeface="Arial" panose="020B0604020202020204" pitchFamily="34" charset="0"/>
              </a:rPr>
              <a:t> shows people with </a:t>
            </a:r>
            <a:r>
              <a:rPr lang="en-AU" sz="1400" b="1" u="sng" baseline="0" dirty="0" smtClean="0">
                <a:latin typeface="Arial" panose="020B0604020202020204" pitchFamily="34" charset="0"/>
                <a:cs typeface="Arial" panose="020B0604020202020204" pitchFamily="34" charset="0"/>
              </a:rPr>
              <a:t>no disability </a:t>
            </a:r>
            <a:r>
              <a:rPr lang="en-AU" sz="1400" b="1" u="none" baseline="0" dirty="0" smtClean="0">
                <a:latin typeface="Arial" panose="020B0604020202020204" pitchFamily="34" charset="0"/>
                <a:cs typeface="Arial" panose="020B0604020202020204" pitchFamily="34" charset="0"/>
              </a:rPr>
              <a:t>– they have the lowest prevalence</a:t>
            </a:r>
            <a:endParaRPr lang="en-AU" sz="1400" b="1" dirty="0">
              <a:latin typeface="Arial" panose="020B0604020202020204" pitchFamily="34" charset="0"/>
              <a:cs typeface="Arial" panose="020B0604020202020204" pitchFamily="34" charset="0"/>
            </a:endParaRPr>
          </a:p>
          <a:p>
            <a:pPr marL="0" lvl="1" defTabSz="914206"/>
            <a:endParaRPr lang="en-AU" sz="1400" b="1" dirty="0">
              <a:latin typeface="Arial" panose="020B0604020202020204" pitchFamily="34" charset="0"/>
              <a:cs typeface="Arial" panose="020B0604020202020204" pitchFamily="34" charset="0"/>
            </a:endParaRPr>
          </a:p>
          <a:p>
            <a:pPr marL="0" lvl="1" defTabSz="914206"/>
            <a:r>
              <a:rPr lang="en-AU" sz="1400" b="1" dirty="0" smtClean="0">
                <a:latin typeface="Arial" panose="020B0604020202020204" pitchFamily="34" charset="0"/>
                <a:cs typeface="Arial" panose="020B0604020202020204" pitchFamily="34" charset="0"/>
              </a:rPr>
              <a:t>People who</a:t>
            </a:r>
            <a:r>
              <a:rPr lang="en-AU" sz="1400" b="1" baseline="0" dirty="0" smtClean="0">
                <a:latin typeface="Arial" panose="020B0604020202020204" pitchFamily="34" charset="0"/>
                <a:cs typeface="Arial" panose="020B0604020202020204" pitchFamily="34" charset="0"/>
              </a:rPr>
              <a:t> </a:t>
            </a:r>
            <a:r>
              <a:rPr lang="en-AU" sz="1400" b="1" u="sng" baseline="0" dirty="0" smtClean="0">
                <a:latin typeface="Arial" panose="020B0604020202020204" pitchFamily="34" charset="0"/>
                <a:cs typeface="Arial" panose="020B0604020202020204" pitchFamily="34" charset="0"/>
              </a:rPr>
              <a:t>both a mental and physical disability </a:t>
            </a:r>
            <a:r>
              <a:rPr lang="en-AU" sz="1400" b="1" baseline="0" dirty="0" smtClean="0">
                <a:latin typeface="Arial" panose="020B0604020202020204" pitchFamily="34" charset="0"/>
                <a:cs typeface="Arial" panose="020B0604020202020204" pitchFamily="34" charset="0"/>
              </a:rPr>
              <a:t>– the </a:t>
            </a:r>
            <a:r>
              <a:rPr lang="en-AU" sz="1400" b="1" u="sng" baseline="0" dirty="0" smtClean="0">
                <a:latin typeface="Arial" panose="020B0604020202020204" pitchFamily="34" charset="0"/>
                <a:cs typeface="Arial" panose="020B0604020202020204" pitchFamily="34" charset="0"/>
              </a:rPr>
              <a:t>red line </a:t>
            </a:r>
            <a:r>
              <a:rPr lang="en-AU" sz="1400" b="1" baseline="0" dirty="0" smtClean="0">
                <a:latin typeface="Arial" panose="020B0604020202020204" pitchFamily="34" charset="0"/>
                <a:cs typeface="Arial" panose="020B0604020202020204" pitchFamily="34" charset="0"/>
              </a:rPr>
              <a:t>– are the most vulnerable.</a:t>
            </a:r>
          </a:p>
          <a:p>
            <a:pPr marL="0" lvl="1" defTabSz="914206"/>
            <a:endParaRPr lang="en-AU" sz="1400" b="1" baseline="0" dirty="0" smtClean="0">
              <a:latin typeface="Arial" panose="020B0604020202020204" pitchFamily="34" charset="0"/>
              <a:cs typeface="Arial" panose="020B0604020202020204" pitchFamily="34" charset="0"/>
            </a:endParaRPr>
          </a:p>
          <a:p>
            <a:pPr marL="0" lvl="1" defTabSz="914206"/>
            <a:r>
              <a:rPr lang="en-AU" sz="1400" b="1" baseline="0" dirty="0" smtClean="0">
                <a:latin typeface="Arial" panose="020B0604020202020204" pitchFamily="34" charset="0"/>
                <a:cs typeface="Arial" panose="020B0604020202020204" pitchFamily="34" charset="0"/>
              </a:rPr>
              <a:t>A</a:t>
            </a:r>
            <a:r>
              <a:rPr lang="en-AU" sz="1400" b="1" dirty="0" smtClean="0">
                <a:latin typeface="Arial" panose="020B0604020202020204" pitchFamily="34" charset="0"/>
                <a:cs typeface="Arial" panose="020B0604020202020204" pitchFamily="34" charset="0"/>
              </a:rPr>
              <a:t>lso, prevalence</a:t>
            </a:r>
            <a:r>
              <a:rPr lang="en-AU" sz="1400" b="1" baseline="0" dirty="0" smtClean="0">
                <a:latin typeface="Arial" panose="020B0604020202020204" pitchFamily="34" charset="0"/>
                <a:cs typeface="Arial" panose="020B0604020202020204" pitchFamily="34" charset="0"/>
              </a:rPr>
              <a:t> is more elevated for people with </a:t>
            </a:r>
            <a:r>
              <a:rPr lang="en-AU" sz="1400" b="1" u="sng" baseline="0" dirty="0" smtClean="0">
                <a:latin typeface="Arial" panose="020B0604020202020204" pitchFamily="34" charset="0"/>
                <a:cs typeface="Arial" panose="020B0604020202020204" pitchFamily="34" charset="0"/>
              </a:rPr>
              <a:t>only a mental disability </a:t>
            </a:r>
            <a:r>
              <a:rPr lang="en-AU" sz="1400" b="1" u="sng" dirty="0" smtClean="0">
                <a:latin typeface="Arial" panose="020B0604020202020204" pitchFamily="34" charset="0"/>
                <a:cs typeface="Arial" panose="020B0604020202020204" pitchFamily="34" charset="0"/>
              </a:rPr>
              <a:t>(</a:t>
            </a:r>
            <a:r>
              <a:rPr lang="en-AU" sz="1400" b="1" u="sng" dirty="0">
                <a:latin typeface="Arial" panose="020B0604020202020204" pitchFamily="34" charset="0"/>
                <a:cs typeface="Arial" panose="020B0604020202020204" pitchFamily="34" charset="0"/>
              </a:rPr>
              <a:t>the blue line) </a:t>
            </a:r>
            <a:r>
              <a:rPr lang="en-AU" sz="1400" b="1" dirty="0">
                <a:latin typeface="Arial" panose="020B0604020202020204" pitchFamily="34" charset="0"/>
                <a:cs typeface="Arial" panose="020B0604020202020204" pitchFamily="34" charset="0"/>
              </a:rPr>
              <a:t>than </a:t>
            </a:r>
            <a:r>
              <a:rPr lang="en-AU" sz="1400" b="1" dirty="0" smtClean="0">
                <a:latin typeface="Arial" panose="020B0604020202020204" pitchFamily="34" charset="0"/>
                <a:cs typeface="Arial" panose="020B0604020202020204" pitchFamily="34" charset="0"/>
              </a:rPr>
              <a:t>for </a:t>
            </a:r>
            <a:r>
              <a:rPr lang="en-AU" sz="1400" b="1" u="sng" dirty="0" smtClean="0">
                <a:latin typeface="Arial" panose="020B0604020202020204" pitchFamily="34" charset="0"/>
                <a:cs typeface="Arial" panose="020B0604020202020204" pitchFamily="34" charset="0"/>
              </a:rPr>
              <a:t>people with only a physical disability</a:t>
            </a:r>
            <a:r>
              <a:rPr lang="en-AU" sz="1400" b="1" u="sng" baseline="0" dirty="0" smtClean="0">
                <a:latin typeface="Arial" panose="020B0604020202020204" pitchFamily="34" charset="0"/>
                <a:cs typeface="Arial" panose="020B0604020202020204" pitchFamily="34" charset="0"/>
              </a:rPr>
              <a:t> </a:t>
            </a:r>
            <a:r>
              <a:rPr lang="en-AU" sz="1400" b="1" u="sng" dirty="0" smtClean="0">
                <a:latin typeface="Arial" panose="020B0604020202020204" pitchFamily="34" charset="0"/>
                <a:cs typeface="Arial" panose="020B0604020202020204" pitchFamily="34" charset="0"/>
              </a:rPr>
              <a:t>(the </a:t>
            </a:r>
            <a:r>
              <a:rPr lang="en-AU" sz="1400" b="1" u="sng" dirty="0">
                <a:latin typeface="Arial" panose="020B0604020202020204" pitchFamily="34" charset="0"/>
                <a:cs typeface="Arial" panose="020B0604020202020204" pitchFamily="34" charset="0"/>
              </a:rPr>
              <a:t>pink line</a:t>
            </a:r>
            <a:r>
              <a:rPr lang="en-AU" sz="1400" b="1" u="sng" dirty="0" smtClean="0">
                <a:latin typeface="Arial" panose="020B0604020202020204" pitchFamily="34" charset="0"/>
                <a:cs typeface="Arial" panose="020B0604020202020204" pitchFamily="34" charset="0"/>
              </a:rPr>
              <a:t>)</a:t>
            </a:r>
            <a:r>
              <a:rPr lang="en-AU" sz="1400" b="1" dirty="0" smtClean="0">
                <a:latin typeface="Arial" panose="020B0604020202020204" pitchFamily="34" charset="0"/>
                <a:cs typeface="Arial" panose="020B0604020202020204" pitchFamily="34" charset="0"/>
              </a:rPr>
              <a:t>.</a:t>
            </a:r>
            <a:endParaRPr lang="en-AU"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5FBA45A-5259-451C-824A-1DB24D955CF9}" type="slidenum">
              <a:rPr lang="en-AU" smtClean="0"/>
              <a:pPr>
                <a:defRPr/>
              </a:pPr>
              <a:t>8</a:t>
            </a:fld>
            <a:endParaRPr lang="en-AU" dirty="0"/>
          </a:p>
        </p:txBody>
      </p:sp>
    </p:spTree>
    <p:extLst>
      <p:ext uri="{BB962C8B-B14F-4D97-AF65-F5344CB8AC3E}">
        <p14:creationId xmlns:p14="http://schemas.microsoft.com/office/powerpoint/2010/main" val="174148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06" eaLnBrk="0" fontAlgn="base" hangingPunct="0">
              <a:defRPr/>
            </a:pPr>
            <a:r>
              <a:rPr lang="en-AU" sz="1400" b="1" dirty="0">
                <a:latin typeface="Arial" panose="020B0604020202020204" pitchFamily="34" charset="0"/>
                <a:cs typeface="Arial" panose="020B0604020202020204" pitchFamily="34" charset="0"/>
              </a:rPr>
              <a:t>CC</a:t>
            </a:r>
          </a:p>
          <a:p>
            <a:pPr defTabSz="914206" eaLnBrk="0" fontAlgn="base" hangingPunct="0">
              <a:defRPr/>
            </a:pPr>
            <a:endParaRPr lang="en-AU" sz="1400" b="1" u="sng" dirty="0">
              <a:latin typeface="Arial" charset="0"/>
              <a:cs typeface="Arial" charset="0"/>
            </a:endParaRPr>
          </a:p>
          <a:p>
            <a:pPr defTabSz="914206" eaLnBrk="0" fontAlgn="base" hangingPunct="0">
              <a:defRPr/>
            </a:pPr>
            <a:r>
              <a:rPr lang="en-AU" sz="1400" b="1" dirty="0">
                <a:latin typeface="Arial" charset="0"/>
                <a:cs typeface="Arial" charset="0"/>
              </a:rPr>
              <a:t>Also, </a:t>
            </a:r>
            <a:r>
              <a:rPr lang="en-AU" sz="1400" b="1" u="sng" dirty="0">
                <a:latin typeface="Arial" charset="0"/>
                <a:cs typeface="Arial" charset="0"/>
              </a:rPr>
              <a:t>LAW Survey respondents WHO HAD BEEN HOMELESS also had much higher prevalence of legal problems</a:t>
            </a:r>
            <a:endParaRPr lang="en-AU" sz="1400" b="1" dirty="0">
              <a:latin typeface="Arial" charset="0"/>
              <a:cs typeface="Arial" charset="0"/>
            </a:endParaRPr>
          </a:p>
          <a:p>
            <a:pPr marL="645614" lvl="1" indent="-285690" defTabSz="914206" eaLnBrk="0" fontAlgn="base" hangingPunct="0">
              <a:spcBef>
                <a:spcPts val="600"/>
              </a:spcBef>
              <a:buFont typeface="Arial" pitchFamily="34" charset="0"/>
              <a:buChar char="•"/>
              <a:defRPr/>
            </a:pPr>
            <a:r>
              <a:rPr lang="en-AU" sz="1400" b="1" u="sng" dirty="0">
                <a:latin typeface="Arial" charset="0"/>
                <a:cs typeface="Arial" charset="0"/>
              </a:rPr>
              <a:t>More than half </a:t>
            </a:r>
            <a:r>
              <a:rPr lang="en-AU" sz="1400" b="1" dirty="0">
                <a:latin typeface="Arial" charset="0"/>
                <a:cs typeface="Arial" charset="0"/>
              </a:rPr>
              <a:t>of the homeless group experienced at least 3 legal problems compared to </a:t>
            </a:r>
            <a:r>
              <a:rPr lang="en-AU" sz="1400" b="1" u="sng" dirty="0">
                <a:latin typeface="Arial" charset="0"/>
                <a:cs typeface="Arial" charset="0"/>
              </a:rPr>
              <a:t>only about one-fifth </a:t>
            </a:r>
            <a:r>
              <a:rPr lang="en-AU" sz="1400" b="1" dirty="0">
                <a:latin typeface="Arial" charset="0"/>
                <a:cs typeface="Arial" charset="0"/>
              </a:rPr>
              <a:t>of those in non-disadvantaged housing </a:t>
            </a:r>
          </a:p>
          <a:p>
            <a:pPr marL="645614" lvl="1" indent="-285690" defTabSz="914206" eaLnBrk="0" fontAlgn="base" hangingPunct="0">
              <a:spcBef>
                <a:spcPts val="600"/>
              </a:spcBef>
              <a:buFont typeface="Arial" pitchFamily="34" charset="0"/>
              <a:buChar char="•"/>
              <a:defRPr/>
            </a:pPr>
            <a:r>
              <a:rPr lang="en-AU" sz="1400" i="1" u="sng" dirty="0">
                <a:latin typeface="Arial" charset="0"/>
                <a:cs typeface="Arial" charset="0"/>
              </a:rPr>
              <a:t>[</a:t>
            </a:r>
            <a:r>
              <a:rPr lang="en-AU" sz="1400" i="1" dirty="0">
                <a:latin typeface="Arial" charset="0"/>
                <a:cs typeface="Arial" charset="0"/>
              </a:rPr>
              <a:t>Those in </a:t>
            </a:r>
            <a:r>
              <a:rPr lang="en-AU" sz="1400" i="1" u="sng" dirty="0">
                <a:latin typeface="Arial" charset="0"/>
                <a:cs typeface="Arial" charset="0"/>
              </a:rPr>
              <a:t>basic or public housing also had elevated levels </a:t>
            </a:r>
            <a:r>
              <a:rPr lang="en-AU" sz="1400" i="1" dirty="0">
                <a:latin typeface="Arial" charset="0"/>
                <a:cs typeface="Arial" charset="0"/>
              </a:rPr>
              <a:t>of legal problems</a:t>
            </a:r>
            <a:r>
              <a:rPr lang="en-AU" sz="1400" i="1" u="sng" dirty="0">
                <a:latin typeface="Arial" charset="0"/>
                <a:cs typeface="Arial" charset="0"/>
              </a:rPr>
              <a:t>, but not to the same extent</a:t>
            </a:r>
            <a:r>
              <a:rPr lang="en-AU" sz="1400" i="1" dirty="0">
                <a:latin typeface="Arial" charset="0"/>
                <a:cs typeface="Arial" charset="0"/>
              </a:rPr>
              <a:t> as homeless people</a:t>
            </a:r>
            <a:endParaRPr lang="en-AU" dirty="0"/>
          </a:p>
        </p:txBody>
      </p:sp>
      <p:sp>
        <p:nvSpPr>
          <p:cNvPr id="4" name="Slide Number Placeholder 3"/>
          <p:cNvSpPr>
            <a:spLocks noGrp="1"/>
          </p:cNvSpPr>
          <p:nvPr>
            <p:ph type="sldNum" sz="quarter" idx="10"/>
          </p:nvPr>
        </p:nvSpPr>
        <p:spPr/>
        <p:txBody>
          <a:bodyPr/>
          <a:lstStyle/>
          <a:p>
            <a:fld id="{D159ECD5-472A-4F7B-881E-0B41A66EC13C}" type="slidenum">
              <a:rPr lang="en-AU" smtClean="0"/>
              <a:t>9</a:t>
            </a:fld>
            <a:endParaRPr lang="en-AU" dirty="0"/>
          </a:p>
        </p:txBody>
      </p:sp>
    </p:spTree>
    <p:extLst>
      <p:ext uri="{BB962C8B-B14F-4D97-AF65-F5344CB8AC3E}">
        <p14:creationId xmlns:p14="http://schemas.microsoft.com/office/powerpoint/2010/main" val="138966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D5538AE-285D-4F92-84A3-1E0C3317FB05}" type="datetime1">
              <a:rPr lang="en-AU" smtClean="0"/>
              <a:t>4/06/2015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191718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318EF38-CE4F-4ACB-9509-94F835AE2AAB}" type="datetime1">
              <a:rPr lang="en-AU" smtClean="0"/>
              <a:t>4/06/2015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92688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BA02AD-F9DA-4104-BC06-8D0A72C14891}" type="datetime1">
              <a:rPr lang="en-AU" smtClean="0"/>
              <a:t>4/06/2015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375852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371E444-34CD-4CDD-AC84-6DB355CFDF21}" type="datetime1">
              <a:rPr lang="en-AU" smtClean="0"/>
              <a:t>4/06/2015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177177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25D56-E0D9-4721-BF11-F02B4135AC92}" type="datetime1">
              <a:rPr lang="en-AU" smtClean="0"/>
              <a:t>4/06/2015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367651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19EEFFC-95DA-4D5A-A7C0-D7C61F9D3877}" type="datetime1">
              <a:rPr lang="en-AU" smtClean="0"/>
              <a:t>4/06/2015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20536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C8AF224-EB70-4135-8E49-1B1DEE523670}" type="datetime1">
              <a:rPr lang="en-AU" smtClean="0"/>
              <a:t>4/06/2015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288154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536FFCC-17EF-480B-B0E7-A1643A40FA1F}" type="datetime1">
              <a:rPr lang="en-AU" smtClean="0"/>
              <a:t>4/06/2015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337546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37932-FBA4-4412-99FD-AB7BE81BC092}" type="datetime1">
              <a:rPr lang="en-AU" smtClean="0"/>
              <a:t>4/06/2015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227518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0B899-4E37-451A-BFBE-403A9B65A30A}" type="datetime1">
              <a:rPr lang="en-AU" smtClean="0"/>
              <a:t>4/06/2015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393924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E6608-3380-473B-A850-CFF261568782}" type="datetime1">
              <a:rPr lang="en-AU" smtClean="0"/>
              <a:t>4/06/2015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5E93249-90C2-4257-B1DC-5AE82ECF4B99}" type="slidenum">
              <a:rPr lang="en-AU" smtClean="0"/>
              <a:t>‹#›</a:t>
            </a:fld>
            <a:endParaRPr lang="en-AU" dirty="0"/>
          </a:p>
        </p:txBody>
      </p:sp>
    </p:spTree>
    <p:extLst>
      <p:ext uri="{BB962C8B-B14F-4D97-AF65-F5344CB8AC3E}">
        <p14:creationId xmlns:p14="http://schemas.microsoft.com/office/powerpoint/2010/main" val="339330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05A00-6537-453C-8444-EECE87A647EC}" type="datetime1">
              <a:rPr lang="en-AU" smtClean="0"/>
              <a:t>4/06/2015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93249-90C2-4257-B1DC-5AE82ECF4B99}" type="slidenum">
              <a:rPr lang="en-AU" smtClean="0"/>
              <a:t>‹#›</a:t>
            </a:fld>
            <a:endParaRPr lang="en-AU" dirty="0"/>
          </a:p>
        </p:txBody>
      </p:sp>
    </p:spTree>
    <p:extLst>
      <p:ext uri="{BB962C8B-B14F-4D97-AF65-F5344CB8AC3E}">
        <p14:creationId xmlns:p14="http://schemas.microsoft.com/office/powerpoint/2010/main" val="130658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1.xml"/><Relationship Id="rId14"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80288">
            <a:off x="698538" y="627839"/>
            <a:ext cx="3567605" cy="4782173"/>
          </a:xfrm>
        </p:spPr>
      </p:pic>
      <p:pic>
        <p:nvPicPr>
          <p:cNvPr id="10"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82814" y="1556792"/>
            <a:ext cx="4403600" cy="1569660"/>
          </a:xfrm>
          <a:prstGeom prst="rect">
            <a:avLst/>
          </a:prstGeom>
        </p:spPr>
        <p:txBody>
          <a:bodyPr wrap="square">
            <a:spAutoFit/>
          </a:bodyPr>
          <a:lstStyle/>
          <a:p>
            <a:pPr algn="ctr"/>
            <a:r>
              <a:rPr lang="en-AU" sz="3200" b="1" dirty="0" smtClean="0">
                <a:solidFill>
                  <a:srgbClr val="2E4DE6"/>
                </a:solidFill>
              </a:rPr>
              <a:t>Reshaping </a:t>
            </a:r>
            <a:r>
              <a:rPr lang="en-AU" sz="3200" b="1" dirty="0">
                <a:solidFill>
                  <a:srgbClr val="2E4DE6"/>
                </a:solidFill>
              </a:rPr>
              <a:t>l</a:t>
            </a:r>
            <a:r>
              <a:rPr lang="en-AU" sz="3200" b="1" dirty="0" smtClean="0">
                <a:solidFill>
                  <a:srgbClr val="2E4DE6"/>
                </a:solidFill>
              </a:rPr>
              <a:t>egal </a:t>
            </a:r>
            <a:r>
              <a:rPr lang="en-AU" sz="3200" b="1" dirty="0">
                <a:solidFill>
                  <a:srgbClr val="2E4DE6"/>
                </a:solidFill>
              </a:rPr>
              <a:t>a</a:t>
            </a:r>
            <a:r>
              <a:rPr lang="en-AU" sz="3200" b="1" dirty="0" smtClean="0">
                <a:solidFill>
                  <a:srgbClr val="2E4DE6"/>
                </a:solidFill>
              </a:rPr>
              <a:t>ssistance </a:t>
            </a:r>
            <a:r>
              <a:rPr lang="en-AU" sz="3200" b="1" dirty="0">
                <a:solidFill>
                  <a:srgbClr val="2E4DE6"/>
                </a:solidFill>
              </a:rPr>
              <a:t>s</a:t>
            </a:r>
            <a:r>
              <a:rPr lang="en-AU" sz="3200" b="1" dirty="0" smtClean="0">
                <a:solidFill>
                  <a:srgbClr val="2E4DE6"/>
                </a:solidFill>
              </a:rPr>
              <a:t>ervices:</a:t>
            </a:r>
          </a:p>
          <a:p>
            <a:pPr algn="ctr"/>
            <a:r>
              <a:rPr lang="en-AU" sz="3200" b="1" dirty="0">
                <a:solidFill>
                  <a:srgbClr val="2E4DE6"/>
                </a:solidFill>
              </a:rPr>
              <a:t>e</a:t>
            </a:r>
            <a:r>
              <a:rPr lang="en-AU" sz="3200" b="1" dirty="0" smtClean="0">
                <a:solidFill>
                  <a:srgbClr val="2E4DE6"/>
                </a:solidFill>
              </a:rPr>
              <a:t>vidence for the future</a:t>
            </a:r>
            <a:endParaRPr lang="en-AU" sz="3200" b="1" dirty="0">
              <a:solidFill>
                <a:srgbClr val="2E4DE6"/>
              </a:solidFill>
            </a:endParaRPr>
          </a:p>
        </p:txBody>
      </p:sp>
      <p:sp>
        <p:nvSpPr>
          <p:cNvPr id="12" name="Rectangle 11"/>
          <p:cNvSpPr/>
          <p:nvPr/>
        </p:nvSpPr>
        <p:spPr>
          <a:xfrm>
            <a:off x="4562475" y="3861048"/>
            <a:ext cx="4423939" cy="1292662"/>
          </a:xfrm>
          <a:prstGeom prst="rect">
            <a:avLst/>
          </a:prstGeom>
        </p:spPr>
        <p:txBody>
          <a:bodyPr wrap="square">
            <a:spAutoFit/>
          </a:bodyPr>
          <a:lstStyle/>
          <a:p>
            <a:pPr algn="ctr">
              <a:spcBef>
                <a:spcPts val="600"/>
              </a:spcBef>
            </a:pPr>
            <a:r>
              <a:rPr lang="en-AU" b="1" dirty="0" smtClean="0"/>
              <a:t>Christine Coumarelos and Geoff Mulherin</a:t>
            </a:r>
          </a:p>
          <a:p>
            <a:pPr algn="ctr">
              <a:spcBef>
                <a:spcPts val="600"/>
              </a:spcBef>
            </a:pPr>
            <a:r>
              <a:rPr lang="en-AU" sz="1500" i="1" dirty="0" smtClean="0">
                <a:solidFill>
                  <a:srgbClr val="006BBC"/>
                </a:solidFill>
              </a:rPr>
              <a:t>Presentation to:</a:t>
            </a:r>
          </a:p>
          <a:p>
            <a:pPr algn="ctr">
              <a:spcBef>
                <a:spcPts val="600"/>
              </a:spcBef>
            </a:pPr>
            <a:r>
              <a:rPr lang="en-AU" sz="1500" i="1" dirty="0" smtClean="0">
                <a:solidFill>
                  <a:srgbClr val="006BBC"/>
                </a:solidFill>
              </a:rPr>
              <a:t>Queensland Association of Independent Legal Centres</a:t>
            </a:r>
          </a:p>
          <a:p>
            <a:pPr algn="ctr">
              <a:spcBef>
                <a:spcPts val="600"/>
              </a:spcBef>
            </a:pPr>
            <a:r>
              <a:rPr lang="en-AU" sz="1500" i="1" dirty="0" smtClean="0">
                <a:solidFill>
                  <a:srgbClr val="006BBC"/>
                </a:solidFill>
              </a:rPr>
              <a:t>Brisbane,  26 May 2015</a:t>
            </a:r>
            <a:endParaRPr lang="en-AU" sz="1500" i="1" dirty="0">
              <a:solidFill>
                <a:srgbClr val="006BBC"/>
              </a:solidFill>
            </a:endParaRPr>
          </a:p>
        </p:txBody>
      </p:sp>
      <p:sp>
        <p:nvSpPr>
          <p:cNvPr id="13" name="Rectangle 12"/>
          <p:cNvSpPr/>
          <p:nvPr/>
        </p:nvSpPr>
        <p:spPr>
          <a:xfrm>
            <a:off x="192088" y="5673060"/>
            <a:ext cx="5149983" cy="984885"/>
          </a:xfrm>
          <a:prstGeom prst="rect">
            <a:avLst/>
          </a:prstGeom>
        </p:spPr>
        <p:txBody>
          <a:bodyPr wrap="square">
            <a:spAutoFit/>
          </a:bodyPr>
          <a:lstStyle/>
          <a:p>
            <a:pPr>
              <a:spcBef>
                <a:spcPts val="600"/>
              </a:spcBef>
              <a:spcAft>
                <a:spcPts val="600"/>
              </a:spcAft>
            </a:pPr>
            <a:r>
              <a:rPr lang="en-AU" sz="1600" b="1" dirty="0" smtClean="0"/>
              <a:t>Pleasence</a:t>
            </a:r>
            <a:r>
              <a:rPr lang="en-AU" sz="1600" b="1" dirty="0"/>
              <a:t>, </a:t>
            </a:r>
            <a:r>
              <a:rPr lang="en-AU" sz="1600" b="1" dirty="0" smtClean="0"/>
              <a:t>Coumarelos</a:t>
            </a:r>
            <a:r>
              <a:rPr lang="en-AU" sz="1600" b="1" dirty="0"/>
              <a:t>, </a:t>
            </a:r>
            <a:r>
              <a:rPr lang="en-AU" sz="1600" b="1" dirty="0" smtClean="0"/>
              <a:t>Forell </a:t>
            </a:r>
            <a:r>
              <a:rPr lang="en-AU" sz="1600" b="1" dirty="0"/>
              <a:t>&amp; </a:t>
            </a:r>
            <a:r>
              <a:rPr lang="en-AU" sz="1600" b="1" dirty="0" smtClean="0"/>
              <a:t>McDonald (2014)</a:t>
            </a:r>
          </a:p>
          <a:p>
            <a:pPr>
              <a:spcBef>
                <a:spcPts val="600"/>
              </a:spcBef>
              <a:spcAft>
                <a:spcPts val="600"/>
              </a:spcAft>
            </a:pPr>
            <a:r>
              <a:rPr lang="en-AU" sz="1600" b="1" dirty="0" smtClean="0">
                <a:solidFill>
                  <a:srgbClr val="2E4DE6"/>
                </a:solidFill>
              </a:rPr>
              <a:t>www.lawfoundation.net.au/ljf/app</a:t>
            </a:r>
            <a:r>
              <a:rPr lang="en-AU" sz="1600" b="1" dirty="0">
                <a:solidFill>
                  <a:srgbClr val="2E4DE6"/>
                </a:solidFill>
              </a:rPr>
              <a:t>/&amp;id=D76E53BB842CB7B1CA257D7B000D5173</a:t>
            </a:r>
            <a:endParaRPr lang="en-AU" sz="1600" b="1" dirty="0" smtClean="0">
              <a:solidFill>
                <a:srgbClr val="2E4DE6"/>
              </a:solidFill>
            </a:endParaRPr>
          </a:p>
        </p:txBody>
      </p:sp>
      <p:sp>
        <p:nvSpPr>
          <p:cNvPr id="2" name="Slide Number Placeholder 1"/>
          <p:cNvSpPr>
            <a:spLocks noGrp="1"/>
          </p:cNvSpPr>
          <p:nvPr>
            <p:ph type="sldNum" sz="quarter" idx="12"/>
          </p:nvPr>
        </p:nvSpPr>
        <p:spPr/>
        <p:txBody>
          <a:bodyPr/>
          <a:lstStyle/>
          <a:p>
            <a:fld id="{65E93249-90C2-4257-B1DC-5AE82ECF4B99}" type="slidenum">
              <a:rPr lang="en-AU" smtClean="0"/>
              <a:t>1</a:t>
            </a:fld>
            <a:endParaRPr lang="en-AU" dirty="0"/>
          </a:p>
        </p:txBody>
      </p:sp>
    </p:spTree>
    <p:extLst>
      <p:ext uri="{BB962C8B-B14F-4D97-AF65-F5344CB8AC3E}">
        <p14:creationId xmlns:p14="http://schemas.microsoft.com/office/powerpoint/2010/main" val="11339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51938" cy="6894195"/>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3200" b="1" dirty="0" smtClean="0"/>
          </a:p>
          <a:p>
            <a:pPr algn="ctr"/>
            <a:r>
              <a:rPr lang="en-AU" sz="4400" b="1" dirty="0" smtClean="0">
                <a:solidFill>
                  <a:srgbClr val="2E4DE6"/>
                </a:solidFill>
                <a:latin typeface="Arial" panose="020B0604020202020204" pitchFamily="34" charset="0"/>
                <a:cs typeface="Arial" panose="020B0604020202020204" pitchFamily="34" charset="0"/>
              </a:rPr>
              <a:t>Empirical evidence: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Multiple problems compound inequality</a:t>
            </a:r>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10</a:t>
            </a:fld>
            <a:endParaRPr lang="en-AU" dirty="0"/>
          </a:p>
        </p:txBody>
      </p:sp>
    </p:spTree>
    <p:extLst>
      <p:ext uri="{BB962C8B-B14F-4D97-AF65-F5344CB8AC3E}">
        <p14:creationId xmlns:p14="http://schemas.microsoft.com/office/powerpoint/2010/main" val="15410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499" y="1387662"/>
            <a:ext cx="7843965" cy="4555093"/>
          </a:xfrm>
          <a:prstGeom prst="rect">
            <a:avLst/>
          </a:prstGeom>
          <a:noFill/>
        </p:spPr>
        <p:txBody>
          <a:bodyPr wrap="square" rtlCol="0">
            <a:spAutoFit/>
          </a:bodyPr>
          <a:lstStyle/>
          <a:p>
            <a:pPr algn="ctr"/>
            <a:r>
              <a:rPr lang="en-AU" sz="3600" b="1" dirty="0" smtClean="0">
                <a:solidFill>
                  <a:srgbClr val="2E4DE6"/>
                </a:solidFill>
              </a:rPr>
              <a:t>Legal problems don’t exist in isolation</a:t>
            </a:r>
          </a:p>
          <a:p>
            <a:pPr algn="ctr"/>
            <a:endParaRPr lang="en-AU" dirty="0" smtClean="0">
              <a:solidFill>
                <a:schemeClr val="accent5">
                  <a:lumMod val="75000"/>
                </a:schemeClr>
              </a:solidFill>
            </a:endParaRPr>
          </a:p>
          <a:p>
            <a:pPr algn="ctr"/>
            <a:endParaRPr lang="en-AU" dirty="0" smtClean="0">
              <a:solidFill>
                <a:schemeClr val="accent5">
                  <a:lumMod val="75000"/>
                </a:schemeClr>
              </a:solidFill>
            </a:endParaRPr>
          </a:p>
          <a:p>
            <a:pPr marL="457200" indent="-457200">
              <a:spcBef>
                <a:spcPts val="1200"/>
              </a:spcBef>
              <a:spcAft>
                <a:spcPts val="1800"/>
              </a:spcAft>
              <a:buFont typeface="Arial" panose="020B0604020202020204" pitchFamily="34" charset="0"/>
              <a:buChar char="•"/>
            </a:pPr>
            <a:r>
              <a:rPr lang="en-AU" sz="2400" dirty="0" smtClean="0"/>
              <a:t>Legal problems co-occur: defined clusters identified </a:t>
            </a:r>
          </a:p>
          <a:p>
            <a:pPr marL="457200" indent="-457200">
              <a:spcBef>
                <a:spcPts val="1200"/>
              </a:spcBef>
              <a:spcAft>
                <a:spcPts val="1800"/>
              </a:spcAft>
              <a:buFont typeface="Arial" panose="020B0604020202020204" pitchFamily="34" charset="0"/>
              <a:buChar char="•"/>
            </a:pPr>
            <a:r>
              <a:rPr lang="en-AU" sz="2400" dirty="0" smtClean="0"/>
              <a:t>Disadvantaged people:        multiple legal problems</a:t>
            </a:r>
          </a:p>
          <a:p>
            <a:pPr marL="457200" indent="-457200">
              <a:spcBef>
                <a:spcPts val="1200"/>
              </a:spcBef>
              <a:buFont typeface="Arial" panose="020B0604020202020204" pitchFamily="34" charset="0"/>
              <a:buChar char="•"/>
            </a:pPr>
            <a:r>
              <a:rPr lang="en-AU" sz="2400" dirty="0" smtClean="0"/>
              <a:t>Legal problems coexist with ‘everyday life’ problems:      bi-directional link</a:t>
            </a:r>
          </a:p>
          <a:p>
            <a:pPr marL="914400" lvl="1" indent="-457200">
              <a:spcBef>
                <a:spcPts val="1200"/>
              </a:spcBef>
              <a:buFont typeface="Wingdings" panose="05000000000000000000" pitchFamily="2" charset="2"/>
              <a:buChar char="Ø"/>
            </a:pPr>
            <a:r>
              <a:rPr lang="en-AU" sz="2100" b="1" dirty="0" smtClean="0">
                <a:solidFill>
                  <a:srgbClr val="7030A0"/>
                </a:solidFill>
              </a:rPr>
              <a:t>Result</a:t>
            </a:r>
            <a:r>
              <a:rPr lang="en-AU" sz="2100" dirty="0" smtClean="0">
                <a:solidFill>
                  <a:srgbClr val="345978"/>
                </a:solidFill>
              </a:rPr>
              <a:t> </a:t>
            </a:r>
            <a:r>
              <a:rPr lang="en-AU" sz="2100" b="1" dirty="0" smtClean="0">
                <a:solidFill>
                  <a:srgbClr val="6698BA"/>
                </a:solidFill>
              </a:rPr>
              <a:t>from broader social problems</a:t>
            </a:r>
          </a:p>
          <a:p>
            <a:pPr marL="914400" lvl="1" indent="-457200">
              <a:spcBef>
                <a:spcPts val="1200"/>
              </a:spcBef>
              <a:spcAft>
                <a:spcPts val="1200"/>
              </a:spcAft>
              <a:buFont typeface="Wingdings" panose="05000000000000000000" pitchFamily="2" charset="2"/>
              <a:buChar char="Ø"/>
            </a:pPr>
            <a:r>
              <a:rPr lang="en-AU" sz="2100" b="1" dirty="0" smtClean="0">
                <a:solidFill>
                  <a:srgbClr val="7030A0"/>
                </a:solidFill>
              </a:rPr>
              <a:t>Create/perpetuate</a:t>
            </a:r>
            <a:r>
              <a:rPr lang="en-AU" sz="2100" dirty="0" smtClean="0">
                <a:solidFill>
                  <a:srgbClr val="7030A0"/>
                </a:solidFill>
              </a:rPr>
              <a:t> </a:t>
            </a:r>
            <a:r>
              <a:rPr lang="en-AU" sz="2100" b="1" dirty="0" smtClean="0">
                <a:solidFill>
                  <a:srgbClr val="6698BA"/>
                </a:solidFill>
              </a:rPr>
              <a:t>broader social problems &amp; disadvantage </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p:cNvSpPr/>
          <p:nvPr/>
        </p:nvSpPr>
        <p:spPr>
          <a:xfrm>
            <a:off x="4562475" y="3284984"/>
            <a:ext cx="230231" cy="436845"/>
          </a:xfrm>
          <a:prstGeom prst="up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11</a:t>
            </a:fld>
            <a:endParaRPr lang="en-AU" dirty="0"/>
          </a:p>
        </p:txBody>
      </p:sp>
    </p:spTree>
    <p:extLst>
      <p:ext uri="{BB962C8B-B14F-4D97-AF65-F5344CB8AC3E}">
        <p14:creationId xmlns:p14="http://schemas.microsoft.com/office/powerpoint/2010/main" val="208198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45972" y="620688"/>
            <a:ext cx="7704856" cy="49673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AU" sz="2400" i="1" dirty="0">
                <a:solidFill>
                  <a:schemeClr val="accent5">
                    <a:lumMod val="75000"/>
                  </a:schemeClr>
                </a:solidFill>
                <a:effectLst/>
                <a:latin typeface="Calibri"/>
                <a:ea typeface="Calibri"/>
                <a:cs typeface="Times New Roman"/>
              </a:rPr>
              <a:t> </a:t>
            </a:r>
            <a:r>
              <a:rPr lang="en-AU" sz="2400" i="1" dirty="0" smtClean="0">
                <a:solidFill>
                  <a:schemeClr val="accent5">
                    <a:lumMod val="75000"/>
                  </a:schemeClr>
                </a:solidFill>
                <a:effectLst/>
                <a:latin typeface="Calibri"/>
                <a:ea typeface="Calibri"/>
                <a:cs typeface="Times New Roman"/>
              </a:rPr>
              <a:t> </a:t>
            </a:r>
            <a:r>
              <a:rPr lang="en-US" sz="2400" b="1" dirty="0" smtClean="0">
                <a:ln w="1905"/>
                <a:solidFill>
                  <a:srgbClr val="0000FF"/>
                </a:solidFill>
                <a:effectLst>
                  <a:innerShdw blurRad="69850" dist="43180" dir="5400000">
                    <a:srgbClr val="000000">
                      <a:alpha val="65000"/>
                    </a:srgbClr>
                  </a:innerShdw>
                </a:effectLst>
                <a:latin typeface="Arial" pitchFamily="34" charset="0"/>
                <a:cs typeface="Arial" pitchFamily="34" charset="0"/>
              </a:rPr>
              <a:t>A vicious cycle of vulnerability</a:t>
            </a:r>
          </a:p>
          <a:p>
            <a:pPr algn="ctr">
              <a:lnSpc>
                <a:spcPct val="115000"/>
              </a:lnSpc>
              <a:spcAft>
                <a:spcPts val="600"/>
              </a:spcAft>
            </a:pPr>
            <a:r>
              <a:rPr lang="en-AU" sz="1400" i="1" dirty="0" smtClean="0">
                <a:effectLst/>
                <a:latin typeface="Arial" panose="020B0604020202020204" pitchFamily="34" charset="0"/>
                <a:ea typeface="Calibri"/>
                <a:cs typeface="Arial" panose="020B0604020202020204" pitchFamily="34" charset="0"/>
              </a:rPr>
              <a:t>(adapted </a:t>
            </a:r>
            <a:r>
              <a:rPr lang="en-AU" sz="1400" i="1" dirty="0">
                <a:effectLst/>
                <a:latin typeface="Arial" panose="020B0604020202020204" pitchFamily="34" charset="0"/>
                <a:ea typeface="Calibri"/>
                <a:cs typeface="Arial" panose="020B0604020202020204" pitchFamily="34" charset="0"/>
              </a:rPr>
              <a:t>from Tobin Tyler et al 2011, p.236</a:t>
            </a:r>
            <a:r>
              <a:rPr lang="en-AU" sz="1400" i="1" dirty="0" smtClean="0">
                <a:effectLst/>
                <a:latin typeface="Arial" panose="020B0604020202020204" pitchFamily="34" charset="0"/>
                <a:ea typeface="Calibri"/>
                <a:cs typeface="Arial" panose="020B0604020202020204" pitchFamily="34" charset="0"/>
              </a:rPr>
              <a:t>)</a:t>
            </a:r>
          </a:p>
          <a:p>
            <a:pPr>
              <a:lnSpc>
                <a:spcPct val="115000"/>
              </a:lnSpc>
              <a:spcAft>
                <a:spcPts val="600"/>
              </a:spcAft>
            </a:pPr>
            <a:endParaRPr lang="en-AU" sz="1400" dirty="0">
              <a:effectLst/>
              <a:ea typeface="Calibri"/>
              <a:cs typeface="Times New Roman"/>
            </a:endParaRPr>
          </a:p>
        </p:txBody>
      </p:sp>
      <p:cxnSp>
        <p:nvCxnSpPr>
          <p:cNvPr id="5" name="Straight Arrow Connector 4"/>
          <p:cNvCxnSpPr>
            <a:cxnSpLocks/>
          </p:cNvCxnSpPr>
          <p:nvPr/>
        </p:nvCxnSpPr>
        <p:spPr>
          <a:xfrm>
            <a:off x="2984012" y="2128221"/>
            <a:ext cx="435860" cy="4635"/>
          </a:xfrm>
          <a:prstGeom prst="straightConnector1">
            <a:avLst/>
          </a:prstGeom>
          <a:noFill/>
          <a:ln w="9525" cap="flat" cmpd="sng" algn="ctr">
            <a:solidFill>
              <a:sysClr val="windowText" lastClr="000000"/>
            </a:solidFill>
            <a:prstDash val="solid"/>
            <a:headEnd type="arrow"/>
            <a:tailEnd type="arrow"/>
          </a:ln>
          <a:effectLst/>
        </p:spPr>
      </p:cxnSp>
      <p:sp>
        <p:nvSpPr>
          <p:cNvPr id="8" name="TextBox 7"/>
          <p:cNvSpPr txBox="1"/>
          <p:nvPr/>
        </p:nvSpPr>
        <p:spPr>
          <a:xfrm>
            <a:off x="899592" y="1887796"/>
            <a:ext cx="2016224" cy="677108"/>
          </a:xfrm>
          <a:prstGeom prst="rect">
            <a:avLst/>
          </a:prstGeom>
          <a:solidFill>
            <a:srgbClr val="FFFFCC"/>
          </a:solidFill>
          <a:ln>
            <a:solidFill>
              <a:schemeClr val="tx1"/>
            </a:solidFill>
          </a:ln>
        </p:spPr>
        <p:txBody>
          <a:bodyPr wrap="square" rtlCol="0">
            <a:spAutoFit/>
          </a:bodyPr>
          <a:lstStyle/>
          <a:p>
            <a:r>
              <a:rPr lang="en-AU" sz="2000" dirty="0" smtClean="0">
                <a:solidFill>
                  <a:schemeClr val="bg2">
                    <a:lumMod val="25000"/>
                  </a:schemeClr>
                </a:solidFill>
              </a:rPr>
              <a:t>   </a:t>
            </a:r>
            <a:r>
              <a:rPr lang="en-AU" b="1" dirty="0" smtClean="0">
                <a:solidFill>
                  <a:srgbClr val="FF0000"/>
                </a:solidFill>
              </a:rPr>
              <a:t>Homelessness</a:t>
            </a:r>
          </a:p>
          <a:p>
            <a:endParaRPr lang="en-AU" dirty="0">
              <a:solidFill>
                <a:schemeClr val="bg2">
                  <a:lumMod val="25000"/>
                </a:schemeClr>
              </a:solidFill>
            </a:endParaRPr>
          </a:p>
        </p:txBody>
      </p:sp>
      <p:sp>
        <p:nvSpPr>
          <p:cNvPr id="9" name="TextBox 8"/>
          <p:cNvSpPr txBox="1"/>
          <p:nvPr/>
        </p:nvSpPr>
        <p:spPr>
          <a:xfrm>
            <a:off x="3491880" y="1887796"/>
            <a:ext cx="2016224" cy="677108"/>
          </a:xfrm>
          <a:prstGeom prst="rect">
            <a:avLst/>
          </a:prstGeom>
          <a:solidFill>
            <a:srgbClr val="FFFFCC"/>
          </a:solidFill>
          <a:ln>
            <a:solidFill>
              <a:schemeClr val="tx1"/>
            </a:solidFill>
          </a:ln>
        </p:spPr>
        <p:txBody>
          <a:bodyPr wrap="square" rtlCol="0">
            <a:spAutoFit/>
          </a:bodyPr>
          <a:lstStyle/>
          <a:p>
            <a:r>
              <a:rPr lang="en-AU" sz="2000" dirty="0" smtClean="0">
                <a:solidFill>
                  <a:schemeClr val="bg2">
                    <a:lumMod val="25000"/>
                  </a:schemeClr>
                </a:solidFill>
              </a:rPr>
              <a:t>  </a:t>
            </a:r>
            <a:r>
              <a:rPr lang="en-AU" b="1" dirty="0" smtClean="0">
                <a:solidFill>
                  <a:srgbClr val="FF0000"/>
                </a:solidFill>
              </a:rPr>
              <a:t>Health problems</a:t>
            </a:r>
          </a:p>
          <a:p>
            <a:r>
              <a:rPr lang="en-AU" dirty="0" smtClean="0">
                <a:solidFill>
                  <a:schemeClr val="bg2">
                    <a:lumMod val="25000"/>
                  </a:schemeClr>
                </a:solidFill>
              </a:rPr>
              <a:t> </a:t>
            </a:r>
            <a:endParaRPr lang="en-AU" dirty="0">
              <a:solidFill>
                <a:schemeClr val="bg2">
                  <a:lumMod val="25000"/>
                </a:schemeClr>
              </a:solidFill>
            </a:endParaRPr>
          </a:p>
        </p:txBody>
      </p:sp>
      <p:sp>
        <p:nvSpPr>
          <p:cNvPr id="11" name="TextBox 10"/>
          <p:cNvSpPr txBox="1"/>
          <p:nvPr/>
        </p:nvSpPr>
        <p:spPr>
          <a:xfrm>
            <a:off x="6082434" y="1918573"/>
            <a:ext cx="2016224" cy="646331"/>
          </a:xfrm>
          <a:prstGeom prst="rect">
            <a:avLst/>
          </a:prstGeom>
          <a:solidFill>
            <a:srgbClr val="FFFFCC"/>
          </a:solidFill>
          <a:ln>
            <a:solidFill>
              <a:schemeClr val="tx1"/>
            </a:solidFill>
          </a:ln>
        </p:spPr>
        <p:txBody>
          <a:bodyPr wrap="square" rtlCol="0">
            <a:spAutoFit/>
          </a:bodyPr>
          <a:lstStyle/>
          <a:p>
            <a:pPr algn="ctr"/>
            <a:r>
              <a:rPr lang="en-AU" dirty="0" smtClean="0">
                <a:solidFill>
                  <a:srgbClr val="FF0000"/>
                </a:solidFill>
              </a:rPr>
              <a:t> </a:t>
            </a:r>
            <a:r>
              <a:rPr lang="en-AU" b="1" dirty="0" smtClean="0">
                <a:solidFill>
                  <a:srgbClr val="FF0000"/>
                </a:solidFill>
              </a:rPr>
              <a:t>Inability to work / disruption of work</a:t>
            </a:r>
            <a:endParaRPr lang="en-AU" b="1" dirty="0">
              <a:solidFill>
                <a:srgbClr val="FF0000"/>
              </a:solidFill>
            </a:endParaRPr>
          </a:p>
        </p:txBody>
      </p:sp>
      <p:cxnSp>
        <p:nvCxnSpPr>
          <p:cNvPr id="14" name="Straight Arrow Connector 13"/>
          <p:cNvCxnSpPr>
            <a:cxnSpLocks/>
          </p:cNvCxnSpPr>
          <p:nvPr/>
        </p:nvCxnSpPr>
        <p:spPr>
          <a:xfrm>
            <a:off x="5580112" y="2128221"/>
            <a:ext cx="435860" cy="4635"/>
          </a:xfrm>
          <a:prstGeom prst="straightConnector1">
            <a:avLst/>
          </a:prstGeom>
          <a:noFill/>
          <a:ln w="9525" cap="flat" cmpd="sng" algn="ctr">
            <a:solidFill>
              <a:sysClr val="windowText" lastClr="000000"/>
            </a:solidFill>
            <a:prstDash val="solid"/>
            <a:headEnd type="arrow"/>
            <a:tailEnd type="arrow"/>
          </a:ln>
          <a:effectLst/>
        </p:spPr>
      </p:cxnSp>
      <p:sp>
        <p:nvSpPr>
          <p:cNvPr id="15" name="TextBox 14"/>
          <p:cNvSpPr txBox="1"/>
          <p:nvPr/>
        </p:nvSpPr>
        <p:spPr>
          <a:xfrm>
            <a:off x="1403648" y="3111932"/>
            <a:ext cx="2016224" cy="677108"/>
          </a:xfrm>
          <a:prstGeom prst="rect">
            <a:avLst/>
          </a:prstGeom>
          <a:solidFill>
            <a:srgbClr val="FFFFCC"/>
          </a:solidFill>
          <a:ln>
            <a:solidFill>
              <a:schemeClr val="tx1"/>
            </a:solidFill>
          </a:ln>
        </p:spPr>
        <p:txBody>
          <a:bodyPr wrap="square" rtlCol="0">
            <a:spAutoFit/>
          </a:bodyPr>
          <a:lstStyle/>
          <a:p>
            <a:r>
              <a:rPr lang="en-AU" sz="2000" dirty="0" smtClean="0">
                <a:solidFill>
                  <a:schemeClr val="bg2">
                    <a:lumMod val="25000"/>
                  </a:schemeClr>
                </a:solidFill>
              </a:rPr>
              <a:t>          </a:t>
            </a:r>
            <a:r>
              <a:rPr lang="en-AU" b="1" dirty="0" smtClean="0">
                <a:solidFill>
                  <a:srgbClr val="FF0000"/>
                </a:solidFill>
              </a:rPr>
              <a:t>Eviction</a:t>
            </a:r>
          </a:p>
          <a:p>
            <a:endParaRPr lang="en-AU" dirty="0">
              <a:solidFill>
                <a:schemeClr val="bg2">
                  <a:lumMod val="25000"/>
                </a:schemeClr>
              </a:solidFill>
            </a:endParaRPr>
          </a:p>
        </p:txBody>
      </p:sp>
      <p:sp>
        <p:nvSpPr>
          <p:cNvPr id="16" name="TextBox 15"/>
          <p:cNvSpPr txBox="1"/>
          <p:nvPr/>
        </p:nvSpPr>
        <p:spPr>
          <a:xfrm>
            <a:off x="5580112" y="3111932"/>
            <a:ext cx="2016224" cy="646331"/>
          </a:xfrm>
          <a:prstGeom prst="rect">
            <a:avLst/>
          </a:prstGeom>
          <a:solidFill>
            <a:srgbClr val="FFFFCC"/>
          </a:solidFill>
          <a:ln>
            <a:solidFill>
              <a:schemeClr val="tx1"/>
            </a:solidFill>
          </a:ln>
        </p:spPr>
        <p:txBody>
          <a:bodyPr wrap="square" rtlCol="0">
            <a:spAutoFit/>
          </a:bodyPr>
          <a:lstStyle/>
          <a:p>
            <a:r>
              <a:rPr lang="en-AU" b="1" dirty="0" smtClean="0">
                <a:solidFill>
                  <a:srgbClr val="FF0000"/>
                </a:solidFill>
              </a:rPr>
              <a:t>Loss of income/ </a:t>
            </a:r>
          </a:p>
          <a:p>
            <a:r>
              <a:rPr lang="en-AU" b="1" dirty="0" smtClean="0">
                <a:solidFill>
                  <a:srgbClr val="FF0000"/>
                </a:solidFill>
              </a:rPr>
              <a:t>          poverty</a:t>
            </a:r>
            <a:endParaRPr lang="en-AU" b="1" dirty="0">
              <a:solidFill>
                <a:srgbClr val="FF0000"/>
              </a:solidFill>
            </a:endParaRPr>
          </a:p>
        </p:txBody>
      </p:sp>
      <p:sp>
        <p:nvSpPr>
          <p:cNvPr id="17" name="TextBox 16"/>
          <p:cNvSpPr txBox="1"/>
          <p:nvPr/>
        </p:nvSpPr>
        <p:spPr>
          <a:xfrm>
            <a:off x="3275856" y="4264060"/>
            <a:ext cx="2522186" cy="677108"/>
          </a:xfrm>
          <a:prstGeom prst="rect">
            <a:avLst/>
          </a:prstGeom>
          <a:solidFill>
            <a:srgbClr val="FFFFCC"/>
          </a:solidFill>
          <a:ln>
            <a:solidFill>
              <a:schemeClr val="tx1"/>
            </a:solidFill>
          </a:ln>
        </p:spPr>
        <p:txBody>
          <a:bodyPr wrap="square" rtlCol="0">
            <a:spAutoFit/>
          </a:bodyPr>
          <a:lstStyle/>
          <a:p>
            <a:r>
              <a:rPr lang="en-AU" sz="2000" dirty="0" smtClean="0">
                <a:solidFill>
                  <a:schemeClr val="bg2">
                    <a:lumMod val="25000"/>
                  </a:schemeClr>
                </a:solidFill>
              </a:rPr>
              <a:t>   </a:t>
            </a:r>
            <a:r>
              <a:rPr lang="en-AU" b="1" dirty="0" smtClean="0">
                <a:solidFill>
                  <a:srgbClr val="FF0000"/>
                </a:solidFill>
              </a:rPr>
              <a:t>Non-payment of rent</a:t>
            </a:r>
          </a:p>
          <a:p>
            <a:endParaRPr lang="en-AU" dirty="0">
              <a:solidFill>
                <a:schemeClr val="bg2">
                  <a:lumMod val="25000"/>
                </a:schemeClr>
              </a:solidFill>
            </a:endParaRPr>
          </a:p>
        </p:txBody>
      </p:sp>
      <p:cxnSp>
        <p:nvCxnSpPr>
          <p:cNvPr id="19" name="Straight Arrow Connector 18"/>
          <p:cNvCxnSpPr/>
          <p:nvPr/>
        </p:nvCxnSpPr>
        <p:spPr>
          <a:xfrm flipH="1" flipV="1">
            <a:off x="1907704" y="2636912"/>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2555776" y="3933056"/>
            <a:ext cx="504056"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6588224" y="2636912"/>
            <a:ext cx="432048" cy="3951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6012160" y="3897922"/>
            <a:ext cx="432048" cy="3951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84659" y="1809397"/>
            <a:ext cx="7570444" cy="4247317"/>
          </a:xfrm>
          <a:prstGeom prst="rect">
            <a:avLst/>
          </a:prstGeom>
          <a:noFill/>
          <a:ln>
            <a:solidFill>
              <a:schemeClr val="accent5">
                <a:lumMod val="75000"/>
              </a:schemeClr>
            </a:solidFill>
          </a:ln>
        </p:spPr>
        <p:txBody>
          <a:bodyPr wrap="square" rtlCol="0">
            <a:spAutoFit/>
          </a:bodyPr>
          <a:lstStyle/>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pic>
        <p:nvPicPr>
          <p:cNvPr id="18"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0"/>
            <a:ext cx="9140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12</a:t>
            </a:fld>
            <a:endParaRPr lang="en-AU" dirty="0"/>
          </a:p>
        </p:txBody>
      </p:sp>
    </p:spTree>
    <p:extLst>
      <p:ext uri="{BB962C8B-B14F-4D97-AF65-F5344CB8AC3E}">
        <p14:creationId xmlns:p14="http://schemas.microsoft.com/office/powerpoint/2010/main" val="74744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64907663"/>
              </p:ext>
            </p:extLst>
          </p:nvPr>
        </p:nvGraphicFramePr>
        <p:xfrm>
          <a:off x="575556" y="1674744"/>
          <a:ext cx="7992888" cy="49612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5576" y="5953008"/>
            <a:ext cx="1819634" cy="276999"/>
          </a:xfrm>
          <a:prstGeom prst="rect">
            <a:avLst/>
          </a:prstGeom>
          <a:noFill/>
        </p:spPr>
        <p:txBody>
          <a:bodyPr wrap="square" rtlCol="0">
            <a:spAutoFit/>
          </a:bodyPr>
          <a:lstStyle/>
          <a:p>
            <a:r>
              <a:rPr lang="en-AU" sz="1200" dirty="0" smtClean="0"/>
              <a:t>N=20,716</a:t>
            </a:r>
            <a:endParaRPr lang="en-AU" sz="1200" dirty="0"/>
          </a:p>
        </p:txBody>
      </p:sp>
      <p:sp>
        <p:nvSpPr>
          <p:cNvPr id="4" name="TextBox 3"/>
          <p:cNvSpPr txBox="1"/>
          <p:nvPr/>
        </p:nvSpPr>
        <p:spPr>
          <a:xfrm>
            <a:off x="-7938" y="624422"/>
            <a:ext cx="9140826" cy="1092607"/>
          </a:xfrm>
          <a:prstGeom prst="rect">
            <a:avLst/>
          </a:prstGeom>
          <a:noFill/>
        </p:spPr>
        <p:txBody>
          <a:bodyPr wrap="square" rtlCol="0">
            <a:spAutoFit/>
          </a:bodyPr>
          <a:lstStyle/>
          <a:p>
            <a:pPr algn="ctr">
              <a:spcAft>
                <a:spcPts val="600"/>
              </a:spcAft>
            </a:pPr>
            <a:r>
              <a:rPr lang="en-AU" sz="2600" b="1" dirty="0">
                <a:solidFill>
                  <a:srgbClr val="2E4DE6"/>
                </a:solidFill>
              </a:rPr>
              <a:t>Multiple disadvantage = multiple legal </a:t>
            </a:r>
            <a:r>
              <a:rPr lang="en-AU" sz="2600" b="1" dirty="0" smtClean="0">
                <a:solidFill>
                  <a:srgbClr val="2E4DE6"/>
                </a:solidFill>
              </a:rPr>
              <a:t>problems: </a:t>
            </a:r>
            <a:r>
              <a:rPr lang="en-AU" sz="2600" dirty="0" smtClean="0">
                <a:solidFill>
                  <a:srgbClr val="2E4DE6"/>
                </a:solidFill>
              </a:rPr>
              <a:t>LAW Survey</a:t>
            </a:r>
            <a:endParaRPr lang="en-AU" sz="2600" dirty="0">
              <a:solidFill>
                <a:srgbClr val="2E4DE6"/>
              </a:solidFill>
            </a:endParaRPr>
          </a:p>
          <a:p>
            <a:r>
              <a:rPr lang="en-AU" sz="1400" b="1" i="1" dirty="0"/>
              <a:t>  </a:t>
            </a:r>
            <a:r>
              <a:rPr lang="en-AU" sz="1400" b="1" i="1" dirty="0" smtClean="0"/>
              <a:t>     </a:t>
            </a:r>
            <a:r>
              <a:rPr lang="en-AU" sz="1600" i="1" dirty="0"/>
              <a:t>(McDonald &amp; Wei 2013 – LAW Survey data)</a:t>
            </a:r>
          </a:p>
          <a:p>
            <a:endParaRPr lang="en-AU" dirty="0"/>
          </a:p>
        </p:txBody>
      </p:sp>
      <p:pic>
        <p:nvPicPr>
          <p:cNvPr id="5" name="Picture 4"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65E93249-90C2-4257-B1DC-5AE82ECF4B99}" type="slidenum">
              <a:rPr lang="en-AU" smtClean="0"/>
              <a:t>13</a:t>
            </a:fld>
            <a:endParaRPr lang="en-AU" dirty="0"/>
          </a:p>
        </p:txBody>
      </p:sp>
    </p:spTree>
    <p:extLst>
      <p:ext uri="{BB962C8B-B14F-4D97-AF65-F5344CB8AC3E}">
        <p14:creationId xmlns:p14="http://schemas.microsoft.com/office/powerpoint/2010/main" val="408614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4063" y="591203"/>
            <a:ext cx="7416823" cy="954107"/>
          </a:xfrm>
          <a:prstGeom prst="rect">
            <a:avLst/>
          </a:prstGeom>
          <a:noFill/>
        </p:spPr>
        <p:txBody>
          <a:bodyPr wrap="square" rtlCol="0">
            <a:spAutoFit/>
          </a:bodyPr>
          <a:lstStyle/>
          <a:p>
            <a:pPr algn="ctr"/>
            <a:r>
              <a:rPr lang="en-AU" sz="2800" b="1" dirty="0" smtClean="0">
                <a:solidFill>
                  <a:srgbClr val="2E4DE6"/>
                </a:solidFill>
              </a:rPr>
              <a:t>Overlap between legal and non-legal </a:t>
            </a:r>
          </a:p>
          <a:p>
            <a:pPr algn="ctr"/>
            <a:r>
              <a:rPr lang="en-AU" sz="2800" b="1" dirty="0" smtClean="0">
                <a:solidFill>
                  <a:srgbClr val="2E4DE6"/>
                </a:solidFill>
              </a:rPr>
              <a:t>public service needs: </a:t>
            </a:r>
            <a:r>
              <a:rPr lang="en-AU" sz="2800" dirty="0" smtClean="0">
                <a:solidFill>
                  <a:srgbClr val="2E4DE6"/>
                </a:solidFill>
              </a:rPr>
              <a:t>LAW Survey</a:t>
            </a:r>
            <a:endParaRPr lang="en-AU" sz="3600" dirty="0">
              <a:solidFill>
                <a:srgbClr val="2E4DE6"/>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226134699"/>
              </p:ext>
            </p:extLst>
          </p:nvPr>
        </p:nvGraphicFramePr>
        <p:xfrm>
          <a:off x="374650" y="1844823"/>
          <a:ext cx="8373814" cy="3870784"/>
        </p:xfrm>
        <a:graphic>
          <a:graphicData uri="http://schemas.openxmlformats.org/drawingml/2006/table">
            <a:tbl>
              <a:tblPr firstRow="1" firstCol="1" bandRow="1">
                <a:tableStyleId>{5C22544A-7EE6-4342-B048-85BDC9FD1C3A}</a:tableStyleId>
              </a:tblPr>
              <a:tblGrid>
                <a:gridCol w="3909318"/>
                <a:gridCol w="1152128"/>
                <a:gridCol w="1368152"/>
                <a:gridCol w="1944216"/>
              </a:tblGrid>
              <a:tr h="990784">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Non-legal public service need</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algn="ctr">
                        <a:lnSpc>
                          <a:spcPct val="115000"/>
                        </a:lnSpc>
                        <a:spcAft>
                          <a:spcPts val="0"/>
                        </a:spcAft>
                      </a:pPr>
                      <a:r>
                        <a:rPr lang="en-AU" sz="1600" dirty="0" smtClean="0">
                          <a:effectLst/>
                          <a:latin typeface="Arial" panose="020B0604020202020204" pitchFamily="34" charset="0"/>
                          <a:cs typeface="Arial" panose="020B0604020202020204" pitchFamily="34" charset="0"/>
                        </a:rPr>
                        <a:t>Number</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algn="ctr">
                        <a:lnSpc>
                          <a:spcPct val="115000"/>
                        </a:lnSpc>
                        <a:spcAft>
                          <a:spcPts val="0"/>
                        </a:spcAft>
                      </a:pPr>
                      <a:r>
                        <a:rPr lang="en-AU" sz="1600" dirty="0">
                          <a:effectLst/>
                          <a:latin typeface="Arial" panose="020B0604020202020204" pitchFamily="34" charset="0"/>
                          <a:cs typeface="Arial" panose="020B0604020202020204" pitchFamily="34" charset="0"/>
                        </a:rPr>
                        <a:t>% of all LAW Survey respondents</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algn="ctr">
                        <a:lnSpc>
                          <a:spcPct val="115000"/>
                        </a:lnSpc>
                        <a:spcAft>
                          <a:spcPts val="0"/>
                        </a:spcAft>
                      </a:pPr>
                      <a:r>
                        <a:rPr lang="en-AU" sz="1600" dirty="0">
                          <a:effectLst/>
                          <a:latin typeface="Arial" panose="020B0604020202020204" pitchFamily="34" charset="0"/>
                          <a:cs typeface="Arial" panose="020B0604020202020204" pitchFamily="34" charset="0"/>
                        </a:rPr>
                        <a:t>% reporting </a:t>
                      </a:r>
                      <a:r>
                        <a:rPr lang="en-AU" sz="1600" dirty="0" smtClean="0">
                          <a:effectLst/>
                          <a:latin typeface="Arial" panose="020B0604020202020204" pitchFamily="34" charset="0"/>
                          <a:cs typeface="Arial" panose="020B0604020202020204" pitchFamily="34" charset="0"/>
                        </a:rPr>
                        <a:t>1+ legal </a:t>
                      </a:r>
                      <a:r>
                        <a:rPr lang="en-AU" sz="1600" dirty="0">
                          <a:effectLst/>
                          <a:latin typeface="Arial" panose="020B0604020202020204" pitchFamily="34" charset="0"/>
                          <a:cs typeface="Arial" panose="020B0604020202020204" pitchFamily="34" charset="0"/>
                        </a:rPr>
                        <a:t>problems </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Health </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4,095</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19.8</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20955" algn="ctr">
                        <a:lnSpc>
                          <a:spcPct val="115000"/>
                        </a:lnSpc>
                        <a:spcAft>
                          <a:spcPts val="0"/>
                        </a:spcAft>
                      </a:pPr>
                      <a:r>
                        <a:rPr lang="en-AU" sz="1600" b="1" dirty="0" smtClean="0">
                          <a:effectLst/>
                          <a:latin typeface="Arial" panose="020B0604020202020204" pitchFamily="34" charset="0"/>
                          <a:cs typeface="Arial" panose="020B0604020202020204" pitchFamily="34" charset="0"/>
                        </a:rPr>
                        <a:t>            61.0</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Housing </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1,235</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6.0</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60.9</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Unemployment </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1,700</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8.2</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59.5</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Health + housing</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507</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2.4</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66.8</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Health + unemployment</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971</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4.7</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61.9</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Housing + unemployment</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331</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1.6</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71.3</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a:lnSpc>
                          <a:spcPct val="115000"/>
                        </a:lnSpc>
                        <a:spcAft>
                          <a:spcPts val="0"/>
                        </a:spcAft>
                      </a:pPr>
                      <a:r>
                        <a:rPr lang="en-AU" sz="1600" dirty="0">
                          <a:effectLst/>
                          <a:latin typeface="Arial" panose="020B0604020202020204" pitchFamily="34" charset="0"/>
                          <a:cs typeface="Arial" panose="020B0604020202020204" pitchFamily="34" charset="0"/>
                        </a:rPr>
                        <a:t>Health + housing + unemployment</a:t>
                      </a:r>
                      <a:endParaRPr lang="en-AU" sz="1600"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233</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1.1</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40000"/>
                        <a:lumOff val="6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75.1</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rgbClr val="FFFF99"/>
                    </a:solidFill>
                  </a:tcPr>
                </a:tc>
              </a:tr>
              <a:tr h="360000">
                <a:tc>
                  <a:txBody>
                    <a:bodyPr/>
                    <a:lstStyle/>
                    <a:p>
                      <a:pPr>
                        <a:lnSpc>
                          <a:spcPct val="115000"/>
                        </a:lnSpc>
                        <a:spcAft>
                          <a:spcPts val="0"/>
                        </a:spcAft>
                      </a:pPr>
                      <a:r>
                        <a:rPr lang="en-AU" sz="1600" dirty="0">
                          <a:solidFill>
                            <a:schemeClr val="tx1"/>
                          </a:solidFill>
                          <a:effectLst/>
                          <a:latin typeface="Arial" panose="020B0604020202020204" pitchFamily="34" charset="0"/>
                          <a:cs typeface="Arial" panose="020B0604020202020204" pitchFamily="34" charset="0"/>
                        </a:rPr>
                        <a:t>All LAW Survey respondents</a:t>
                      </a:r>
                      <a:endParaRPr lang="en-AU"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c>
                  <a:txBody>
                    <a:bodyPr/>
                    <a:lstStyle/>
                    <a:p>
                      <a:pPr marR="244475" algn="r">
                        <a:lnSpc>
                          <a:spcPct val="115000"/>
                        </a:lnSpc>
                        <a:spcAft>
                          <a:spcPts val="0"/>
                        </a:spcAft>
                      </a:pPr>
                      <a:r>
                        <a:rPr lang="en-AU" sz="1600" b="1" dirty="0">
                          <a:effectLst/>
                          <a:latin typeface="Arial" panose="020B0604020202020204" pitchFamily="34" charset="0"/>
                          <a:cs typeface="Arial" panose="020B0604020202020204" pitchFamily="34" charset="0"/>
                        </a:rPr>
                        <a:t>20,716</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287655" algn="r">
                        <a:lnSpc>
                          <a:spcPct val="115000"/>
                        </a:lnSpc>
                        <a:spcAft>
                          <a:spcPts val="0"/>
                        </a:spcAft>
                      </a:pPr>
                      <a:r>
                        <a:rPr lang="en-AU" sz="1600" b="1" dirty="0">
                          <a:effectLst/>
                          <a:latin typeface="Arial" panose="020B0604020202020204" pitchFamily="34" charset="0"/>
                          <a:cs typeface="Arial" panose="020B0604020202020204" pitchFamily="34" charset="0"/>
                        </a:rPr>
                        <a:t>100.0</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c>
                  <a:txBody>
                    <a:bodyPr/>
                    <a:lstStyle/>
                    <a:p>
                      <a:pPr marR="330835" algn="r">
                        <a:lnSpc>
                          <a:spcPct val="115000"/>
                        </a:lnSpc>
                        <a:spcAft>
                          <a:spcPts val="0"/>
                        </a:spcAft>
                      </a:pPr>
                      <a:r>
                        <a:rPr lang="en-AU" sz="1600" b="1" dirty="0">
                          <a:effectLst/>
                          <a:latin typeface="Arial" panose="020B0604020202020204" pitchFamily="34" charset="0"/>
                          <a:cs typeface="Arial" panose="020B0604020202020204" pitchFamily="34" charset="0"/>
                        </a:rPr>
                        <a:t>49.7</a:t>
                      </a:r>
                      <a:endParaRPr lang="en-AU" sz="1600" b="1" dirty="0">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r>
            </a:tbl>
          </a:graphicData>
        </a:graphic>
      </p:graphicFrame>
      <p:sp>
        <p:nvSpPr>
          <p:cNvPr id="2" name="Slide Number Placeholder 1"/>
          <p:cNvSpPr>
            <a:spLocks noGrp="1"/>
          </p:cNvSpPr>
          <p:nvPr>
            <p:ph type="sldNum" sz="quarter" idx="12"/>
          </p:nvPr>
        </p:nvSpPr>
        <p:spPr/>
        <p:txBody>
          <a:bodyPr/>
          <a:lstStyle/>
          <a:p>
            <a:fld id="{65E93249-90C2-4257-B1DC-5AE82ECF4B99}" type="slidenum">
              <a:rPr lang="en-AU" smtClean="0"/>
              <a:t>14</a:t>
            </a:fld>
            <a:endParaRPr lang="en-AU" dirty="0"/>
          </a:p>
        </p:txBody>
      </p:sp>
    </p:spTree>
    <p:extLst>
      <p:ext uri="{BB962C8B-B14F-4D97-AF65-F5344CB8AC3E}">
        <p14:creationId xmlns:p14="http://schemas.microsoft.com/office/powerpoint/2010/main" val="9658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51938" cy="6924973"/>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Empirical evidence: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Inequality of </a:t>
            </a:r>
          </a:p>
          <a:p>
            <a:pPr algn="ctr"/>
            <a:r>
              <a:rPr lang="en-AU" sz="5400" b="1" dirty="0" smtClean="0">
                <a:latin typeface="Arial" panose="020B0604020202020204" pitchFamily="34" charset="0"/>
                <a:cs typeface="Arial" panose="020B0604020202020204" pitchFamily="34" charset="0"/>
              </a:rPr>
              <a:t>access and capability</a:t>
            </a:r>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15</a:t>
            </a:fld>
            <a:endParaRPr lang="en-AU" dirty="0"/>
          </a:p>
        </p:txBody>
      </p:sp>
    </p:spTree>
    <p:extLst>
      <p:ext uri="{BB962C8B-B14F-4D97-AF65-F5344CB8AC3E}">
        <p14:creationId xmlns:p14="http://schemas.microsoft.com/office/powerpoint/2010/main" val="26354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089" y="458692"/>
            <a:ext cx="8628383" cy="1477328"/>
          </a:xfrm>
          <a:prstGeom prst="rect">
            <a:avLst/>
          </a:prstGeom>
          <a:noFill/>
        </p:spPr>
        <p:txBody>
          <a:bodyPr wrap="square" rtlCol="0">
            <a:spAutoFit/>
          </a:bodyPr>
          <a:lstStyle/>
          <a:p>
            <a:pPr algn="ctr"/>
            <a:r>
              <a:rPr lang="en-AU" sz="3200" b="1" dirty="0" smtClean="0">
                <a:solidFill>
                  <a:srgbClr val="2E4DE6"/>
                </a:solidFill>
              </a:rPr>
              <a:t>Inequality of access: </a:t>
            </a:r>
            <a:r>
              <a:rPr lang="en-AU" sz="3200" b="1" dirty="0">
                <a:solidFill>
                  <a:srgbClr val="2E4DE6"/>
                </a:solidFill>
              </a:rPr>
              <a:t>G</a:t>
            </a:r>
            <a:r>
              <a:rPr lang="en-AU" sz="3200" b="1" dirty="0" smtClean="0">
                <a:solidFill>
                  <a:srgbClr val="2E4DE6"/>
                </a:solidFill>
              </a:rPr>
              <a:t>eography – </a:t>
            </a:r>
            <a:r>
              <a:rPr lang="en-AU" sz="3200" dirty="0" smtClean="0">
                <a:solidFill>
                  <a:srgbClr val="2E4DE6"/>
                </a:solidFill>
              </a:rPr>
              <a:t>RRR study</a:t>
            </a:r>
          </a:p>
          <a:p>
            <a:r>
              <a:rPr lang="en-AU" sz="2400" i="1" dirty="0"/>
              <a:t> </a:t>
            </a:r>
            <a:r>
              <a:rPr lang="en-AU" sz="2400" i="1" dirty="0" smtClean="0"/>
              <a:t>           </a:t>
            </a:r>
            <a:r>
              <a:rPr lang="en-AU" sz="1600" i="1" dirty="0" smtClean="0"/>
              <a:t>(</a:t>
            </a:r>
            <a:r>
              <a:rPr lang="en-AU" sz="1600" i="1" dirty="0"/>
              <a:t>Cain, Macourt &amp; Mulherin, 2014)</a:t>
            </a:r>
            <a:endParaRPr lang="en-AU" sz="1600" dirty="0" smtClean="0"/>
          </a:p>
          <a:p>
            <a:pPr algn="ctr">
              <a:spcBef>
                <a:spcPts val="1200"/>
              </a:spcBef>
            </a:pPr>
            <a:r>
              <a:rPr lang="en-AU" sz="2400" dirty="0" smtClean="0"/>
              <a:t>27 NSW LGAs with declining population:  &lt;5 solicitors</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5" cstate="print"/>
          <a:stretch>
            <a:fillRect/>
          </a:stretch>
        </p:blipFill>
        <p:spPr>
          <a:xfrm>
            <a:off x="192088" y="2074519"/>
            <a:ext cx="8412360" cy="4783481"/>
          </a:xfrm>
          <a:prstGeom prst="rect">
            <a:avLst/>
          </a:prstGeom>
        </p:spPr>
      </p:pic>
      <p:sp>
        <p:nvSpPr>
          <p:cNvPr id="2" name="Slide Number Placeholder 1"/>
          <p:cNvSpPr>
            <a:spLocks noGrp="1"/>
          </p:cNvSpPr>
          <p:nvPr>
            <p:ph type="sldNum" sz="quarter" idx="12"/>
          </p:nvPr>
        </p:nvSpPr>
        <p:spPr/>
        <p:txBody>
          <a:bodyPr/>
          <a:lstStyle/>
          <a:p>
            <a:fld id="{65E93249-90C2-4257-B1DC-5AE82ECF4B99}" type="slidenum">
              <a:rPr lang="en-AU" smtClean="0"/>
              <a:t>16</a:t>
            </a:fld>
            <a:endParaRPr lang="en-AU" dirty="0"/>
          </a:p>
        </p:txBody>
      </p:sp>
    </p:spTree>
    <p:extLst>
      <p:ext uri="{BB962C8B-B14F-4D97-AF65-F5344CB8AC3E}">
        <p14:creationId xmlns:p14="http://schemas.microsoft.com/office/powerpoint/2010/main" val="362326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685800"/>
            <a:ext cx="8153400" cy="533400"/>
          </a:xfrm>
          <a:prstGeom prst="rect">
            <a:avLst/>
          </a:prstGeom>
          <a:noFill/>
          <a:ln>
            <a:miter lim="800000"/>
            <a:headEnd/>
            <a:tailEnd/>
          </a:ln>
        </p:spPr>
        <p:txBody>
          <a:bodyPr/>
          <a:lstStyle/>
          <a:p>
            <a:pPr algn="ctr" eaLnBrk="0" hangingPunct="0">
              <a:defRPr/>
            </a:pPr>
            <a:endParaRPr lang="en-US" sz="4000" kern="0" dirty="0">
              <a:latin typeface="+mj-lt"/>
              <a:ea typeface="+mj-ea"/>
              <a:cs typeface="+mj-cs"/>
            </a:endParaRPr>
          </a:p>
        </p:txBody>
      </p:sp>
      <p:sp>
        <p:nvSpPr>
          <p:cNvPr id="4" name="TextBox 3"/>
          <p:cNvSpPr txBox="1"/>
          <p:nvPr/>
        </p:nvSpPr>
        <p:spPr>
          <a:xfrm>
            <a:off x="105729" y="536472"/>
            <a:ext cx="8913491" cy="1446550"/>
          </a:xfrm>
          <a:prstGeom prst="rect">
            <a:avLst/>
          </a:prstGeom>
          <a:noFill/>
        </p:spPr>
        <p:txBody>
          <a:bodyPr wrap="square" rtlCol="0">
            <a:spAutoFit/>
          </a:bodyPr>
          <a:lstStyle/>
          <a:p>
            <a:pPr algn="ctr">
              <a:spcAft>
                <a:spcPts val="600"/>
              </a:spcAft>
            </a:pPr>
            <a:r>
              <a:rPr lang="en-AU" sz="3100" b="1" dirty="0">
                <a:solidFill>
                  <a:srgbClr val="2E4DE6"/>
                </a:solidFill>
              </a:rPr>
              <a:t>Inequality of access: </a:t>
            </a:r>
            <a:endParaRPr lang="en-AU" sz="3100" b="1" dirty="0" smtClean="0">
              <a:solidFill>
                <a:srgbClr val="2E4DE6"/>
              </a:solidFill>
            </a:endParaRPr>
          </a:p>
          <a:p>
            <a:pPr algn="ctr">
              <a:spcAft>
                <a:spcPts val="600"/>
              </a:spcAft>
            </a:pPr>
            <a:r>
              <a:rPr lang="en-AU" sz="3100" b="1" dirty="0">
                <a:solidFill>
                  <a:srgbClr val="2E4DE6"/>
                </a:solidFill>
              </a:rPr>
              <a:t>G</a:t>
            </a:r>
            <a:r>
              <a:rPr lang="en-AU" sz="3100" b="1" dirty="0" smtClean="0">
                <a:solidFill>
                  <a:srgbClr val="2E4DE6"/>
                </a:solidFill>
              </a:rPr>
              <a:t>eography &amp; Indigenous status – </a:t>
            </a:r>
            <a:r>
              <a:rPr lang="en-AU" sz="3100" dirty="0" smtClean="0">
                <a:solidFill>
                  <a:srgbClr val="2E4DE6"/>
                </a:solidFill>
              </a:rPr>
              <a:t>LAW Survey</a:t>
            </a:r>
          </a:p>
          <a:p>
            <a:pPr>
              <a:spcAft>
                <a:spcPts val="1200"/>
              </a:spcAft>
            </a:pPr>
            <a:r>
              <a:rPr lang="en-AU" sz="1600" i="1" dirty="0"/>
              <a:t> </a:t>
            </a:r>
            <a:r>
              <a:rPr lang="en-AU" sz="1600" i="1" dirty="0" smtClean="0"/>
              <a:t>                (Iriana, Pleasence &amp; Coumarelos 2013 – LAW Survey data)</a:t>
            </a:r>
            <a:endParaRPr lang="en-AU" sz="1600" i="1" dirty="0"/>
          </a:p>
        </p:txBody>
      </p:sp>
      <p:pic>
        <p:nvPicPr>
          <p:cNvPr id="5" name="Picture 4"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1583571252"/>
              </p:ext>
            </p:extLst>
          </p:nvPr>
        </p:nvGraphicFramePr>
        <p:xfrm>
          <a:off x="710047" y="2291498"/>
          <a:ext cx="7704855" cy="4392488"/>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2123728" y="2291498"/>
            <a:ext cx="5544616" cy="369332"/>
          </a:xfrm>
          <a:prstGeom prst="rect">
            <a:avLst/>
          </a:prstGeom>
        </p:spPr>
        <p:txBody>
          <a:bodyPr wrap="square">
            <a:spAutoFit/>
          </a:bodyPr>
          <a:lstStyle/>
          <a:p>
            <a:r>
              <a:rPr lang="en-AU" b="1" dirty="0">
                <a:solidFill>
                  <a:srgbClr val="6698BA"/>
                </a:solidFill>
              </a:rPr>
              <a:t>Use of </a:t>
            </a:r>
            <a:r>
              <a:rPr lang="en-AU" b="1" dirty="0" smtClean="0">
                <a:solidFill>
                  <a:srgbClr val="6698BA"/>
                </a:solidFill>
              </a:rPr>
              <a:t>lawyers </a:t>
            </a:r>
            <a:r>
              <a:rPr lang="en-AU" b="1" dirty="0">
                <a:solidFill>
                  <a:srgbClr val="6698BA"/>
                </a:solidFill>
              </a:rPr>
              <a:t>by </a:t>
            </a:r>
            <a:r>
              <a:rPr lang="en-AU" b="1" dirty="0" smtClean="0">
                <a:solidFill>
                  <a:srgbClr val="6698BA"/>
                </a:solidFill>
              </a:rPr>
              <a:t>Indigenous </a:t>
            </a:r>
            <a:r>
              <a:rPr lang="en-AU" b="1" dirty="0">
                <a:solidFill>
                  <a:srgbClr val="6698BA"/>
                </a:solidFill>
              </a:rPr>
              <a:t>s</a:t>
            </a:r>
            <a:r>
              <a:rPr lang="en-AU" b="1" dirty="0" smtClean="0">
                <a:solidFill>
                  <a:srgbClr val="6698BA"/>
                </a:solidFill>
              </a:rPr>
              <a:t>tatus </a:t>
            </a:r>
            <a:r>
              <a:rPr lang="en-AU" b="1" dirty="0">
                <a:solidFill>
                  <a:srgbClr val="6698BA"/>
                </a:solidFill>
              </a:rPr>
              <a:t>and </a:t>
            </a:r>
            <a:r>
              <a:rPr lang="en-AU" b="1" dirty="0" smtClean="0">
                <a:solidFill>
                  <a:srgbClr val="6698BA"/>
                </a:solidFill>
              </a:rPr>
              <a:t>remoteness </a:t>
            </a:r>
            <a:endParaRPr lang="en-AU" b="1" dirty="0">
              <a:solidFill>
                <a:srgbClr val="6698BA"/>
              </a:solidFill>
            </a:endParaRPr>
          </a:p>
        </p:txBody>
      </p:sp>
      <p:sp>
        <p:nvSpPr>
          <p:cNvPr id="2" name="Slide Number Placeholder 1"/>
          <p:cNvSpPr>
            <a:spLocks noGrp="1"/>
          </p:cNvSpPr>
          <p:nvPr>
            <p:ph type="sldNum" sz="quarter" idx="12"/>
          </p:nvPr>
        </p:nvSpPr>
        <p:spPr/>
        <p:txBody>
          <a:bodyPr/>
          <a:lstStyle/>
          <a:p>
            <a:fld id="{65E93249-90C2-4257-B1DC-5AE82ECF4B99}" type="slidenum">
              <a:rPr lang="en-AU" smtClean="0"/>
              <a:t>17</a:t>
            </a:fld>
            <a:endParaRPr lang="en-AU" dirty="0"/>
          </a:p>
        </p:txBody>
      </p:sp>
    </p:spTree>
    <p:extLst>
      <p:ext uri="{BB962C8B-B14F-4D97-AF65-F5344CB8AC3E}">
        <p14:creationId xmlns:p14="http://schemas.microsoft.com/office/powerpoint/2010/main" val="200356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650" y="500846"/>
            <a:ext cx="8373814" cy="584775"/>
          </a:xfrm>
          <a:prstGeom prst="rect">
            <a:avLst/>
          </a:prstGeom>
          <a:noFill/>
        </p:spPr>
        <p:txBody>
          <a:bodyPr wrap="square" rtlCol="0">
            <a:spAutoFit/>
          </a:bodyPr>
          <a:lstStyle/>
          <a:p>
            <a:pPr algn="ctr"/>
            <a:r>
              <a:rPr lang="en-AU" sz="3200" b="1" dirty="0" smtClean="0">
                <a:solidFill>
                  <a:srgbClr val="2E4DE6"/>
                </a:solidFill>
              </a:rPr>
              <a:t>Inequality of access: </a:t>
            </a:r>
            <a:r>
              <a:rPr lang="en-AU" sz="3200" b="1" dirty="0">
                <a:solidFill>
                  <a:srgbClr val="2E4DE6"/>
                </a:solidFill>
              </a:rPr>
              <a:t>C</a:t>
            </a:r>
            <a:r>
              <a:rPr lang="en-AU" sz="3200" b="1" dirty="0" smtClean="0">
                <a:solidFill>
                  <a:srgbClr val="2E4DE6"/>
                </a:solidFill>
              </a:rPr>
              <a:t>ost – </a:t>
            </a:r>
            <a:r>
              <a:rPr lang="en-AU" sz="3200" dirty="0" smtClean="0">
                <a:solidFill>
                  <a:srgbClr val="2E4DE6"/>
                </a:solidFill>
              </a:rPr>
              <a:t>LAW Survey</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1574799553"/>
              </p:ext>
            </p:extLst>
          </p:nvPr>
        </p:nvGraphicFramePr>
        <p:xfrm>
          <a:off x="374651" y="2060848"/>
          <a:ext cx="8445821"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1331640" y="1083990"/>
            <a:ext cx="6336704" cy="369332"/>
          </a:xfrm>
          <a:prstGeom prst="rect">
            <a:avLst/>
          </a:prstGeom>
        </p:spPr>
        <p:txBody>
          <a:bodyPr wrap="square">
            <a:spAutoFit/>
          </a:bodyPr>
          <a:lstStyle/>
          <a:p>
            <a:r>
              <a:rPr lang="en-AU" i="1" dirty="0"/>
              <a:t> </a:t>
            </a:r>
            <a:r>
              <a:rPr lang="en-AU" sz="1600" i="1" dirty="0" smtClean="0"/>
              <a:t>(Pleasence </a:t>
            </a:r>
            <a:r>
              <a:rPr lang="en-AU" sz="1600" i="1" dirty="0"/>
              <a:t>&amp; </a:t>
            </a:r>
            <a:r>
              <a:rPr lang="en-AU" sz="1600" i="1" dirty="0" smtClean="0"/>
              <a:t>Macourt </a:t>
            </a:r>
            <a:r>
              <a:rPr lang="en-AU" sz="1600" i="1" dirty="0"/>
              <a:t>2013 – LAW Survey data)</a:t>
            </a:r>
            <a:endParaRPr lang="en-AU" sz="1600" dirty="0"/>
          </a:p>
        </p:txBody>
      </p:sp>
      <p:sp>
        <p:nvSpPr>
          <p:cNvPr id="7" name="Rectangle 6"/>
          <p:cNvSpPr/>
          <p:nvPr/>
        </p:nvSpPr>
        <p:spPr>
          <a:xfrm>
            <a:off x="1357507" y="1966320"/>
            <a:ext cx="6624736" cy="369332"/>
          </a:xfrm>
          <a:prstGeom prst="rect">
            <a:avLst/>
          </a:prstGeom>
        </p:spPr>
        <p:txBody>
          <a:bodyPr wrap="square">
            <a:spAutoFit/>
          </a:bodyPr>
          <a:lstStyle/>
          <a:p>
            <a:r>
              <a:rPr lang="en-AU" b="1" dirty="0">
                <a:solidFill>
                  <a:srgbClr val="6698BA"/>
                </a:solidFill>
              </a:rPr>
              <a:t>Use of lawyers </a:t>
            </a:r>
            <a:r>
              <a:rPr lang="en-AU" b="1" dirty="0" smtClean="0">
                <a:solidFill>
                  <a:srgbClr val="6698BA"/>
                </a:solidFill>
              </a:rPr>
              <a:t>for family problems by income/Legal Aid eligibility </a:t>
            </a:r>
            <a:endParaRPr lang="en-AU" b="1" dirty="0">
              <a:solidFill>
                <a:srgbClr val="6698BA"/>
              </a:solidFill>
            </a:endParaRPr>
          </a:p>
        </p:txBody>
      </p:sp>
      <p:sp>
        <p:nvSpPr>
          <p:cNvPr id="8" name="Slide Number Placeholder 7"/>
          <p:cNvSpPr>
            <a:spLocks noGrp="1"/>
          </p:cNvSpPr>
          <p:nvPr>
            <p:ph type="sldNum" sz="quarter" idx="12"/>
          </p:nvPr>
        </p:nvSpPr>
        <p:spPr/>
        <p:txBody>
          <a:bodyPr/>
          <a:lstStyle/>
          <a:p>
            <a:fld id="{65E93249-90C2-4257-B1DC-5AE82ECF4B99}" type="slidenum">
              <a:rPr lang="en-AU" smtClean="0"/>
              <a:t>18</a:t>
            </a:fld>
            <a:endParaRPr lang="en-AU" dirty="0"/>
          </a:p>
        </p:txBody>
      </p:sp>
    </p:spTree>
    <p:extLst>
      <p:ext uri="{BB962C8B-B14F-4D97-AF65-F5344CB8AC3E}">
        <p14:creationId xmlns:p14="http://schemas.microsoft.com/office/powerpoint/2010/main" val="7642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650" y="500846"/>
            <a:ext cx="8373814" cy="584775"/>
          </a:xfrm>
          <a:prstGeom prst="rect">
            <a:avLst/>
          </a:prstGeom>
          <a:noFill/>
        </p:spPr>
        <p:txBody>
          <a:bodyPr wrap="square" rtlCol="0">
            <a:spAutoFit/>
          </a:bodyPr>
          <a:lstStyle/>
          <a:p>
            <a:pPr algn="ctr"/>
            <a:r>
              <a:rPr lang="en-AU" sz="3200" b="1" dirty="0" smtClean="0">
                <a:solidFill>
                  <a:srgbClr val="2E4DE6"/>
                </a:solidFill>
              </a:rPr>
              <a:t>Inequality of access: </a:t>
            </a:r>
            <a:r>
              <a:rPr lang="en-AU" sz="3200" b="1" dirty="0">
                <a:solidFill>
                  <a:srgbClr val="2E4DE6"/>
                </a:solidFill>
              </a:rPr>
              <a:t>C</a:t>
            </a:r>
            <a:r>
              <a:rPr lang="en-AU" sz="3200" b="1" dirty="0" smtClean="0">
                <a:solidFill>
                  <a:srgbClr val="2E4DE6"/>
                </a:solidFill>
              </a:rPr>
              <a:t>ost – </a:t>
            </a:r>
            <a:r>
              <a:rPr lang="en-AU" sz="3200" dirty="0" smtClean="0">
                <a:solidFill>
                  <a:srgbClr val="2E4DE6"/>
                </a:solidFill>
              </a:rPr>
              <a:t>LAW Survey</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3491928827"/>
              </p:ext>
            </p:extLst>
          </p:nvPr>
        </p:nvGraphicFramePr>
        <p:xfrm>
          <a:off x="374651" y="2060848"/>
          <a:ext cx="8445821" cy="4536504"/>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1331640" y="1083990"/>
            <a:ext cx="6336704" cy="369332"/>
          </a:xfrm>
          <a:prstGeom prst="rect">
            <a:avLst/>
          </a:prstGeom>
        </p:spPr>
        <p:txBody>
          <a:bodyPr wrap="square">
            <a:spAutoFit/>
          </a:bodyPr>
          <a:lstStyle/>
          <a:p>
            <a:r>
              <a:rPr lang="en-AU" i="1" dirty="0"/>
              <a:t> </a:t>
            </a:r>
            <a:r>
              <a:rPr lang="en-AU" sz="1600" i="1" dirty="0" smtClean="0"/>
              <a:t>(Pleasence </a:t>
            </a:r>
            <a:r>
              <a:rPr lang="en-AU" sz="1600" i="1" dirty="0"/>
              <a:t>&amp; </a:t>
            </a:r>
            <a:r>
              <a:rPr lang="en-AU" sz="1600" i="1" dirty="0" smtClean="0"/>
              <a:t>Macourt </a:t>
            </a:r>
            <a:r>
              <a:rPr lang="en-AU" sz="1600" i="1" dirty="0"/>
              <a:t>2013 – LAW Survey data)</a:t>
            </a:r>
            <a:endParaRPr lang="en-AU" sz="1600" dirty="0"/>
          </a:p>
        </p:txBody>
      </p:sp>
      <p:sp>
        <p:nvSpPr>
          <p:cNvPr id="7" name="Rectangle 6"/>
          <p:cNvSpPr/>
          <p:nvPr/>
        </p:nvSpPr>
        <p:spPr>
          <a:xfrm>
            <a:off x="1475656" y="1966320"/>
            <a:ext cx="6624736" cy="369332"/>
          </a:xfrm>
          <a:prstGeom prst="rect">
            <a:avLst/>
          </a:prstGeom>
        </p:spPr>
        <p:txBody>
          <a:bodyPr wrap="square">
            <a:spAutoFit/>
          </a:bodyPr>
          <a:lstStyle/>
          <a:p>
            <a:r>
              <a:rPr lang="en-AU" b="1" dirty="0">
                <a:solidFill>
                  <a:srgbClr val="6698BA"/>
                </a:solidFill>
              </a:rPr>
              <a:t>Use of lawyers </a:t>
            </a:r>
            <a:r>
              <a:rPr lang="en-AU" b="1" dirty="0" smtClean="0">
                <a:solidFill>
                  <a:srgbClr val="6698BA"/>
                </a:solidFill>
              </a:rPr>
              <a:t>for family problems by income/Legal Aid eligibility </a:t>
            </a:r>
            <a:endParaRPr lang="en-AU" b="1" dirty="0">
              <a:solidFill>
                <a:srgbClr val="6698BA"/>
              </a:solidFill>
            </a:endParaRPr>
          </a:p>
        </p:txBody>
      </p:sp>
      <p:sp>
        <p:nvSpPr>
          <p:cNvPr id="8" name="Slide Number Placeholder 7"/>
          <p:cNvSpPr>
            <a:spLocks noGrp="1"/>
          </p:cNvSpPr>
          <p:nvPr>
            <p:ph type="sldNum" sz="quarter" idx="12"/>
          </p:nvPr>
        </p:nvSpPr>
        <p:spPr/>
        <p:txBody>
          <a:bodyPr/>
          <a:lstStyle/>
          <a:p>
            <a:fld id="{65E93249-90C2-4257-B1DC-5AE82ECF4B99}" type="slidenum">
              <a:rPr lang="en-AU" smtClean="0"/>
              <a:t>19</a:t>
            </a:fld>
            <a:endParaRPr lang="en-AU" dirty="0"/>
          </a:p>
        </p:txBody>
      </p:sp>
    </p:spTree>
    <p:extLst>
      <p:ext uri="{BB962C8B-B14F-4D97-AF65-F5344CB8AC3E}">
        <p14:creationId xmlns:p14="http://schemas.microsoft.com/office/powerpoint/2010/main" val="327845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13" y="1628800"/>
            <a:ext cx="7903219" cy="4525963"/>
          </a:xfrm>
        </p:spPr>
        <p:txBody>
          <a:bodyPr>
            <a:normAutofit/>
          </a:bodyPr>
          <a:lstStyle/>
          <a:p>
            <a:pPr>
              <a:spcBef>
                <a:spcPts val="1200"/>
              </a:spcBef>
            </a:pPr>
            <a:r>
              <a:rPr lang="en-AU" sz="2000" b="1" dirty="0" smtClean="0">
                <a:latin typeface="Arial" panose="020B0604020202020204" pitchFamily="34" charset="0"/>
                <a:cs typeface="Arial" panose="020B0604020202020204" pitchFamily="34" charset="0"/>
              </a:rPr>
              <a:t>The Law &amp; Justice Foundation</a:t>
            </a:r>
          </a:p>
          <a:p>
            <a:pPr>
              <a:spcBef>
                <a:spcPts val="1200"/>
              </a:spcBef>
            </a:pPr>
            <a:r>
              <a:rPr lang="en-AU" sz="2000" b="1" dirty="0" smtClean="0">
                <a:latin typeface="Arial" panose="020B0604020202020204" pitchFamily="34" charset="0"/>
                <a:cs typeface="Arial" panose="020B0604020202020204" pitchFamily="34" charset="0"/>
              </a:rPr>
              <a:t>Legal needs and ‘what works’ to address that need.</a:t>
            </a:r>
          </a:p>
          <a:p>
            <a:pPr lvl="1">
              <a:spcBef>
                <a:spcPts val="1200"/>
              </a:spcBef>
            </a:pPr>
            <a:r>
              <a:rPr lang="en-AU" sz="1600" b="1" dirty="0" smtClean="0">
                <a:latin typeface="Arial" panose="020B0604020202020204" pitchFamily="34" charset="0"/>
                <a:cs typeface="Arial" panose="020B0604020202020204" pitchFamily="34" charset="0"/>
              </a:rPr>
              <a:t>Much research on legal needs</a:t>
            </a:r>
          </a:p>
          <a:p>
            <a:pPr lvl="1">
              <a:spcBef>
                <a:spcPts val="1200"/>
              </a:spcBef>
            </a:pPr>
            <a:r>
              <a:rPr lang="en-AU" sz="1600" b="1" dirty="0" smtClean="0">
                <a:latin typeface="Arial" panose="020B0604020202020204" pitchFamily="34" charset="0"/>
                <a:cs typeface="Arial" panose="020B0604020202020204" pitchFamily="34" charset="0"/>
              </a:rPr>
              <a:t>Little research about ‘what works’, and at what cost, etc</a:t>
            </a:r>
            <a:endParaRPr lang="en-AU" sz="1600" b="1" dirty="0">
              <a:latin typeface="Arial" panose="020B0604020202020204" pitchFamily="34" charset="0"/>
              <a:cs typeface="Arial" panose="020B0604020202020204" pitchFamily="34" charset="0"/>
            </a:endParaRPr>
          </a:p>
          <a:p>
            <a:pPr>
              <a:spcBef>
                <a:spcPts val="1200"/>
              </a:spcBef>
            </a:pPr>
            <a:r>
              <a:rPr lang="en-AU" sz="2000" b="1" dirty="0" smtClean="0">
                <a:latin typeface="Arial" panose="020B0604020202020204" pitchFamily="34" charset="0"/>
                <a:cs typeface="Arial" panose="020B0604020202020204" pitchFamily="34" charset="0"/>
              </a:rPr>
              <a:t>Purpose of the Discussion Paper </a:t>
            </a:r>
          </a:p>
          <a:p>
            <a:pPr>
              <a:spcBef>
                <a:spcPts val="1200"/>
              </a:spcBef>
            </a:pPr>
            <a:r>
              <a:rPr lang="en-AU" sz="2000" b="1" dirty="0" smtClean="0">
                <a:latin typeface="Arial" panose="020B0604020202020204" pitchFamily="34" charset="0"/>
                <a:cs typeface="Arial" panose="020B0604020202020204" pitchFamily="34" charset="0"/>
              </a:rPr>
              <a:t>Three audiences (and sources)</a:t>
            </a:r>
          </a:p>
          <a:p>
            <a:pPr lvl="1">
              <a:spcBef>
                <a:spcPts val="1200"/>
              </a:spcBef>
            </a:pPr>
            <a:r>
              <a:rPr lang="en-AU" sz="1600" b="1" dirty="0" smtClean="0">
                <a:latin typeface="Arial" panose="020B0604020202020204" pitchFamily="34" charset="0"/>
                <a:cs typeface="Arial" panose="020B0604020202020204" pitchFamily="34" charset="0"/>
              </a:rPr>
              <a:t>Service providers</a:t>
            </a:r>
          </a:p>
          <a:p>
            <a:pPr lvl="1">
              <a:spcBef>
                <a:spcPts val="1200"/>
              </a:spcBef>
            </a:pPr>
            <a:r>
              <a:rPr lang="en-AU" sz="1600" b="1" dirty="0" smtClean="0">
                <a:latin typeface="Arial" panose="020B0604020202020204" pitchFamily="34" charset="0"/>
                <a:cs typeface="Arial" panose="020B0604020202020204" pitchFamily="34" charset="0"/>
              </a:rPr>
              <a:t>Policy makers / funders</a:t>
            </a:r>
          </a:p>
          <a:p>
            <a:pPr lvl="1">
              <a:spcBef>
                <a:spcPts val="1200"/>
              </a:spcBef>
            </a:pPr>
            <a:r>
              <a:rPr lang="en-AU" sz="1600" b="1" dirty="0" smtClean="0">
                <a:latin typeface="Arial" panose="020B0604020202020204" pitchFamily="34" charset="0"/>
                <a:cs typeface="Arial" panose="020B0604020202020204" pitchFamily="34" charset="0"/>
              </a:rPr>
              <a:t>Researches</a:t>
            </a:r>
          </a:p>
          <a:p>
            <a:pPr>
              <a:spcBef>
                <a:spcPts val="1200"/>
              </a:spcBef>
            </a:pPr>
            <a:r>
              <a:rPr lang="en-AU" sz="2000" b="1" dirty="0" smtClean="0">
                <a:latin typeface="Arial" panose="020B0604020202020204" pitchFamily="34" charset="0"/>
                <a:cs typeface="Arial" panose="020B0604020202020204" pitchFamily="34" charset="0"/>
              </a:rPr>
              <a:t>Context / Funding</a:t>
            </a:r>
          </a:p>
        </p:txBody>
      </p:sp>
      <p:sp>
        <p:nvSpPr>
          <p:cNvPr id="2" name="TextBox 1"/>
          <p:cNvSpPr txBox="1"/>
          <p:nvPr/>
        </p:nvSpPr>
        <p:spPr>
          <a:xfrm>
            <a:off x="608323" y="607724"/>
            <a:ext cx="6988013" cy="584775"/>
          </a:xfrm>
          <a:prstGeom prst="rect">
            <a:avLst/>
          </a:prstGeom>
          <a:noFill/>
        </p:spPr>
        <p:txBody>
          <a:bodyPr wrap="square" rtlCol="0">
            <a:spAutoFit/>
          </a:bodyPr>
          <a:lstStyle/>
          <a:p>
            <a:pPr algn="ctr"/>
            <a:r>
              <a:rPr lang="en-AU" sz="3200" b="1" dirty="0" smtClean="0">
                <a:solidFill>
                  <a:srgbClr val="2E4DE6"/>
                </a:solidFill>
              </a:rPr>
              <a:t>Background</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2</a:t>
            </a:fld>
            <a:endParaRPr lang="en-AU" dirty="0"/>
          </a:p>
        </p:txBody>
      </p:sp>
    </p:spTree>
    <p:extLst>
      <p:ext uri="{BB962C8B-B14F-4D97-AF65-F5344CB8AC3E}">
        <p14:creationId xmlns:p14="http://schemas.microsoft.com/office/powerpoint/2010/main" val="236990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2914" y="490538"/>
            <a:ext cx="7416823" cy="1400383"/>
          </a:xfrm>
          <a:prstGeom prst="rect">
            <a:avLst/>
          </a:prstGeom>
          <a:noFill/>
        </p:spPr>
        <p:txBody>
          <a:bodyPr wrap="square" rtlCol="0">
            <a:spAutoFit/>
          </a:bodyPr>
          <a:lstStyle/>
          <a:p>
            <a:pPr algn="ctr">
              <a:spcAft>
                <a:spcPts val="600"/>
              </a:spcAft>
            </a:pPr>
            <a:r>
              <a:rPr lang="en-AU" sz="3200" b="1" dirty="0" smtClean="0">
                <a:solidFill>
                  <a:srgbClr val="2E4DE6"/>
                </a:solidFill>
              </a:rPr>
              <a:t>Inequality of capability: knowledge of law and legal services - </a:t>
            </a:r>
            <a:r>
              <a:rPr lang="en-AU" sz="3200" dirty="0" smtClean="0">
                <a:solidFill>
                  <a:srgbClr val="2E4DE6"/>
                </a:solidFill>
              </a:rPr>
              <a:t>UK survey</a:t>
            </a:r>
          </a:p>
          <a:p>
            <a:r>
              <a:rPr lang="en-AU" sz="1600" i="1" dirty="0" smtClean="0"/>
              <a:t>(</a:t>
            </a:r>
            <a:r>
              <a:rPr lang="en-AU" sz="1600" i="1" dirty="0"/>
              <a:t>Balmer et al. </a:t>
            </a:r>
            <a:r>
              <a:rPr lang="en-AU" sz="1600" i="1" dirty="0" smtClean="0"/>
              <a:t>2010</a:t>
            </a:r>
            <a:r>
              <a:rPr lang="en-AU" sz="1600" i="1" dirty="0"/>
              <a:t> </a:t>
            </a:r>
            <a:r>
              <a:rPr lang="en-AU" sz="1600" i="1" dirty="0" smtClean="0"/>
              <a:t>– English </a:t>
            </a:r>
            <a:r>
              <a:rPr lang="en-AU" sz="1600" i="1" dirty="0"/>
              <a:t>and Welsh Civil and Social Justice </a:t>
            </a:r>
            <a:r>
              <a:rPr lang="en-AU" sz="1600" i="1" dirty="0" smtClean="0"/>
              <a:t>Survey)</a:t>
            </a:r>
            <a:endParaRPr lang="en-AU" sz="2400" b="1" dirty="0"/>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209655143"/>
              </p:ext>
            </p:extLst>
          </p:nvPr>
        </p:nvGraphicFramePr>
        <p:xfrm>
          <a:off x="971600" y="2742506"/>
          <a:ext cx="6912768" cy="389188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683568" y="2276872"/>
            <a:ext cx="7272808" cy="369332"/>
          </a:xfrm>
          <a:prstGeom prst="rect">
            <a:avLst/>
          </a:prstGeom>
        </p:spPr>
        <p:txBody>
          <a:bodyPr wrap="square">
            <a:spAutoFit/>
          </a:bodyPr>
          <a:lstStyle/>
          <a:p>
            <a:r>
              <a:rPr lang="en-AU" b="1" i="1" dirty="0" smtClean="0">
                <a:solidFill>
                  <a:srgbClr val="6698BA"/>
                </a:solidFill>
              </a:rPr>
              <a:t>Outcome of legal problem </a:t>
            </a:r>
            <a:r>
              <a:rPr lang="en-AU" b="1" i="1" dirty="0">
                <a:solidFill>
                  <a:srgbClr val="6698BA"/>
                </a:solidFill>
              </a:rPr>
              <a:t>by </a:t>
            </a:r>
            <a:r>
              <a:rPr lang="en-AU" b="1" i="1" dirty="0" smtClean="0">
                <a:solidFill>
                  <a:srgbClr val="6698BA"/>
                </a:solidFill>
              </a:rPr>
              <a:t>awareness </a:t>
            </a:r>
            <a:r>
              <a:rPr lang="en-AU" b="1" i="1" dirty="0">
                <a:solidFill>
                  <a:srgbClr val="6698BA"/>
                </a:solidFill>
              </a:rPr>
              <a:t>of </a:t>
            </a:r>
            <a:r>
              <a:rPr lang="en-AU" b="1" i="1" dirty="0" smtClean="0">
                <a:solidFill>
                  <a:srgbClr val="6698BA"/>
                </a:solidFill>
              </a:rPr>
              <a:t>legal rights </a:t>
            </a:r>
            <a:r>
              <a:rPr lang="en-AU" b="1" i="1" dirty="0">
                <a:solidFill>
                  <a:srgbClr val="6698BA"/>
                </a:solidFill>
              </a:rPr>
              <a:t>and </a:t>
            </a:r>
            <a:r>
              <a:rPr lang="en-AU" b="1" i="1" dirty="0" smtClean="0">
                <a:solidFill>
                  <a:srgbClr val="6698BA"/>
                </a:solidFill>
              </a:rPr>
              <a:t>strategy used </a:t>
            </a:r>
            <a:endParaRPr lang="en-AU" b="1" dirty="0">
              <a:solidFill>
                <a:srgbClr val="6698BA"/>
              </a:solidFill>
            </a:endParaRPr>
          </a:p>
        </p:txBody>
      </p:sp>
      <p:sp>
        <p:nvSpPr>
          <p:cNvPr id="7" name="Slide Number Placeholder 6"/>
          <p:cNvSpPr>
            <a:spLocks noGrp="1"/>
          </p:cNvSpPr>
          <p:nvPr>
            <p:ph type="sldNum" sz="quarter" idx="12"/>
          </p:nvPr>
        </p:nvSpPr>
        <p:spPr/>
        <p:txBody>
          <a:bodyPr/>
          <a:lstStyle/>
          <a:p>
            <a:fld id="{65E93249-90C2-4257-B1DC-5AE82ECF4B99}" type="slidenum">
              <a:rPr lang="en-AU" smtClean="0"/>
              <a:t>20</a:t>
            </a:fld>
            <a:endParaRPr lang="en-AU" dirty="0"/>
          </a:p>
        </p:txBody>
      </p:sp>
    </p:spTree>
    <p:extLst>
      <p:ext uri="{BB962C8B-B14F-4D97-AF65-F5344CB8AC3E}">
        <p14:creationId xmlns:p14="http://schemas.microsoft.com/office/powerpoint/2010/main" val="1996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15950"/>
            <a:ext cx="8954044" cy="1159292"/>
          </a:xfrm>
          <a:prstGeom prst="rect">
            <a:avLst/>
          </a:prstGeom>
          <a:noFill/>
        </p:spPr>
        <p:txBody>
          <a:bodyPr wrap="square" rtlCol="0">
            <a:spAutoFit/>
          </a:bodyPr>
          <a:lstStyle/>
          <a:p>
            <a:pPr algn="ctr">
              <a:spcAft>
                <a:spcPts val="400"/>
              </a:spcAft>
            </a:pPr>
            <a:r>
              <a:rPr lang="en-AU" sz="3000" b="1" dirty="0" smtClean="0">
                <a:solidFill>
                  <a:srgbClr val="2E4DE6"/>
                </a:solidFill>
              </a:rPr>
              <a:t>Inequality of access/capability: technology – UK survey</a:t>
            </a:r>
          </a:p>
          <a:p>
            <a:r>
              <a:rPr lang="en-AU" sz="1600" i="1" dirty="0" smtClean="0"/>
              <a:t>                (Denvir </a:t>
            </a:r>
            <a:r>
              <a:rPr lang="en-AU" sz="1600" i="1" dirty="0"/>
              <a:t>et al. </a:t>
            </a:r>
            <a:r>
              <a:rPr lang="en-AU" sz="1600" i="1" dirty="0" smtClean="0"/>
              <a:t>2011 – English </a:t>
            </a:r>
            <a:r>
              <a:rPr lang="en-AU" sz="1600" i="1" dirty="0"/>
              <a:t>and Welsh Civil and Social Justice </a:t>
            </a:r>
            <a:r>
              <a:rPr lang="en-AU" sz="1600" i="1" dirty="0" smtClean="0"/>
              <a:t>Survey)</a:t>
            </a:r>
            <a:endParaRPr lang="en-AU" sz="1600" b="1" i="1" dirty="0" smtClean="0"/>
          </a:p>
          <a:p>
            <a:endParaRPr lang="en-AU" sz="2000" b="1" dirty="0"/>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7213" y="1894475"/>
            <a:ext cx="6480720" cy="369332"/>
          </a:xfrm>
          <a:prstGeom prst="rect">
            <a:avLst/>
          </a:prstGeom>
        </p:spPr>
        <p:txBody>
          <a:bodyPr wrap="square">
            <a:spAutoFit/>
          </a:bodyPr>
          <a:lstStyle/>
          <a:p>
            <a:r>
              <a:rPr lang="en-AU" b="1" i="1" dirty="0">
                <a:solidFill>
                  <a:srgbClr val="6698BA"/>
                </a:solidFill>
              </a:rPr>
              <a:t>A</a:t>
            </a:r>
            <a:r>
              <a:rPr lang="en-AU" b="1" i="1" dirty="0" smtClean="0">
                <a:solidFill>
                  <a:srgbClr val="6698BA"/>
                </a:solidFill>
              </a:rPr>
              <a:t>ccess to and use of internet in resolving legal problems by age </a:t>
            </a:r>
            <a:endParaRPr lang="en-AU" b="1" dirty="0">
              <a:solidFill>
                <a:srgbClr val="6698BA"/>
              </a:solidFill>
            </a:endParaRPr>
          </a:p>
        </p:txBody>
      </p:sp>
      <p:graphicFrame>
        <p:nvGraphicFramePr>
          <p:cNvPr id="7" name="Chart 6"/>
          <p:cNvGraphicFramePr>
            <a:graphicFrameLocks/>
          </p:cNvGraphicFramePr>
          <p:nvPr>
            <p:extLst>
              <p:ext uri="{D42A27DB-BD31-4B8C-83A1-F6EECF244321}">
                <p14:modId xmlns:p14="http://schemas.microsoft.com/office/powerpoint/2010/main" val="2789368960"/>
              </p:ext>
            </p:extLst>
          </p:nvPr>
        </p:nvGraphicFramePr>
        <p:xfrm>
          <a:off x="374650" y="2492896"/>
          <a:ext cx="6959215" cy="421179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7380311" y="3063230"/>
            <a:ext cx="1681237" cy="1477328"/>
          </a:xfrm>
          <a:prstGeom prst="rect">
            <a:avLst/>
          </a:prstGeom>
        </p:spPr>
        <p:txBody>
          <a:bodyPr wrap="square">
            <a:spAutoFit/>
          </a:bodyPr>
          <a:lstStyle/>
          <a:p>
            <a:r>
              <a:rPr lang="en-AU" b="1" dirty="0"/>
              <a:t>Access </a:t>
            </a:r>
            <a:r>
              <a:rPr lang="en-AU" b="1" dirty="0" smtClean="0"/>
              <a:t>does </a:t>
            </a:r>
            <a:r>
              <a:rPr lang="en-AU" b="1" dirty="0"/>
              <a:t>not </a:t>
            </a:r>
            <a:r>
              <a:rPr lang="en-AU" b="1" dirty="0" smtClean="0"/>
              <a:t>equal </a:t>
            </a:r>
            <a:r>
              <a:rPr lang="en-AU" b="1" dirty="0"/>
              <a:t>effective usage for legal resolution</a:t>
            </a:r>
          </a:p>
        </p:txBody>
      </p:sp>
      <p:sp>
        <p:nvSpPr>
          <p:cNvPr id="6" name="Slide Number Placeholder 5"/>
          <p:cNvSpPr>
            <a:spLocks noGrp="1"/>
          </p:cNvSpPr>
          <p:nvPr>
            <p:ph type="sldNum" sz="quarter" idx="12"/>
          </p:nvPr>
        </p:nvSpPr>
        <p:spPr/>
        <p:txBody>
          <a:bodyPr/>
          <a:lstStyle/>
          <a:p>
            <a:fld id="{65E93249-90C2-4257-B1DC-5AE82ECF4B99}" type="slidenum">
              <a:rPr lang="en-AU" smtClean="0"/>
              <a:t>21</a:t>
            </a:fld>
            <a:endParaRPr lang="en-AU" dirty="0"/>
          </a:p>
        </p:txBody>
      </p:sp>
    </p:spTree>
    <p:extLst>
      <p:ext uri="{BB962C8B-B14F-4D97-AF65-F5344CB8AC3E}">
        <p14:creationId xmlns:p14="http://schemas.microsoft.com/office/powerpoint/2010/main" val="13276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2422" y="599499"/>
            <a:ext cx="8268344" cy="1338828"/>
          </a:xfrm>
          <a:prstGeom prst="rect">
            <a:avLst/>
          </a:prstGeom>
          <a:noFill/>
        </p:spPr>
        <p:txBody>
          <a:bodyPr wrap="square" rtlCol="0">
            <a:spAutoFit/>
          </a:bodyPr>
          <a:lstStyle/>
          <a:p>
            <a:pPr algn="ctr">
              <a:spcAft>
                <a:spcPts val="600"/>
              </a:spcAft>
            </a:pPr>
            <a:r>
              <a:rPr lang="en-AU" sz="3000" b="1" dirty="0" smtClean="0">
                <a:solidFill>
                  <a:srgbClr val="2E4DE6"/>
                </a:solidFill>
              </a:rPr>
              <a:t>Inequality of capability: reasons for no action – </a:t>
            </a:r>
            <a:r>
              <a:rPr lang="en-AU" sz="3000" dirty="0" smtClean="0">
                <a:solidFill>
                  <a:srgbClr val="2E4DE6"/>
                </a:solidFill>
              </a:rPr>
              <a:t>LAW Survey</a:t>
            </a:r>
          </a:p>
          <a:p>
            <a:pPr>
              <a:spcAft>
                <a:spcPts val="600"/>
              </a:spcAft>
            </a:pPr>
            <a:r>
              <a:rPr lang="en-AU" sz="1600" i="1" dirty="0" smtClean="0"/>
              <a:t>        (McDonald &amp; Wei 2014 – LAW Survey data)</a:t>
            </a:r>
            <a:endParaRPr lang="en-AU" sz="2400" b="1" dirty="0"/>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855062609"/>
              </p:ext>
            </p:extLst>
          </p:nvPr>
        </p:nvGraphicFramePr>
        <p:xfrm>
          <a:off x="1201331" y="2060848"/>
          <a:ext cx="6899061" cy="2196000"/>
        </p:xfrm>
        <a:graphic>
          <a:graphicData uri="http://schemas.openxmlformats.org/drawingml/2006/table">
            <a:tbl>
              <a:tblPr firstRow="1" firstCol="1" bandRow="1">
                <a:tableStyleId>{5C22544A-7EE6-4342-B048-85BDC9FD1C3A}</a:tableStyleId>
              </a:tblPr>
              <a:tblGrid>
                <a:gridCol w="6899061"/>
              </a:tblGrid>
              <a:tr h="396000">
                <a:tc>
                  <a:txBody>
                    <a:bodyPr/>
                    <a:lstStyle/>
                    <a:p>
                      <a:pPr algn="ctr">
                        <a:lnSpc>
                          <a:spcPct val="115000"/>
                        </a:lnSpc>
                        <a:spcAft>
                          <a:spcPts val="0"/>
                        </a:spcAft>
                      </a:pPr>
                      <a:r>
                        <a:rPr lang="en-AU" sz="1800" b="1" dirty="0" smtClean="0">
                          <a:solidFill>
                            <a:schemeClr val="tx1"/>
                          </a:solidFill>
                          <a:effectLst/>
                          <a:latin typeface="Arial" panose="020B0604020202020204" pitchFamily="34" charset="0"/>
                          <a:cs typeface="Arial" panose="020B0604020202020204" pitchFamily="34" charset="0"/>
                        </a:rPr>
                        <a:t>Took no action</a:t>
                      </a:r>
                      <a:r>
                        <a:rPr lang="en-AU" sz="1600" b="1" dirty="0" smtClean="0">
                          <a:solidFill>
                            <a:schemeClr val="tx1"/>
                          </a:solidFill>
                          <a:effectLst/>
                          <a:latin typeface="Arial" panose="020B0604020202020204" pitchFamily="34" charset="0"/>
                          <a:cs typeface="Arial" panose="020B0604020202020204" pitchFamily="34" charset="0"/>
                        </a:rPr>
                        <a:t>: More likely to report </a:t>
                      </a:r>
                      <a:r>
                        <a:rPr lang="en-AU" sz="1800" b="1" dirty="0" smtClean="0">
                          <a:solidFill>
                            <a:srgbClr val="FFFF99"/>
                          </a:solidFill>
                          <a:effectLst/>
                          <a:latin typeface="Arial" panose="020B0604020202020204" pitchFamily="34" charset="0"/>
                          <a:cs typeface="Arial" panose="020B0604020202020204" pitchFamily="34" charset="0"/>
                        </a:rPr>
                        <a:t>‘Didn’t </a:t>
                      </a:r>
                      <a:r>
                        <a:rPr lang="en-AU" sz="1800" b="1" dirty="0">
                          <a:solidFill>
                            <a:srgbClr val="FFFF99"/>
                          </a:solidFill>
                          <a:effectLst/>
                          <a:latin typeface="Arial" panose="020B0604020202020204" pitchFamily="34" charset="0"/>
                          <a:cs typeface="Arial" panose="020B0604020202020204" pitchFamily="34" charset="0"/>
                        </a:rPr>
                        <a:t>know </a:t>
                      </a:r>
                      <a:r>
                        <a:rPr lang="en-AU" sz="1800" b="1" dirty="0" smtClean="0">
                          <a:solidFill>
                            <a:srgbClr val="FFFF99"/>
                          </a:solidFill>
                          <a:effectLst/>
                          <a:latin typeface="Arial" panose="020B0604020202020204" pitchFamily="34" charset="0"/>
                          <a:cs typeface="Arial" panose="020B0604020202020204" pitchFamily="34" charset="0"/>
                        </a:rPr>
                        <a:t>what </a:t>
                      </a:r>
                      <a:r>
                        <a:rPr lang="en-AU" sz="1800" b="1" dirty="0">
                          <a:solidFill>
                            <a:srgbClr val="FFFF99"/>
                          </a:solidFill>
                          <a:effectLst/>
                          <a:latin typeface="Arial" panose="020B0604020202020204" pitchFamily="34" charset="0"/>
                          <a:cs typeface="Arial" panose="020B0604020202020204" pitchFamily="34" charset="0"/>
                        </a:rPr>
                        <a:t>to </a:t>
                      </a:r>
                      <a:r>
                        <a:rPr lang="en-AU" sz="1800" b="1" dirty="0" smtClean="0">
                          <a:solidFill>
                            <a:srgbClr val="FFFF99"/>
                          </a:solidFill>
                          <a:effectLst/>
                          <a:latin typeface="Arial" panose="020B0604020202020204" pitchFamily="34" charset="0"/>
                          <a:cs typeface="Arial" panose="020B0604020202020204" pitchFamily="34" charset="0"/>
                        </a:rPr>
                        <a:t>do’</a:t>
                      </a:r>
                      <a:endParaRPr lang="en-AU" sz="1800" b="1" dirty="0">
                        <a:solidFill>
                          <a:srgbClr val="FFFF99"/>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cs typeface="Arial" panose="020B0604020202020204" pitchFamily="34" charset="0"/>
                        </a:rPr>
                        <a:t>Unaware of free</a:t>
                      </a:r>
                      <a:r>
                        <a:rPr lang="en-AU" sz="1500" b="1" baseline="0" dirty="0" smtClean="0">
                          <a:solidFill>
                            <a:srgbClr val="002060"/>
                          </a:solidFill>
                          <a:effectLst/>
                          <a:latin typeface="Arial" panose="020B0604020202020204" pitchFamily="34" charset="0"/>
                          <a:cs typeface="Arial" panose="020B0604020202020204" pitchFamily="34" charset="0"/>
                        </a:rPr>
                        <a:t> legal services</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marR="0" indent="0" algn="l" defTabSz="914400" rtl="0" eaLnBrk="1" fontAlgn="auto" latinLnBrk="0" hangingPunct="1">
                        <a:lnSpc>
                          <a:spcPct val="115000"/>
                        </a:lnSpc>
                        <a:spcBef>
                          <a:spcPts val="0"/>
                        </a:spcBef>
                        <a:spcAft>
                          <a:spcPts val="0"/>
                        </a:spcAft>
                        <a:buClrTx/>
                        <a:buSzTx/>
                        <a:buFontTx/>
                        <a:buNone/>
                        <a:tabLst/>
                        <a:defRPr/>
                      </a:pPr>
                      <a:r>
                        <a:rPr lang="en-AU" sz="1500" b="1" dirty="0" smtClean="0">
                          <a:solidFill>
                            <a:srgbClr val="002060"/>
                          </a:solidFill>
                          <a:effectLst/>
                          <a:latin typeface="Arial" panose="020B0604020202020204" pitchFamily="34" charset="0"/>
                          <a:cs typeface="Arial" panose="020B0604020202020204" pitchFamily="34" charset="0"/>
                        </a:rPr>
                        <a:t>18-54 years </a:t>
                      </a:r>
                      <a:r>
                        <a:rPr lang="en-AU" sz="1400" b="0" i="1" dirty="0" smtClean="0">
                          <a:solidFill>
                            <a:srgbClr val="002060"/>
                          </a:solidFill>
                          <a:effectLst/>
                          <a:latin typeface="Arial" panose="020B0604020202020204" pitchFamily="34" charset="0"/>
                          <a:cs typeface="Arial" panose="020B0604020202020204" pitchFamily="34" charset="0"/>
                        </a:rPr>
                        <a:t>(v. 65+ years)</a:t>
                      </a:r>
                      <a:endParaRPr lang="en-AU" sz="1400" b="0" i="1" dirty="0" smtClean="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cs typeface="Arial" panose="020B0604020202020204" pitchFamily="34" charset="0"/>
                        </a:rPr>
                        <a:t>Non-Indigenous</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cs typeface="Arial" panose="020B0604020202020204" pitchFamily="34" charset="0"/>
                        </a:rPr>
                        <a:t>Had not completed Year 12 </a:t>
                      </a:r>
                      <a:r>
                        <a:rPr lang="en-AU" sz="1400" b="0" i="1" dirty="0" smtClean="0">
                          <a:solidFill>
                            <a:srgbClr val="002060"/>
                          </a:solidFill>
                          <a:effectLst/>
                          <a:latin typeface="Arial" panose="020B0604020202020204" pitchFamily="34" charset="0"/>
                          <a:cs typeface="Arial" panose="020B0604020202020204" pitchFamily="34" charset="0"/>
                        </a:rPr>
                        <a:t>(v. post-school qualification)</a:t>
                      </a:r>
                      <a:endParaRPr lang="en-AU" sz="1400" b="0" i="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ea typeface="+mn-ea"/>
                          <a:cs typeface="Arial" panose="020B0604020202020204" pitchFamily="34" charset="0"/>
                        </a:rPr>
                        <a:t>Had</a:t>
                      </a:r>
                      <a:r>
                        <a:rPr lang="en-AU" sz="1500" b="1" baseline="0" dirty="0" smtClean="0">
                          <a:solidFill>
                            <a:srgbClr val="002060"/>
                          </a:solidFill>
                          <a:effectLst/>
                          <a:latin typeface="Arial" panose="020B0604020202020204" pitchFamily="34" charset="0"/>
                          <a:ea typeface="+mn-ea"/>
                          <a:cs typeface="Arial" panose="020B0604020202020204" pitchFamily="34" charset="0"/>
                        </a:rPr>
                        <a:t> been unemployed</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bl>
          </a:graphicData>
        </a:graphic>
      </p:graphicFrame>
      <p:sp>
        <p:nvSpPr>
          <p:cNvPr id="8" name="Rectangle 7"/>
          <p:cNvSpPr/>
          <p:nvPr/>
        </p:nvSpPr>
        <p:spPr>
          <a:xfrm>
            <a:off x="200183" y="5877272"/>
            <a:ext cx="8844408" cy="830997"/>
          </a:xfrm>
          <a:prstGeom prst="rect">
            <a:avLst/>
          </a:prstGeom>
        </p:spPr>
        <p:txBody>
          <a:bodyPr wrap="square">
            <a:spAutoFit/>
          </a:bodyPr>
          <a:lstStyle/>
          <a:p>
            <a:r>
              <a:rPr lang="en-AU" sz="1600" b="1" dirty="0" smtClean="0"/>
              <a:t>Other variables examined: </a:t>
            </a:r>
            <a:r>
              <a:rPr lang="en-AU" sz="1600" dirty="0" smtClean="0"/>
              <a:t>problem type, problem severity, awareness of nfp legal services, gender age, Indigenous status, disability status, education, employment status, family status, housing type, income, main language, remoteness</a:t>
            </a:r>
            <a:endParaRPr lang="en-AU" sz="1600" dirty="0"/>
          </a:p>
        </p:txBody>
      </p:sp>
      <p:graphicFrame>
        <p:nvGraphicFramePr>
          <p:cNvPr id="9" name="Table 8"/>
          <p:cNvGraphicFramePr>
            <a:graphicFrameLocks noGrp="1"/>
          </p:cNvGraphicFramePr>
          <p:nvPr>
            <p:extLst>
              <p:ext uri="{D42A27DB-BD31-4B8C-83A1-F6EECF244321}">
                <p14:modId xmlns:p14="http://schemas.microsoft.com/office/powerpoint/2010/main" val="2875993108"/>
              </p:ext>
            </p:extLst>
          </p:nvPr>
        </p:nvGraphicFramePr>
        <p:xfrm>
          <a:off x="1187624" y="4221088"/>
          <a:ext cx="6912767" cy="1440000"/>
        </p:xfrm>
        <a:graphic>
          <a:graphicData uri="http://schemas.openxmlformats.org/drawingml/2006/table">
            <a:tbl>
              <a:tblPr firstRow="1" firstCol="1" bandRow="1">
                <a:tableStyleId>{5C22544A-7EE6-4342-B048-85BDC9FD1C3A}</a:tableStyleId>
              </a:tblPr>
              <a:tblGrid>
                <a:gridCol w="6912767"/>
              </a:tblGrid>
              <a:tr h="360000">
                <a:tc>
                  <a:txBody>
                    <a:bodyPr/>
                    <a:lstStyle/>
                    <a:p>
                      <a:pPr algn="ctr">
                        <a:lnSpc>
                          <a:spcPct val="115000"/>
                        </a:lnSpc>
                        <a:spcAft>
                          <a:spcPts val="0"/>
                        </a:spcAft>
                      </a:pPr>
                      <a:r>
                        <a:rPr lang="en-AU" sz="1800" dirty="0" smtClean="0">
                          <a:solidFill>
                            <a:schemeClr val="tx1"/>
                          </a:solidFill>
                          <a:effectLst/>
                          <a:latin typeface="Arial" panose="020B0604020202020204" pitchFamily="34" charset="0"/>
                          <a:cs typeface="Arial" panose="020B0604020202020204" pitchFamily="34" charset="0"/>
                        </a:rPr>
                        <a:t>Took no action</a:t>
                      </a:r>
                      <a:r>
                        <a:rPr lang="en-AU" sz="1600" dirty="0" smtClean="0">
                          <a:solidFill>
                            <a:schemeClr val="tx1"/>
                          </a:solidFill>
                          <a:effectLst/>
                          <a:latin typeface="Arial" panose="020B0604020202020204" pitchFamily="34" charset="0"/>
                          <a:cs typeface="Arial" panose="020B0604020202020204" pitchFamily="34" charset="0"/>
                        </a:rPr>
                        <a:t>: More likely to report </a:t>
                      </a:r>
                      <a:r>
                        <a:rPr lang="en-AU" sz="1800" dirty="0" smtClean="0">
                          <a:solidFill>
                            <a:srgbClr val="FFFF99"/>
                          </a:solidFill>
                          <a:effectLst/>
                          <a:latin typeface="Arial" panose="020B0604020202020204" pitchFamily="34" charset="0"/>
                          <a:cs typeface="Arial" panose="020B0604020202020204" pitchFamily="34" charset="0"/>
                        </a:rPr>
                        <a:t>‘Would be </a:t>
                      </a:r>
                      <a:r>
                        <a:rPr lang="en-AU" sz="1800" dirty="0">
                          <a:solidFill>
                            <a:srgbClr val="FFFF99"/>
                          </a:solidFill>
                          <a:effectLst/>
                          <a:latin typeface="Arial" panose="020B0604020202020204" pitchFamily="34" charset="0"/>
                          <a:cs typeface="Arial" panose="020B0604020202020204" pitchFamily="34" charset="0"/>
                        </a:rPr>
                        <a:t>too </a:t>
                      </a:r>
                      <a:r>
                        <a:rPr lang="en-AU" sz="1800" dirty="0" smtClean="0">
                          <a:solidFill>
                            <a:srgbClr val="FFFF99"/>
                          </a:solidFill>
                          <a:effectLst/>
                          <a:latin typeface="Arial" panose="020B0604020202020204" pitchFamily="34" charset="0"/>
                          <a:cs typeface="Arial" panose="020B0604020202020204" pitchFamily="34" charset="0"/>
                        </a:rPr>
                        <a:t>stressful’</a:t>
                      </a:r>
                      <a:endParaRPr lang="en-AU" sz="1800" dirty="0">
                        <a:solidFill>
                          <a:srgbClr val="FFFF99"/>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75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cs typeface="Arial" panose="020B0604020202020204" pitchFamily="34" charset="0"/>
                        </a:rPr>
                        <a:t>Female</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algn="l">
                        <a:lnSpc>
                          <a:spcPct val="115000"/>
                        </a:lnSpc>
                        <a:spcAft>
                          <a:spcPts val="0"/>
                        </a:spcAft>
                      </a:pPr>
                      <a:r>
                        <a:rPr lang="en-AU" sz="1500" b="1" dirty="0">
                          <a:solidFill>
                            <a:srgbClr val="002060"/>
                          </a:solidFill>
                          <a:effectLst/>
                          <a:latin typeface="Arial" panose="020B0604020202020204" pitchFamily="34" charset="0"/>
                          <a:cs typeface="Arial" panose="020B0604020202020204" pitchFamily="34" charset="0"/>
                        </a:rPr>
                        <a:t>Disadvantaged </a:t>
                      </a:r>
                      <a:r>
                        <a:rPr lang="en-AU" sz="1500" b="1" dirty="0" smtClean="0">
                          <a:solidFill>
                            <a:srgbClr val="002060"/>
                          </a:solidFill>
                          <a:effectLst/>
                          <a:latin typeface="Arial" panose="020B0604020202020204" pitchFamily="34" charset="0"/>
                          <a:cs typeface="Arial" panose="020B0604020202020204" pitchFamily="34" charset="0"/>
                        </a:rPr>
                        <a:t>housing</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r h="360000">
                <a:tc>
                  <a:txBody>
                    <a:bodyPr/>
                    <a:lstStyle/>
                    <a:p>
                      <a:pPr marL="1260000" algn="l">
                        <a:lnSpc>
                          <a:spcPct val="115000"/>
                        </a:lnSpc>
                        <a:spcAft>
                          <a:spcPts val="0"/>
                        </a:spcAft>
                      </a:pPr>
                      <a:r>
                        <a:rPr lang="en-AU" sz="1500" b="1" dirty="0" smtClean="0">
                          <a:solidFill>
                            <a:srgbClr val="002060"/>
                          </a:solidFill>
                          <a:effectLst/>
                          <a:latin typeface="Arial" panose="020B0604020202020204" pitchFamily="34" charset="0"/>
                          <a:cs typeface="Arial" panose="020B0604020202020204" pitchFamily="34" charset="0"/>
                        </a:rPr>
                        <a:t>Non-English main</a:t>
                      </a:r>
                      <a:r>
                        <a:rPr lang="en-AU" sz="1500" b="1" baseline="0" dirty="0" smtClean="0">
                          <a:solidFill>
                            <a:srgbClr val="002060"/>
                          </a:solidFill>
                          <a:effectLst/>
                          <a:latin typeface="Arial" panose="020B0604020202020204" pitchFamily="34" charset="0"/>
                          <a:cs typeface="Arial" panose="020B0604020202020204" pitchFamily="34" charset="0"/>
                        </a:rPr>
                        <a:t> language</a:t>
                      </a:r>
                      <a:endParaRPr lang="en-AU" sz="1500" b="1" dirty="0">
                        <a:solidFill>
                          <a:srgbClr val="002060"/>
                        </a:solidFill>
                        <a:effectLst/>
                        <a:latin typeface="Arial" panose="020B0604020202020204" pitchFamily="34" charset="0"/>
                        <a:ea typeface="Calibri"/>
                        <a:cs typeface="Arial" panose="020B0604020202020204" pitchFamily="34" charset="0"/>
                      </a:endParaRPr>
                    </a:p>
                  </a:txBody>
                  <a:tcPr marL="68580" marR="68580" marT="0" marB="0">
                    <a:solidFill>
                      <a:schemeClr val="accent3">
                        <a:lumMod val="60000"/>
                        <a:lumOff val="40000"/>
                      </a:schemeClr>
                    </a:solidFill>
                  </a:tcPr>
                </a:tc>
              </a:tr>
            </a:tbl>
          </a:graphicData>
        </a:graphic>
      </p:graphicFrame>
      <p:sp>
        <p:nvSpPr>
          <p:cNvPr id="2" name="Slide Number Placeholder 1"/>
          <p:cNvSpPr>
            <a:spLocks noGrp="1"/>
          </p:cNvSpPr>
          <p:nvPr>
            <p:ph type="sldNum" sz="quarter" idx="12"/>
          </p:nvPr>
        </p:nvSpPr>
        <p:spPr/>
        <p:txBody>
          <a:bodyPr/>
          <a:lstStyle/>
          <a:p>
            <a:fld id="{65E93249-90C2-4257-B1DC-5AE82ECF4B99}" type="slidenum">
              <a:rPr lang="en-AU" smtClean="0"/>
              <a:t>22</a:t>
            </a:fld>
            <a:endParaRPr lang="en-AU" dirty="0"/>
          </a:p>
        </p:txBody>
      </p:sp>
    </p:spTree>
    <p:extLst>
      <p:ext uri="{BB962C8B-B14F-4D97-AF65-F5344CB8AC3E}">
        <p14:creationId xmlns:p14="http://schemas.microsoft.com/office/powerpoint/2010/main" val="24155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683568" y="1432687"/>
            <a:ext cx="8136904" cy="4693593"/>
          </a:xfrm>
          <a:prstGeom prst="rect">
            <a:avLst/>
          </a:prstGeom>
          <a:noFill/>
        </p:spPr>
        <p:txBody>
          <a:bodyPr wrap="square" rtlCol="0">
            <a:spAutoFit/>
          </a:bodyPr>
          <a:lstStyle/>
          <a:p>
            <a:pPr algn="ctr"/>
            <a:r>
              <a:rPr lang="en-AU" sz="3600" b="1" dirty="0" smtClean="0">
                <a:solidFill>
                  <a:srgbClr val="2E4DE6"/>
                </a:solidFill>
              </a:rPr>
              <a:t>Implications for service delivery</a:t>
            </a:r>
          </a:p>
          <a:p>
            <a:pPr algn="ctr"/>
            <a:endParaRPr lang="en-AU" dirty="0" smtClean="0">
              <a:solidFill>
                <a:schemeClr val="accent5">
                  <a:lumMod val="75000"/>
                </a:schemeClr>
              </a:solidFill>
            </a:endParaRPr>
          </a:p>
          <a:p>
            <a:endParaRPr lang="en-AU" sz="2400" dirty="0" smtClean="0"/>
          </a:p>
          <a:p>
            <a:pPr>
              <a:spcAft>
                <a:spcPts val="1800"/>
              </a:spcAft>
            </a:pPr>
            <a:r>
              <a:rPr lang="en-AU" sz="2400" b="1" dirty="0" smtClean="0"/>
              <a:t>Services should be:</a:t>
            </a:r>
          </a:p>
          <a:p>
            <a:pPr lvl="1">
              <a:spcAft>
                <a:spcPts val="1200"/>
              </a:spcAft>
            </a:pPr>
            <a:r>
              <a:rPr lang="en-AU" sz="3200" b="1" i="1" dirty="0" smtClean="0">
                <a:solidFill>
                  <a:srgbClr val="0070C0"/>
                </a:solidFill>
              </a:rPr>
              <a:t>Targeted</a:t>
            </a:r>
            <a:r>
              <a:rPr lang="en-AU" sz="2400" b="1" i="1" dirty="0" smtClean="0">
                <a:solidFill>
                  <a:srgbClr val="329C9C"/>
                </a:solidFill>
              </a:rPr>
              <a:t> </a:t>
            </a:r>
            <a:r>
              <a:rPr lang="en-AU" sz="2200" dirty="0" smtClean="0"/>
              <a:t>to reach the neediest</a:t>
            </a:r>
          </a:p>
          <a:p>
            <a:pPr lvl="1">
              <a:spcAft>
                <a:spcPts val="1200"/>
              </a:spcAft>
            </a:pPr>
            <a:r>
              <a:rPr lang="en-AU" sz="3200" b="1" i="1" dirty="0" smtClean="0">
                <a:solidFill>
                  <a:srgbClr val="0070C0"/>
                </a:solidFill>
              </a:rPr>
              <a:t>Joined-up</a:t>
            </a:r>
            <a:r>
              <a:rPr lang="en-AU" sz="3200" dirty="0" smtClean="0">
                <a:solidFill>
                  <a:srgbClr val="0070C0"/>
                </a:solidFill>
              </a:rPr>
              <a:t> </a:t>
            </a:r>
            <a:r>
              <a:rPr lang="en-AU" sz="2200" dirty="0" smtClean="0"/>
              <a:t>to address joined-up, complex life problems</a:t>
            </a:r>
          </a:p>
          <a:p>
            <a:pPr lvl="1">
              <a:spcAft>
                <a:spcPts val="1200"/>
              </a:spcAft>
            </a:pPr>
            <a:r>
              <a:rPr lang="en-AU" sz="3200" b="1" i="1" dirty="0" smtClean="0">
                <a:solidFill>
                  <a:srgbClr val="0070C0"/>
                </a:solidFill>
              </a:rPr>
              <a:t>Timely</a:t>
            </a:r>
            <a:r>
              <a:rPr lang="en-AU" sz="2800" dirty="0"/>
              <a:t> </a:t>
            </a:r>
            <a:r>
              <a:rPr lang="en-AU" sz="2200" dirty="0" smtClean="0"/>
              <a:t>to ensure responsiveness as early as practicable</a:t>
            </a:r>
            <a:endParaRPr lang="en-AU" sz="2200" b="1" i="1" dirty="0" smtClean="0">
              <a:solidFill>
                <a:srgbClr val="3E908E"/>
              </a:solidFill>
            </a:endParaRPr>
          </a:p>
          <a:p>
            <a:pPr lvl="1"/>
            <a:r>
              <a:rPr lang="en-AU" sz="3200" b="1" i="1" dirty="0" smtClean="0">
                <a:solidFill>
                  <a:srgbClr val="0070C0"/>
                </a:solidFill>
              </a:rPr>
              <a:t>Appropriate</a:t>
            </a:r>
            <a:r>
              <a:rPr lang="en-AU" sz="2400" dirty="0" smtClean="0">
                <a:solidFill>
                  <a:srgbClr val="329C9C"/>
                </a:solidFill>
              </a:rPr>
              <a:t> </a:t>
            </a:r>
            <a:r>
              <a:rPr lang="en-AU" sz="2200" dirty="0" smtClean="0"/>
              <a:t>to the needs and capability of the user</a:t>
            </a: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23</a:t>
            </a:fld>
            <a:endParaRPr lang="en-AU" dirty="0"/>
          </a:p>
        </p:txBody>
      </p:sp>
    </p:spTree>
    <p:extLst>
      <p:ext uri="{BB962C8B-B14F-4D97-AF65-F5344CB8AC3E}">
        <p14:creationId xmlns:p14="http://schemas.microsoft.com/office/powerpoint/2010/main" val="33159744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894195"/>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8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Key service direction: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Targeted services</a:t>
            </a:r>
          </a:p>
          <a:p>
            <a:pPr algn="ctr"/>
            <a:endParaRPr lang="en-AU" sz="5400" b="1" dirty="0" smtClean="0"/>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24</a:t>
            </a:fld>
            <a:endParaRPr lang="en-AU" dirty="0"/>
          </a:p>
        </p:txBody>
      </p:sp>
    </p:spTree>
    <p:extLst>
      <p:ext uri="{BB962C8B-B14F-4D97-AF65-F5344CB8AC3E}">
        <p14:creationId xmlns:p14="http://schemas.microsoft.com/office/powerpoint/2010/main" val="19144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206182"/>
            <a:ext cx="8373814" cy="5376744"/>
          </a:xfrm>
        </p:spPr>
        <p:txBody>
          <a:bodyPr>
            <a:normAutofit fontScale="85000" lnSpcReduction="10000"/>
          </a:bodyPr>
          <a:lstStyle/>
          <a:p>
            <a:pPr marL="0" indent="0">
              <a:lnSpc>
                <a:spcPct val="124000"/>
              </a:lnSpc>
              <a:spcBef>
                <a:spcPts val="0"/>
              </a:spcBef>
              <a:spcAft>
                <a:spcPts val="1200"/>
              </a:spcAft>
              <a:buNone/>
            </a:pPr>
            <a:r>
              <a:rPr lang="en-AU" sz="2400" b="1" dirty="0" smtClean="0">
                <a:solidFill>
                  <a:srgbClr val="7030A0"/>
                </a:solidFill>
                <a:latin typeface="Arial" panose="020B0604020202020204" pitchFamily="34" charset="0"/>
                <a:cs typeface="Arial" panose="020B0604020202020204" pitchFamily="34" charset="0"/>
              </a:rPr>
              <a:t>Reaching the broader community</a:t>
            </a:r>
          </a:p>
          <a:p>
            <a:pPr>
              <a:lnSpc>
                <a:spcPct val="124000"/>
              </a:lnSpc>
              <a:spcBef>
                <a:spcPts val="0"/>
              </a:spcBef>
              <a:spcAft>
                <a:spcPts val="1200"/>
              </a:spcAft>
            </a:pPr>
            <a:r>
              <a:rPr lang="en-AU" sz="2000" b="1" dirty="0" smtClean="0">
                <a:solidFill>
                  <a:srgbClr val="00589A"/>
                </a:solidFill>
                <a:latin typeface="Arial" panose="020B0604020202020204" pitchFamily="34" charset="0"/>
                <a:cs typeface="Arial" panose="020B0604020202020204" pitchFamily="34" charset="0"/>
              </a:rPr>
              <a:t>Simple legal gateways:</a:t>
            </a:r>
            <a:r>
              <a:rPr lang="en-AU" sz="2000" b="1" dirty="0" smtClean="0">
                <a:latin typeface="Arial" panose="020B0604020202020204" pitchFamily="34" charset="0"/>
                <a:cs typeface="Arial" panose="020B0604020202020204" pitchFamily="34" charset="0"/>
              </a:rPr>
              <a:t> </a:t>
            </a:r>
            <a:r>
              <a:rPr lang="en-AU" sz="1900" dirty="0" smtClean="0">
                <a:latin typeface="Arial" panose="020B0604020202020204" pitchFamily="34" charset="0"/>
                <a:cs typeface="Arial" panose="020B0604020202020204" pitchFamily="34" charset="0"/>
              </a:rPr>
              <a:t>well-recognised, effective triage &amp; referral</a:t>
            </a:r>
          </a:p>
          <a:p>
            <a:pPr>
              <a:lnSpc>
                <a:spcPct val="124000"/>
              </a:lnSpc>
              <a:spcBef>
                <a:spcPts val="0"/>
              </a:spcBef>
              <a:spcAft>
                <a:spcPts val="1200"/>
              </a:spcAft>
            </a:pPr>
            <a:r>
              <a:rPr lang="en-AU" sz="2000" b="1" dirty="0" smtClean="0">
                <a:solidFill>
                  <a:srgbClr val="00589A"/>
                </a:solidFill>
                <a:latin typeface="Arial" panose="020B0604020202020204" pitchFamily="34" charset="0"/>
                <a:cs typeface="Arial" panose="020B0604020202020204" pitchFamily="34" charset="0"/>
              </a:rPr>
              <a:t>Non-legal professionals as gateways:</a:t>
            </a:r>
            <a:r>
              <a:rPr lang="en-AU" sz="2000" dirty="0" smtClean="0">
                <a:latin typeface="Arial" panose="020B0604020202020204" pitchFamily="34" charset="0"/>
                <a:cs typeface="Arial" panose="020B0604020202020204" pitchFamily="34" charset="0"/>
              </a:rPr>
              <a:t> </a:t>
            </a:r>
            <a:r>
              <a:rPr lang="en-AU" sz="1900" dirty="0" smtClean="0">
                <a:latin typeface="Arial" panose="020B0604020202020204" pitchFamily="34" charset="0"/>
                <a:cs typeface="Arial" panose="020B0604020202020204" pitchFamily="34" charset="0"/>
              </a:rPr>
              <a:t>routinely the only point of contact for people with legal need. Use them to ‘spot’ legal problems &amp; provide referral to simple legal gateways</a:t>
            </a:r>
          </a:p>
          <a:p>
            <a:pPr marL="0" indent="0">
              <a:lnSpc>
                <a:spcPct val="124000"/>
              </a:lnSpc>
              <a:spcBef>
                <a:spcPts val="1800"/>
              </a:spcBef>
              <a:buNone/>
            </a:pPr>
            <a:r>
              <a:rPr lang="en-AU" sz="2400" b="1" dirty="0" smtClean="0">
                <a:solidFill>
                  <a:srgbClr val="7030A0"/>
                </a:solidFill>
                <a:latin typeface="Arial" panose="020B0604020202020204" pitchFamily="34" charset="0"/>
                <a:cs typeface="Arial" panose="020B0604020202020204" pitchFamily="34" charset="0"/>
              </a:rPr>
              <a:t>Reaching disadvantage people</a:t>
            </a:r>
          </a:p>
          <a:p>
            <a:pPr>
              <a:lnSpc>
                <a:spcPct val="124000"/>
              </a:lnSpc>
              <a:spcBef>
                <a:spcPts val="1200"/>
              </a:spcBef>
            </a:pPr>
            <a:r>
              <a:rPr lang="en-AU" sz="1800" dirty="0" smtClean="0">
                <a:latin typeface="Arial" panose="020B0604020202020204" pitchFamily="34" charset="0"/>
                <a:cs typeface="Arial" panose="020B0604020202020204" pitchFamily="34" charset="0"/>
              </a:rPr>
              <a:t>Often marginalised, multiple problems, complex/chaotic lives, low capability, access barriers</a:t>
            </a:r>
          </a:p>
          <a:p>
            <a:pPr>
              <a:lnSpc>
                <a:spcPct val="124000"/>
              </a:lnSpc>
              <a:spcBef>
                <a:spcPts val="1200"/>
              </a:spcBef>
            </a:pPr>
            <a:r>
              <a:rPr lang="en-AU" sz="1800" dirty="0" smtClean="0">
                <a:latin typeface="Arial" panose="020B0604020202020204" pitchFamily="34" charset="0"/>
                <a:cs typeface="Arial" panose="020B0604020202020204" pitchFamily="34" charset="0"/>
              </a:rPr>
              <a:t>Often don’t front up to a lawyer’s office, so you need to reach out to them</a:t>
            </a:r>
          </a:p>
          <a:p>
            <a:pPr marL="0" indent="0">
              <a:lnSpc>
                <a:spcPct val="124000"/>
              </a:lnSpc>
              <a:spcBef>
                <a:spcPts val="2400"/>
              </a:spcBef>
              <a:buNone/>
            </a:pPr>
            <a:r>
              <a:rPr lang="en-AU" sz="2400" b="1" dirty="0" smtClean="0">
                <a:solidFill>
                  <a:srgbClr val="7030A0"/>
                </a:solidFill>
                <a:latin typeface="Arial" panose="020B0604020202020204" pitchFamily="34" charset="0"/>
                <a:cs typeface="Arial" panose="020B0604020202020204" pitchFamily="34" charset="0"/>
              </a:rPr>
              <a:t>Outreach</a:t>
            </a:r>
          </a:p>
          <a:p>
            <a:pPr>
              <a:lnSpc>
                <a:spcPct val="124000"/>
              </a:lnSpc>
              <a:spcBef>
                <a:spcPts val="1200"/>
              </a:spcBef>
            </a:pPr>
            <a:r>
              <a:rPr lang="en-AU" sz="2000" b="1" dirty="0" smtClean="0">
                <a:solidFill>
                  <a:srgbClr val="00589A"/>
                </a:solidFill>
                <a:latin typeface="Arial" panose="020B0604020202020204" pitchFamily="34" charset="0"/>
                <a:cs typeface="Arial" panose="020B0604020202020204" pitchFamily="34" charset="0"/>
              </a:rPr>
              <a:t>Definition: </a:t>
            </a:r>
            <a:r>
              <a:rPr lang="en-AU" sz="1800" dirty="0" smtClean="0">
                <a:latin typeface="Arial" panose="020B0604020202020204" pitchFamily="34" charset="0"/>
                <a:cs typeface="Arial" panose="020B0604020202020204" pitchFamily="34" charset="0"/>
              </a:rPr>
              <a:t>Service providers </a:t>
            </a:r>
            <a:r>
              <a:rPr lang="en-AU" sz="1800" b="1" i="1" dirty="0" smtClean="0">
                <a:latin typeface="Arial" panose="020B0604020202020204" pitchFamily="34" charset="0"/>
                <a:cs typeface="Arial" panose="020B0604020202020204" pitchFamily="34" charset="0"/>
              </a:rPr>
              <a:t>proactively</a:t>
            </a:r>
            <a:r>
              <a:rPr lang="en-AU" sz="1800" b="1" dirty="0" smtClean="0">
                <a:latin typeface="Arial" panose="020B0604020202020204" pitchFamily="34" charset="0"/>
                <a:cs typeface="Arial" panose="020B0604020202020204" pitchFamily="34" charset="0"/>
              </a:rPr>
              <a:t> </a:t>
            </a:r>
            <a:r>
              <a:rPr lang="en-AU" sz="1800" dirty="0" smtClean="0">
                <a:latin typeface="Arial" panose="020B0604020202020204" pitchFamily="34" charset="0"/>
                <a:cs typeface="Arial" panose="020B0604020202020204" pitchFamily="34" charset="0"/>
              </a:rPr>
              <a:t>attempt to reach clients (away from face-to-face delivery in primary office)</a:t>
            </a:r>
          </a:p>
          <a:p>
            <a:pPr>
              <a:lnSpc>
                <a:spcPct val="124000"/>
              </a:lnSpc>
              <a:spcBef>
                <a:spcPts val="1200"/>
              </a:spcBef>
            </a:pPr>
            <a:r>
              <a:rPr lang="en-AU" sz="1800" dirty="0" smtClean="0">
                <a:latin typeface="Arial" panose="020B0604020202020204" pitchFamily="34" charset="0"/>
                <a:cs typeface="Arial" panose="020B0604020202020204" pitchFamily="34" charset="0"/>
              </a:rPr>
              <a:t>typically prioritise the neediest</a:t>
            </a:r>
            <a:endParaRPr lang="en-AU" sz="1800" dirty="0">
              <a:latin typeface="Arial" panose="020B0604020202020204" pitchFamily="34" charset="0"/>
              <a:cs typeface="Arial" panose="020B0604020202020204" pitchFamily="34" charset="0"/>
            </a:endParaRPr>
          </a:p>
        </p:txBody>
      </p:sp>
      <p:sp>
        <p:nvSpPr>
          <p:cNvPr id="2" name="TextBox 1"/>
          <p:cNvSpPr txBox="1"/>
          <p:nvPr/>
        </p:nvSpPr>
        <p:spPr>
          <a:xfrm>
            <a:off x="2051720" y="307975"/>
            <a:ext cx="4752528" cy="707886"/>
          </a:xfrm>
          <a:prstGeom prst="rect">
            <a:avLst/>
          </a:prstGeom>
          <a:noFill/>
        </p:spPr>
        <p:txBody>
          <a:bodyPr wrap="square" rtlCol="0">
            <a:spAutoFit/>
          </a:bodyPr>
          <a:lstStyle/>
          <a:p>
            <a:pPr algn="ctr"/>
            <a:r>
              <a:rPr lang="en-AU" sz="4000" b="1" dirty="0" smtClean="0">
                <a:solidFill>
                  <a:srgbClr val="2E4DE6"/>
                </a:solidFill>
              </a:rPr>
              <a:t>Targeted</a:t>
            </a:r>
            <a:endParaRPr lang="en-AU" sz="40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25</a:t>
            </a:fld>
            <a:endParaRPr lang="en-AU" dirty="0"/>
          </a:p>
        </p:txBody>
      </p:sp>
    </p:spTree>
    <p:extLst>
      <p:ext uri="{BB962C8B-B14F-4D97-AF65-F5344CB8AC3E}">
        <p14:creationId xmlns:p14="http://schemas.microsoft.com/office/powerpoint/2010/main" val="31252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5" y="307975"/>
            <a:ext cx="3744416" cy="461665"/>
          </a:xfrm>
          <a:prstGeom prst="rect">
            <a:avLst/>
          </a:prstGeom>
          <a:noFill/>
        </p:spPr>
        <p:txBody>
          <a:bodyPr wrap="square" rtlCol="0">
            <a:spAutoFit/>
          </a:bodyPr>
          <a:lstStyle/>
          <a:p>
            <a:r>
              <a:rPr lang="en-AU" sz="2400" b="1" dirty="0">
                <a:solidFill>
                  <a:srgbClr val="2E4DE6"/>
                </a:solidFill>
                <a:latin typeface="Arial" panose="020B0604020202020204" pitchFamily="34" charset="0"/>
                <a:cs typeface="Arial" panose="020B0604020202020204" pitchFamily="34" charset="0"/>
              </a:rPr>
              <a:t>L</a:t>
            </a:r>
            <a:r>
              <a:rPr lang="en-AU" sz="2400" b="1" dirty="0" smtClean="0">
                <a:solidFill>
                  <a:srgbClr val="2E4DE6"/>
                </a:solidFill>
                <a:latin typeface="Arial" panose="020B0604020202020204" pitchFamily="34" charset="0"/>
                <a:cs typeface="Arial" panose="020B0604020202020204" pitchFamily="34" charset="0"/>
              </a:rPr>
              <a:t>egal outreach models </a:t>
            </a:r>
            <a:endParaRPr lang="en-AU" sz="2400" b="1" dirty="0">
              <a:solidFill>
                <a:srgbClr val="2E4DE6"/>
              </a:solidFill>
              <a:latin typeface="Arial" panose="020B0604020202020204" pitchFamily="34" charset="0"/>
              <a:cs typeface="Arial" panose="020B0604020202020204" pitchFamily="34" charset="0"/>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531503621"/>
              </p:ext>
            </p:extLst>
          </p:nvPr>
        </p:nvGraphicFramePr>
        <p:xfrm>
          <a:off x="622186" y="843244"/>
          <a:ext cx="7880578" cy="5788320"/>
        </p:xfrm>
        <a:graphic>
          <a:graphicData uri="http://schemas.openxmlformats.org/drawingml/2006/table">
            <a:tbl>
              <a:tblPr firstRow="1" firstCol="1" bandRow="1">
                <a:tableStyleId>{5C22544A-7EE6-4342-B048-85BDC9FD1C3A}</a:tableStyleId>
              </a:tblPr>
              <a:tblGrid>
                <a:gridCol w="2047930"/>
                <a:gridCol w="5832648"/>
              </a:tblGrid>
              <a:tr h="360000">
                <a:tc>
                  <a:txBody>
                    <a:bodyPr/>
                    <a:lstStyle/>
                    <a:p>
                      <a:pPr>
                        <a:spcAft>
                          <a:spcPts val="0"/>
                        </a:spcAft>
                      </a:pPr>
                      <a:r>
                        <a:rPr lang="en-AU" sz="1800" b="1" dirty="0">
                          <a:effectLst/>
                        </a:rPr>
                        <a:t>Dimension</a:t>
                      </a:r>
                      <a:endParaRPr lang="en-AU" sz="1800" b="1" dirty="0">
                        <a:effectLst/>
                        <a:latin typeface="Cambria"/>
                        <a:ea typeface="Calibri"/>
                        <a:cs typeface="Times New Roman"/>
                      </a:endParaRPr>
                    </a:p>
                  </a:txBody>
                  <a:tcPr marL="68580" marR="68580" marT="0" marB="0">
                    <a:solidFill>
                      <a:schemeClr val="accent3">
                        <a:lumMod val="50000"/>
                      </a:schemeClr>
                    </a:solidFill>
                  </a:tcPr>
                </a:tc>
                <a:tc>
                  <a:txBody>
                    <a:bodyPr/>
                    <a:lstStyle/>
                    <a:p>
                      <a:pPr>
                        <a:spcAft>
                          <a:spcPts val="0"/>
                        </a:spcAft>
                      </a:pPr>
                      <a:r>
                        <a:rPr lang="en-AU" sz="1800" b="1" dirty="0">
                          <a:effectLst/>
                        </a:rPr>
                        <a:t>Options</a:t>
                      </a:r>
                      <a:endParaRPr lang="en-AU" sz="1800" b="1" dirty="0">
                        <a:effectLst/>
                        <a:latin typeface="Cambria"/>
                        <a:ea typeface="Calibri"/>
                        <a:cs typeface="Times New Roman"/>
                      </a:endParaRPr>
                    </a:p>
                  </a:txBody>
                  <a:tcPr marL="68580" marR="68580" marT="0" marB="0">
                    <a:solidFill>
                      <a:schemeClr val="accent3">
                        <a:lumMod val="50000"/>
                      </a:schemeClr>
                    </a:solidFill>
                  </a:tcPr>
                </a:tc>
              </a:tr>
              <a:tr h="648000">
                <a:tc>
                  <a:txBody>
                    <a:bodyPr/>
                    <a:lstStyle/>
                    <a:p>
                      <a:pPr>
                        <a:spcAft>
                          <a:spcPts val="0"/>
                        </a:spcAft>
                      </a:pPr>
                      <a:r>
                        <a:rPr lang="en-AU" sz="1700" b="1" dirty="0">
                          <a:effectLst/>
                        </a:rPr>
                        <a:t>Target</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00000"/>
                        </a:lnSpc>
                        <a:spcAft>
                          <a:spcPts val="0"/>
                        </a:spcAft>
                      </a:pPr>
                      <a:r>
                        <a:rPr lang="en-AU" sz="1700" b="0" baseline="0" dirty="0" smtClean="0">
                          <a:effectLst/>
                        </a:rPr>
                        <a:t>Demographic group (e.g. homeless), </a:t>
                      </a:r>
                      <a:r>
                        <a:rPr lang="en-AU" sz="1700" b="0" baseline="0" dirty="0">
                          <a:effectLst/>
                        </a:rPr>
                        <a:t>location (e.g. courts), </a:t>
                      </a:r>
                      <a:r>
                        <a:rPr lang="en-AU" sz="1700" b="0" baseline="0" dirty="0" smtClean="0">
                          <a:effectLst/>
                        </a:rPr>
                        <a:t>geographical </a:t>
                      </a:r>
                      <a:r>
                        <a:rPr lang="en-AU" sz="1700" b="0" baseline="0" dirty="0">
                          <a:effectLst/>
                        </a:rPr>
                        <a:t>area</a:t>
                      </a:r>
                      <a:endParaRPr lang="en-AU" sz="1700" b="0" baseline="0" dirty="0">
                        <a:effectLst/>
                        <a:latin typeface="Cambria"/>
                        <a:ea typeface="Calibri"/>
                        <a:cs typeface="Times New Roman"/>
                      </a:endParaRPr>
                    </a:p>
                  </a:txBody>
                  <a:tcPr marL="68580" marR="68580" marT="0" marB="0">
                    <a:solidFill>
                      <a:schemeClr val="accent3">
                        <a:lumMod val="60000"/>
                        <a:lumOff val="40000"/>
                      </a:schemeClr>
                    </a:solidFill>
                  </a:tcPr>
                </a:tc>
              </a:tr>
              <a:tr h="396000">
                <a:tc>
                  <a:txBody>
                    <a:bodyPr/>
                    <a:lstStyle/>
                    <a:p>
                      <a:pPr>
                        <a:spcAft>
                          <a:spcPts val="0"/>
                        </a:spcAft>
                      </a:pPr>
                      <a:r>
                        <a:rPr lang="en-AU" sz="1700" b="1" dirty="0">
                          <a:effectLst/>
                        </a:rPr>
                        <a:t>Legal issue</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effectLst/>
                        </a:rPr>
                        <a:t>Criminal, family, civil</a:t>
                      </a:r>
                      <a:endParaRPr lang="en-AU" sz="1700" b="0" dirty="0">
                        <a:effectLst/>
                        <a:latin typeface="Cambria"/>
                        <a:ea typeface="Calibri"/>
                        <a:cs typeface="Times New Roman"/>
                      </a:endParaRPr>
                    </a:p>
                  </a:txBody>
                  <a:tcPr marL="68580" marR="68580" marT="0" marB="0"/>
                </a:tc>
              </a:tr>
              <a:tr h="792000">
                <a:tc>
                  <a:txBody>
                    <a:bodyPr/>
                    <a:lstStyle/>
                    <a:p>
                      <a:pPr>
                        <a:spcAft>
                          <a:spcPts val="0"/>
                        </a:spcAft>
                      </a:pPr>
                      <a:r>
                        <a:rPr lang="en-AU" sz="1700" b="1" dirty="0">
                          <a:effectLst/>
                        </a:rPr>
                        <a:t>Mode</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00000"/>
                        </a:lnSpc>
                        <a:spcBef>
                          <a:spcPts val="600"/>
                        </a:spcBef>
                        <a:spcAft>
                          <a:spcPts val="0"/>
                        </a:spcAft>
                      </a:pPr>
                      <a:r>
                        <a:rPr lang="en-AU" sz="1700" b="0" dirty="0">
                          <a:effectLst/>
                        </a:rPr>
                        <a:t>In person </a:t>
                      </a:r>
                      <a:r>
                        <a:rPr lang="en-AU" sz="1700" b="0" dirty="0" smtClean="0">
                          <a:effectLst/>
                        </a:rPr>
                        <a:t>(</a:t>
                      </a:r>
                      <a:r>
                        <a:rPr lang="en-AU" sz="1700" b="0" dirty="0">
                          <a:effectLst/>
                        </a:rPr>
                        <a:t>e.g. </a:t>
                      </a:r>
                      <a:r>
                        <a:rPr lang="en-AU" sz="1700" b="0" dirty="0" smtClean="0">
                          <a:effectLst/>
                        </a:rPr>
                        <a:t>office </a:t>
                      </a:r>
                      <a:r>
                        <a:rPr lang="en-AU" sz="1700" b="0" dirty="0">
                          <a:effectLst/>
                        </a:rPr>
                        <a:t>&amp; satellite sites, </a:t>
                      </a:r>
                      <a:r>
                        <a:rPr lang="en-AU" sz="1700" b="0" dirty="0" smtClean="0">
                          <a:effectLst/>
                        </a:rPr>
                        <a:t>mobile office/circuit)</a:t>
                      </a:r>
                    </a:p>
                    <a:p>
                      <a:pPr>
                        <a:lnSpc>
                          <a:spcPct val="100000"/>
                        </a:lnSpc>
                        <a:spcAft>
                          <a:spcPts val="0"/>
                        </a:spcAft>
                      </a:pPr>
                      <a:r>
                        <a:rPr lang="en-AU" sz="1700" b="0" dirty="0" smtClean="0">
                          <a:effectLst/>
                        </a:rPr>
                        <a:t>Technology-based (e.g. phone, online, AVL)</a:t>
                      </a:r>
                    </a:p>
                    <a:p>
                      <a:pPr>
                        <a:lnSpc>
                          <a:spcPct val="100000"/>
                        </a:lnSpc>
                        <a:spcAft>
                          <a:spcPts val="0"/>
                        </a:spcAft>
                      </a:pPr>
                      <a:r>
                        <a:rPr lang="en-AU" sz="1700" b="0" dirty="0" smtClean="0">
                          <a:effectLst/>
                        </a:rPr>
                        <a:t>Inreach</a:t>
                      </a:r>
                    </a:p>
                    <a:p>
                      <a:pPr>
                        <a:lnSpc>
                          <a:spcPct val="100000"/>
                        </a:lnSpc>
                        <a:spcAft>
                          <a:spcPts val="0"/>
                        </a:spcAft>
                      </a:pPr>
                      <a:endParaRPr lang="en-AU" sz="1700" b="0" dirty="0">
                        <a:effectLst/>
                        <a:latin typeface="Cambria"/>
                        <a:ea typeface="Calibri"/>
                        <a:cs typeface="Times New Roman"/>
                      </a:endParaRPr>
                    </a:p>
                  </a:txBody>
                  <a:tcPr marL="68580" marR="68580" marT="0" marB="0">
                    <a:solidFill>
                      <a:schemeClr val="accent3">
                        <a:lumMod val="60000"/>
                        <a:lumOff val="40000"/>
                      </a:schemeClr>
                    </a:solidFill>
                  </a:tcPr>
                </a:tc>
              </a:tr>
              <a:tr h="540000">
                <a:tc>
                  <a:txBody>
                    <a:bodyPr/>
                    <a:lstStyle/>
                    <a:p>
                      <a:pPr>
                        <a:spcAft>
                          <a:spcPts val="0"/>
                        </a:spcAft>
                      </a:pPr>
                      <a:r>
                        <a:rPr lang="en-AU" sz="1700" b="1" dirty="0">
                          <a:effectLst/>
                        </a:rPr>
                        <a:t>Personnel</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effectLst/>
                        </a:rPr>
                        <a:t>Public or private lawyer, paralegal, </a:t>
                      </a:r>
                      <a:r>
                        <a:rPr lang="en-AU" sz="1700" b="0" dirty="0" smtClean="0">
                          <a:effectLst/>
                        </a:rPr>
                        <a:t>other</a:t>
                      </a:r>
                      <a:endParaRPr lang="en-AU" sz="1700" b="0" dirty="0">
                        <a:effectLst/>
                        <a:latin typeface="Cambria"/>
                        <a:ea typeface="Calibri"/>
                        <a:cs typeface="Times New Roman"/>
                      </a:endParaRPr>
                    </a:p>
                  </a:txBody>
                  <a:tcPr marL="68580" marR="68580" marT="0" marB="0"/>
                </a:tc>
              </a:tr>
              <a:tr h="648000">
                <a:tc>
                  <a:txBody>
                    <a:bodyPr/>
                    <a:lstStyle/>
                    <a:p>
                      <a:pPr>
                        <a:spcAft>
                          <a:spcPts val="0"/>
                        </a:spcAft>
                      </a:pPr>
                      <a:r>
                        <a:rPr lang="en-AU" sz="1700" b="1" dirty="0">
                          <a:effectLst/>
                        </a:rPr>
                        <a:t>Intervention</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00000"/>
                        </a:lnSpc>
                        <a:spcAft>
                          <a:spcPts val="0"/>
                        </a:spcAft>
                      </a:pPr>
                      <a:r>
                        <a:rPr lang="en-AU" sz="1700" b="0" dirty="0" smtClean="0">
                          <a:effectLst/>
                        </a:rPr>
                        <a:t>CLE, advice</a:t>
                      </a:r>
                      <a:r>
                        <a:rPr lang="en-AU" sz="1700" b="0" baseline="0" dirty="0" smtClean="0">
                          <a:effectLst/>
                        </a:rPr>
                        <a:t> clinics, i</a:t>
                      </a:r>
                      <a:r>
                        <a:rPr lang="en-AU" sz="1700" b="0" dirty="0" smtClean="0">
                          <a:effectLst/>
                        </a:rPr>
                        <a:t>ndirect </a:t>
                      </a:r>
                      <a:r>
                        <a:rPr lang="en-AU" sz="1700" b="0" dirty="0">
                          <a:effectLst/>
                        </a:rPr>
                        <a:t>(secondary) </a:t>
                      </a:r>
                      <a:r>
                        <a:rPr lang="en-AU" sz="1700" b="0" dirty="0" smtClean="0">
                          <a:effectLst/>
                        </a:rPr>
                        <a:t>consultation, </a:t>
                      </a:r>
                    </a:p>
                    <a:p>
                      <a:pPr>
                        <a:lnSpc>
                          <a:spcPct val="100000"/>
                        </a:lnSpc>
                        <a:spcAft>
                          <a:spcPts val="0"/>
                        </a:spcAft>
                      </a:pPr>
                      <a:r>
                        <a:rPr lang="en-AU" sz="1700" b="0" dirty="0" smtClean="0">
                          <a:effectLst/>
                        </a:rPr>
                        <a:t>systemic advocacy, law </a:t>
                      </a:r>
                      <a:r>
                        <a:rPr lang="en-AU" sz="1700" b="0" dirty="0">
                          <a:effectLst/>
                        </a:rPr>
                        <a:t>reform</a:t>
                      </a:r>
                      <a:endParaRPr lang="en-AU" sz="1700" b="0" dirty="0">
                        <a:effectLst/>
                        <a:latin typeface="Cambria"/>
                        <a:ea typeface="Calibri"/>
                        <a:cs typeface="Times New Roman"/>
                      </a:endParaRPr>
                    </a:p>
                  </a:txBody>
                  <a:tcPr marL="68580" marR="68580" marT="0" marB="0">
                    <a:solidFill>
                      <a:schemeClr val="accent3">
                        <a:lumMod val="60000"/>
                        <a:lumOff val="40000"/>
                      </a:schemeClr>
                    </a:solidFill>
                  </a:tcPr>
                </a:tc>
              </a:tr>
              <a:tr h="756000">
                <a:tc>
                  <a:txBody>
                    <a:bodyPr/>
                    <a:lstStyle/>
                    <a:p>
                      <a:pPr>
                        <a:spcAft>
                          <a:spcPts val="0"/>
                        </a:spcAft>
                      </a:pPr>
                      <a:r>
                        <a:rPr lang="en-AU" sz="1700" b="1" dirty="0">
                          <a:effectLst/>
                        </a:rPr>
                        <a:t>Site/host agency</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00000"/>
                        </a:lnSpc>
                        <a:spcAft>
                          <a:spcPts val="0"/>
                        </a:spcAft>
                      </a:pPr>
                      <a:r>
                        <a:rPr lang="en-AU" sz="1700" b="0" dirty="0">
                          <a:effectLst/>
                        </a:rPr>
                        <a:t>Public legal service, legal system institution, non-legal </a:t>
                      </a:r>
                      <a:r>
                        <a:rPr lang="en-AU" sz="1700" b="0" dirty="0" smtClean="0">
                          <a:effectLst/>
                        </a:rPr>
                        <a:t>service</a:t>
                      </a:r>
                      <a:r>
                        <a:rPr lang="en-AU" sz="1700" b="0" dirty="0">
                          <a:effectLst/>
                        </a:rPr>
                        <a:t>, community organisation, client’s </a:t>
                      </a:r>
                      <a:r>
                        <a:rPr lang="en-AU" sz="1700" b="0" dirty="0" smtClean="0">
                          <a:effectLst/>
                        </a:rPr>
                        <a:t>home</a:t>
                      </a:r>
                      <a:endParaRPr lang="en-AU" sz="1700" b="0" dirty="0">
                        <a:effectLst/>
                        <a:latin typeface="Cambria"/>
                        <a:ea typeface="Calibri"/>
                        <a:cs typeface="Times New Roman"/>
                      </a:endParaRPr>
                    </a:p>
                  </a:txBody>
                  <a:tcPr marL="68580" marR="68580" marT="0" marB="0"/>
                </a:tc>
              </a:tr>
              <a:tr h="648000">
                <a:tc>
                  <a:txBody>
                    <a:bodyPr/>
                    <a:lstStyle/>
                    <a:p>
                      <a:pPr>
                        <a:spcAft>
                          <a:spcPts val="0"/>
                        </a:spcAft>
                      </a:pPr>
                      <a:r>
                        <a:rPr lang="en-AU" sz="1700" b="1" dirty="0">
                          <a:effectLst/>
                        </a:rPr>
                        <a:t>Integration</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00000"/>
                        </a:lnSpc>
                        <a:spcAft>
                          <a:spcPts val="0"/>
                        </a:spcAft>
                      </a:pPr>
                      <a:r>
                        <a:rPr lang="en-AU" sz="1700" b="0" dirty="0">
                          <a:effectLst/>
                        </a:rPr>
                        <a:t>Networking/referral, one-stop shop, case management across agencies</a:t>
                      </a:r>
                      <a:endParaRPr lang="en-AU" sz="1700" b="0" dirty="0">
                        <a:effectLst/>
                        <a:latin typeface="Cambria"/>
                        <a:ea typeface="Calibri"/>
                        <a:cs typeface="Times New Roman"/>
                      </a:endParaRPr>
                    </a:p>
                  </a:txBody>
                  <a:tcPr marL="68580" marR="68580" marT="0" marB="0">
                    <a:solidFill>
                      <a:schemeClr val="accent3">
                        <a:lumMod val="60000"/>
                        <a:lumOff val="40000"/>
                      </a:schemeClr>
                    </a:solidFill>
                  </a:tcPr>
                </a:tc>
              </a:tr>
              <a:tr h="396000">
                <a:tc>
                  <a:txBody>
                    <a:bodyPr/>
                    <a:lstStyle/>
                    <a:p>
                      <a:pPr>
                        <a:spcAft>
                          <a:spcPts val="0"/>
                        </a:spcAft>
                      </a:pPr>
                      <a:r>
                        <a:rPr lang="en-AU" sz="1700" b="1" dirty="0" smtClean="0">
                          <a:effectLst/>
                        </a:rPr>
                        <a:t>Timeframe/schedule</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effectLst/>
                        </a:rPr>
                        <a:t>Once-off, temporary, ongoing</a:t>
                      </a:r>
                      <a:endParaRPr lang="en-AU" sz="1700" b="0" dirty="0">
                        <a:effectLst/>
                        <a:latin typeface="Cambria"/>
                        <a:ea typeface="Calibri"/>
                        <a:cs typeface="Times New Roman"/>
                      </a:endParaRPr>
                    </a:p>
                  </a:txBody>
                  <a:tcPr marL="68580" marR="68580" marT="0" marB="0"/>
                </a:tc>
              </a:tr>
              <a:tr h="360000">
                <a:tc>
                  <a:txBody>
                    <a:bodyPr/>
                    <a:lstStyle/>
                    <a:p>
                      <a:pPr>
                        <a:spcAft>
                          <a:spcPts val="0"/>
                        </a:spcAft>
                      </a:pPr>
                      <a:r>
                        <a:rPr lang="en-AU" sz="1700" b="1" dirty="0">
                          <a:effectLst/>
                        </a:rPr>
                        <a:t>Administration</a:t>
                      </a:r>
                      <a:endParaRPr lang="en-AU" sz="1700" b="1" dirty="0">
                        <a:effectLst/>
                        <a:latin typeface="Cambria"/>
                        <a:ea typeface="Calibri"/>
                        <a:cs typeface="Times New Roman"/>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effectLst/>
                        </a:rPr>
                        <a:t>Drop-in, appointment-based, both</a:t>
                      </a:r>
                      <a:endParaRPr lang="en-AU" sz="1700" b="0" dirty="0">
                        <a:effectLst/>
                        <a:latin typeface="Cambria"/>
                        <a:ea typeface="Calibri"/>
                        <a:cs typeface="Times New Roman"/>
                      </a:endParaRPr>
                    </a:p>
                  </a:txBody>
                  <a:tcPr marL="68580" marR="68580" marT="0" marB="0">
                    <a:solidFill>
                      <a:schemeClr val="accent3">
                        <a:lumMod val="60000"/>
                        <a:lumOff val="40000"/>
                      </a:schemeClr>
                    </a:solidFill>
                  </a:tcPr>
                </a:tc>
              </a:tr>
            </a:tbl>
          </a:graphicData>
        </a:graphic>
      </p:graphicFrame>
      <p:sp>
        <p:nvSpPr>
          <p:cNvPr id="3" name="Slide Number Placeholder 2"/>
          <p:cNvSpPr>
            <a:spLocks noGrp="1"/>
          </p:cNvSpPr>
          <p:nvPr>
            <p:ph type="sldNum" sz="quarter" idx="12"/>
          </p:nvPr>
        </p:nvSpPr>
        <p:spPr/>
        <p:txBody>
          <a:bodyPr/>
          <a:lstStyle/>
          <a:p>
            <a:fld id="{65E93249-90C2-4257-B1DC-5AE82ECF4B99}" type="slidenum">
              <a:rPr lang="en-AU" smtClean="0"/>
              <a:t>26</a:t>
            </a:fld>
            <a:endParaRPr lang="en-AU" dirty="0"/>
          </a:p>
        </p:txBody>
      </p:sp>
    </p:spTree>
    <p:extLst>
      <p:ext uri="{BB962C8B-B14F-4D97-AF65-F5344CB8AC3E}">
        <p14:creationId xmlns:p14="http://schemas.microsoft.com/office/powerpoint/2010/main" val="33110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7213" y="538024"/>
            <a:ext cx="7044208" cy="461665"/>
          </a:xfrm>
          <a:prstGeom prst="rect">
            <a:avLst/>
          </a:prstGeom>
          <a:noFill/>
        </p:spPr>
        <p:txBody>
          <a:bodyPr wrap="square" rtlCol="0">
            <a:spAutoFit/>
          </a:bodyPr>
          <a:lstStyle/>
          <a:p>
            <a:r>
              <a:rPr lang="en-AU" sz="2400" b="1" dirty="0" smtClean="0">
                <a:solidFill>
                  <a:srgbClr val="2E4DE6"/>
                </a:solidFill>
                <a:latin typeface="Arial" panose="020B0604020202020204" pitchFamily="34" charset="0"/>
                <a:cs typeface="Arial" panose="020B0604020202020204" pitchFamily="34" charset="0"/>
              </a:rPr>
              <a:t>Potential challenges of legal outreach</a:t>
            </a:r>
            <a:endParaRPr lang="en-AU" sz="2400" b="1" dirty="0">
              <a:solidFill>
                <a:srgbClr val="2E4DE6"/>
              </a:solidFill>
              <a:latin typeface="Arial" panose="020B0604020202020204" pitchFamily="34" charset="0"/>
              <a:cs typeface="Arial" panose="020B0604020202020204" pitchFamily="34" charset="0"/>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129164989"/>
              </p:ext>
            </p:extLst>
          </p:nvPr>
        </p:nvGraphicFramePr>
        <p:xfrm>
          <a:off x="378743" y="1124744"/>
          <a:ext cx="8498406" cy="5619229"/>
        </p:xfrm>
        <a:graphic>
          <a:graphicData uri="http://schemas.openxmlformats.org/drawingml/2006/table">
            <a:tbl>
              <a:tblPr firstRow="1" firstCol="1" lastRow="1" lastCol="1" bandRow="1" bandCol="1">
                <a:tableStyleId>{5C22544A-7EE6-4342-B048-85BDC9FD1C3A}</a:tableStyleId>
              </a:tblPr>
              <a:tblGrid>
                <a:gridCol w="2921795"/>
                <a:gridCol w="5576611"/>
              </a:tblGrid>
              <a:tr h="360000">
                <a:tc>
                  <a:txBody>
                    <a:bodyPr/>
                    <a:lstStyle/>
                    <a:p>
                      <a:pPr>
                        <a:lnSpc>
                          <a:spcPct val="115000"/>
                        </a:lnSpc>
                        <a:spcAft>
                          <a:spcPts val="0"/>
                        </a:spcAft>
                      </a:pPr>
                      <a:r>
                        <a:rPr lang="en-AU" sz="1800" dirty="0">
                          <a:effectLst/>
                          <a:latin typeface="+mn-lt"/>
                          <a:cs typeface="Arial" panose="020B0604020202020204" pitchFamily="34" charset="0"/>
                        </a:rPr>
                        <a:t>Relates to …</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gn="just">
                        <a:lnSpc>
                          <a:spcPct val="115000"/>
                        </a:lnSpc>
                        <a:spcAft>
                          <a:spcPts val="0"/>
                        </a:spcAft>
                      </a:pPr>
                      <a:r>
                        <a:rPr lang="en-AU" sz="1800" dirty="0">
                          <a:effectLst/>
                          <a:latin typeface="+mn-lt"/>
                          <a:cs typeface="Arial" panose="020B0604020202020204" pitchFamily="34" charset="0"/>
                        </a:rPr>
                        <a:t>Potential challenge</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r>
              <a:tr h="537715">
                <a:tc>
                  <a:txBody>
                    <a:bodyPr/>
                    <a:lstStyle/>
                    <a:p>
                      <a:pPr>
                        <a:lnSpc>
                          <a:spcPct val="115000"/>
                        </a:lnSpc>
                        <a:spcAft>
                          <a:spcPts val="0"/>
                        </a:spcAft>
                      </a:pPr>
                      <a:r>
                        <a:rPr lang="en-AU" sz="1800" dirty="0">
                          <a:effectLst/>
                          <a:latin typeface="+mn-lt"/>
                          <a:cs typeface="Arial" panose="020B0604020202020204" pitchFamily="34" charset="0"/>
                        </a:rPr>
                        <a:t>Geography</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gn="just">
                        <a:lnSpc>
                          <a:spcPct val="115000"/>
                        </a:lnSpc>
                        <a:spcAft>
                          <a:spcPts val="0"/>
                        </a:spcAft>
                      </a:pPr>
                      <a:r>
                        <a:rPr lang="en-AU" sz="1700" b="0" dirty="0">
                          <a:solidFill>
                            <a:schemeClr val="tx1"/>
                          </a:solidFill>
                          <a:effectLst/>
                          <a:latin typeface="+mj-lt"/>
                          <a:cs typeface="Arial" panose="020B0604020202020204" pitchFamily="34" charset="0"/>
                        </a:rPr>
                        <a:t>Distance, lack of transport, </a:t>
                      </a:r>
                    </a:p>
                    <a:p>
                      <a:pPr algn="just">
                        <a:lnSpc>
                          <a:spcPct val="115000"/>
                        </a:lnSpc>
                        <a:spcAft>
                          <a:spcPts val="0"/>
                        </a:spcAft>
                      </a:pPr>
                      <a:r>
                        <a:rPr lang="en-AU" sz="1700" b="0" dirty="0">
                          <a:solidFill>
                            <a:schemeClr val="tx1"/>
                          </a:solidFill>
                          <a:effectLst/>
                          <a:latin typeface="+mj-lt"/>
                          <a:cs typeface="Arial" panose="020B0604020202020204" pitchFamily="34" charset="0"/>
                        </a:rPr>
                        <a:t>Shortage of RRR lawyers &amp;/or non-legal services</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537715">
                <a:tc>
                  <a:txBody>
                    <a:bodyPr/>
                    <a:lstStyle/>
                    <a:p>
                      <a:pPr>
                        <a:lnSpc>
                          <a:spcPct val="115000"/>
                        </a:lnSpc>
                        <a:spcAft>
                          <a:spcPts val="0"/>
                        </a:spcAft>
                      </a:pPr>
                      <a:r>
                        <a:rPr lang="en-AU" sz="1800" dirty="0">
                          <a:effectLst/>
                          <a:latin typeface="+mn-lt"/>
                          <a:cs typeface="Arial" panose="020B0604020202020204" pitchFamily="34" charset="0"/>
                        </a:rPr>
                        <a:t>Client engagement</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gn="just">
                        <a:lnSpc>
                          <a:spcPct val="115000"/>
                        </a:lnSpc>
                        <a:spcAft>
                          <a:spcPts val="0"/>
                        </a:spcAft>
                      </a:pPr>
                      <a:r>
                        <a:rPr lang="en-AU" sz="1700" b="0" dirty="0">
                          <a:solidFill>
                            <a:schemeClr val="tx1"/>
                          </a:solidFill>
                          <a:effectLst/>
                          <a:latin typeface="+mj-lt"/>
                          <a:cs typeface="Arial" panose="020B0604020202020204" pitchFamily="34" charset="0"/>
                        </a:rPr>
                        <a:t>Hard-to-reach clients, </a:t>
                      </a:r>
                    </a:p>
                    <a:p>
                      <a:pPr algn="just">
                        <a:lnSpc>
                          <a:spcPct val="115000"/>
                        </a:lnSpc>
                        <a:spcAft>
                          <a:spcPts val="0"/>
                        </a:spcAft>
                      </a:pPr>
                      <a:r>
                        <a:rPr lang="en-AU" sz="1700" b="0" dirty="0">
                          <a:solidFill>
                            <a:schemeClr val="tx1"/>
                          </a:solidFill>
                          <a:effectLst/>
                          <a:latin typeface="+mj-lt"/>
                          <a:cs typeface="Arial" panose="020B0604020202020204" pitchFamily="34" charset="0"/>
                        </a:rPr>
                        <a:t>Access barriers (cultural, distrust)</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20000"/>
                        <a:lumOff val="80000"/>
                      </a:schemeClr>
                    </a:solidFill>
                  </a:tcPr>
                </a:tc>
              </a:tr>
              <a:tr h="537715">
                <a:tc>
                  <a:txBody>
                    <a:bodyPr/>
                    <a:lstStyle/>
                    <a:p>
                      <a:pPr>
                        <a:lnSpc>
                          <a:spcPct val="115000"/>
                        </a:lnSpc>
                        <a:spcAft>
                          <a:spcPts val="0"/>
                        </a:spcAft>
                      </a:pPr>
                      <a:r>
                        <a:rPr lang="en-AU" sz="1800" dirty="0">
                          <a:effectLst/>
                          <a:latin typeface="+mn-lt"/>
                          <a:cs typeface="Arial" panose="020B0604020202020204" pitchFamily="34" charset="0"/>
                        </a:rPr>
                        <a:t>Disadvantaged clients</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gn="just">
                        <a:lnSpc>
                          <a:spcPct val="115000"/>
                        </a:lnSpc>
                        <a:spcAft>
                          <a:spcPts val="0"/>
                        </a:spcAft>
                      </a:pPr>
                      <a:r>
                        <a:rPr lang="en-AU" sz="1700" b="0" dirty="0">
                          <a:solidFill>
                            <a:schemeClr val="tx1"/>
                          </a:solidFill>
                          <a:effectLst/>
                          <a:latin typeface="+mj-lt"/>
                          <a:cs typeface="Arial" panose="020B0604020202020204" pitchFamily="34" charset="0"/>
                        </a:rPr>
                        <a:t>Multiple, complex legal &amp; non-legal needs, </a:t>
                      </a:r>
                    </a:p>
                    <a:p>
                      <a:pPr algn="just">
                        <a:lnSpc>
                          <a:spcPct val="115000"/>
                        </a:lnSpc>
                        <a:spcAft>
                          <a:spcPts val="0"/>
                        </a:spcAft>
                      </a:pPr>
                      <a:r>
                        <a:rPr lang="en-AU" sz="1700" b="0" dirty="0">
                          <a:solidFill>
                            <a:schemeClr val="tx1"/>
                          </a:solidFill>
                          <a:effectLst/>
                          <a:latin typeface="+mj-lt"/>
                          <a:cs typeface="Arial" panose="020B0604020202020204" pitchFamily="34" charset="0"/>
                        </a:rPr>
                        <a:t>Low capability</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1093294">
                <a:tc>
                  <a:txBody>
                    <a:bodyPr/>
                    <a:lstStyle/>
                    <a:p>
                      <a:pPr>
                        <a:lnSpc>
                          <a:spcPct val="115000"/>
                        </a:lnSpc>
                        <a:spcAft>
                          <a:spcPts val="0"/>
                        </a:spcAft>
                      </a:pPr>
                      <a:r>
                        <a:rPr lang="en-AU" sz="1800" dirty="0">
                          <a:effectLst/>
                          <a:latin typeface="+mn-lt"/>
                          <a:cs typeface="Arial" panose="020B0604020202020204" pitchFamily="34" charset="0"/>
                        </a:rPr>
                        <a:t>Staffing and resourcing</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gn="just">
                        <a:lnSpc>
                          <a:spcPct val="115000"/>
                        </a:lnSpc>
                        <a:spcAft>
                          <a:spcPts val="0"/>
                        </a:spcAft>
                      </a:pPr>
                      <a:r>
                        <a:rPr lang="en-AU" sz="1700" b="0" dirty="0">
                          <a:solidFill>
                            <a:schemeClr val="tx1"/>
                          </a:solidFill>
                          <a:effectLst/>
                          <a:latin typeface="+mj-lt"/>
                          <a:cs typeface="Arial" panose="020B0604020202020204" pitchFamily="34" charset="0"/>
                        </a:rPr>
                        <a:t>Skilled legal/other staff, generalist &amp; specialist lawyers, Staff turnover/training/supervision, </a:t>
                      </a:r>
                    </a:p>
                    <a:p>
                      <a:pPr algn="just">
                        <a:lnSpc>
                          <a:spcPct val="115000"/>
                        </a:lnSpc>
                        <a:spcAft>
                          <a:spcPts val="0"/>
                        </a:spcAft>
                      </a:pPr>
                      <a:r>
                        <a:rPr lang="en-AU" sz="1700" b="0" dirty="0">
                          <a:solidFill>
                            <a:schemeClr val="tx1"/>
                          </a:solidFill>
                          <a:effectLst/>
                          <a:latin typeface="+mj-lt"/>
                          <a:cs typeface="Arial" panose="020B0604020202020204" pitchFamily="34" charset="0"/>
                        </a:rPr>
                        <a:t>Conflict of interest, </a:t>
                      </a:r>
                    </a:p>
                    <a:p>
                      <a:pPr algn="just">
                        <a:lnSpc>
                          <a:spcPct val="115000"/>
                        </a:lnSpc>
                        <a:spcAft>
                          <a:spcPts val="0"/>
                        </a:spcAft>
                      </a:pPr>
                      <a:r>
                        <a:rPr lang="en-AU" sz="1700" b="0" dirty="0">
                          <a:solidFill>
                            <a:schemeClr val="tx1"/>
                          </a:solidFill>
                          <a:effectLst/>
                          <a:latin typeface="+mj-lt"/>
                          <a:cs typeface="Arial" panose="020B0604020202020204" pitchFamily="34" charset="0"/>
                        </a:rPr>
                        <a:t>Resources</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20000"/>
                        <a:lumOff val="80000"/>
                      </a:schemeClr>
                    </a:solidFill>
                  </a:tcPr>
                </a:tc>
              </a:tr>
              <a:tr h="537715">
                <a:tc>
                  <a:txBody>
                    <a:bodyPr/>
                    <a:lstStyle/>
                    <a:p>
                      <a:pPr>
                        <a:lnSpc>
                          <a:spcPct val="115000"/>
                        </a:lnSpc>
                        <a:spcAft>
                          <a:spcPts val="0"/>
                        </a:spcAft>
                      </a:pPr>
                      <a:r>
                        <a:rPr lang="en-AU" sz="1800" dirty="0">
                          <a:effectLst/>
                          <a:latin typeface="+mn-lt"/>
                          <a:cs typeface="Arial" panose="020B0604020202020204" pitchFamily="34" charset="0"/>
                        </a:rPr>
                        <a:t>Collaboration with host agency, service networks</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solidFill>
                            <a:schemeClr val="tx1"/>
                          </a:solidFill>
                          <a:effectLst/>
                          <a:latin typeface="+mj-lt"/>
                          <a:cs typeface="Arial" panose="020B0604020202020204" pitchFamily="34" charset="0"/>
                        </a:rPr>
                        <a:t>Many – see chapter on joining up services</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60000"/>
                        <a:lumOff val="40000"/>
                      </a:schemeClr>
                    </a:solidFill>
                  </a:tcPr>
                </a:tc>
              </a:tr>
              <a:tr h="1648873">
                <a:tc>
                  <a:txBody>
                    <a:bodyPr/>
                    <a:lstStyle/>
                    <a:p>
                      <a:pPr>
                        <a:lnSpc>
                          <a:spcPct val="115000"/>
                        </a:lnSpc>
                        <a:spcAft>
                          <a:spcPts val="0"/>
                        </a:spcAft>
                      </a:pPr>
                      <a:r>
                        <a:rPr lang="en-AU" sz="1800" dirty="0">
                          <a:effectLst/>
                          <a:latin typeface="+mn-lt"/>
                          <a:cs typeface="Arial" panose="020B0604020202020204" pitchFamily="34" charset="0"/>
                        </a:rPr>
                        <a:t>Service delivery</a:t>
                      </a:r>
                      <a:endParaRPr lang="en-AU" sz="1800" dirty="0">
                        <a:effectLst/>
                        <a:latin typeface="+mn-lt"/>
                        <a:ea typeface="Calibri"/>
                        <a:cs typeface="Arial" panose="020B0604020202020204" pitchFamily="34" charset="0"/>
                      </a:endParaRPr>
                    </a:p>
                  </a:txBody>
                  <a:tcPr marL="68580" marR="68580" marT="0" marB="0">
                    <a:solidFill>
                      <a:schemeClr val="accent3">
                        <a:lumMod val="50000"/>
                      </a:schemeClr>
                    </a:solidFill>
                  </a:tcPr>
                </a:tc>
                <a:tc>
                  <a:txBody>
                    <a:bodyPr/>
                    <a:lstStyle/>
                    <a:p>
                      <a:pPr>
                        <a:lnSpc>
                          <a:spcPct val="115000"/>
                        </a:lnSpc>
                        <a:spcAft>
                          <a:spcPts val="0"/>
                        </a:spcAft>
                      </a:pPr>
                      <a:r>
                        <a:rPr lang="en-AU" sz="1700" b="0" dirty="0">
                          <a:solidFill>
                            <a:schemeClr val="tx1"/>
                          </a:solidFill>
                          <a:effectLst/>
                          <a:latin typeface="+mj-lt"/>
                          <a:cs typeface="Arial" panose="020B0604020202020204" pitchFamily="34" charset="0"/>
                        </a:rPr>
                        <a:t>High resourcing for in person outreach &amp; inreach Limitations of technology-based outreach</a:t>
                      </a:r>
                    </a:p>
                    <a:p>
                      <a:pPr>
                        <a:lnSpc>
                          <a:spcPct val="115000"/>
                        </a:lnSpc>
                        <a:spcAft>
                          <a:spcPts val="0"/>
                        </a:spcAft>
                      </a:pPr>
                      <a:r>
                        <a:rPr lang="en-AU" sz="1700" b="0" dirty="0">
                          <a:solidFill>
                            <a:schemeClr val="tx1"/>
                          </a:solidFill>
                          <a:effectLst/>
                          <a:latin typeface="+mj-lt"/>
                          <a:cs typeface="Arial" panose="020B0604020202020204" pitchFamily="34" charset="0"/>
                        </a:rPr>
                        <a:t>Availability of host agency/partner/other services</a:t>
                      </a:r>
                    </a:p>
                    <a:p>
                      <a:pPr>
                        <a:lnSpc>
                          <a:spcPct val="115000"/>
                        </a:lnSpc>
                        <a:spcAft>
                          <a:spcPts val="0"/>
                        </a:spcAft>
                      </a:pPr>
                      <a:r>
                        <a:rPr lang="en-AU" sz="1700" b="0" dirty="0">
                          <a:solidFill>
                            <a:schemeClr val="tx1"/>
                          </a:solidFill>
                          <a:effectLst/>
                          <a:latin typeface="+mj-lt"/>
                          <a:cs typeface="Arial" panose="020B0604020202020204" pitchFamily="34" charset="0"/>
                        </a:rPr>
                        <a:t>Responsiveness &amp; consistency of service</a:t>
                      </a:r>
                    </a:p>
                    <a:p>
                      <a:pPr>
                        <a:lnSpc>
                          <a:spcPct val="115000"/>
                        </a:lnSpc>
                        <a:spcAft>
                          <a:spcPts val="0"/>
                        </a:spcAft>
                      </a:pPr>
                      <a:r>
                        <a:rPr lang="en-AU" sz="1700" b="0" dirty="0">
                          <a:solidFill>
                            <a:schemeClr val="tx1"/>
                          </a:solidFill>
                          <a:effectLst/>
                          <a:latin typeface="+mj-lt"/>
                          <a:cs typeface="Arial" panose="020B0604020202020204" pitchFamily="34" charset="0"/>
                        </a:rPr>
                        <a:t>Administration (e.g. intake/conflict checks), Sustainability</a:t>
                      </a:r>
                      <a:endParaRPr lang="en-AU" sz="1700" b="0" dirty="0">
                        <a:solidFill>
                          <a:schemeClr val="tx1"/>
                        </a:solidFill>
                        <a:effectLst/>
                        <a:latin typeface="+mj-lt"/>
                        <a:ea typeface="Calibri"/>
                        <a:cs typeface="Arial" panose="020B0604020202020204" pitchFamily="34" charset="0"/>
                      </a:endParaRPr>
                    </a:p>
                  </a:txBody>
                  <a:tcPr marL="68580" marR="68580" marT="0" marB="0">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65E93249-90C2-4257-B1DC-5AE82ECF4B99}" type="slidenum">
              <a:rPr lang="en-AU" smtClean="0"/>
              <a:t>27</a:t>
            </a:fld>
            <a:endParaRPr lang="en-AU" dirty="0"/>
          </a:p>
        </p:txBody>
      </p:sp>
    </p:spTree>
    <p:extLst>
      <p:ext uri="{BB962C8B-B14F-4D97-AF65-F5344CB8AC3E}">
        <p14:creationId xmlns:p14="http://schemas.microsoft.com/office/powerpoint/2010/main" val="157332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13" y="1628800"/>
            <a:ext cx="7903219" cy="4525963"/>
          </a:xfrm>
        </p:spPr>
        <p:txBody>
          <a:bodyPr>
            <a:normAutofit/>
          </a:bodyPr>
          <a:lstStyle/>
          <a:p>
            <a:pPr>
              <a:spcBef>
                <a:spcPts val="1200"/>
              </a:spcBef>
            </a:pPr>
            <a:r>
              <a:rPr lang="en-AU" sz="2000" b="1" dirty="0" smtClean="0">
                <a:latin typeface="Arial" panose="020B0604020202020204" pitchFamily="34" charset="0"/>
                <a:cs typeface="Arial" panose="020B0604020202020204" pitchFamily="34" charset="0"/>
              </a:rPr>
              <a:t>Targeted to meet priority legal need and fill a service gap</a:t>
            </a:r>
          </a:p>
          <a:p>
            <a:pPr>
              <a:spcBef>
                <a:spcPts val="1200"/>
              </a:spcBef>
            </a:pPr>
            <a:r>
              <a:rPr lang="en-AU" sz="2000" b="1" dirty="0" smtClean="0">
                <a:latin typeface="Arial" panose="020B0604020202020204" pitchFamily="34" charset="0"/>
                <a:cs typeface="Arial" panose="020B0604020202020204" pitchFamily="34" charset="0"/>
              </a:rPr>
              <a:t>Engages clients</a:t>
            </a:r>
            <a:endParaRPr lang="en-AU" sz="2000" b="1" dirty="0">
              <a:latin typeface="Arial" panose="020B0604020202020204" pitchFamily="34" charset="0"/>
              <a:cs typeface="Arial" panose="020B0604020202020204" pitchFamily="34" charset="0"/>
            </a:endParaRPr>
          </a:p>
          <a:p>
            <a:pPr>
              <a:spcBef>
                <a:spcPts val="1200"/>
              </a:spcBef>
            </a:pPr>
            <a:r>
              <a:rPr lang="en-AU" sz="2000" b="1" dirty="0" smtClean="0">
                <a:latin typeface="Arial" panose="020B0604020202020204" pitchFamily="34" charset="0"/>
                <a:cs typeface="Arial" panose="020B0604020202020204" pitchFamily="34" charset="0"/>
              </a:rPr>
              <a:t>Service delivery appropriate to clients</a:t>
            </a:r>
          </a:p>
          <a:p>
            <a:pPr>
              <a:spcBef>
                <a:spcPts val="1200"/>
              </a:spcBef>
            </a:pPr>
            <a:r>
              <a:rPr lang="en-AU" sz="2000" b="1" dirty="0" smtClean="0">
                <a:latin typeface="Arial" panose="020B0604020202020204" pitchFamily="34" charset="0"/>
                <a:cs typeface="Arial" panose="020B0604020202020204" pitchFamily="34" charset="0"/>
              </a:rPr>
              <a:t>Client-centred services and effective referral</a:t>
            </a:r>
          </a:p>
          <a:p>
            <a:pPr>
              <a:spcBef>
                <a:spcPts val="1200"/>
              </a:spcBef>
            </a:pPr>
            <a:r>
              <a:rPr lang="en-AU" sz="2000" b="1" dirty="0" smtClean="0">
                <a:latin typeface="Arial" panose="020B0604020202020204" pitchFamily="34" charset="0"/>
                <a:cs typeface="Arial" panose="020B0604020202020204" pitchFamily="34" charset="0"/>
              </a:rPr>
              <a:t>Effective collaboration</a:t>
            </a:r>
          </a:p>
          <a:p>
            <a:pPr>
              <a:spcBef>
                <a:spcPts val="1200"/>
              </a:spcBef>
            </a:pPr>
            <a:r>
              <a:rPr lang="en-AU" sz="2000" b="1" dirty="0" smtClean="0">
                <a:latin typeface="Arial" panose="020B0604020202020204" pitchFamily="34" charset="0"/>
                <a:cs typeface="Arial" panose="020B0604020202020204" pitchFamily="34" charset="0"/>
              </a:rPr>
              <a:t>Accessibility</a:t>
            </a:r>
          </a:p>
          <a:p>
            <a:pPr>
              <a:spcBef>
                <a:spcPts val="1200"/>
              </a:spcBef>
            </a:pPr>
            <a:r>
              <a:rPr lang="en-AU" sz="2000" b="1" dirty="0" smtClean="0">
                <a:latin typeface="Arial" panose="020B0604020202020204" pitchFamily="34" charset="0"/>
                <a:cs typeface="Arial" panose="020B0604020202020204" pitchFamily="34" charset="0"/>
              </a:rPr>
              <a:t>Sustainability</a:t>
            </a:r>
          </a:p>
          <a:p>
            <a:pPr>
              <a:spcBef>
                <a:spcPts val="1200"/>
              </a:spcBef>
            </a:pPr>
            <a:r>
              <a:rPr lang="en-AU" sz="2000" b="1" dirty="0" smtClean="0">
                <a:latin typeface="Arial" panose="020B0604020202020204" pitchFamily="34" charset="0"/>
                <a:cs typeface="Arial" panose="020B0604020202020204" pitchFamily="34" charset="0"/>
              </a:rPr>
              <a:t>Efficient administration and sufficient resourcing</a:t>
            </a:r>
          </a:p>
          <a:p>
            <a:pPr>
              <a:spcBef>
                <a:spcPts val="1200"/>
              </a:spcBef>
            </a:pPr>
            <a:r>
              <a:rPr lang="en-AU" sz="2000" b="1" dirty="0" smtClean="0">
                <a:latin typeface="Arial" panose="020B0604020202020204" pitchFamily="34" charset="0"/>
                <a:cs typeface="Arial" panose="020B0604020202020204" pitchFamily="34" charset="0"/>
              </a:rPr>
              <a:t>Monitoring and evaluation</a:t>
            </a:r>
            <a:endParaRPr lang="en-AU" sz="2000" b="1" dirty="0">
              <a:latin typeface="Arial" panose="020B0604020202020204" pitchFamily="34" charset="0"/>
              <a:cs typeface="Arial" panose="020B0604020202020204" pitchFamily="34" charset="0"/>
            </a:endParaRPr>
          </a:p>
        </p:txBody>
      </p:sp>
      <p:sp>
        <p:nvSpPr>
          <p:cNvPr id="2" name="TextBox 1"/>
          <p:cNvSpPr txBox="1"/>
          <p:nvPr/>
        </p:nvSpPr>
        <p:spPr>
          <a:xfrm>
            <a:off x="608323" y="607724"/>
            <a:ext cx="6988013" cy="584775"/>
          </a:xfrm>
          <a:prstGeom prst="rect">
            <a:avLst/>
          </a:prstGeom>
          <a:noFill/>
        </p:spPr>
        <p:txBody>
          <a:bodyPr wrap="square" rtlCol="0">
            <a:spAutoFit/>
          </a:bodyPr>
          <a:lstStyle/>
          <a:p>
            <a:r>
              <a:rPr lang="en-AU" sz="3200" b="1" dirty="0" smtClean="0">
                <a:solidFill>
                  <a:srgbClr val="2E4DE6"/>
                </a:solidFill>
              </a:rPr>
              <a:t>Key features of effective legal outreach</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28</a:t>
            </a:fld>
            <a:endParaRPr lang="en-AU" dirty="0"/>
          </a:p>
        </p:txBody>
      </p:sp>
    </p:spTree>
    <p:extLst>
      <p:ext uri="{BB962C8B-B14F-4D97-AF65-F5344CB8AC3E}">
        <p14:creationId xmlns:p14="http://schemas.microsoft.com/office/powerpoint/2010/main" val="407037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714536776"/>
              </p:ext>
            </p:extLst>
          </p:nvPr>
        </p:nvGraphicFramePr>
        <p:xfrm>
          <a:off x="244746" y="307975"/>
          <a:ext cx="7422611" cy="23624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3663744214"/>
              </p:ext>
            </p:extLst>
          </p:nvPr>
        </p:nvGraphicFramePr>
        <p:xfrm>
          <a:off x="157884" y="2527628"/>
          <a:ext cx="7596336" cy="4330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Down Arrow 8"/>
          <p:cNvSpPr/>
          <p:nvPr/>
        </p:nvSpPr>
        <p:spPr>
          <a:xfrm>
            <a:off x="3279989" y="1270920"/>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99"/>
              </a:solidFill>
            </a:endParaRPr>
          </a:p>
        </p:txBody>
      </p:sp>
      <p:sp>
        <p:nvSpPr>
          <p:cNvPr id="13" name="Down Arrow 12"/>
          <p:cNvSpPr/>
          <p:nvPr/>
        </p:nvSpPr>
        <p:spPr>
          <a:xfrm>
            <a:off x="3956052" y="1260689"/>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Down Arrow 13"/>
          <p:cNvSpPr/>
          <p:nvPr/>
        </p:nvSpPr>
        <p:spPr>
          <a:xfrm>
            <a:off x="590710" y="6095105"/>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Down Arrow 14"/>
          <p:cNvSpPr/>
          <p:nvPr/>
        </p:nvSpPr>
        <p:spPr>
          <a:xfrm>
            <a:off x="569168" y="5013176"/>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Down Arrow 15"/>
          <p:cNvSpPr/>
          <p:nvPr/>
        </p:nvSpPr>
        <p:spPr>
          <a:xfrm>
            <a:off x="590710" y="3878978"/>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Down Arrow 16"/>
          <p:cNvSpPr/>
          <p:nvPr/>
        </p:nvSpPr>
        <p:spPr>
          <a:xfrm>
            <a:off x="590710" y="2852936"/>
            <a:ext cx="484632" cy="489204"/>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ounded Rectangle 4"/>
          <p:cNvSpPr/>
          <p:nvPr/>
        </p:nvSpPr>
        <p:spPr>
          <a:xfrm>
            <a:off x="4562474" y="3717032"/>
            <a:ext cx="3249885" cy="93610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l" defTabSz="355600">
              <a:spcBef>
                <a:spcPct val="0"/>
              </a:spcBef>
              <a:spcAft>
                <a:spcPts val="300"/>
              </a:spcAft>
            </a:pPr>
            <a:endParaRPr lang="en-AU" sz="1450" kern="1200" dirty="0" smtClean="0">
              <a:latin typeface="Arial" panose="020B0604020202020204" pitchFamily="34" charset="0"/>
              <a:cs typeface="Arial" panose="020B0604020202020204" pitchFamily="34" charset="0"/>
            </a:endParaRPr>
          </a:p>
          <a:p>
            <a:pPr lvl="0" algn="l" defTabSz="355600">
              <a:spcBef>
                <a:spcPct val="0"/>
              </a:spcBef>
            </a:pPr>
            <a:r>
              <a:rPr lang="en-AU" sz="1450" kern="1200" dirty="0" smtClean="0">
                <a:solidFill>
                  <a:schemeClr val="bg1"/>
                </a:solidFill>
                <a:latin typeface="Arial" panose="020B0604020202020204" pitchFamily="34" charset="0"/>
                <a:cs typeface="Arial" panose="020B0604020202020204" pitchFamily="34" charset="0"/>
              </a:rPr>
              <a:t>     Timeframe/schedule</a:t>
            </a:r>
          </a:p>
          <a:p>
            <a:pPr indent="-144000" defTabSz="355600">
              <a:spcBef>
                <a:spcPct val="0"/>
              </a:spcBef>
            </a:pPr>
            <a:r>
              <a:rPr lang="en-AU" sz="1450" dirty="0" smtClean="0">
                <a:solidFill>
                  <a:schemeClr val="bg1"/>
                </a:solidFill>
                <a:latin typeface="Arial" panose="020B0604020202020204" pitchFamily="34" charset="0"/>
                <a:cs typeface="Arial" panose="020B0604020202020204" pitchFamily="34" charset="0"/>
              </a:rPr>
              <a:t>     A</a:t>
            </a:r>
            <a:r>
              <a:rPr lang="en-AU" sz="1450" kern="1200" dirty="0" smtClean="0">
                <a:solidFill>
                  <a:schemeClr val="bg1"/>
                </a:solidFill>
                <a:latin typeface="Arial" panose="020B0604020202020204" pitchFamily="34" charset="0"/>
                <a:cs typeface="Arial" panose="020B0604020202020204" pitchFamily="34" charset="0"/>
              </a:rPr>
              <a:t>ccessible, </a:t>
            </a:r>
            <a:r>
              <a:rPr lang="en-AU" sz="1450" dirty="0" smtClean="0">
                <a:solidFill>
                  <a:schemeClr val="bg1"/>
                </a:solidFill>
                <a:latin typeface="Arial" panose="020B0604020202020204" pitchFamily="34" charset="0"/>
                <a:cs typeface="Arial" panose="020B0604020202020204" pitchFamily="34" charset="0"/>
              </a:rPr>
              <a:t>collaborative, flexible</a:t>
            </a:r>
            <a:endParaRPr lang="en-AU" sz="1450" dirty="0">
              <a:solidFill>
                <a:schemeClr val="bg1"/>
              </a:solidFill>
              <a:latin typeface="Arial" panose="020B0604020202020204" pitchFamily="34" charset="0"/>
              <a:cs typeface="Arial" panose="020B0604020202020204" pitchFamily="34" charset="0"/>
            </a:endParaRPr>
          </a:p>
          <a:p>
            <a:pPr lvl="0" indent="-144000" algn="l" defTabSz="355600">
              <a:spcBef>
                <a:spcPct val="0"/>
              </a:spcBef>
            </a:pPr>
            <a:r>
              <a:rPr lang="en-AU" sz="1450" kern="1200" dirty="0" smtClean="0">
                <a:solidFill>
                  <a:schemeClr val="bg1"/>
                </a:solidFill>
                <a:latin typeface="Arial" panose="020B0604020202020204" pitchFamily="34" charset="0"/>
                <a:cs typeface="Arial" panose="020B0604020202020204" pitchFamily="34" charset="0"/>
              </a:rPr>
              <a:t>          responsive, no duplication</a:t>
            </a:r>
            <a:endParaRPr lang="en-AU" sz="1450" kern="12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7530115" y="645046"/>
            <a:ext cx="1584176" cy="1384995"/>
          </a:xfrm>
          <a:prstGeom prst="rect">
            <a:avLst/>
          </a:prstGeom>
        </p:spPr>
        <p:txBody>
          <a:bodyPr wrap="square">
            <a:spAutoFit/>
          </a:bodyPr>
          <a:lstStyle/>
          <a:p>
            <a:pPr algn="ctr"/>
            <a:r>
              <a:rPr lang="en-AU" sz="2800" b="1" dirty="0" smtClean="0">
                <a:solidFill>
                  <a:srgbClr val="2E4DE6"/>
                </a:solidFill>
              </a:rPr>
              <a:t>Planning legal outreach</a:t>
            </a:r>
            <a:endParaRPr lang="en-AU" sz="2800" b="1" dirty="0">
              <a:solidFill>
                <a:srgbClr val="2E4DE6"/>
              </a:solidFill>
            </a:endParaRPr>
          </a:p>
        </p:txBody>
      </p:sp>
      <p:sp>
        <p:nvSpPr>
          <p:cNvPr id="3" name="Slide Number Placeholder 2"/>
          <p:cNvSpPr>
            <a:spLocks noGrp="1"/>
          </p:cNvSpPr>
          <p:nvPr>
            <p:ph type="sldNum" sz="quarter" idx="12"/>
          </p:nvPr>
        </p:nvSpPr>
        <p:spPr/>
        <p:txBody>
          <a:bodyPr/>
          <a:lstStyle/>
          <a:p>
            <a:fld id="{65E93249-90C2-4257-B1DC-5AE82ECF4B99}" type="slidenum">
              <a:rPr lang="en-AU" smtClean="0"/>
              <a:t>29</a:t>
            </a:fld>
            <a:endParaRPr lang="en-AU" dirty="0"/>
          </a:p>
        </p:txBody>
      </p:sp>
    </p:spTree>
    <p:extLst>
      <p:ext uri="{BB962C8B-B14F-4D97-AF65-F5344CB8AC3E}">
        <p14:creationId xmlns:p14="http://schemas.microsoft.com/office/powerpoint/2010/main" val="83846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844824"/>
            <a:ext cx="7586401" cy="4752528"/>
          </a:xfrm>
        </p:spPr>
        <p:txBody>
          <a:bodyPr>
            <a:normAutofit/>
          </a:bodyPr>
          <a:lstStyle/>
          <a:p>
            <a:pPr>
              <a:spcAft>
                <a:spcPts val="2400"/>
              </a:spcAft>
            </a:pPr>
            <a:r>
              <a:rPr lang="en-AU" sz="2400" b="1" dirty="0" smtClean="0">
                <a:solidFill>
                  <a:srgbClr val="00589A"/>
                </a:solidFill>
              </a:rPr>
              <a:t>Summary of existing legal needs research</a:t>
            </a:r>
            <a:r>
              <a:rPr lang="en-AU" sz="2400" dirty="0"/>
              <a:t>:</a:t>
            </a:r>
            <a:r>
              <a:rPr lang="en-AU" sz="2400" dirty="0" smtClean="0"/>
              <a:t> including Legal Australia-Wide (LAW) Survey</a:t>
            </a:r>
          </a:p>
          <a:p>
            <a:pPr>
              <a:spcAft>
                <a:spcPts val="2400"/>
              </a:spcAft>
            </a:pPr>
            <a:r>
              <a:rPr lang="en-AU" sz="2400" b="1" dirty="0" smtClean="0">
                <a:solidFill>
                  <a:srgbClr val="00589A"/>
                </a:solidFill>
              </a:rPr>
              <a:t>Further analyses using LAW Survey data</a:t>
            </a:r>
          </a:p>
          <a:p>
            <a:pPr>
              <a:spcAft>
                <a:spcPts val="600"/>
              </a:spcAft>
            </a:pPr>
            <a:r>
              <a:rPr lang="en-AU" sz="2400" b="1" dirty="0" smtClean="0">
                <a:solidFill>
                  <a:srgbClr val="00589A"/>
                </a:solidFill>
              </a:rPr>
              <a:t>New fieldwork</a:t>
            </a:r>
            <a:r>
              <a:rPr lang="en-AU" sz="2400" dirty="0" smtClean="0">
                <a:solidFill>
                  <a:schemeClr val="tx2">
                    <a:lumMod val="75000"/>
                  </a:schemeClr>
                </a:solidFill>
              </a:rPr>
              <a:t>: </a:t>
            </a:r>
            <a:r>
              <a:rPr lang="en-AU" sz="2400" dirty="0" smtClean="0"/>
              <a:t>consultations with 135 legal and human service providers: </a:t>
            </a:r>
          </a:p>
          <a:p>
            <a:pPr lvl="1">
              <a:spcAft>
                <a:spcPts val="400"/>
              </a:spcAft>
              <a:buFont typeface="Wingdings" panose="05000000000000000000" pitchFamily="2" charset="2"/>
              <a:buChar char="Ø"/>
            </a:pPr>
            <a:r>
              <a:rPr lang="en-AU" sz="2000" dirty="0">
                <a:solidFill>
                  <a:srgbClr val="00589A"/>
                </a:solidFill>
              </a:rPr>
              <a:t>Sydney and 3 regional/remote areas of NSW</a:t>
            </a:r>
          </a:p>
          <a:p>
            <a:pPr lvl="1">
              <a:spcAft>
                <a:spcPts val="400"/>
              </a:spcAft>
              <a:buFont typeface="Wingdings" panose="05000000000000000000" pitchFamily="2" charset="2"/>
              <a:buChar char="Ø"/>
            </a:pPr>
            <a:r>
              <a:rPr lang="en-AU" sz="2000" dirty="0">
                <a:solidFill>
                  <a:srgbClr val="00589A"/>
                </a:solidFill>
              </a:rPr>
              <a:t>Legal service providers included ALS, CLCs and Legal Aid</a:t>
            </a:r>
          </a:p>
          <a:p>
            <a:pPr lvl="1">
              <a:spcAft>
                <a:spcPts val="400"/>
              </a:spcAft>
              <a:buFont typeface="Wingdings" panose="05000000000000000000" pitchFamily="2" charset="2"/>
              <a:buChar char="Ø"/>
            </a:pPr>
            <a:r>
              <a:rPr lang="en-AU" sz="2000" dirty="0">
                <a:solidFill>
                  <a:srgbClr val="00589A"/>
                </a:solidFill>
              </a:rPr>
              <a:t>Key stakeholders in NSW</a:t>
            </a:r>
          </a:p>
          <a:p>
            <a:pPr lvl="1">
              <a:buFont typeface="Wingdings" panose="05000000000000000000" pitchFamily="2" charset="2"/>
              <a:buChar char="Ø"/>
            </a:pPr>
            <a:r>
              <a:rPr lang="en-AU" sz="2000" b="1" dirty="0" smtClean="0">
                <a:solidFill>
                  <a:srgbClr val="7030A0"/>
                </a:solidFill>
              </a:rPr>
              <a:t>Purpose:</a:t>
            </a:r>
            <a:r>
              <a:rPr lang="en-AU" sz="2000" dirty="0" smtClean="0"/>
              <a:t> to provide egs </a:t>
            </a:r>
            <a:r>
              <a:rPr lang="en-AU" sz="2000" dirty="0"/>
              <a:t>of service innovations, </a:t>
            </a:r>
            <a:r>
              <a:rPr lang="en-AU" sz="2000" dirty="0" smtClean="0"/>
              <a:t>&amp; their</a:t>
            </a:r>
          </a:p>
          <a:p>
            <a:pPr marL="457200" lvl="1" indent="0">
              <a:spcBef>
                <a:spcPts val="0"/>
              </a:spcBef>
              <a:spcAft>
                <a:spcPts val="600"/>
              </a:spcAft>
              <a:buNone/>
            </a:pPr>
            <a:r>
              <a:rPr lang="en-AU" sz="2000" dirty="0"/>
              <a:t>	 </a:t>
            </a:r>
            <a:r>
              <a:rPr lang="en-AU" sz="2000" dirty="0" smtClean="0"/>
              <a:t>              benefits/challenges</a:t>
            </a:r>
            <a:endParaRPr lang="en-AU" sz="2000" dirty="0"/>
          </a:p>
        </p:txBody>
      </p:sp>
      <p:sp>
        <p:nvSpPr>
          <p:cNvPr id="2" name="TextBox 1"/>
          <p:cNvSpPr txBox="1"/>
          <p:nvPr/>
        </p:nvSpPr>
        <p:spPr>
          <a:xfrm>
            <a:off x="374650" y="789415"/>
            <a:ext cx="8373814" cy="1015663"/>
          </a:xfrm>
          <a:prstGeom prst="rect">
            <a:avLst/>
          </a:prstGeom>
          <a:noFill/>
        </p:spPr>
        <p:txBody>
          <a:bodyPr wrap="square" rtlCol="0">
            <a:spAutoFit/>
          </a:bodyPr>
          <a:lstStyle/>
          <a:p>
            <a:r>
              <a:rPr lang="en-AU" sz="3000" b="1" dirty="0" smtClean="0">
                <a:solidFill>
                  <a:srgbClr val="2E4DE6"/>
                </a:solidFill>
              </a:rPr>
              <a:t>Method: </a:t>
            </a:r>
            <a:r>
              <a:rPr lang="en-AU" sz="3000" b="1" i="1" dirty="0" smtClean="0">
                <a:solidFill>
                  <a:srgbClr val="2E4DE6"/>
                </a:solidFill>
              </a:rPr>
              <a:t>Reshaping Legal Assistance Services report</a:t>
            </a:r>
            <a:endParaRPr lang="en-AU" sz="30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3</a:t>
            </a:fld>
            <a:endParaRPr lang="en-AU" dirty="0"/>
          </a:p>
        </p:txBody>
      </p:sp>
    </p:spTree>
    <p:extLst>
      <p:ext uri="{BB962C8B-B14F-4D97-AF65-F5344CB8AC3E}">
        <p14:creationId xmlns:p14="http://schemas.microsoft.com/office/powerpoint/2010/main" val="115566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894195"/>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8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Key service direction: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Joined-up services</a:t>
            </a:r>
          </a:p>
          <a:p>
            <a:pPr algn="ctr"/>
            <a:endParaRPr lang="en-AU" sz="5400" b="1" dirty="0" smtClean="0"/>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30</a:t>
            </a:fld>
            <a:endParaRPr lang="en-AU" dirty="0"/>
          </a:p>
        </p:txBody>
      </p:sp>
    </p:spTree>
    <p:extLst>
      <p:ext uri="{BB962C8B-B14F-4D97-AF65-F5344CB8AC3E}">
        <p14:creationId xmlns:p14="http://schemas.microsoft.com/office/powerpoint/2010/main" val="18608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844824"/>
            <a:ext cx="7354341" cy="4525963"/>
          </a:xfrm>
        </p:spPr>
        <p:txBody>
          <a:bodyPr>
            <a:normAutofit/>
          </a:bodyPr>
          <a:lstStyle/>
          <a:p>
            <a:pPr marL="0" indent="0">
              <a:spcBef>
                <a:spcPts val="1200"/>
              </a:spcBef>
              <a:buNone/>
            </a:pPr>
            <a:r>
              <a:rPr lang="en-AU" sz="2000" b="1" dirty="0" smtClean="0">
                <a:solidFill>
                  <a:srgbClr val="7030A0"/>
                </a:solidFill>
                <a:latin typeface="Arial" panose="020B0604020202020204" pitchFamily="34" charset="0"/>
                <a:cs typeface="Arial" panose="020B0604020202020204" pitchFamily="34" charset="0"/>
              </a:rPr>
              <a:t>Potential benefit of joining up – Legal problems:</a:t>
            </a:r>
          </a:p>
          <a:p>
            <a:pPr>
              <a:spcBef>
                <a:spcPts val="600"/>
              </a:spcBef>
            </a:pPr>
            <a:r>
              <a:rPr lang="en-AU" sz="2000" dirty="0" smtClean="0">
                <a:latin typeface="Arial" panose="020B0604020202020204" pitchFamily="34" charset="0"/>
                <a:cs typeface="Arial" panose="020B0604020202020204" pitchFamily="34" charset="0"/>
              </a:rPr>
              <a:t>cluster together</a:t>
            </a:r>
          </a:p>
          <a:p>
            <a:pPr>
              <a:spcBef>
                <a:spcPts val="600"/>
              </a:spcBef>
            </a:pPr>
            <a:r>
              <a:rPr lang="en-AU" sz="2000" dirty="0" smtClean="0">
                <a:latin typeface="Arial" panose="020B0604020202020204" pitchFamily="34" charset="0"/>
                <a:cs typeface="Arial" panose="020B0604020202020204" pitchFamily="34" charset="0"/>
              </a:rPr>
              <a:t>part of a broad set of social, economic &amp;/or health problems</a:t>
            </a:r>
          </a:p>
          <a:p>
            <a:pPr marL="0" indent="0">
              <a:spcBef>
                <a:spcPts val="1800"/>
              </a:spcBef>
              <a:buNone/>
            </a:pPr>
            <a:r>
              <a:rPr lang="en-AU" sz="2000" b="1" dirty="0" smtClean="0">
                <a:solidFill>
                  <a:srgbClr val="7030A0"/>
                </a:solidFill>
                <a:latin typeface="Arial" panose="020B0604020202020204" pitchFamily="34" charset="0"/>
                <a:cs typeface="Arial" panose="020B0604020202020204" pitchFamily="34" charset="0"/>
              </a:rPr>
              <a:t>Definition of joined-up services</a:t>
            </a:r>
            <a:endParaRPr lang="en-AU" sz="2000" dirty="0">
              <a:latin typeface="Arial" panose="020B0604020202020204" pitchFamily="34" charset="0"/>
              <a:cs typeface="Arial" panose="020B0604020202020204" pitchFamily="34" charset="0"/>
            </a:endParaRPr>
          </a:p>
          <a:p>
            <a:pPr>
              <a:spcBef>
                <a:spcPts val="600"/>
              </a:spcBef>
            </a:pPr>
            <a:r>
              <a:rPr lang="en-AU" sz="2000" dirty="0" smtClean="0">
                <a:latin typeface="Arial" panose="020B0604020202020204" pitchFamily="34" charset="0"/>
                <a:cs typeface="Arial" panose="020B0604020202020204" pitchFamily="34" charset="0"/>
              </a:rPr>
              <a:t>clients </a:t>
            </a:r>
            <a:r>
              <a:rPr lang="en-AU" sz="2000" dirty="0">
                <a:latin typeface="Arial" panose="020B0604020202020204" pitchFamily="34" charset="0"/>
                <a:cs typeface="Arial" panose="020B0604020202020204" pitchFamily="34" charset="0"/>
              </a:rPr>
              <a:t>can move swiftly, easily and seamlessly between the services they </a:t>
            </a:r>
            <a:r>
              <a:rPr lang="en-AU" sz="2000" dirty="0" smtClean="0">
                <a:latin typeface="Arial" panose="020B0604020202020204" pitchFamily="34" charset="0"/>
                <a:cs typeface="Arial" panose="020B0604020202020204" pitchFamily="34" charset="0"/>
              </a:rPr>
              <a:t>need</a:t>
            </a:r>
            <a:endParaRPr lang="en-AU" sz="2000" dirty="0">
              <a:latin typeface="Arial" panose="020B0604020202020204" pitchFamily="34" charset="0"/>
              <a:cs typeface="Arial" panose="020B0604020202020204" pitchFamily="34" charset="0"/>
            </a:endParaRPr>
          </a:p>
          <a:p>
            <a:pPr marL="0" indent="0">
              <a:spcBef>
                <a:spcPts val="1800"/>
              </a:spcBef>
              <a:buNone/>
            </a:pPr>
            <a:r>
              <a:rPr lang="en-AU" sz="2000" b="1" dirty="0" smtClean="0">
                <a:solidFill>
                  <a:srgbClr val="7030A0"/>
                </a:solidFill>
                <a:latin typeface="Arial" panose="020B0604020202020204" pitchFamily="34" charset="0"/>
                <a:cs typeface="Arial" panose="020B0604020202020204" pitchFamily="34" charset="0"/>
              </a:rPr>
              <a:t>Basis of joining up</a:t>
            </a:r>
          </a:p>
          <a:p>
            <a:pPr>
              <a:spcBef>
                <a:spcPts val="600"/>
              </a:spcBef>
            </a:pPr>
            <a:r>
              <a:rPr lang="en-AU" sz="2000" dirty="0" smtClean="0">
                <a:latin typeface="Arial" panose="020B0604020202020204" pitchFamily="34" charset="0"/>
                <a:cs typeface="Arial" panose="020B0604020202020204" pitchFamily="34" charset="0"/>
              </a:rPr>
              <a:t>physical </a:t>
            </a:r>
            <a:r>
              <a:rPr lang="en-AU" sz="2000" dirty="0">
                <a:latin typeface="Arial" panose="020B0604020202020204" pitchFamily="34" charset="0"/>
                <a:cs typeface="Arial" panose="020B0604020202020204" pitchFamily="34" charset="0"/>
              </a:rPr>
              <a:t>location, professional </a:t>
            </a:r>
            <a:r>
              <a:rPr lang="en-AU" sz="2000" dirty="0" smtClean="0">
                <a:latin typeface="Arial" panose="020B0604020202020204" pitchFamily="34" charset="0"/>
                <a:cs typeface="Arial" panose="020B0604020202020204" pitchFamily="34" charset="0"/>
              </a:rPr>
              <a:t>links, navigation tools, same client group, etc</a:t>
            </a:r>
            <a:endParaRPr lang="en-AU" sz="2000" dirty="0">
              <a:latin typeface="Arial" panose="020B0604020202020204" pitchFamily="34" charset="0"/>
              <a:cs typeface="Arial" panose="020B0604020202020204" pitchFamily="34" charset="0"/>
            </a:endParaRPr>
          </a:p>
          <a:p>
            <a:pPr marL="0" indent="0">
              <a:spcBef>
                <a:spcPts val="1200"/>
              </a:spcBef>
              <a:buNone/>
            </a:pPr>
            <a:endParaRPr lang="en-AU" sz="2000" dirty="0" smtClean="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p:txBody>
      </p:sp>
      <p:sp>
        <p:nvSpPr>
          <p:cNvPr id="2" name="TextBox 1"/>
          <p:cNvSpPr txBox="1"/>
          <p:nvPr/>
        </p:nvSpPr>
        <p:spPr>
          <a:xfrm>
            <a:off x="3230327" y="643208"/>
            <a:ext cx="2664296" cy="707886"/>
          </a:xfrm>
          <a:prstGeom prst="rect">
            <a:avLst/>
          </a:prstGeom>
          <a:noFill/>
        </p:spPr>
        <p:txBody>
          <a:bodyPr wrap="square" rtlCol="0">
            <a:spAutoFit/>
          </a:bodyPr>
          <a:lstStyle/>
          <a:p>
            <a:r>
              <a:rPr lang="en-AU" sz="4000" b="1" dirty="0" smtClean="0">
                <a:solidFill>
                  <a:srgbClr val="2E4DE6"/>
                </a:solidFill>
              </a:rPr>
              <a:t>Joined Up</a:t>
            </a:r>
            <a:endParaRPr lang="en-AU" sz="40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31</a:t>
            </a:fld>
            <a:endParaRPr lang="en-AU" dirty="0"/>
          </a:p>
        </p:txBody>
      </p:sp>
    </p:spTree>
    <p:extLst>
      <p:ext uri="{BB962C8B-B14F-4D97-AF65-F5344CB8AC3E}">
        <p14:creationId xmlns:p14="http://schemas.microsoft.com/office/powerpoint/2010/main" val="253639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628800"/>
            <a:ext cx="5400600" cy="4721352"/>
          </a:xfrm>
          <a:prstGeom prst="rect">
            <a:avLst/>
          </a:prstGeom>
        </p:spPr>
      </p:pic>
      <p:pic>
        <p:nvPicPr>
          <p:cNvPr id="4"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83568" y="644670"/>
            <a:ext cx="7848872" cy="523220"/>
          </a:xfrm>
          <a:prstGeom prst="rect">
            <a:avLst/>
          </a:prstGeom>
        </p:spPr>
        <p:txBody>
          <a:bodyPr wrap="square">
            <a:spAutoFit/>
          </a:bodyPr>
          <a:lstStyle/>
          <a:p>
            <a:r>
              <a:rPr lang="en-AU" sz="2800" b="1" dirty="0" smtClean="0">
                <a:solidFill>
                  <a:srgbClr val="2E4DE6"/>
                </a:solidFill>
                <a:latin typeface="Arial" panose="020B0604020202020204" pitchFamily="34" charset="0"/>
                <a:cs typeface="Arial" panose="020B0604020202020204" pitchFamily="34" charset="0"/>
              </a:rPr>
              <a:t>The continuum of joined-up service models</a:t>
            </a:r>
            <a:endParaRPr lang="en-AU" sz="2800" dirty="0"/>
          </a:p>
        </p:txBody>
      </p:sp>
      <p:sp>
        <p:nvSpPr>
          <p:cNvPr id="6" name="Rectangle 5"/>
          <p:cNvSpPr/>
          <p:nvPr/>
        </p:nvSpPr>
        <p:spPr>
          <a:xfrm>
            <a:off x="5676504" y="2060848"/>
            <a:ext cx="3456384" cy="4016484"/>
          </a:xfrm>
          <a:prstGeom prst="rect">
            <a:avLst/>
          </a:prstGeom>
        </p:spPr>
        <p:txBody>
          <a:bodyPr wrap="square">
            <a:spAutoFit/>
          </a:bodyPr>
          <a:lstStyle/>
          <a:p>
            <a:pPr>
              <a:spcBef>
                <a:spcPts val="600"/>
              </a:spcBef>
            </a:pPr>
            <a:r>
              <a:rPr lang="en-AU" b="1" dirty="0" smtClean="0">
                <a:solidFill>
                  <a:srgbClr val="7030A0"/>
                </a:solidFill>
                <a:latin typeface="Arial" panose="020B0604020202020204" pitchFamily="34" charset="0"/>
                <a:cs typeface="Arial" panose="020B0604020202020204" pitchFamily="34" charset="0"/>
              </a:rPr>
              <a:t>Some egs:</a:t>
            </a:r>
          </a:p>
          <a:p>
            <a:pPr>
              <a:spcBef>
                <a:spcPts val="1800"/>
              </a:spcBef>
            </a:pPr>
            <a:r>
              <a:rPr lang="en-AU" dirty="0" smtClean="0">
                <a:solidFill>
                  <a:srgbClr val="2E4DE6"/>
                </a:solidFill>
                <a:cs typeface="Arial" panose="020B0604020202020204" pitchFamily="34" charset="0"/>
              </a:rPr>
              <a:t>UK:</a:t>
            </a:r>
            <a:r>
              <a:rPr lang="en-AU" dirty="0" smtClean="0">
                <a:cs typeface="Arial" panose="020B0604020202020204" pitchFamily="34" charset="0"/>
              </a:rPr>
              <a:t> CABs in health setting</a:t>
            </a:r>
          </a:p>
          <a:p>
            <a:pPr>
              <a:spcBef>
                <a:spcPts val="1800"/>
              </a:spcBef>
            </a:pPr>
            <a:r>
              <a:rPr lang="en-AU" dirty="0" smtClean="0">
                <a:solidFill>
                  <a:srgbClr val="2E4DE6"/>
                </a:solidFill>
                <a:cs typeface="Arial" panose="020B0604020202020204" pitchFamily="34" charset="0"/>
              </a:rPr>
              <a:t>US: </a:t>
            </a:r>
            <a:r>
              <a:rPr lang="en-AU" dirty="0" smtClean="0">
                <a:cs typeface="Arial" panose="020B0604020202020204" pitchFamily="34" charset="0"/>
              </a:rPr>
              <a:t>medical legal partnerships (MLPs)</a:t>
            </a:r>
            <a:endParaRPr lang="en-AU" dirty="0">
              <a:cs typeface="Arial" panose="020B0604020202020204" pitchFamily="34" charset="0"/>
            </a:endParaRPr>
          </a:p>
          <a:p>
            <a:pPr>
              <a:spcBef>
                <a:spcPts val="1800"/>
              </a:spcBef>
            </a:pPr>
            <a:r>
              <a:rPr lang="en-AU" dirty="0" smtClean="0">
                <a:solidFill>
                  <a:srgbClr val="2E4DE6"/>
                </a:solidFill>
                <a:cs typeface="Arial" panose="020B0604020202020204" pitchFamily="34" charset="0"/>
              </a:rPr>
              <a:t>NSW:</a:t>
            </a:r>
            <a:r>
              <a:rPr lang="en-AU" dirty="0" smtClean="0">
                <a:cs typeface="Arial" panose="020B0604020202020204" pitchFamily="34" charset="0"/>
              </a:rPr>
              <a:t> </a:t>
            </a:r>
            <a:r>
              <a:rPr lang="en-AU" dirty="0">
                <a:cs typeface="Arial" panose="020B0604020202020204" pitchFamily="34" charset="0"/>
              </a:rPr>
              <a:t>Cooperative Legal Service Delivery (CLSD) </a:t>
            </a:r>
            <a:r>
              <a:rPr lang="en-AU" dirty="0" smtClean="0">
                <a:cs typeface="Arial" panose="020B0604020202020204" pitchFamily="34" charset="0"/>
              </a:rPr>
              <a:t>Program</a:t>
            </a:r>
          </a:p>
          <a:p>
            <a:pPr>
              <a:spcBef>
                <a:spcPts val="1800"/>
              </a:spcBef>
            </a:pPr>
            <a:r>
              <a:rPr lang="en-AU" dirty="0" smtClean="0">
                <a:solidFill>
                  <a:srgbClr val="2E4DE6"/>
                </a:solidFill>
                <a:cs typeface="Arial" panose="020B0604020202020204" pitchFamily="34" charset="0"/>
              </a:rPr>
              <a:t>NSW</a:t>
            </a:r>
            <a:r>
              <a:rPr lang="en-AU" dirty="0">
                <a:solidFill>
                  <a:srgbClr val="2E4DE6"/>
                </a:solidFill>
                <a:cs typeface="Arial" panose="020B0604020202020204" pitchFamily="34" charset="0"/>
              </a:rPr>
              <a:t>:</a:t>
            </a:r>
            <a:r>
              <a:rPr lang="en-AU" dirty="0">
                <a:cs typeface="Arial" panose="020B0604020202020204" pitchFamily="34" charset="0"/>
              </a:rPr>
              <a:t> </a:t>
            </a:r>
            <a:r>
              <a:rPr lang="en-AU" dirty="0" smtClean="0">
                <a:cs typeface="Arial" panose="020B0604020202020204" pitchFamily="34" charset="0"/>
              </a:rPr>
              <a:t>Legal Aid NSW &amp; Migrant Resource Centres (MRCs)</a:t>
            </a:r>
          </a:p>
          <a:p>
            <a:pPr>
              <a:spcBef>
                <a:spcPts val="1800"/>
              </a:spcBef>
            </a:pPr>
            <a:r>
              <a:rPr lang="en-AU" dirty="0" smtClean="0">
                <a:solidFill>
                  <a:srgbClr val="2E4DE6"/>
                </a:solidFill>
                <a:cs typeface="Arial" panose="020B0604020202020204" pitchFamily="34" charset="0"/>
              </a:rPr>
              <a:t>NSW:</a:t>
            </a:r>
            <a:r>
              <a:rPr lang="en-AU" dirty="0" smtClean="0">
                <a:cs typeface="Arial" panose="020B0604020202020204" pitchFamily="34" charset="0"/>
              </a:rPr>
              <a:t> CLCs &amp; Family Resource Centres (FRCs)</a:t>
            </a:r>
            <a:endParaRPr lang="en-AU" dirty="0">
              <a:cs typeface="Arial" panose="020B0604020202020204" pitchFamily="34" charset="0"/>
            </a:endParaRPr>
          </a:p>
        </p:txBody>
      </p:sp>
      <p:sp>
        <p:nvSpPr>
          <p:cNvPr id="7" name="Slide Number Placeholder 6"/>
          <p:cNvSpPr>
            <a:spLocks noGrp="1"/>
          </p:cNvSpPr>
          <p:nvPr>
            <p:ph type="sldNum" sz="quarter" idx="12"/>
          </p:nvPr>
        </p:nvSpPr>
        <p:spPr/>
        <p:txBody>
          <a:bodyPr/>
          <a:lstStyle/>
          <a:p>
            <a:fld id="{65E93249-90C2-4257-B1DC-5AE82ECF4B99}" type="slidenum">
              <a:rPr lang="en-AU" smtClean="0"/>
              <a:t>32</a:t>
            </a:fld>
            <a:endParaRPr lang="en-AU" dirty="0"/>
          </a:p>
        </p:txBody>
      </p:sp>
    </p:spTree>
    <p:extLst>
      <p:ext uri="{BB962C8B-B14F-4D97-AF65-F5344CB8AC3E}">
        <p14:creationId xmlns:p14="http://schemas.microsoft.com/office/powerpoint/2010/main" val="100536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1193864"/>
            <a:ext cx="6717630" cy="5403488"/>
          </a:xfrm>
          <a:prstGeom prst="rect">
            <a:avLst/>
          </a:prstGeom>
        </p:spPr>
      </p:pic>
      <p:pic>
        <p:nvPicPr>
          <p:cNvPr id="4"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7477" y="435056"/>
            <a:ext cx="6828184" cy="461665"/>
          </a:xfrm>
          <a:prstGeom prst="rect">
            <a:avLst/>
          </a:prstGeom>
        </p:spPr>
        <p:txBody>
          <a:bodyPr wrap="square">
            <a:spAutoFit/>
          </a:bodyPr>
          <a:lstStyle/>
          <a:p>
            <a:r>
              <a:rPr lang="en-AU" sz="2400" b="1" dirty="0" smtClean="0">
                <a:solidFill>
                  <a:srgbClr val="2E4DE6"/>
                </a:solidFill>
                <a:latin typeface="Arial" panose="020B0604020202020204" pitchFamily="34" charset="0"/>
                <a:cs typeface="Arial" panose="020B0604020202020204" pitchFamily="34" charset="0"/>
              </a:rPr>
              <a:t>Potential challenges to joining up: many!</a:t>
            </a:r>
            <a:endParaRPr lang="en-AU" sz="2400" dirty="0"/>
          </a:p>
        </p:txBody>
      </p:sp>
      <p:sp>
        <p:nvSpPr>
          <p:cNvPr id="6" name="Rectangle 5"/>
          <p:cNvSpPr/>
          <p:nvPr/>
        </p:nvSpPr>
        <p:spPr>
          <a:xfrm>
            <a:off x="7308304" y="2303304"/>
            <a:ext cx="1584176" cy="3262432"/>
          </a:xfrm>
          <a:prstGeom prst="rect">
            <a:avLst/>
          </a:prstGeom>
        </p:spPr>
        <p:txBody>
          <a:bodyPr wrap="square">
            <a:spAutoFit/>
          </a:bodyPr>
          <a:lstStyle/>
          <a:p>
            <a:r>
              <a:rPr lang="en-AU" b="1" dirty="0">
                <a:cs typeface="Times New Roman" panose="02020603050405020304" pitchFamily="18" charset="0"/>
              </a:rPr>
              <a:t>“Our message to practitioners and policy makers alike is </a:t>
            </a:r>
            <a:r>
              <a:rPr lang="en-AU" b="1" i="1" dirty="0">
                <a:cs typeface="Times New Roman" panose="02020603050405020304" pitchFamily="18" charset="0"/>
              </a:rPr>
              <a:t>don’t do it unless you have to.</a:t>
            </a:r>
            <a:r>
              <a:rPr lang="en-AU" b="1" dirty="0">
                <a:cs typeface="Times New Roman" panose="02020603050405020304" pitchFamily="18" charset="0"/>
              </a:rPr>
              <a:t>”</a:t>
            </a:r>
          </a:p>
          <a:p>
            <a:endParaRPr lang="en-AU" sz="1400" dirty="0"/>
          </a:p>
          <a:p>
            <a:r>
              <a:rPr lang="en-AU" sz="1600" i="1" dirty="0"/>
              <a:t>Huxham and Vangen (2005, </a:t>
            </a:r>
            <a:r>
              <a:rPr lang="en-AU" sz="1600" i="1" dirty="0" smtClean="0"/>
              <a:t>p.13)</a:t>
            </a:r>
            <a:endParaRPr lang="en-AU" sz="1600" i="1" dirty="0"/>
          </a:p>
        </p:txBody>
      </p:sp>
      <p:sp>
        <p:nvSpPr>
          <p:cNvPr id="7" name="Slide Number Placeholder 6"/>
          <p:cNvSpPr>
            <a:spLocks noGrp="1"/>
          </p:cNvSpPr>
          <p:nvPr>
            <p:ph type="sldNum" sz="quarter" idx="12"/>
          </p:nvPr>
        </p:nvSpPr>
        <p:spPr/>
        <p:txBody>
          <a:bodyPr/>
          <a:lstStyle/>
          <a:p>
            <a:fld id="{65E93249-90C2-4257-B1DC-5AE82ECF4B99}" type="slidenum">
              <a:rPr lang="en-AU" smtClean="0"/>
              <a:t>33</a:t>
            </a:fld>
            <a:endParaRPr lang="en-AU" dirty="0"/>
          </a:p>
        </p:txBody>
      </p:sp>
    </p:spTree>
    <p:extLst>
      <p:ext uri="{BB962C8B-B14F-4D97-AF65-F5344CB8AC3E}">
        <p14:creationId xmlns:p14="http://schemas.microsoft.com/office/powerpoint/2010/main" val="100536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3"/>
            <a:ext cx="9144000" cy="5419765"/>
          </a:xfrm>
          <a:prstGeom prst="rect">
            <a:avLst/>
          </a:prstGeom>
        </p:spPr>
      </p:pic>
      <p:sp>
        <p:nvSpPr>
          <p:cNvPr id="3" name="TextBox 2"/>
          <p:cNvSpPr txBox="1"/>
          <p:nvPr/>
        </p:nvSpPr>
        <p:spPr>
          <a:xfrm>
            <a:off x="192088" y="307975"/>
            <a:ext cx="6263878" cy="430887"/>
          </a:xfrm>
          <a:prstGeom prst="rect">
            <a:avLst/>
          </a:prstGeom>
          <a:noFill/>
        </p:spPr>
        <p:txBody>
          <a:bodyPr wrap="square" rtlCol="0">
            <a:spAutoFit/>
          </a:bodyPr>
          <a:lstStyle/>
          <a:p>
            <a:pPr algn="ctr"/>
            <a:r>
              <a:rPr lang="en-AU" sz="2200" b="1" dirty="0" smtClean="0">
                <a:solidFill>
                  <a:srgbClr val="2E4DE6"/>
                </a:solidFill>
                <a:latin typeface="+mj-lt"/>
              </a:rPr>
              <a:t>The Australian Human Services Map</a:t>
            </a:r>
            <a:r>
              <a:rPr lang="en-AU" sz="2200" b="1" baseline="30000" dirty="0" smtClean="0">
                <a:solidFill>
                  <a:srgbClr val="2E4DE6"/>
                </a:solidFill>
                <a:latin typeface="+mj-lt"/>
              </a:rPr>
              <a:t> </a:t>
            </a:r>
            <a:endParaRPr lang="en-AU" sz="2200" b="1" baseline="30000" dirty="0">
              <a:solidFill>
                <a:srgbClr val="2E4DE6"/>
              </a:solidFill>
              <a:latin typeface="+mj-lt"/>
            </a:endParaRPr>
          </a:p>
        </p:txBody>
      </p:sp>
      <p:sp>
        <p:nvSpPr>
          <p:cNvPr id="4" name="TextBox 3"/>
          <p:cNvSpPr txBox="1"/>
          <p:nvPr/>
        </p:nvSpPr>
        <p:spPr>
          <a:xfrm>
            <a:off x="5076056" y="1172652"/>
            <a:ext cx="1728192" cy="1569660"/>
          </a:xfrm>
          <a:prstGeom prst="rect">
            <a:avLst/>
          </a:prstGeom>
          <a:noFill/>
        </p:spPr>
        <p:txBody>
          <a:bodyPr wrap="square" rtlCol="0">
            <a:spAutoFit/>
          </a:bodyPr>
          <a:lstStyle/>
          <a:p>
            <a:pPr algn="ctr"/>
            <a:r>
              <a:rPr lang="en-AU" sz="3200" b="1" dirty="0" smtClean="0">
                <a:solidFill>
                  <a:schemeClr val="bg1"/>
                </a:solidFill>
              </a:rPr>
              <a:t>Social security 35%</a:t>
            </a:r>
            <a:endParaRPr lang="en-AU" sz="3200" b="1" dirty="0">
              <a:solidFill>
                <a:schemeClr val="bg1"/>
              </a:solidFill>
            </a:endParaRPr>
          </a:p>
        </p:txBody>
      </p:sp>
      <p:sp>
        <p:nvSpPr>
          <p:cNvPr id="8" name="TextBox 7"/>
          <p:cNvSpPr txBox="1"/>
          <p:nvPr/>
        </p:nvSpPr>
        <p:spPr>
          <a:xfrm>
            <a:off x="3635896" y="1427499"/>
            <a:ext cx="1152128" cy="800219"/>
          </a:xfrm>
          <a:prstGeom prst="rect">
            <a:avLst/>
          </a:prstGeom>
          <a:noFill/>
        </p:spPr>
        <p:txBody>
          <a:bodyPr wrap="square" rtlCol="0">
            <a:spAutoFit/>
          </a:bodyPr>
          <a:lstStyle/>
          <a:p>
            <a:pPr algn="r"/>
            <a:r>
              <a:rPr lang="en-AU" sz="1700" b="1" dirty="0" smtClean="0">
                <a:solidFill>
                  <a:schemeClr val="bg1"/>
                </a:solidFill>
              </a:rPr>
              <a:t>7.5%</a:t>
            </a:r>
          </a:p>
          <a:p>
            <a:pPr algn="r"/>
            <a:r>
              <a:rPr lang="en-AU" sz="1700" b="1" dirty="0" smtClean="0">
                <a:solidFill>
                  <a:schemeClr val="bg1"/>
                </a:solidFill>
              </a:rPr>
              <a:t>Education</a:t>
            </a:r>
          </a:p>
          <a:p>
            <a:r>
              <a:rPr lang="en-AU" sz="1200" b="1" dirty="0" smtClean="0">
                <a:solidFill>
                  <a:schemeClr val="bg1"/>
                </a:solidFill>
              </a:rPr>
              <a:t>     </a:t>
            </a:r>
            <a:endParaRPr lang="en-AU" sz="1200" b="1" dirty="0">
              <a:solidFill>
                <a:schemeClr val="bg1"/>
              </a:solidFill>
            </a:endParaRPr>
          </a:p>
        </p:txBody>
      </p:sp>
      <p:sp>
        <p:nvSpPr>
          <p:cNvPr id="9" name="TextBox 8"/>
          <p:cNvSpPr txBox="1"/>
          <p:nvPr/>
        </p:nvSpPr>
        <p:spPr>
          <a:xfrm>
            <a:off x="557213" y="1481811"/>
            <a:ext cx="1063724" cy="646331"/>
          </a:xfrm>
          <a:prstGeom prst="rect">
            <a:avLst/>
          </a:prstGeom>
          <a:noFill/>
        </p:spPr>
        <p:txBody>
          <a:bodyPr wrap="square" rtlCol="0">
            <a:spAutoFit/>
          </a:bodyPr>
          <a:lstStyle/>
          <a:p>
            <a:pPr algn="ctr"/>
            <a:r>
              <a:rPr lang="en-AU" sz="1500" b="1" dirty="0" smtClean="0">
                <a:solidFill>
                  <a:schemeClr val="bg1"/>
                </a:solidFill>
              </a:rPr>
              <a:t>  </a:t>
            </a:r>
            <a:r>
              <a:rPr lang="en-AU" b="1" dirty="0" smtClean="0">
                <a:solidFill>
                  <a:schemeClr val="bg1"/>
                </a:solidFill>
              </a:rPr>
              <a:t>Defence</a:t>
            </a:r>
          </a:p>
          <a:p>
            <a:pPr algn="ctr"/>
            <a:r>
              <a:rPr lang="en-AU" b="1" dirty="0">
                <a:solidFill>
                  <a:schemeClr val="bg1"/>
                </a:solidFill>
              </a:rPr>
              <a:t> </a:t>
            </a:r>
            <a:r>
              <a:rPr lang="en-AU" b="1" dirty="0" smtClean="0">
                <a:solidFill>
                  <a:schemeClr val="bg1"/>
                </a:solidFill>
              </a:rPr>
              <a:t>  5.5%</a:t>
            </a:r>
            <a:endParaRPr lang="en-AU" b="1" dirty="0">
              <a:solidFill>
                <a:schemeClr val="bg1"/>
              </a:solidFill>
            </a:endParaRPr>
          </a:p>
        </p:txBody>
      </p:sp>
      <p:sp>
        <p:nvSpPr>
          <p:cNvPr id="10" name="TextBox 9"/>
          <p:cNvSpPr txBox="1"/>
          <p:nvPr/>
        </p:nvSpPr>
        <p:spPr>
          <a:xfrm>
            <a:off x="3338339" y="2553300"/>
            <a:ext cx="1224136" cy="954107"/>
          </a:xfrm>
          <a:prstGeom prst="rect">
            <a:avLst/>
          </a:prstGeom>
          <a:noFill/>
        </p:spPr>
        <p:txBody>
          <a:bodyPr wrap="square" rtlCol="0">
            <a:spAutoFit/>
          </a:bodyPr>
          <a:lstStyle/>
          <a:p>
            <a:pPr algn="ctr"/>
            <a:r>
              <a:rPr lang="en-AU" sz="2800" b="1" dirty="0" smtClean="0">
                <a:solidFill>
                  <a:schemeClr val="bg1"/>
                </a:solidFill>
              </a:rPr>
              <a:t>Health 16%</a:t>
            </a:r>
            <a:endParaRPr lang="en-AU" sz="2800" b="1" dirty="0">
              <a:solidFill>
                <a:schemeClr val="bg1"/>
              </a:solidFill>
            </a:endParaRPr>
          </a:p>
        </p:txBody>
      </p:sp>
      <p:sp>
        <p:nvSpPr>
          <p:cNvPr id="11" name="TextBox 10"/>
          <p:cNvSpPr txBox="1"/>
          <p:nvPr/>
        </p:nvSpPr>
        <p:spPr>
          <a:xfrm>
            <a:off x="1369706" y="3726745"/>
            <a:ext cx="1584176" cy="923330"/>
          </a:xfrm>
          <a:prstGeom prst="rect">
            <a:avLst/>
          </a:prstGeom>
          <a:noFill/>
        </p:spPr>
        <p:txBody>
          <a:bodyPr wrap="square" rtlCol="0">
            <a:spAutoFit/>
          </a:bodyPr>
          <a:lstStyle/>
          <a:p>
            <a:r>
              <a:rPr lang="en-AU" sz="1700" dirty="0" smtClean="0">
                <a:solidFill>
                  <a:schemeClr val="bg1"/>
                </a:solidFill>
              </a:rPr>
              <a:t>  </a:t>
            </a:r>
            <a:r>
              <a:rPr lang="en-AU" b="1" dirty="0" smtClean="0">
                <a:solidFill>
                  <a:schemeClr val="bg1"/>
                </a:solidFill>
              </a:rPr>
              <a:t>Housing/</a:t>
            </a:r>
          </a:p>
          <a:p>
            <a:r>
              <a:rPr lang="en-AU" b="1" dirty="0">
                <a:solidFill>
                  <a:schemeClr val="bg1"/>
                </a:solidFill>
              </a:rPr>
              <a:t> </a:t>
            </a:r>
            <a:r>
              <a:rPr lang="en-AU" b="1" dirty="0" smtClean="0">
                <a:solidFill>
                  <a:schemeClr val="bg1"/>
                </a:solidFill>
              </a:rPr>
              <a:t> amenities </a:t>
            </a:r>
          </a:p>
          <a:p>
            <a:r>
              <a:rPr lang="en-AU" b="1" dirty="0">
                <a:solidFill>
                  <a:schemeClr val="bg1"/>
                </a:solidFill>
              </a:rPr>
              <a:t> </a:t>
            </a:r>
            <a:r>
              <a:rPr lang="en-AU" b="1" dirty="0" smtClean="0">
                <a:solidFill>
                  <a:schemeClr val="bg1"/>
                </a:solidFill>
              </a:rPr>
              <a:t>      2.2%</a:t>
            </a:r>
            <a:endParaRPr lang="en-AU" b="1" dirty="0">
              <a:solidFill>
                <a:schemeClr val="bg1"/>
              </a:solidFill>
            </a:endParaRPr>
          </a:p>
        </p:txBody>
      </p:sp>
      <p:sp>
        <p:nvSpPr>
          <p:cNvPr id="12" name="TextBox 11"/>
          <p:cNvSpPr txBox="1"/>
          <p:nvPr/>
        </p:nvSpPr>
        <p:spPr>
          <a:xfrm>
            <a:off x="6446039" y="4313043"/>
            <a:ext cx="1296144" cy="615553"/>
          </a:xfrm>
          <a:prstGeom prst="rect">
            <a:avLst/>
          </a:prstGeom>
          <a:noFill/>
        </p:spPr>
        <p:txBody>
          <a:bodyPr wrap="square" rtlCol="0">
            <a:spAutoFit/>
          </a:bodyPr>
          <a:lstStyle/>
          <a:p>
            <a:pPr algn="ctr"/>
            <a:r>
              <a:rPr lang="en-AU" sz="1700" dirty="0" smtClean="0">
                <a:solidFill>
                  <a:schemeClr val="bg1"/>
                </a:solidFill>
              </a:rPr>
              <a:t> </a:t>
            </a:r>
            <a:r>
              <a:rPr lang="en-AU" sz="1700" b="1" dirty="0" smtClean="0">
                <a:solidFill>
                  <a:schemeClr val="bg1"/>
                </a:solidFill>
              </a:rPr>
              <a:t>Public </a:t>
            </a:r>
          </a:p>
          <a:p>
            <a:pPr algn="ctr"/>
            <a:r>
              <a:rPr lang="en-AU" sz="1700" b="1" dirty="0" smtClean="0">
                <a:solidFill>
                  <a:schemeClr val="bg1"/>
                </a:solidFill>
              </a:rPr>
              <a:t>order 1%</a:t>
            </a:r>
            <a:endParaRPr lang="en-AU" sz="1700" b="1" dirty="0">
              <a:solidFill>
                <a:schemeClr val="bg1"/>
              </a:solidFill>
            </a:endParaRPr>
          </a:p>
        </p:txBody>
      </p:sp>
      <p:sp>
        <p:nvSpPr>
          <p:cNvPr id="13" name="Oval 12"/>
          <p:cNvSpPr/>
          <p:nvPr/>
        </p:nvSpPr>
        <p:spPr>
          <a:xfrm>
            <a:off x="7584864" y="5196024"/>
            <a:ext cx="432048" cy="432048"/>
          </a:xfrm>
          <a:prstGeom prst="ellips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6950980" y="5608029"/>
            <a:ext cx="1944216" cy="1015663"/>
          </a:xfrm>
          <a:prstGeom prst="rect">
            <a:avLst/>
          </a:prstGeom>
          <a:noFill/>
        </p:spPr>
        <p:txBody>
          <a:bodyPr wrap="square" rtlCol="0">
            <a:spAutoFit/>
          </a:bodyPr>
          <a:lstStyle/>
          <a:p>
            <a:r>
              <a:rPr lang="en-AU" sz="2000" b="1" dirty="0" smtClean="0">
                <a:solidFill>
                  <a:srgbClr val="7030A0"/>
                </a:solidFill>
              </a:rPr>
              <a:t>Public legal services </a:t>
            </a:r>
          </a:p>
          <a:p>
            <a:r>
              <a:rPr lang="en-AU" sz="2000" b="1" dirty="0" smtClean="0">
                <a:solidFill>
                  <a:srgbClr val="7030A0"/>
                </a:solidFill>
              </a:rPr>
              <a:t>0.04%</a:t>
            </a:r>
            <a:endParaRPr lang="en-AU" sz="2000" b="1" dirty="0">
              <a:solidFill>
                <a:srgbClr val="7030A0"/>
              </a:solidFill>
            </a:endParaRPr>
          </a:p>
        </p:txBody>
      </p:sp>
      <p:pic>
        <p:nvPicPr>
          <p:cNvPr id="15"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00559" y="5412048"/>
            <a:ext cx="4793552" cy="1354217"/>
          </a:xfrm>
          <a:prstGeom prst="rect">
            <a:avLst/>
          </a:prstGeom>
        </p:spPr>
        <p:txBody>
          <a:bodyPr wrap="square">
            <a:spAutoFit/>
          </a:bodyPr>
          <a:lstStyle/>
          <a:p>
            <a:pPr>
              <a:spcBef>
                <a:spcPts val="600"/>
              </a:spcBef>
            </a:pPr>
            <a:r>
              <a:rPr lang="en-AU" b="1" dirty="0" smtClean="0">
                <a:latin typeface="Arial" panose="020B0604020202020204" pitchFamily="34" charset="0"/>
                <a:cs typeface="Arial" panose="020B0604020202020204" pitchFamily="34" charset="0"/>
              </a:rPr>
              <a:t>Responsibility for inter-sector joining up?</a:t>
            </a:r>
          </a:p>
          <a:p>
            <a:pPr marL="285750" indent="-285750">
              <a:spcBef>
                <a:spcPts val="600"/>
              </a:spcBef>
              <a:buFont typeface="Arial" panose="020B0604020202020204" pitchFamily="34" charset="0"/>
              <a:buChar char="•"/>
            </a:pPr>
            <a:r>
              <a:rPr lang="en-AU" dirty="0" smtClean="0">
                <a:latin typeface="Arial" panose="020B0604020202020204" pitchFamily="34" charset="0"/>
                <a:cs typeface="Arial" panose="020B0604020202020204" pitchFamily="34" charset="0"/>
              </a:rPr>
              <a:t>Difficult for legal sector to lead &amp; resource.</a:t>
            </a:r>
          </a:p>
          <a:p>
            <a:pPr marL="285750" indent="-285750">
              <a:spcBef>
                <a:spcPts val="600"/>
              </a:spcBef>
              <a:buFont typeface="Arial" panose="020B0604020202020204" pitchFamily="34" charset="0"/>
              <a:buChar char="•"/>
            </a:pPr>
            <a:r>
              <a:rPr lang="en-AU" dirty="0" smtClean="0">
                <a:latin typeface="Arial" panose="020B0604020202020204" pitchFamily="34" charset="0"/>
                <a:cs typeface="Arial" panose="020B0604020202020204" pitchFamily="34" charset="0"/>
              </a:rPr>
              <a:t>Legal services often provide only a supporting role for human service clients.</a:t>
            </a:r>
            <a:endParaRPr lang="en-AU"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5E93249-90C2-4257-B1DC-5AE82ECF4B99}" type="slidenum">
              <a:rPr lang="en-AU" smtClean="0"/>
              <a:t>34</a:t>
            </a:fld>
            <a:endParaRPr lang="en-AU" dirty="0"/>
          </a:p>
        </p:txBody>
      </p:sp>
    </p:spTree>
    <p:extLst>
      <p:ext uri="{BB962C8B-B14F-4D97-AF65-F5344CB8AC3E}">
        <p14:creationId xmlns:p14="http://schemas.microsoft.com/office/powerpoint/2010/main" val="31203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6" y="1844824"/>
            <a:ext cx="4908162" cy="4102728"/>
          </a:xfrm>
          <a:prstGeom prst="rect">
            <a:avLst/>
          </a:prstGeom>
        </p:spPr>
      </p:pic>
      <p:pic>
        <p:nvPicPr>
          <p:cNvPr id="5"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43608" y="615950"/>
            <a:ext cx="7056784" cy="738664"/>
          </a:xfrm>
          <a:prstGeom prst="rect">
            <a:avLst/>
          </a:prstGeom>
        </p:spPr>
        <p:txBody>
          <a:bodyPr wrap="square">
            <a:spAutoFit/>
          </a:bodyPr>
          <a:lstStyle/>
          <a:p>
            <a:r>
              <a:rPr lang="en-AU" sz="2400" b="1" dirty="0" smtClean="0">
                <a:solidFill>
                  <a:srgbClr val="2E4DE6"/>
                </a:solidFill>
                <a:latin typeface="Arial" panose="020B0604020202020204" pitchFamily="34" charset="0"/>
                <a:cs typeface="Arial" panose="020B0604020202020204" pitchFamily="34" charset="0"/>
              </a:rPr>
              <a:t>Options for joining up services from outside: </a:t>
            </a:r>
            <a:r>
              <a:rPr lang="en-AU" b="1" dirty="0" smtClean="0">
                <a:solidFill>
                  <a:srgbClr val="2E4DE6"/>
                </a:solidFill>
                <a:latin typeface="Arial" panose="020B0604020202020204" pitchFamily="34" charset="0"/>
                <a:cs typeface="Arial" panose="020B0604020202020204" pitchFamily="34" charset="0"/>
              </a:rPr>
              <a:t>i.e. influence by government/funders</a:t>
            </a:r>
            <a:endParaRPr lang="en-AU" dirty="0"/>
          </a:p>
        </p:txBody>
      </p:sp>
      <p:sp>
        <p:nvSpPr>
          <p:cNvPr id="7" name="Rectangle 6"/>
          <p:cNvSpPr/>
          <p:nvPr/>
        </p:nvSpPr>
        <p:spPr>
          <a:xfrm>
            <a:off x="5666049" y="1436966"/>
            <a:ext cx="3226431" cy="5455340"/>
          </a:xfrm>
          <a:prstGeom prst="rect">
            <a:avLst/>
          </a:prstGeom>
        </p:spPr>
        <p:txBody>
          <a:bodyPr wrap="square">
            <a:spAutoFit/>
          </a:bodyPr>
          <a:lstStyle/>
          <a:p>
            <a:pPr>
              <a:spcBef>
                <a:spcPts val="600"/>
              </a:spcBef>
            </a:pPr>
            <a:r>
              <a:rPr lang="en-AU" sz="2000" b="1" dirty="0" smtClean="0">
                <a:solidFill>
                  <a:srgbClr val="7030A0"/>
                </a:solidFill>
                <a:latin typeface="Arial" panose="020B0604020202020204" pitchFamily="34" charset="0"/>
                <a:cs typeface="Arial" panose="020B0604020202020204" pitchFamily="34" charset="0"/>
              </a:rPr>
              <a:t>Infrastructure:</a:t>
            </a:r>
          </a:p>
          <a:p>
            <a:pPr>
              <a:spcBef>
                <a:spcPts val="300"/>
              </a:spcBef>
            </a:pPr>
            <a:r>
              <a:rPr lang="en-AU" sz="1700" dirty="0" smtClean="0">
                <a:latin typeface="Arial" panose="020B0604020202020204" pitchFamily="34" charset="0"/>
                <a:cs typeface="Arial" panose="020B0604020202020204" pitchFamily="34" charset="0"/>
              </a:rPr>
              <a:t>Resources to support joining </a:t>
            </a:r>
            <a:r>
              <a:rPr lang="en-AU" sz="1500" i="1" dirty="0" smtClean="0">
                <a:latin typeface="Arial" panose="020B0604020202020204" pitchFamily="34" charset="0"/>
                <a:cs typeface="Arial" panose="020B0604020202020204" pitchFamily="34" charset="0"/>
              </a:rPr>
              <a:t>(e.g. mechanisms for raising awareness of other services, </a:t>
            </a:r>
          </a:p>
          <a:p>
            <a:r>
              <a:rPr lang="en-AU" sz="1500" i="1" dirty="0" smtClean="0">
                <a:latin typeface="Arial" panose="020B0604020202020204" pitchFamily="34" charset="0"/>
                <a:cs typeface="Arial" panose="020B0604020202020204" pitchFamily="34" charset="0"/>
              </a:rPr>
              <a:t>co-location, networking, joint planning)</a:t>
            </a:r>
          </a:p>
          <a:p>
            <a:pPr>
              <a:spcBef>
                <a:spcPts val="1800"/>
              </a:spcBef>
            </a:pPr>
            <a:r>
              <a:rPr lang="en-AU" sz="2000" b="1" dirty="0" smtClean="0">
                <a:solidFill>
                  <a:srgbClr val="7030A0"/>
                </a:solidFill>
                <a:latin typeface="Arial" panose="020B0604020202020204" pitchFamily="34" charset="0"/>
                <a:cs typeface="Arial" panose="020B0604020202020204" pitchFamily="34" charset="0"/>
              </a:rPr>
              <a:t>Incentivisation:</a:t>
            </a:r>
            <a:endParaRPr lang="en-AU" sz="2000" b="1" dirty="0">
              <a:solidFill>
                <a:srgbClr val="7030A0"/>
              </a:solidFill>
              <a:latin typeface="Arial" panose="020B0604020202020204" pitchFamily="34" charset="0"/>
              <a:cs typeface="Arial" panose="020B0604020202020204" pitchFamily="34" charset="0"/>
            </a:endParaRPr>
          </a:p>
          <a:p>
            <a:pPr>
              <a:spcBef>
                <a:spcPts val="300"/>
              </a:spcBef>
            </a:pPr>
            <a:r>
              <a:rPr lang="en-AU" sz="1700" dirty="0" smtClean="0">
                <a:latin typeface="Arial" panose="020B0604020202020204" pitchFamily="34" charset="0"/>
                <a:cs typeface="Arial" panose="020B0604020202020204" pitchFamily="34" charset="0"/>
              </a:rPr>
              <a:t>Financial or other incentives for joining up</a:t>
            </a:r>
          </a:p>
          <a:p>
            <a:pPr>
              <a:spcBef>
                <a:spcPts val="1800"/>
              </a:spcBef>
            </a:pPr>
            <a:r>
              <a:rPr lang="en-AU" sz="2000" b="1" dirty="0" smtClean="0">
                <a:solidFill>
                  <a:srgbClr val="7030A0"/>
                </a:solidFill>
                <a:latin typeface="Arial" panose="020B0604020202020204" pitchFamily="34" charset="0"/>
                <a:cs typeface="Arial" panose="020B0604020202020204" pitchFamily="34" charset="0"/>
              </a:rPr>
              <a:t>Compulsion:</a:t>
            </a:r>
          </a:p>
          <a:p>
            <a:pPr>
              <a:spcBef>
                <a:spcPts val="300"/>
              </a:spcBef>
            </a:pPr>
            <a:r>
              <a:rPr lang="en-AU" sz="1700" dirty="0" smtClean="0">
                <a:latin typeface="Arial" panose="020B0604020202020204" pitchFamily="34" charset="0"/>
                <a:cs typeface="Arial" panose="020B0604020202020204" pitchFamily="34" charset="0"/>
              </a:rPr>
              <a:t>Mandatory joining up</a:t>
            </a:r>
          </a:p>
          <a:p>
            <a:pPr>
              <a:spcBef>
                <a:spcPts val="1800"/>
              </a:spcBef>
            </a:pPr>
            <a:r>
              <a:rPr lang="en-AU" sz="2000" b="1" dirty="0" smtClean="0">
                <a:solidFill>
                  <a:srgbClr val="7030A0"/>
                </a:solidFill>
                <a:latin typeface="Arial" panose="020B0604020202020204" pitchFamily="34" charset="0"/>
                <a:cs typeface="Arial" panose="020B0604020202020204" pitchFamily="34" charset="0"/>
              </a:rPr>
              <a:t>Replacement:</a:t>
            </a:r>
          </a:p>
          <a:p>
            <a:pPr>
              <a:spcBef>
                <a:spcPts val="300"/>
              </a:spcBef>
            </a:pPr>
            <a:r>
              <a:rPr lang="en-AU" sz="1700" dirty="0" smtClean="0">
                <a:latin typeface="Arial" panose="020B0604020202020204" pitchFamily="34" charset="0"/>
                <a:cs typeface="Arial" panose="020B0604020202020204" pitchFamily="34" charset="0"/>
              </a:rPr>
              <a:t>Replacing existing services with new joined-up services</a:t>
            </a:r>
          </a:p>
          <a:p>
            <a:pPr>
              <a:spcBef>
                <a:spcPts val="900"/>
              </a:spcBef>
              <a:spcAft>
                <a:spcPts val="300"/>
              </a:spcAft>
            </a:pPr>
            <a:endParaRPr lang="en-AU" sz="1700" dirty="0" smtClean="0">
              <a:latin typeface="Arial" panose="020B0604020202020204" pitchFamily="34" charset="0"/>
              <a:cs typeface="Arial" panose="020B0604020202020204" pitchFamily="34" charset="0"/>
            </a:endParaRPr>
          </a:p>
          <a:p>
            <a:pPr>
              <a:spcBef>
                <a:spcPts val="900"/>
              </a:spcBef>
            </a:pPr>
            <a:endParaRPr lang="en-AU"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5E93249-90C2-4257-B1DC-5AE82ECF4B99}" type="slidenum">
              <a:rPr lang="en-AU" smtClean="0"/>
              <a:t>35</a:t>
            </a:fld>
            <a:endParaRPr lang="en-AU" dirty="0"/>
          </a:p>
        </p:txBody>
      </p:sp>
    </p:spTree>
    <p:extLst>
      <p:ext uri="{BB962C8B-B14F-4D97-AF65-F5344CB8AC3E}">
        <p14:creationId xmlns:p14="http://schemas.microsoft.com/office/powerpoint/2010/main" val="17911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894195"/>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8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Key service direction: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Appropriate services</a:t>
            </a:r>
          </a:p>
          <a:p>
            <a:pPr algn="ctr"/>
            <a:endParaRPr lang="en-AU" sz="5400" b="1" dirty="0" smtClean="0"/>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36</a:t>
            </a:fld>
            <a:endParaRPr lang="en-AU" dirty="0"/>
          </a:p>
        </p:txBody>
      </p:sp>
    </p:spTree>
    <p:extLst>
      <p:ext uri="{BB962C8B-B14F-4D97-AF65-F5344CB8AC3E}">
        <p14:creationId xmlns:p14="http://schemas.microsoft.com/office/powerpoint/2010/main" val="122177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162" y="1340768"/>
            <a:ext cx="8136904" cy="4968552"/>
          </a:xfrm>
        </p:spPr>
        <p:txBody>
          <a:bodyPr>
            <a:noAutofit/>
          </a:bodyPr>
          <a:lstStyle/>
          <a:p>
            <a:pPr marL="0" indent="0">
              <a:buNone/>
            </a:pPr>
            <a:r>
              <a:rPr lang="en-AU" sz="2400" b="1" dirty="0" smtClean="0">
                <a:solidFill>
                  <a:srgbClr val="3E908E"/>
                </a:solidFill>
                <a:latin typeface="Arial" panose="020B0604020202020204" pitchFamily="34" charset="0"/>
                <a:cs typeface="Arial" panose="020B0604020202020204" pitchFamily="34" charset="0"/>
              </a:rPr>
              <a:t>Appropriate services </a:t>
            </a:r>
            <a:r>
              <a:rPr lang="en-AU" sz="2000" dirty="0" smtClean="0">
                <a:latin typeface="Arial" panose="020B0604020202020204" pitchFamily="34" charset="0"/>
                <a:cs typeface="Arial" panose="020B0604020202020204" pitchFamily="34" charset="0"/>
              </a:rPr>
              <a:t>match client need and capability</a:t>
            </a:r>
            <a:endParaRPr lang="en-AU" sz="2000" dirty="0">
              <a:latin typeface="Arial" panose="020B0604020202020204" pitchFamily="34" charset="0"/>
              <a:cs typeface="Arial" panose="020B0604020202020204" pitchFamily="34" charset="0"/>
            </a:endParaRPr>
          </a:p>
          <a:p>
            <a:pPr marL="0" indent="0">
              <a:spcBef>
                <a:spcPts val="3600"/>
              </a:spcBef>
              <a:buNone/>
            </a:pPr>
            <a:r>
              <a:rPr lang="en-AU" sz="2400" b="1" dirty="0" smtClean="0">
                <a:solidFill>
                  <a:srgbClr val="3E908E"/>
                </a:solidFill>
                <a:latin typeface="Arial" panose="020B0604020202020204" pitchFamily="34" charset="0"/>
                <a:cs typeface="Arial" panose="020B0604020202020204" pitchFamily="34" charset="0"/>
              </a:rPr>
              <a:t>Legal capability</a:t>
            </a:r>
          </a:p>
          <a:p>
            <a:pPr>
              <a:spcBef>
                <a:spcPts val="1200"/>
              </a:spcBef>
            </a:pPr>
            <a:r>
              <a:rPr lang="en-AU" sz="2000" dirty="0" smtClean="0">
                <a:latin typeface="Arial" panose="020B0604020202020204" pitchFamily="34" charset="0"/>
                <a:cs typeface="Arial" panose="020B0604020202020204" pitchFamily="34" charset="0"/>
              </a:rPr>
              <a:t>abilities a person needs to recognise and deal effectively with a legal problem</a:t>
            </a:r>
          </a:p>
          <a:p>
            <a:pPr>
              <a:spcBef>
                <a:spcPts val="1200"/>
              </a:spcBef>
            </a:pPr>
            <a:r>
              <a:rPr lang="en-AU" sz="2000" dirty="0" smtClean="0">
                <a:latin typeface="Arial" panose="020B0604020202020204" pitchFamily="34" charset="0"/>
                <a:cs typeface="Arial" panose="020B0604020202020204" pitchFamily="34" charset="0"/>
              </a:rPr>
              <a:t>typically span 3 areas: </a:t>
            </a:r>
          </a:p>
          <a:p>
            <a:pPr lvl="1">
              <a:spcBef>
                <a:spcPts val="0"/>
              </a:spcBef>
            </a:pPr>
            <a:r>
              <a:rPr lang="en-AU" sz="2000" dirty="0">
                <a:latin typeface="Arial" panose="020B0604020202020204" pitchFamily="34" charset="0"/>
                <a:cs typeface="Arial" panose="020B0604020202020204" pitchFamily="34" charset="0"/>
              </a:rPr>
              <a:t>k</a:t>
            </a:r>
            <a:r>
              <a:rPr lang="en-AU" sz="2000" dirty="0" smtClean="0">
                <a:latin typeface="Arial" panose="020B0604020202020204" pitchFamily="34" charset="0"/>
                <a:cs typeface="Arial" panose="020B0604020202020204" pitchFamily="34" charset="0"/>
              </a:rPr>
              <a:t>nowledge</a:t>
            </a:r>
          </a:p>
          <a:p>
            <a:pPr lvl="1">
              <a:spcBef>
                <a:spcPts val="0"/>
              </a:spcBef>
            </a:pPr>
            <a:r>
              <a:rPr lang="en-AU" sz="2000" dirty="0" smtClean="0">
                <a:latin typeface="Arial" panose="020B0604020202020204" pitchFamily="34" charset="0"/>
                <a:cs typeface="Arial" panose="020B0604020202020204" pitchFamily="34" charset="0"/>
              </a:rPr>
              <a:t>skills</a:t>
            </a:r>
          </a:p>
          <a:p>
            <a:pPr lvl="1">
              <a:spcBef>
                <a:spcPts val="0"/>
              </a:spcBef>
            </a:pPr>
            <a:r>
              <a:rPr lang="en-AU" sz="2000" dirty="0" smtClean="0">
                <a:latin typeface="Arial" panose="020B0604020202020204" pitchFamily="34" charset="0"/>
                <a:cs typeface="Arial" panose="020B0604020202020204" pitchFamily="34" charset="0"/>
              </a:rPr>
              <a:t>psychological readiness (&amp; resources)</a:t>
            </a:r>
            <a:endParaRPr lang="en-AU" sz="2000" dirty="0">
              <a:latin typeface="Arial" panose="020B0604020202020204" pitchFamily="34" charset="0"/>
              <a:cs typeface="Arial" panose="020B0604020202020204" pitchFamily="34" charset="0"/>
            </a:endParaRPr>
          </a:p>
          <a:p>
            <a:pPr marL="57150" indent="0">
              <a:spcBef>
                <a:spcPts val="3600"/>
              </a:spcBef>
              <a:buNone/>
            </a:pPr>
            <a:r>
              <a:rPr lang="en-AU" sz="2400" b="1" dirty="0" smtClean="0">
                <a:solidFill>
                  <a:srgbClr val="7030A0"/>
                </a:solidFill>
                <a:latin typeface="Arial" panose="020B0604020202020204" pitchFamily="34" charset="0"/>
                <a:cs typeface="Arial" panose="020B0604020202020204" pitchFamily="34" charset="0"/>
              </a:rPr>
              <a:t>Legal capability:       for disadvantaged people</a:t>
            </a:r>
            <a:endParaRPr lang="en-AU" sz="2400" b="1" dirty="0">
              <a:solidFill>
                <a:srgbClr val="7030A0"/>
              </a:solidFill>
              <a:latin typeface="Arial" panose="020B0604020202020204" pitchFamily="34" charset="0"/>
              <a:cs typeface="Arial" panose="020B0604020202020204" pitchFamily="34" charset="0"/>
            </a:endParaRPr>
          </a:p>
        </p:txBody>
      </p:sp>
      <p:sp>
        <p:nvSpPr>
          <p:cNvPr id="2" name="TextBox 1"/>
          <p:cNvSpPr txBox="1"/>
          <p:nvPr/>
        </p:nvSpPr>
        <p:spPr>
          <a:xfrm>
            <a:off x="1547664" y="516830"/>
            <a:ext cx="5976664" cy="584775"/>
          </a:xfrm>
          <a:prstGeom prst="rect">
            <a:avLst/>
          </a:prstGeom>
          <a:noFill/>
        </p:spPr>
        <p:txBody>
          <a:bodyPr wrap="square" rtlCol="0">
            <a:spAutoFit/>
          </a:bodyPr>
          <a:lstStyle/>
          <a:p>
            <a:pPr algn="ctr"/>
            <a:r>
              <a:rPr lang="en-AU" sz="3200" b="1" dirty="0" smtClean="0">
                <a:solidFill>
                  <a:srgbClr val="2E4DE6"/>
                </a:solidFill>
              </a:rPr>
              <a:t>Appropriate</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p:cNvSpPr/>
          <p:nvPr/>
        </p:nvSpPr>
        <p:spPr>
          <a:xfrm>
            <a:off x="3392530" y="5229201"/>
            <a:ext cx="202409" cy="360042"/>
          </a:xfrm>
          <a:prstGeom prst="downArrow">
            <a:avLst/>
          </a:prstGeom>
          <a:solidFill>
            <a:srgbClr val="6698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3E908E"/>
              </a:solidFill>
            </a:endParaRPr>
          </a:p>
        </p:txBody>
      </p:sp>
      <p:sp>
        <p:nvSpPr>
          <p:cNvPr id="7" name="Slide Number Placeholder 6"/>
          <p:cNvSpPr>
            <a:spLocks noGrp="1"/>
          </p:cNvSpPr>
          <p:nvPr>
            <p:ph type="sldNum" sz="quarter" idx="12"/>
          </p:nvPr>
        </p:nvSpPr>
        <p:spPr/>
        <p:txBody>
          <a:bodyPr/>
          <a:lstStyle/>
          <a:p>
            <a:fld id="{65E93249-90C2-4257-B1DC-5AE82ECF4B99}" type="slidenum">
              <a:rPr lang="en-AU" smtClean="0"/>
              <a:t>37</a:t>
            </a:fld>
            <a:endParaRPr lang="en-AU" dirty="0"/>
          </a:p>
        </p:txBody>
      </p:sp>
    </p:spTree>
    <p:extLst>
      <p:ext uri="{BB962C8B-B14F-4D97-AF65-F5344CB8AC3E}">
        <p14:creationId xmlns:p14="http://schemas.microsoft.com/office/powerpoint/2010/main" val="11259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1306861"/>
            <a:ext cx="5532040" cy="5342517"/>
          </a:xfrm>
          <a:prstGeom prst="rect">
            <a:avLst/>
          </a:prstGeom>
        </p:spPr>
      </p:pic>
      <p:pic>
        <p:nvPicPr>
          <p:cNvPr id="4"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880" y="490538"/>
            <a:ext cx="9073008" cy="523220"/>
          </a:xfrm>
          <a:prstGeom prst="rect">
            <a:avLst/>
          </a:prstGeom>
          <a:noFill/>
        </p:spPr>
        <p:txBody>
          <a:bodyPr wrap="square" rtlCol="0">
            <a:spAutoFit/>
          </a:bodyPr>
          <a:lstStyle/>
          <a:p>
            <a:pPr algn="ctr"/>
            <a:r>
              <a:rPr lang="en-AU" sz="2800" b="1" dirty="0" smtClean="0">
                <a:solidFill>
                  <a:srgbClr val="2E4DE6"/>
                </a:solidFill>
              </a:rPr>
              <a:t>Unbundled legal services &amp; client contribution to outcomes</a:t>
            </a:r>
            <a:endParaRPr lang="en-AU" sz="2800" b="1" dirty="0">
              <a:solidFill>
                <a:srgbClr val="2E4DE6"/>
              </a:solidFill>
            </a:endParaRPr>
          </a:p>
        </p:txBody>
      </p:sp>
      <p:sp>
        <p:nvSpPr>
          <p:cNvPr id="8" name="Rectangle 7"/>
          <p:cNvSpPr/>
          <p:nvPr/>
        </p:nvSpPr>
        <p:spPr>
          <a:xfrm>
            <a:off x="6084168" y="1700807"/>
            <a:ext cx="2794383" cy="4732065"/>
          </a:xfrm>
          <a:prstGeom prst="rect">
            <a:avLst/>
          </a:prstGeom>
        </p:spPr>
        <p:txBody>
          <a:bodyPr wrap="square">
            <a:spAutoFit/>
          </a:bodyPr>
          <a:lstStyle/>
          <a:p>
            <a:pPr>
              <a:spcBef>
                <a:spcPts val="1800"/>
              </a:spcBef>
            </a:pPr>
            <a:r>
              <a:rPr lang="en-AU" sz="2000" dirty="0" smtClean="0">
                <a:cs typeface="Arial" panose="020B0604020202020204" pitchFamily="34" charset="0"/>
              </a:rPr>
              <a:t>The greater th</a:t>
            </a:r>
            <a:r>
              <a:rPr lang="en-AU" sz="2000" dirty="0">
                <a:cs typeface="Arial" panose="020B0604020202020204" pitchFamily="34" charset="0"/>
              </a:rPr>
              <a:t>e</a:t>
            </a:r>
            <a:r>
              <a:rPr lang="en-AU" sz="2000" dirty="0" smtClean="0">
                <a:cs typeface="Arial" panose="020B0604020202020204" pitchFamily="34" charset="0"/>
              </a:rPr>
              <a:t> unbundling…</a:t>
            </a:r>
          </a:p>
          <a:p>
            <a:pPr>
              <a:spcBef>
                <a:spcPts val="1800"/>
              </a:spcBef>
            </a:pPr>
            <a:r>
              <a:rPr lang="en-AU" sz="2000" dirty="0" smtClean="0">
                <a:cs typeface="Arial" panose="020B0604020202020204" pitchFamily="34" charset="0"/>
              </a:rPr>
              <a:t>the more the client contributes to outcomes…</a:t>
            </a:r>
          </a:p>
          <a:p>
            <a:pPr>
              <a:spcBef>
                <a:spcPts val="1800"/>
              </a:spcBef>
            </a:pPr>
            <a:r>
              <a:rPr lang="en-AU" sz="2000" dirty="0" smtClean="0">
                <a:cs typeface="Arial" panose="020B0604020202020204" pitchFamily="34" charset="0"/>
              </a:rPr>
              <a:t>&amp; the greater the legal capability needed…</a:t>
            </a:r>
          </a:p>
          <a:p>
            <a:pPr>
              <a:spcBef>
                <a:spcPts val="2400"/>
              </a:spcBef>
            </a:pPr>
            <a:r>
              <a:rPr lang="en-AU" sz="2000" b="1" dirty="0" smtClean="0">
                <a:solidFill>
                  <a:srgbClr val="7030A0"/>
                </a:solidFill>
                <a:cs typeface="Arial" panose="020B0604020202020204" pitchFamily="34" charset="0"/>
              </a:rPr>
              <a:t>People with low capability require more intensive assistance</a:t>
            </a:r>
          </a:p>
          <a:p>
            <a:pPr>
              <a:spcBef>
                <a:spcPts val="900"/>
              </a:spcBef>
              <a:spcAft>
                <a:spcPts val="300"/>
              </a:spcAft>
            </a:pPr>
            <a:endParaRPr lang="en-AU" sz="1700" dirty="0" smtClean="0">
              <a:latin typeface="Arial" panose="020B0604020202020204" pitchFamily="34" charset="0"/>
              <a:cs typeface="Arial" panose="020B0604020202020204" pitchFamily="34" charset="0"/>
            </a:endParaRPr>
          </a:p>
          <a:p>
            <a:pPr>
              <a:spcBef>
                <a:spcPts val="900"/>
              </a:spcBef>
            </a:pPr>
            <a:endParaRPr lang="en-AU" sz="17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5E93249-90C2-4257-B1DC-5AE82ECF4B99}" type="slidenum">
              <a:rPr lang="en-AU" smtClean="0"/>
              <a:t>38</a:t>
            </a:fld>
            <a:endParaRPr lang="en-AU" dirty="0"/>
          </a:p>
        </p:txBody>
      </p:sp>
    </p:spTree>
    <p:extLst>
      <p:ext uri="{BB962C8B-B14F-4D97-AF65-F5344CB8AC3E}">
        <p14:creationId xmlns:p14="http://schemas.microsoft.com/office/powerpoint/2010/main" val="172910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894195"/>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8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Key service direction: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Timely services</a:t>
            </a:r>
          </a:p>
          <a:p>
            <a:pPr algn="ctr"/>
            <a:endParaRPr lang="en-AU" sz="5400" b="1" dirty="0" smtClean="0"/>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39</a:t>
            </a:fld>
            <a:endParaRPr lang="en-AU" dirty="0"/>
          </a:p>
        </p:txBody>
      </p:sp>
    </p:spTree>
    <p:extLst>
      <p:ext uri="{BB962C8B-B14F-4D97-AF65-F5344CB8AC3E}">
        <p14:creationId xmlns:p14="http://schemas.microsoft.com/office/powerpoint/2010/main" val="28251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793138"/>
            <a:ext cx="7908303" cy="4062651"/>
          </a:xfrm>
          <a:prstGeom prst="rect">
            <a:avLst/>
          </a:prstGeom>
          <a:noFill/>
        </p:spPr>
        <p:txBody>
          <a:bodyPr wrap="square" rtlCol="0">
            <a:spAutoFit/>
          </a:bodyPr>
          <a:lstStyle/>
          <a:p>
            <a:pPr algn="ctr"/>
            <a:r>
              <a:rPr lang="en-AU" sz="3600" b="1" dirty="0" smtClean="0">
                <a:solidFill>
                  <a:srgbClr val="2E4DE6"/>
                </a:solidFill>
              </a:rPr>
              <a:t>Overview</a:t>
            </a:r>
          </a:p>
          <a:p>
            <a:pPr algn="ctr"/>
            <a:endParaRPr lang="en-AU" sz="2400" b="1" dirty="0" smtClean="0">
              <a:solidFill>
                <a:srgbClr val="1836B6"/>
              </a:solidFill>
            </a:endParaRPr>
          </a:p>
          <a:p>
            <a:pPr marL="457200" indent="-457200">
              <a:spcAft>
                <a:spcPts val="1800"/>
              </a:spcAft>
              <a:buFont typeface="+mj-lt"/>
              <a:buAutoNum type="arabicPeriod"/>
            </a:pPr>
            <a:r>
              <a:rPr lang="en-AU" sz="2400" dirty="0" smtClean="0"/>
              <a:t>Evidence base for service reform: summary of key research findings</a:t>
            </a:r>
          </a:p>
          <a:p>
            <a:pPr marL="457200" indent="-457200">
              <a:spcAft>
                <a:spcPts val="1800"/>
              </a:spcAft>
              <a:buFont typeface="+mj-lt"/>
              <a:buAutoNum type="arabicPeriod"/>
            </a:pPr>
            <a:r>
              <a:rPr lang="en-AU" sz="2400" dirty="0" smtClean="0"/>
              <a:t>Implications : 4 key directions for service reform</a:t>
            </a:r>
          </a:p>
          <a:p>
            <a:pPr marL="457200" indent="-457200">
              <a:buFont typeface="+mj-lt"/>
              <a:buAutoNum type="arabicPeriod"/>
            </a:pPr>
            <a:r>
              <a:rPr lang="en-AU" sz="2400" dirty="0" smtClean="0"/>
              <a:t>Each service direction: definition &amp; framework</a:t>
            </a:r>
          </a:p>
          <a:p>
            <a:pPr marL="457200" indent="-457200">
              <a:buFont typeface="+mj-lt"/>
              <a:buAutoNum type="arabicPeriod"/>
            </a:pPr>
            <a:endParaRPr lang="en-AU" sz="2400" dirty="0"/>
          </a:p>
          <a:p>
            <a:pPr marL="457200" indent="-457200">
              <a:buFont typeface="+mj-lt"/>
              <a:buAutoNum type="arabicPeriod"/>
            </a:pPr>
            <a:r>
              <a:rPr lang="en-AU" sz="2400" dirty="0" smtClean="0"/>
              <a:t>How do we move forward given current context of legal services and funding?</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4</a:t>
            </a:fld>
            <a:endParaRPr lang="en-AU" dirty="0"/>
          </a:p>
        </p:txBody>
      </p:sp>
    </p:spTree>
    <p:extLst>
      <p:ext uri="{BB962C8B-B14F-4D97-AF65-F5344CB8AC3E}">
        <p14:creationId xmlns:p14="http://schemas.microsoft.com/office/powerpoint/2010/main" val="27671536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google.com.au/url?sa=i&amp;source=images&amp;cd=&amp;docid=PzL4J11rSWvSFM&amp;tbnid=H1jdO5qUz1aWoM:&amp;ved=0CAUQjBwwAA&amp;url=http%3A%2F%2Fupload.wikimedia.org%2Fwikipedia%2Fcommons%2F1%2F15%2FDangerous_Cliff_Edge_(2258425643).jpg&amp;ei=g6yeUr3XCsj6oASpl4GICw&amp;psig=AFQjCNFIK7CqeAap_4OlmvQLhorV03-nOQ&amp;ust=13862169633372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0826" cy="6906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3" y="-63858"/>
            <a:ext cx="9140826" cy="62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896" y="191706"/>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584" y="692696"/>
            <a:ext cx="6972037" cy="584775"/>
          </a:xfrm>
          <a:prstGeom prst="rect">
            <a:avLst/>
          </a:prstGeom>
        </p:spPr>
        <p:txBody>
          <a:bodyPr wrap="none">
            <a:spAutoFit/>
          </a:bodyPr>
          <a:lstStyle/>
          <a:p>
            <a:pPr algn="ctr"/>
            <a:r>
              <a:rPr lang="en-AU" sz="3200" b="1" dirty="0">
                <a:solidFill>
                  <a:schemeClr val="bg1"/>
                </a:solidFill>
              </a:rPr>
              <a:t>Early </a:t>
            </a:r>
            <a:r>
              <a:rPr lang="en-AU" sz="3200" b="1" dirty="0" smtClean="0">
                <a:solidFill>
                  <a:schemeClr val="bg1"/>
                </a:solidFill>
              </a:rPr>
              <a:t>intervention: traditional definition</a:t>
            </a:r>
            <a:endParaRPr lang="en-AU" sz="3200" b="1" dirty="0">
              <a:solidFill>
                <a:schemeClr val="bg1"/>
              </a:solidFill>
            </a:endParaRPr>
          </a:p>
        </p:txBody>
      </p:sp>
      <p:sp>
        <p:nvSpPr>
          <p:cNvPr id="5" name="Rectangle 4"/>
          <p:cNvSpPr/>
          <p:nvPr/>
        </p:nvSpPr>
        <p:spPr>
          <a:xfrm>
            <a:off x="1" y="2234087"/>
            <a:ext cx="4716016" cy="2246769"/>
          </a:xfrm>
          <a:prstGeom prst="rect">
            <a:avLst/>
          </a:prstGeom>
        </p:spPr>
        <p:txBody>
          <a:bodyPr wrap="square">
            <a:spAutoFit/>
          </a:bodyPr>
          <a:lstStyle/>
          <a:p>
            <a:r>
              <a:rPr lang="en-AU" sz="2000" b="1" dirty="0" smtClean="0">
                <a:solidFill>
                  <a:srgbClr val="FFFF00"/>
                </a:solidFill>
                <a:cs typeface="Arial" panose="020B0604020202020204" pitchFamily="34" charset="0"/>
              </a:rPr>
              <a:t>Less </a:t>
            </a:r>
            <a:r>
              <a:rPr lang="en-AU" sz="2000" b="1" dirty="0">
                <a:solidFill>
                  <a:srgbClr val="FFFF00"/>
                </a:solidFill>
                <a:cs typeface="Arial" panose="020B0604020202020204" pitchFamily="34" charset="0"/>
              </a:rPr>
              <a:t>intensive assistance </a:t>
            </a:r>
            <a:r>
              <a:rPr lang="en-AU" sz="2000" b="1" dirty="0" smtClean="0">
                <a:solidFill>
                  <a:srgbClr val="FFFF00"/>
                </a:solidFill>
                <a:cs typeface="Arial" panose="020B0604020202020204" pitchFamily="34" charset="0"/>
              </a:rPr>
              <a:t>earlier </a:t>
            </a:r>
            <a:r>
              <a:rPr lang="en-AU" sz="2000" b="1" dirty="0">
                <a:solidFill>
                  <a:srgbClr val="FFFF00"/>
                </a:solidFill>
                <a:cs typeface="Arial" panose="020B0604020202020204" pitchFamily="34" charset="0"/>
              </a:rPr>
              <a:t>in legal process to resolve problems </a:t>
            </a:r>
            <a:r>
              <a:rPr lang="en-AU" sz="2000" b="1" dirty="0" smtClean="0">
                <a:solidFill>
                  <a:srgbClr val="FFFF00"/>
                </a:solidFill>
                <a:cs typeface="Arial" panose="020B0604020202020204" pitchFamily="34" charset="0"/>
              </a:rPr>
              <a:t>sooner, </a:t>
            </a:r>
            <a:r>
              <a:rPr lang="en-AU" sz="2000" b="1" dirty="0">
                <a:solidFill>
                  <a:srgbClr val="FFFF00"/>
                </a:solidFill>
                <a:cs typeface="Arial" panose="020B0604020202020204" pitchFamily="34" charset="0"/>
              </a:rPr>
              <a:t>at lower cost </a:t>
            </a:r>
            <a:endParaRPr lang="en-AU" sz="2000" b="1" dirty="0" smtClean="0">
              <a:solidFill>
                <a:srgbClr val="FFFF00"/>
              </a:solidFill>
              <a:cs typeface="Arial" panose="020B0604020202020204" pitchFamily="34" charset="0"/>
            </a:endParaRPr>
          </a:p>
          <a:p>
            <a:r>
              <a:rPr lang="en-AU" sz="2000" i="1" dirty="0" smtClean="0">
                <a:solidFill>
                  <a:srgbClr val="FFFF00"/>
                </a:solidFill>
                <a:cs typeface="Arial" panose="020B0604020202020204" pitchFamily="34" charset="0"/>
              </a:rPr>
              <a:t>i.e</a:t>
            </a:r>
            <a:r>
              <a:rPr lang="en-AU" sz="2000" i="1" dirty="0">
                <a:solidFill>
                  <a:srgbClr val="FFFF00"/>
                </a:solidFill>
                <a:cs typeface="Arial" panose="020B0604020202020204" pitchFamily="34" charset="0"/>
              </a:rPr>
              <a:t>. </a:t>
            </a:r>
            <a:r>
              <a:rPr lang="en-AU" sz="2000" i="1" dirty="0" smtClean="0">
                <a:solidFill>
                  <a:srgbClr val="FFFF00"/>
                </a:solidFill>
                <a:cs typeface="Arial" panose="020B0604020202020204" pitchFamily="34" charset="0"/>
              </a:rPr>
              <a:t>fence </a:t>
            </a:r>
            <a:r>
              <a:rPr lang="en-AU" sz="2000" i="1" dirty="0">
                <a:solidFill>
                  <a:srgbClr val="FFFF00"/>
                </a:solidFill>
                <a:cs typeface="Arial" panose="020B0604020202020204" pitchFamily="34" charset="0"/>
              </a:rPr>
              <a:t>at the top </a:t>
            </a:r>
            <a:r>
              <a:rPr lang="en-AU" sz="2000" i="1" dirty="0" smtClean="0">
                <a:solidFill>
                  <a:srgbClr val="FFFF00"/>
                </a:solidFill>
                <a:cs typeface="Arial" panose="020B0604020202020204" pitchFamily="34" charset="0"/>
              </a:rPr>
              <a:t>of the cliff to </a:t>
            </a:r>
            <a:r>
              <a:rPr lang="en-AU" sz="2000" i="1" dirty="0">
                <a:solidFill>
                  <a:srgbClr val="FFFF00"/>
                </a:solidFill>
                <a:cs typeface="Arial" panose="020B0604020202020204" pitchFamily="34" charset="0"/>
              </a:rPr>
              <a:t>avoid </a:t>
            </a:r>
            <a:r>
              <a:rPr lang="en-AU" sz="2000" i="1" dirty="0" smtClean="0">
                <a:solidFill>
                  <a:srgbClr val="FFFF00"/>
                </a:solidFill>
                <a:cs typeface="Arial" panose="020B0604020202020204" pitchFamily="34" charset="0"/>
              </a:rPr>
              <a:t>ambulance </a:t>
            </a:r>
            <a:r>
              <a:rPr lang="en-AU" sz="2000" i="1" dirty="0">
                <a:solidFill>
                  <a:srgbClr val="FFFF00"/>
                </a:solidFill>
                <a:cs typeface="Arial" panose="020B0604020202020204" pitchFamily="34" charset="0"/>
              </a:rPr>
              <a:t>at the </a:t>
            </a:r>
            <a:r>
              <a:rPr lang="en-AU" sz="2000" i="1" dirty="0" smtClean="0">
                <a:solidFill>
                  <a:srgbClr val="FFFF00"/>
                </a:solidFill>
                <a:cs typeface="Arial" panose="020B0604020202020204" pitchFamily="34" charset="0"/>
              </a:rPr>
              <a:t>bottom </a:t>
            </a:r>
          </a:p>
          <a:p>
            <a:endParaRPr lang="en-AU" sz="2000" b="1" i="1" dirty="0" smtClean="0">
              <a:solidFill>
                <a:srgbClr val="FFFF00"/>
              </a:solidFill>
              <a:cs typeface="Arial" panose="020B0604020202020204" pitchFamily="34" charset="0"/>
            </a:endParaRPr>
          </a:p>
          <a:p>
            <a:r>
              <a:rPr lang="en-AU" sz="2000" b="1" i="1" dirty="0" smtClean="0">
                <a:solidFill>
                  <a:srgbClr val="FFFF00"/>
                </a:solidFill>
                <a:cs typeface="Arial" panose="020B0604020202020204" pitchFamily="34" charset="0"/>
              </a:rPr>
              <a:t>(Susskind 2010)</a:t>
            </a:r>
            <a:endParaRPr lang="en-AU" sz="2000" b="1" i="1" dirty="0">
              <a:solidFill>
                <a:srgbClr val="FFFF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fld id="{65E93249-90C2-4257-B1DC-5AE82ECF4B99}" type="slidenum">
              <a:rPr lang="en-AU" smtClean="0"/>
              <a:t>40</a:t>
            </a:fld>
            <a:endParaRPr lang="en-AU" dirty="0"/>
          </a:p>
        </p:txBody>
      </p:sp>
    </p:spTree>
    <p:extLst>
      <p:ext uri="{BB962C8B-B14F-4D97-AF65-F5344CB8AC3E}">
        <p14:creationId xmlns:p14="http://schemas.microsoft.com/office/powerpoint/2010/main" val="32051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860032" y="615169"/>
            <a:ext cx="4037398" cy="553998"/>
          </a:xfrm>
          <a:prstGeom prst="rect">
            <a:avLst/>
          </a:prstGeom>
          <a:noFill/>
        </p:spPr>
        <p:txBody>
          <a:bodyPr wrap="square" rtlCol="0">
            <a:spAutoFit/>
          </a:bodyPr>
          <a:lstStyle/>
          <a:p>
            <a:r>
              <a:rPr lang="en-AU" sz="1500" b="1" i="1" dirty="0"/>
              <a:t>Canadian National Action Committee on Access to Justice in Civil and Family </a:t>
            </a:r>
            <a:r>
              <a:rPr lang="en-AU" sz="1500" b="1" i="1" dirty="0" smtClean="0"/>
              <a:t>Law (2013)</a:t>
            </a:r>
            <a:endParaRPr lang="en-AU" sz="1500" b="1" i="1" dirty="0"/>
          </a:p>
        </p:txBody>
      </p:sp>
      <p:pic>
        <p:nvPicPr>
          <p:cNvPr id="7"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5"/>
          <a:stretch>
            <a:fillRect/>
          </a:stretch>
        </p:blipFill>
        <p:spPr>
          <a:xfrm>
            <a:off x="133422" y="1484783"/>
            <a:ext cx="8776745" cy="4439419"/>
          </a:xfrm>
          <a:prstGeom prst="rect">
            <a:avLst/>
          </a:prstGeom>
        </p:spPr>
      </p:pic>
      <p:pic>
        <p:nvPicPr>
          <p:cNvPr id="11" name="Picture 2" descr="C:\Users\sforell\AppData\Local\Microsoft\Windows\Temporary Internet Files\Content.IE5\P9R000E1\MP90038467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4437112"/>
            <a:ext cx="2078707" cy="567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sforell\AppData\Local\Microsoft\Windows\Temporary Internet Files\Content.IE5\MN8CUS9Q\MC90043363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39" y="1484784"/>
            <a:ext cx="1812275" cy="12667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348" y="445892"/>
            <a:ext cx="4049914" cy="892552"/>
          </a:xfrm>
          <a:prstGeom prst="rect">
            <a:avLst/>
          </a:prstGeom>
        </p:spPr>
        <p:txBody>
          <a:bodyPr wrap="square">
            <a:spAutoFit/>
          </a:bodyPr>
          <a:lstStyle/>
          <a:p>
            <a:r>
              <a:rPr lang="en-AU" sz="2600" b="1" dirty="0" smtClean="0">
                <a:solidFill>
                  <a:srgbClr val="2E4DE6"/>
                </a:solidFill>
                <a:latin typeface="Arial" panose="020B0604020202020204" pitchFamily="34" charset="0"/>
                <a:cs typeface="Arial" panose="020B0604020202020204" pitchFamily="34" charset="0"/>
              </a:rPr>
              <a:t>Early intervention:</a:t>
            </a:r>
          </a:p>
          <a:p>
            <a:r>
              <a:rPr lang="en-AU" sz="2600" b="1" dirty="0">
                <a:solidFill>
                  <a:srgbClr val="2E4DE6"/>
                </a:solidFill>
                <a:latin typeface="Arial" panose="020B0604020202020204" pitchFamily="34" charset="0"/>
                <a:cs typeface="Arial" panose="020B0604020202020204" pitchFamily="34" charset="0"/>
              </a:rPr>
              <a:t>t</a:t>
            </a:r>
            <a:r>
              <a:rPr lang="en-AU" sz="2600" b="1" dirty="0" smtClean="0">
                <a:solidFill>
                  <a:srgbClr val="2E4DE6"/>
                </a:solidFill>
                <a:latin typeface="Arial" panose="020B0604020202020204" pitchFamily="34" charset="0"/>
                <a:cs typeface="Arial" panose="020B0604020202020204" pitchFamily="34" charset="0"/>
              </a:rPr>
              <a:t>raditional definition</a:t>
            </a:r>
            <a:endParaRPr lang="en-AU" sz="2600" dirty="0"/>
          </a:p>
        </p:txBody>
      </p:sp>
      <p:sp>
        <p:nvSpPr>
          <p:cNvPr id="3" name="Rectangle 2"/>
          <p:cNvSpPr/>
          <p:nvPr/>
        </p:nvSpPr>
        <p:spPr>
          <a:xfrm>
            <a:off x="441797" y="5945032"/>
            <a:ext cx="8468370" cy="646331"/>
          </a:xfrm>
          <a:prstGeom prst="rect">
            <a:avLst/>
          </a:prstGeom>
        </p:spPr>
        <p:txBody>
          <a:bodyPr wrap="square">
            <a:spAutoFit/>
          </a:bodyPr>
          <a:lstStyle/>
          <a:p>
            <a:r>
              <a:rPr lang="en-AU" b="1" dirty="0" smtClean="0">
                <a:solidFill>
                  <a:srgbClr val="2E4DE6"/>
                </a:solidFill>
                <a:latin typeface="Arial" panose="020B0604020202020204" pitchFamily="34" charset="0"/>
                <a:cs typeface="Arial" panose="020B0604020202020204" pitchFamily="34" charset="0"/>
              </a:rPr>
              <a:t>This type of early intervention – light services (e.g. CLE, self-help) – suited to the more capable sections of the community.</a:t>
            </a:r>
            <a:endParaRPr lang="en-AU" b="1" dirty="0">
              <a:solidFill>
                <a:srgbClr val="2E4DE6"/>
              </a:solidFill>
            </a:endParaRPr>
          </a:p>
        </p:txBody>
      </p:sp>
      <p:sp>
        <p:nvSpPr>
          <p:cNvPr id="4" name="Slide Number Placeholder 3"/>
          <p:cNvSpPr>
            <a:spLocks noGrp="1"/>
          </p:cNvSpPr>
          <p:nvPr>
            <p:ph type="sldNum" sz="quarter" idx="12"/>
          </p:nvPr>
        </p:nvSpPr>
        <p:spPr/>
        <p:txBody>
          <a:bodyPr/>
          <a:lstStyle/>
          <a:p>
            <a:fld id="{65E93249-90C2-4257-B1DC-5AE82ECF4B99}" type="slidenum">
              <a:rPr lang="en-AU" smtClean="0"/>
              <a:t>41</a:t>
            </a:fld>
            <a:endParaRPr lang="en-AU" dirty="0"/>
          </a:p>
        </p:txBody>
      </p:sp>
    </p:spTree>
    <p:extLst>
      <p:ext uri="{BB962C8B-B14F-4D97-AF65-F5344CB8AC3E}">
        <p14:creationId xmlns:p14="http://schemas.microsoft.com/office/powerpoint/2010/main" val="23494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737" y="3534949"/>
            <a:ext cx="2983468" cy="2878848"/>
          </a:xfrm>
          <a:prstGeom prst="rect">
            <a:avLst/>
          </a:prstGeom>
        </p:spPr>
      </p:pic>
      <p:sp>
        <p:nvSpPr>
          <p:cNvPr id="3" name="TextBox 2"/>
          <p:cNvSpPr txBox="1"/>
          <p:nvPr/>
        </p:nvSpPr>
        <p:spPr>
          <a:xfrm>
            <a:off x="367137" y="1433480"/>
            <a:ext cx="8361900" cy="1692771"/>
          </a:xfrm>
          <a:prstGeom prst="rect">
            <a:avLst/>
          </a:prstGeom>
          <a:solidFill>
            <a:schemeClr val="bg1">
              <a:alpha val="81000"/>
            </a:schemeClr>
          </a:solidFill>
        </p:spPr>
        <p:txBody>
          <a:bodyPr wrap="square" rtlCol="0">
            <a:spAutoFit/>
          </a:bodyPr>
          <a:lstStyle/>
          <a:p>
            <a:r>
              <a:rPr lang="en-AU" sz="2400" b="1" dirty="0" smtClean="0">
                <a:solidFill>
                  <a:srgbClr val="7030A0"/>
                </a:solidFill>
              </a:rPr>
              <a:t>Light services, early in the life of the problem: </a:t>
            </a:r>
          </a:p>
          <a:p>
            <a:pPr>
              <a:spcBef>
                <a:spcPts val="600"/>
              </a:spcBef>
              <a:spcAft>
                <a:spcPts val="1200"/>
              </a:spcAft>
            </a:pPr>
            <a:r>
              <a:rPr lang="en-AU" sz="2000" b="1" dirty="0" smtClean="0"/>
              <a:t>Leave behind the less capable</a:t>
            </a:r>
            <a:r>
              <a:rPr lang="en-AU" sz="2000" b="1" dirty="0"/>
              <a:t> </a:t>
            </a:r>
            <a:r>
              <a:rPr lang="en-AU" sz="2000" b="1" dirty="0" smtClean="0"/>
              <a:t>– i.e.  </a:t>
            </a:r>
            <a:r>
              <a:rPr lang="en-AU" sz="2000" b="1" dirty="0"/>
              <a:t>most disadvantaged &amp; </a:t>
            </a:r>
            <a:r>
              <a:rPr lang="en-AU" sz="2000" b="1" dirty="0" smtClean="0"/>
              <a:t>neediest</a:t>
            </a:r>
          </a:p>
          <a:p>
            <a:pPr marL="720000" indent="-342900">
              <a:spcAft>
                <a:spcPts val="600"/>
              </a:spcAft>
              <a:buFont typeface="Arial" panose="020B0604020202020204" pitchFamily="34" charset="0"/>
              <a:buChar char="•"/>
            </a:pPr>
            <a:r>
              <a:rPr lang="en-AU" sz="2000" dirty="0" smtClean="0"/>
              <a:t>LAW </a:t>
            </a:r>
            <a:r>
              <a:rPr lang="en-AU" sz="2000" dirty="0"/>
              <a:t>Survey: 9% of people </a:t>
            </a:r>
            <a:r>
              <a:rPr lang="en-AU" sz="2000" dirty="0" smtClean="0"/>
              <a:t>(disadvantaged) = </a:t>
            </a:r>
            <a:r>
              <a:rPr lang="en-AU" sz="2000" dirty="0"/>
              <a:t>65% of </a:t>
            </a:r>
            <a:r>
              <a:rPr lang="en-AU" sz="2000" dirty="0" smtClean="0"/>
              <a:t>problems</a:t>
            </a:r>
          </a:p>
          <a:p>
            <a:pPr marL="720000" indent="-342900">
              <a:spcAft>
                <a:spcPts val="1200"/>
              </a:spcAft>
              <a:buFont typeface="Arial" panose="020B0604020202020204" pitchFamily="34" charset="0"/>
              <a:buChar char="•"/>
            </a:pPr>
            <a:r>
              <a:rPr lang="en-AU" sz="2000" dirty="0" smtClean="0"/>
              <a:t>So may have no impact on majority of legal problems</a:t>
            </a:r>
            <a:endParaRPr lang="en-AU" sz="2000" dirty="0"/>
          </a:p>
        </p:txBody>
      </p:sp>
      <p:pic>
        <p:nvPicPr>
          <p:cNvPr id="4"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5" y="-59407"/>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421" y="45737"/>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03422" y="556543"/>
            <a:ext cx="8833074" cy="584775"/>
          </a:xfrm>
          <a:prstGeom prst="rect">
            <a:avLst/>
          </a:prstGeom>
          <a:noFill/>
        </p:spPr>
        <p:txBody>
          <a:bodyPr wrap="square" rtlCol="0">
            <a:spAutoFit/>
          </a:bodyPr>
          <a:lstStyle/>
          <a:p>
            <a:pPr algn="ctr"/>
            <a:r>
              <a:rPr lang="en-AU" sz="3200" b="1" dirty="0" smtClean="0">
                <a:solidFill>
                  <a:srgbClr val="2E4DE6"/>
                </a:solidFill>
              </a:rPr>
              <a:t>Early Intervention: </a:t>
            </a:r>
            <a:r>
              <a:rPr lang="en-AU" sz="3200" b="1" dirty="0" smtClean="0">
                <a:solidFill>
                  <a:srgbClr val="FF0000"/>
                </a:solidFill>
              </a:rPr>
              <a:t>limits of </a:t>
            </a:r>
            <a:r>
              <a:rPr lang="en-AU" sz="3200" b="1" dirty="0" smtClean="0">
                <a:solidFill>
                  <a:srgbClr val="2E4DE6"/>
                </a:solidFill>
              </a:rPr>
              <a:t>traditional definition</a:t>
            </a:r>
            <a:endParaRPr lang="en-AU" sz="3200" b="1" dirty="0">
              <a:solidFill>
                <a:srgbClr val="2E4DE6"/>
              </a:solidFill>
            </a:endParaRPr>
          </a:p>
        </p:txBody>
      </p:sp>
      <p:sp>
        <p:nvSpPr>
          <p:cNvPr id="8" name="Rectangle 7"/>
          <p:cNvSpPr/>
          <p:nvPr/>
        </p:nvSpPr>
        <p:spPr>
          <a:xfrm>
            <a:off x="3563889" y="3539628"/>
            <a:ext cx="5328592" cy="2862322"/>
          </a:xfrm>
          <a:prstGeom prst="rect">
            <a:avLst/>
          </a:prstGeom>
        </p:spPr>
        <p:txBody>
          <a:bodyPr wrap="square">
            <a:spAutoFit/>
          </a:bodyPr>
          <a:lstStyle/>
          <a:p>
            <a:pPr>
              <a:spcAft>
                <a:spcPts val="1200"/>
              </a:spcAft>
            </a:pPr>
            <a:r>
              <a:rPr lang="en-AU" sz="2000" b="1" dirty="0">
                <a:solidFill>
                  <a:srgbClr val="7030A0"/>
                </a:solidFill>
              </a:rPr>
              <a:t>Lower capability </a:t>
            </a:r>
            <a:r>
              <a:rPr lang="en-AU" sz="2000" b="1" dirty="0" smtClean="0">
                <a:solidFill>
                  <a:srgbClr val="7030A0"/>
                </a:solidFill>
              </a:rPr>
              <a:t>clients: hard to identify an “early’’ point for intervention:</a:t>
            </a:r>
          </a:p>
          <a:p>
            <a:pPr marL="285750" indent="-285750">
              <a:spcAft>
                <a:spcPts val="1200"/>
              </a:spcAft>
              <a:buFont typeface="Arial" panose="020B0604020202020204" pitchFamily="34" charset="0"/>
              <a:buChar char="•"/>
            </a:pPr>
            <a:r>
              <a:rPr lang="en-AU" sz="2000" dirty="0" smtClean="0"/>
              <a:t>problems: may have long &amp; complex histories</a:t>
            </a:r>
          </a:p>
          <a:p>
            <a:pPr marL="285750" indent="-285750">
              <a:spcAft>
                <a:spcPts val="1200"/>
              </a:spcAft>
              <a:buFont typeface="Arial" panose="020B0604020202020204" pitchFamily="34" charset="0"/>
              <a:buChar char="•"/>
            </a:pPr>
            <a:r>
              <a:rPr lang="en-AU" sz="2000" dirty="0" smtClean="0"/>
              <a:t>non-legal needs (e.g. </a:t>
            </a:r>
            <a:r>
              <a:rPr lang="en-AU" sz="2000" dirty="0"/>
              <a:t>housing, health) </a:t>
            </a:r>
            <a:r>
              <a:rPr lang="en-AU" sz="2000" dirty="0" smtClean="0"/>
              <a:t>may </a:t>
            </a:r>
            <a:r>
              <a:rPr lang="en-AU" sz="2000" dirty="0"/>
              <a:t>take priority</a:t>
            </a:r>
          </a:p>
          <a:p>
            <a:pPr marL="285750" indent="-285750">
              <a:spcAft>
                <a:spcPts val="1200"/>
              </a:spcAft>
              <a:buFont typeface="Arial" panose="020B0604020202020204" pitchFamily="34" charset="0"/>
              <a:buChar char="•"/>
            </a:pPr>
            <a:r>
              <a:rPr lang="en-AU" sz="2000" dirty="0" smtClean="0"/>
              <a:t>may </a:t>
            </a:r>
            <a:r>
              <a:rPr lang="en-AU" sz="2000" dirty="0"/>
              <a:t>only present at crisis point</a:t>
            </a:r>
          </a:p>
          <a:p>
            <a:pPr marL="285750" indent="-285750">
              <a:spcAft>
                <a:spcPts val="1200"/>
              </a:spcAft>
              <a:buFont typeface="Arial" panose="020B0604020202020204" pitchFamily="34" charset="0"/>
              <a:buChar char="•"/>
            </a:pPr>
            <a:r>
              <a:rPr lang="en-AU" sz="2000" dirty="0" smtClean="0"/>
              <a:t>require </a:t>
            </a:r>
            <a:r>
              <a:rPr lang="en-AU" sz="2000" dirty="0"/>
              <a:t>more intensive services </a:t>
            </a:r>
            <a:endParaRPr lang="en-AU" dirty="0"/>
          </a:p>
        </p:txBody>
      </p:sp>
      <p:sp>
        <p:nvSpPr>
          <p:cNvPr id="6" name="Slide Number Placeholder 5"/>
          <p:cNvSpPr>
            <a:spLocks noGrp="1"/>
          </p:cNvSpPr>
          <p:nvPr>
            <p:ph type="sldNum" sz="quarter" idx="12"/>
          </p:nvPr>
        </p:nvSpPr>
        <p:spPr/>
        <p:txBody>
          <a:bodyPr/>
          <a:lstStyle/>
          <a:p>
            <a:fld id="{65E93249-90C2-4257-B1DC-5AE82ECF4B99}" type="slidenum">
              <a:rPr lang="en-AU" smtClean="0"/>
              <a:t>42</a:t>
            </a:fld>
            <a:endParaRPr lang="en-AU" dirty="0"/>
          </a:p>
        </p:txBody>
      </p:sp>
    </p:spTree>
    <p:extLst>
      <p:ext uri="{BB962C8B-B14F-4D97-AF65-F5344CB8AC3E}">
        <p14:creationId xmlns:p14="http://schemas.microsoft.com/office/powerpoint/2010/main" val="237722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722942"/>
            <a:ext cx="7560602" cy="4125337"/>
          </a:xfrm>
        </p:spPr>
        <p:txBody>
          <a:bodyPr>
            <a:normAutofit/>
          </a:bodyPr>
          <a:lstStyle/>
          <a:p>
            <a:pPr marL="0" indent="0">
              <a:buNone/>
            </a:pPr>
            <a:r>
              <a:rPr lang="en-AU" sz="2400" b="1" dirty="0" smtClean="0">
                <a:solidFill>
                  <a:srgbClr val="7030A0"/>
                </a:solidFill>
              </a:rPr>
              <a:t>Need a new, more nuanced definition for disadvantaged clients:</a:t>
            </a:r>
            <a:endParaRPr lang="en-AU" sz="2400" b="1" dirty="0">
              <a:solidFill>
                <a:srgbClr val="7030A0"/>
              </a:solidFill>
            </a:endParaRPr>
          </a:p>
          <a:p>
            <a:pPr marL="0" indent="0" algn="ctr">
              <a:spcBef>
                <a:spcPts val="3000"/>
              </a:spcBef>
              <a:buNone/>
            </a:pPr>
            <a:r>
              <a:rPr lang="en-AU" b="1" dirty="0" smtClean="0">
                <a:solidFill>
                  <a:srgbClr val="2E4DE6"/>
                </a:solidFill>
              </a:rPr>
              <a:t>Timely</a:t>
            </a:r>
            <a:r>
              <a:rPr lang="en-AU" sz="2400" b="1" dirty="0" smtClean="0"/>
              <a:t>, responsive legal assistance, provided at the </a:t>
            </a:r>
            <a:r>
              <a:rPr lang="en-AU" sz="2400" b="1" i="1" dirty="0" smtClean="0">
                <a:solidFill>
                  <a:srgbClr val="7030A0"/>
                </a:solidFill>
              </a:rPr>
              <a:t>earliest point practicable</a:t>
            </a:r>
            <a:r>
              <a:rPr lang="en-AU" sz="2400" b="1" dirty="0" smtClean="0"/>
              <a:t>, relative to the client’s experience of problems and help seeking</a:t>
            </a:r>
          </a:p>
          <a:p>
            <a:pPr marL="457200" lvl="1" indent="0">
              <a:buNone/>
            </a:pPr>
            <a:endParaRPr lang="en-AU" sz="2000" b="1" dirty="0"/>
          </a:p>
          <a:p>
            <a:pPr marL="0" indent="0">
              <a:spcBef>
                <a:spcPts val="1800"/>
              </a:spcBef>
              <a:buNone/>
            </a:pPr>
            <a:r>
              <a:rPr lang="en-AU" sz="2000" i="1" dirty="0"/>
              <a:t>“I still see us as early intervention, even when we come in at a really late stage, because for that client it’s the earliest intervention that they’ve had” </a:t>
            </a:r>
            <a:r>
              <a:rPr lang="en-AU" sz="2000" i="1" dirty="0" smtClean="0"/>
              <a:t> </a:t>
            </a:r>
            <a:r>
              <a:rPr lang="en-AU" sz="1600" i="1" dirty="0" smtClean="0"/>
              <a:t>(</a:t>
            </a:r>
            <a:r>
              <a:rPr lang="en-AU" sz="1600" i="1" dirty="0"/>
              <a:t>Duty </a:t>
            </a:r>
            <a:r>
              <a:rPr lang="en-AU" sz="1600" i="1" dirty="0" smtClean="0"/>
              <a:t>solicitor, </a:t>
            </a:r>
            <a:r>
              <a:rPr lang="en-AU" sz="1600" i="1" dirty="0"/>
              <a:t>Forell &amp;Cain, </a:t>
            </a:r>
            <a:r>
              <a:rPr lang="en-AU" sz="1600" i="1" dirty="0" smtClean="0"/>
              <a:t>2012).</a:t>
            </a:r>
            <a:endParaRPr lang="en-AU" sz="1600" dirty="0"/>
          </a:p>
          <a:p>
            <a:pPr marL="0" indent="0">
              <a:buNone/>
            </a:pPr>
            <a:endParaRPr lang="en-AU" sz="2000" b="1" dirty="0" smtClean="0"/>
          </a:p>
        </p:txBody>
      </p:sp>
      <p:sp>
        <p:nvSpPr>
          <p:cNvPr id="2" name="TextBox 1"/>
          <p:cNvSpPr txBox="1"/>
          <p:nvPr/>
        </p:nvSpPr>
        <p:spPr>
          <a:xfrm>
            <a:off x="1575394" y="5641480"/>
            <a:ext cx="184666" cy="369332"/>
          </a:xfrm>
          <a:prstGeom prst="rect">
            <a:avLst/>
          </a:prstGeom>
          <a:noFill/>
        </p:spPr>
        <p:txBody>
          <a:bodyPr wrap="none" rtlCol="0">
            <a:spAutoFit/>
          </a:bodyPr>
          <a:lstStyle/>
          <a:p>
            <a:endParaRPr lang="en-AU" dirty="0"/>
          </a:p>
        </p:txBody>
      </p:sp>
      <p:pic>
        <p:nvPicPr>
          <p:cNvPr id="7"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5" y="-59407"/>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21" y="45737"/>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85983" y="620688"/>
            <a:ext cx="8146457" cy="584775"/>
          </a:xfrm>
          <a:prstGeom prst="rect">
            <a:avLst/>
          </a:prstGeom>
          <a:noFill/>
        </p:spPr>
        <p:txBody>
          <a:bodyPr wrap="square" rtlCol="0">
            <a:spAutoFit/>
          </a:bodyPr>
          <a:lstStyle/>
          <a:p>
            <a:pPr algn="ctr"/>
            <a:r>
              <a:rPr lang="en-AU" sz="3200" b="1" dirty="0" smtClean="0">
                <a:solidFill>
                  <a:srgbClr val="2E4DE6"/>
                </a:solidFill>
              </a:rPr>
              <a:t>‘Timely’ rather than ‘early’ Intervention</a:t>
            </a:r>
            <a:endParaRPr lang="en-AU" sz="3200" b="1" dirty="0">
              <a:solidFill>
                <a:srgbClr val="2E4DE6"/>
              </a:solidFill>
            </a:endParaRPr>
          </a:p>
        </p:txBody>
      </p:sp>
      <p:sp>
        <p:nvSpPr>
          <p:cNvPr id="4" name="Slide Number Placeholder 3"/>
          <p:cNvSpPr>
            <a:spLocks noGrp="1"/>
          </p:cNvSpPr>
          <p:nvPr>
            <p:ph type="sldNum" sz="quarter" idx="12"/>
          </p:nvPr>
        </p:nvSpPr>
        <p:spPr/>
        <p:txBody>
          <a:bodyPr/>
          <a:lstStyle/>
          <a:p>
            <a:fld id="{65E93249-90C2-4257-B1DC-5AE82ECF4B99}" type="slidenum">
              <a:rPr lang="en-AU" smtClean="0"/>
              <a:t>43</a:t>
            </a:fld>
            <a:endParaRPr lang="en-AU" dirty="0"/>
          </a:p>
        </p:txBody>
      </p:sp>
    </p:spTree>
    <p:extLst>
      <p:ext uri="{BB962C8B-B14F-4D97-AF65-F5344CB8AC3E}">
        <p14:creationId xmlns:p14="http://schemas.microsoft.com/office/powerpoint/2010/main" val="1101963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08720"/>
            <a:ext cx="7005546" cy="523186"/>
          </a:xfrm>
          <a:ln>
            <a:miter lim="800000"/>
            <a:headEnd/>
            <a:tailEnd/>
          </a:ln>
          <a:extLst/>
        </p:spPr>
        <p:txBody>
          <a:bodyPr>
            <a:noAutofit/>
          </a:bodyPr>
          <a:lstStyle/>
          <a:p>
            <a:pPr>
              <a:defRPr/>
            </a:pPr>
            <a:r>
              <a:rPr lang="en-US" sz="2400" b="1" dirty="0" smtClean="0">
                <a:ln w="1905"/>
                <a:solidFill>
                  <a:srgbClr val="0000FF"/>
                </a:solidFill>
                <a:effectLst>
                  <a:innerShdw blurRad="69850" dist="43180" dir="5400000">
                    <a:srgbClr val="000000">
                      <a:alpha val="65000"/>
                    </a:srgbClr>
                  </a:innerShdw>
                </a:effectLst>
                <a:latin typeface="Arial" pitchFamily="34" charset="0"/>
                <a:cs typeface="Arial" pitchFamily="34" charset="0"/>
              </a:rPr>
              <a:t>Given challenges, promising strategies can fail</a:t>
            </a:r>
            <a:endParaRPr lang="en-AU" sz="2400" dirty="0"/>
          </a:p>
        </p:txBody>
      </p:sp>
      <p:pic>
        <p:nvPicPr>
          <p:cNvPr id="44036"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0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a:spLocks noGrp="1"/>
          </p:cNvSpPr>
          <p:nvPr>
            <p:ph idx="1"/>
          </p:nvPr>
        </p:nvSpPr>
        <p:spPr>
          <a:xfrm>
            <a:off x="754062" y="1760821"/>
            <a:ext cx="7490346" cy="4689812"/>
          </a:xfrm>
        </p:spPr>
        <p:txBody>
          <a:bodyPr/>
          <a:lstStyle/>
          <a:p>
            <a:pPr algn="ctr">
              <a:spcBef>
                <a:spcPct val="0"/>
              </a:spcBef>
              <a:spcAft>
                <a:spcPts val="2400"/>
              </a:spcAft>
              <a:buNone/>
              <a:defRPr/>
            </a:pPr>
            <a:r>
              <a:rPr lang="en-AU" sz="2800" b="1" dirty="0" smtClean="0">
                <a:solidFill>
                  <a:srgbClr val="FF0000"/>
                </a:solidFill>
                <a:latin typeface="Arial" pitchFamily="34" charset="0"/>
                <a:cs typeface="Arial" pitchFamily="34" charset="0"/>
              </a:rPr>
              <a:t>Monitoring and evaluation are </a:t>
            </a:r>
            <a:r>
              <a:rPr lang="en-AU" sz="2800" b="1" dirty="0">
                <a:solidFill>
                  <a:srgbClr val="FF0000"/>
                </a:solidFill>
                <a:latin typeface="Arial" pitchFamily="34" charset="0"/>
                <a:cs typeface="Arial" pitchFamily="34" charset="0"/>
              </a:rPr>
              <a:t>critical </a:t>
            </a:r>
          </a:p>
          <a:p>
            <a:pPr marL="0" indent="0">
              <a:spcBef>
                <a:spcPts val="1200"/>
              </a:spcBef>
              <a:spcAft>
                <a:spcPts val="1200"/>
              </a:spcAft>
              <a:buNone/>
              <a:defRPr/>
            </a:pPr>
            <a:r>
              <a:rPr lang="en-AU" sz="2000" b="1" dirty="0" smtClean="0">
                <a:solidFill>
                  <a:srgbClr val="0070C0"/>
                </a:solidFill>
                <a:latin typeface="Arial" pitchFamily="34" charset="0"/>
                <a:cs typeface="Arial" pitchFamily="34" charset="0"/>
              </a:rPr>
              <a:t>Useful to </a:t>
            </a:r>
            <a:r>
              <a:rPr lang="en-AU" sz="2000" b="1" dirty="0">
                <a:solidFill>
                  <a:srgbClr val="0070C0"/>
                </a:solidFill>
                <a:latin typeface="Arial" pitchFamily="34" charset="0"/>
                <a:cs typeface="Arial" pitchFamily="34" charset="0"/>
              </a:rPr>
              <a:t>inform:</a:t>
            </a:r>
          </a:p>
          <a:p>
            <a:pPr lvl="1">
              <a:spcBef>
                <a:spcPts val="600"/>
              </a:spcBef>
              <a:spcAft>
                <a:spcPts val="1200"/>
              </a:spcAft>
              <a:buFont typeface="Arial" pitchFamily="34" charset="0"/>
              <a:buChar char="•"/>
              <a:defRPr/>
            </a:pPr>
            <a:r>
              <a:rPr lang="en-AU" sz="2000" b="1" dirty="0" smtClean="0">
                <a:latin typeface="Arial" pitchFamily="34" charset="0"/>
                <a:cs typeface="Arial" pitchFamily="34" charset="0"/>
              </a:rPr>
              <a:t>Relevant service models to reach clients and provide quality outcomes</a:t>
            </a:r>
          </a:p>
          <a:p>
            <a:pPr lvl="1">
              <a:spcBef>
                <a:spcPts val="600"/>
              </a:spcBef>
              <a:spcAft>
                <a:spcPts val="1200"/>
              </a:spcAft>
              <a:buFont typeface="Arial" pitchFamily="34" charset="0"/>
              <a:buChar char="•"/>
              <a:defRPr/>
            </a:pPr>
            <a:r>
              <a:rPr lang="en-AU" sz="2000" b="1" dirty="0" smtClean="0">
                <a:latin typeface="Arial" pitchFamily="34" charset="0"/>
                <a:cs typeface="Arial" pitchFamily="34" charset="0"/>
              </a:rPr>
              <a:t>Efficacy </a:t>
            </a:r>
            <a:r>
              <a:rPr lang="en-AU" sz="2000" b="1" dirty="0">
                <a:latin typeface="Arial" pitchFamily="34" charset="0"/>
                <a:cs typeface="Arial" pitchFamily="34" charset="0"/>
              </a:rPr>
              <a:t>of new programs and program variations</a:t>
            </a:r>
            <a:r>
              <a:rPr lang="en-AU" sz="2000" b="1" dirty="0" smtClean="0">
                <a:latin typeface="Arial" pitchFamily="34" charset="0"/>
                <a:cs typeface="Arial" pitchFamily="34" charset="0"/>
              </a:rPr>
              <a:t>/ roll-outs</a:t>
            </a:r>
            <a:endParaRPr lang="en-AU" sz="2000" b="1" dirty="0">
              <a:latin typeface="Arial" pitchFamily="34" charset="0"/>
              <a:cs typeface="Arial" pitchFamily="34" charset="0"/>
            </a:endParaRPr>
          </a:p>
          <a:p>
            <a:pPr lvl="1">
              <a:spcBef>
                <a:spcPts val="600"/>
              </a:spcBef>
              <a:spcAft>
                <a:spcPts val="1200"/>
              </a:spcAft>
              <a:buFont typeface="Arial" pitchFamily="34" charset="0"/>
              <a:buChar char="•"/>
              <a:defRPr/>
            </a:pPr>
            <a:r>
              <a:rPr lang="en-AU" sz="2000" b="1" dirty="0">
                <a:latin typeface="Arial" pitchFamily="34" charset="0"/>
                <a:cs typeface="Arial" pitchFamily="34" charset="0"/>
              </a:rPr>
              <a:t>Continued improvement of services</a:t>
            </a:r>
          </a:p>
          <a:p>
            <a:pPr lvl="1">
              <a:spcBef>
                <a:spcPts val="600"/>
              </a:spcBef>
              <a:spcAft>
                <a:spcPts val="1200"/>
              </a:spcAft>
              <a:buFont typeface="Arial" pitchFamily="34" charset="0"/>
              <a:buChar char="•"/>
              <a:defRPr/>
            </a:pPr>
            <a:r>
              <a:rPr lang="en-AU" sz="2000" b="1" dirty="0" smtClean="0">
                <a:latin typeface="Arial" pitchFamily="34" charset="0"/>
                <a:cs typeface="Arial" pitchFamily="34" charset="0"/>
              </a:rPr>
              <a:t>Accountability, continued funding and sustainability</a:t>
            </a:r>
            <a:endParaRPr lang="en-AU" sz="2000" b="1" dirty="0" smtClean="0">
              <a:solidFill>
                <a:schemeClr val="accent2">
                  <a:lumMod val="75000"/>
                </a:schemeClr>
              </a:solidFill>
              <a:latin typeface="Arial" pitchFamily="34" charset="0"/>
              <a:cs typeface="Arial" pitchFamily="34" charset="0"/>
            </a:endParaRPr>
          </a:p>
          <a:p>
            <a:pPr marL="0" indent="0">
              <a:spcBef>
                <a:spcPct val="0"/>
              </a:spcBef>
              <a:spcAft>
                <a:spcPts val="600"/>
              </a:spcAft>
              <a:buFont typeface="Brush Script MT" pitchFamily="66" charset="0"/>
              <a:buNone/>
              <a:defRPr/>
            </a:pPr>
            <a:endParaRPr lang="en-AU" sz="1600" b="1" dirty="0" smtClean="0">
              <a:solidFill>
                <a:schemeClr val="accent2">
                  <a:lumMod val="75000"/>
                </a:schemeClr>
              </a:solidFill>
              <a:latin typeface="Arial" pitchFamily="34" charset="0"/>
              <a:cs typeface="Arial" pitchFamily="34" charset="0"/>
            </a:endParaRPr>
          </a:p>
          <a:p>
            <a:pPr marL="366713" lvl="1" indent="0">
              <a:spcBef>
                <a:spcPct val="0"/>
              </a:spcBef>
              <a:spcAft>
                <a:spcPts val="1800"/>
              </a:spcAft>
              <a:buFont typeface="Brush Script MT" pitchFamily="66" charset="0"/>
              <a:buNone/>
              <a:defRPr/>
            </a:pPr>
            <a:endParaRPr lang="en-AU" sz="1600" b="1" dirty="0">
              <a:latin typeface="Arial" pitchFamily="34" charset="0"/>
              <a:cs typeface="Arial" pitchFamily="34" charset="0"/>
            </a:endParaRPr>
          </a:p>
          <a:p>
            <a:pPr>
              <a:spcBef>
                <a:spcPct val="0"/>
              </a:spcBef>
              <a:spcAft>
                <a:spcPts val="600"/>
              </a:spcAft>
              <a:buFont typeface="Wingdings" pitchFamily="2" charset="2"/>
              <a:buChar char="v"/>
              <a:defRPr/>
            </a:pPr>
            <a:endParaRPr lang="en-AU" sz="1600" b="1" dirty="0" smtClean="0">
              <a:latin typeface="Arial" charset="0"/>
              <a:cs typeface="Arial" charset="0"/>
            </a:endParaRPr>
          </a:p>
          <a:p>
            <a:pPr marL="0" indent="0">
              <a:spcBef>
                <a:spcPct val="0"/>
              </a:spcBef>
              <a:spcAft>
                <a:spcPts val="600"/>
              </a:spcAft>
              <a:buFont typeface="Brush Script MT" pitchFamily="66" charset="0"/>
              <a:buNone/>
              <a:defRPr/>
            </a:pPr>
            <a:endParaRPr lang="en-AU" sz="1600" b="1" dirty="0" smtClean="0">
              <a:latin typeface="Arial" charset="0"/>
              <a:cs typeface="Arial" charset="0"/>
            </a:endParaRPr>
          </a:p>
        </p:txBody>
      </p:sp>
      <p:sp>
        <p:nvSpPr>
          <p:cNvPr id="4" name="Slide Number Placeholder 3"/>
          <p:cNvSpPr>
            <a:spLocks noGrp="1"/>
          </p:cNvSpPr>
          <p:nvPr>
            <p:ph type="sldNum" sz="quarter" idx="12"/>
          </p:nvPr>
        </p:nvSpPr>
        <p:spPr/>
        <p:txBody>
          <a:bodyPr/>
          <a:lstStyle/>
          <a:p>
            <a:fld id="{65E93249-90C2-4257-B1DC-5AE82ECF4B99}" type="slidenum">
              <a:rPr lang="en-AU" smtClean="0"/>
              <a:t>44</a:t>
            </a:fld>
            <a:endParaRPr lang="en-AU" dirty="0"/>
          </a:p>
        </p:txBody>
      </p:sp>
    </p:spTree>
    <p:extLst>
      <p:ext uri="{BB962C8B-B14F-4D97-AF65-F5344CB8AC3E}">
        <p14:creationId xmlns:p14="http://schemas.microsoft.com/office/powerpoint/2010/main" val="2002709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204041" y="764703"/>
            <a:ext cx="8758238" cy="5847755"/>
          </a:xfrm>
          <a:prstGeom prst="rect">
            <a:avLst/>
          </a:prstGeom>
          <a:noFill/>
        </p:spPr>
        <p:txBody>
          <a:bodyPr wrap="square" rtlCol="0">
            <a:spAutoFit/>
          </a:bodyPr>
          <a:lstStyle/>
          <a:p>
            <a:pPr algn="ctr"/>
            <a:r>
              <a:rPr lang="en-AU" sz="3200" b="1" dirty="0">
                <a:solidFill>
                  <a:srgbClr val="2E4DE6"/>
                </a:solidFill>
              </a:rPr>
              <a:t>S</a:t>
            </a:r>
            <a:r>
              <a:rPr lang="en-AU" sz="3200" b="1" dirty="0" smtClean="0">
                <a:solidFill>
                  <a:srgbClr val="2E4DE6"/>
                </a:solidFill>
              </a:rPr>
              <a:t>ummary: implementing client-focused services that are targeted, joined-up, appropriate &amp; timely</a:t>
            </a:r>
          </a:p>
          <a:p>
            <a:pPr algn="ctr"/>
            <a:endParaRPr lang="en-AU" dirty="0" smtClean="0">
              <a:solidFill>
                <a:schemeClr val="accent5">
                  <a:lumMod val="75000"/>
                </a:schemeClr>
              </a:solidFill>
            </a:endParaRPr>
          </a:p>
          <a:p>
            <a:pPr>
              <a:spcBef>
                <a:spcPts val="2400"/>
              </a:spcBef>
            </a:pPr>
            <a:r>
              <a:rPr lang="en-AU" sz="2400" b="1" dirty="0" smtClean="0">
                <a:cs typeface="Arial" panose="020B0604020202020204" pitchFamily="34" charset="0"/>
              </a:rPr>
              <a:t>Legal </a:t>
            </a:r>
            <a:r>
              <a:rPr lang="en-AU" sz="2400" b="1" dirty="0">
                <a:cs typeface="Arial" panose="020B0604020202020204" pitchFamily="34" charset="0"/>
              </a:rPr>
              <a:t>service gaps/deficiencies?</a:t>
            </a:r>
          </a:p>
          <a:p>
            <a:pPr>
              <a:spcBef>
                <a:spcPts val="2400"/>
              </a:spcBef>
            </a:pPr>
            <a:r>
              <a:rPr lang="en-AU" sz="2400" b="1" dirty="0">
                <a:cs typeface="Arial" panose="020B0604020202020204" pitchFamily="34" charset="0"/>
              </a:rPr>
              <a:t>Target clients? </a:t>
            </a:r>
            <a:r>
              <a:rPr lang="en-AU" sz="2400" i="1" dirty="0" smtClean="0">
                <a:solidFill>
                  <a:srgbClr val="0067B4"/>
                </a:solidFill>
                <a:cs typeface="Arial" panose="020B0604020202020204" pitchFamily="34" charset="0"/>
              </a:rPr>
              <a:t>Needs? Capabilities</a:t>
            </a:r>
            <a:r>
              <a:rPr lang="en-AU" sz="2400" i="1" dirty="0">
                <a:solidFill>
                  <a:srgbClr val="0067B4"/>
                </a:solidFill>
                <a:cs typeface="Arial" panose="020B0604020202020204" pitchFamily="34" charset="0"/>
              </a:rPr>
              <a:t>? access barriers?</a:t>
            </a:r>
          </a:p>
          <a:p>
            <a:pPr>
              <a:spcBef>
                <a:spcPts val="2400"/>
              </a:spcBef>
            </a:pPr>
            <a:r>
              <a:rPr lang="en-AU" sz="2400" b="1" dirty="0">
                <a:cs typeface="Arial" panose="020B0604020202020204" pitchFamily="34" charset="0"/>
              </a:rPr>
              <a:t>Which service model will work, meet client needs and match capability of clients?</a:t>
            </a:r>
          </a:p>
          <a:p>
            <a:pPr>
              <a:spcBef>
                <a:spcPts val="2400"/>
              </a:spcBef>
            </a:pPr>
            <a:r>
              <a:rPr lang="en-AU" sz="2400" b="1" dirty="0">
                <a:cs typeface="Arial" panose="020B0604020202020204" pitchFamily="34" charset="0"/>
              </a:rPr>
              <a:t>Resources needed to implement service </a:t>
            </a:r>
            <a:r>
              <a:rPr lang="en-AU" sz="2400" b="1" dirty="0" smtClean="0">
                <a:cs typeface="Arial" panose="020B0604020202020204" pitchFamily="34" charset="0"/>
              </a:rPr>
              <a:t>model? </a:t>
            </a:r>
          </a:p>
          <a:p>
            <a:r>
              <a:rPr lang="en-AU" sz="2400" i="1" dirty="0" smtClean="0">
                <a:solidFill>
                  <a:srgbClr val="0067B4"/>
                </a:solidFill>
                <a:cs typeface="Arial" panose="020B0604020202020204" pitchFamily="34" charset="0"/>
              </a:rPr>
              <a:t>Available resources &amp; infrastructure?</a:t>
            </a:r>
            <a:endParaRPr lang="en-AU" sz="2400" i="1" dirty="0">
              <a:solidFill>
                <a:srgbClr val="0067B4"/>
              </a:solidFill>
              <a:cs typeface="Arial" panose="020B0604020202020204" pitchFamily="34" charset="0"/>
            </a:endParaRPr>
          </a:p>
          <a:p>
            <a:pPr>
              <a:spcBef>
                <a:spcPts val="2400"/>
              </a:spcBef>
            </a:pPr>
            <a:r>
              <a:rPr lang="en-AU" sz="2400" b="1" dirty="0">
                <a:cs typeface="Arial" panose="020B0604020202020204" pitchFamily="34" charset="0"/>
              </a:rPr>
              <a:t>How will success be demonstrated?</a:t>
            </a: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45</a:t>
            </a:fld>
            <a:endParaRPr lang="en-AU" dirty="0"/>
          </a:p>
        </p:txBody>
      </p:sp>
    </p:spTree>
    <p:extLst>
      <p:ext uri="{BB962C8B-B14F-4D97-AF65-F5344CB8AC3E}">
        <p14:creationId xmlns:p14="http://schemas.microsoft.com/office/powerpoint/2010/main" val="40005674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924973"/>
          </a:xfrm>
          <a:prstGeom prst="rect">
            <a:avLst/>
          </a:prstGeom>
          <a:solidFill>
            <a:schemeClr val="accent3">
              <a:lumMod val="75000"/>
            </a:schemeClr>
          </a:solidFill>
        </p:spPr>
        <p:txBody>
          <a:bodyPr wrap="square" rtlCol="0">
            <a:spAutoFit/>
          </a:bodyPr>
          <a:lstStyle/>
          <a:p>
            <a:pPr algn="ctr"/>
            <a:endParaRPr lang="en-AU" sz="5400" b="1" dirty="0"/>
          </a:p>
          <a:p>
            <a:pPr algn="ctr"/>
            <a:endParaRPr lang="en-AU" sz="5400" b="1" dirty="0" smtClean="0">
              <a:solidFill>
                <a:srgbClr val="2E4DE6"/>
              </a:solidFill>
              <a:latin typeface="Arial" panose="020B0604020202020204" pitchFamily="34" charset="0"/>
              <a:cs typeface="Arial" panose="020B0604020202020204" pitchFamily="34" charset="0"/>
            </a:endParaRPr>
          </a:p>
          <a:p>
            <a:pPr algn="ctr"/>
            <a:endParaRPr lang="en-AU" sz="5400" b="1" dirty="0">
              <a:solidFill>
                <a:srgbClr val="2E4DE6"/>
              </a:solidFill>
              <a:latin typeface="Arial" panose="020B0604020202020204" pitchFamily="34" charset="0"/>
              <a:cs typeface="Arial" panose="020B0604020202020204" pitchFamily="34" charset="0"/>
            </a:endParaRPr>
          </a:p>
          <a:p>
            <a:pPr algn="ctr"/>
            <a:r>
              <a:rPr lang="en-AU" sz="5400" b="1" dirty="0" smtClean="0">
                <a:solidFill>
                  <a:srgbClr val="2E4DE6"/>
                </a:solidFill>
                <a:latin typeface="Arial" panose="020B0604020202020204" pitchFamily="34" charset="0"/>
                <a:cs typeface="Arial" panose="020B0604020202020204" pitchFamily="34" charset="0"/>
              </a:rPr>
              <a:t>Context of </a:t>
            </a:r>
          </a:p>
          <a:p>
            <a:pPr algn="ctr"/>
            <a:r>
              <a:rPr lang="en-AU" sz="5400" b="1" dirty="0" smtClean="0">
                <a:solidFill>
                  <a:srgbClr val="2E4DE6"/>
                </a:solidFill>
                <a:latin typeface="Arial" panose="020B0604020202020204" pitchFamily="34" charset="0"/>
                <a:cs typeface="Arial" panose="020B0604020202020204" pitchFamily="34" charset="0"/>
              </a:rPr>
              <a:t>service reform </a:t>
            </a:r>
          </a:p>
          <a:p>
            <a:pPr algn="ctr"/>
            <a:endParaRPr lang="en-AU" sz="5400" b="1" dirty="0" smtClean="0">
              <a:latin typeface="Arial" panose="020B0604020202020204" pitchFamily="34" charset="0"/>
              <a:cs typeface="Arial" panose="020B0604020202020204" pitchFamily="34" charset="0"/>
            </a:endParaRPr>
          </a:p>
          <a:p>
            <a:pPr marL="342900" indent="-342900">
              <a:buFont typeface="Arial" pitchFamily="34" charset="0"/>
              <a:buChar char="•"/>
            </a:pPr>
            <a:endParaRPr lang="en-AU" sz="2400" dirty="0" smtClean="0">
              <a:solidFill>
                <a:schemeClr val="bg1"/>
              </a:solidFill>
            </a:endParaRPr>
          </a:p>
          <a:p>
            <a:pPr marL="342900" indent="-342900">
              <a:buFont typeface="Arial" pitchFamily="34" charset="0"/>
              <a:buChar char="•"/>
            </a:pPr>
            <a:endParaRPr lang="en-AU" sz="2400" dirty="0">
              <a:solidFill>
                <a:schemeClr val="bg1"/>
              </a:solidFill>
            </a:endParaRPr>
          </a:p>
          <a:p>
            <a:pPr marL="342900" indent="-342900">
              <a:buFont typeface="Arial" pitchFamily="34" charset="0"/>
              <a:buChar char="•"/>
            </a:pPr>
            <a:endParaRPr lang="en-AU" sz="2400" dirty="0" smtClean="0">
              <a:solidFill>
                <a:schemeClr val="bg1"/>
              </a:solidFill>
            </a:endParaRPr>
          </a:p>
          <a:p>
            <a:pPr marL="342900" indent="-342900">
              <a:buFont typeface="Arial" pitchFamily="34" charset="0"/>
              <a:buChar char="•"/>
            </a:pPr>
            <a:endParaRPr lang="en-AU" sz="2400" dirty="0">
              <a:solidFill>
                <a:schemeClr val="bg1"/>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46</a:t>
            </a:fld>
            <a:endParaRPr lang="en-AU" dirty="0"/>
          </a:p>
        </p:txBody>
      </p:sp>
    </p:spTree>
    <p:extLst>
      <p:ext uri="{BB962C8B-B14F-4D97-AF65-F5344CB8AC3E}">
        <p14:creationId xmlns:p14="http://schemas.microsoft.com/office/powerpoint/2010/main" val="279082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7213" y="980728"/>
            <a:ext cx="7713674" cy="584775"/>
          </a:xfrm>
          <a:prstGeom prst="rect">
            <a:avLst/>
          </a:prstGeom>
        </p:spPr>
        <p:txBody>
          <a:bodyPr wrap="square">
            <a:spAutoFit/>
          </a:bodyPr>
          <a:lstStyle/>
          <a:p>
            <a:pPr algn="ctr"/>
            <a:r>
              <a:rPr lang="en-AU" sz="3200" b="1" dirty="0" smtClean="0">
                <a:solidFill>
                  <a:srgbClr val="2E4DE6"/>
                </a:solidFill>
                <a:cs typeface="Times New Roman" panose="02020603050405020304" pitchFamily="18" charset="0"/>
              </a:rPr>
              <a:t>The present reality</a:t>
            </a:r>
            <a:endParaRPr lang="en-AU" sz="3200" b="1" dirty="0">
              <a:solidFill>
                <a:srgbClr val="2E4DE6"/>
              </a:solidFill>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5E93249-90C2-4257-B1DC-5AE82ECF4B99}" type="slidenum">
              <a:rPr lang="en-AU" smtClean="0"/>
              <a:t>47</a:t>
            </a:fld>
            <a:endParaRPr lang="en-AU" dirty="0"/>
          </a:p>
        </p:txBody>
      </p:sp>
      <p:sp>
        <p:nvSpPr>
          <p:cNvPr id="8" name="Content Placeholder 2"/>
          <p:cNvSpPr>
            <a:spLocks noGrp="1"/>
          </p:cNvSpPr>
          <p:nvPr>
            <p:ph idx="1"/>
          </p:nvPr>
        </p:nvSpPr>
        <p:spPr>
          <a:xfrm>
            <a:off x="610865" y="1844824"/>
            <a:ext cx="7903219" cy="4032448"/>
          </a:xfrm>
        </p:spPr>
        <p:txBody>
          <a:bodyPr>
            <a:normAutofit/>
          </a:bodyPr>
          <a:lstStyle/>
          <a:p>
            <a:r>
              <a:rPr lang="en-AU" sz="2000" b="1" dirty="0">
                <a:latin typeface="Arial" panose="020B0604020202020204" pitchFamily="34" charset="0"/>
                <a:cs typeface="Arial" panose="020B0604020202020204" pitchFamily="34" charset="0"/>
              </a:rPr>
              <a:t>Life and service delivery </a:t>
            </a:r>
            <a:r>
              <a:rPr lang="en-AU" sz="2000" b="1" dirty="0" smtClean="0">
                <a:latin typeface="Arial" panose="020B0604020202020204" pitchFamily="34" charset="0"/>
                <a:cs typeface="Arial" panose="020B0604020202020204" pitchFamily="34" charset="0"/>
              </a:rPr>
              <a:t>within </a:t>
            </a:r>
            <a:r>
              <a:rPr lang="en-AU" sz="2000" b="1" dirty="0">
                <a:latin typeface="Arial" panose="020B0604020202020204" pitchFamily="34" charset="0"/>
                <a:cs typeface="Arial" panose="020B0604020202020204" pitchFamily="34" charset="0"/>
              </a:rPr>
              <a:t>existing socio-economic, geographic, political and service environment</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Reflect history of past decision</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patterns vary greatly</a:t>
            </a:r>
          </a:p>
          <a:p>
            <a:pPr marL="457200" lvl="1" indent="0">
              <a:spcBef>
                <a:spcPts val="1200"/>
              </a:spcBef>
              <a:buNone/>
            </a:pPr>
            <a:endParaRPr lang="en-AU" sz="1600" b="1" dirty="0">
              <a:latin typeface="Arial" panose="020B0604020202020204" pitchFamily="34" charset="0"/>
              <a:cs typeface="Arial" panose="020B0604020202020204" pitchFamily="34" charset="0"/>
            </a:endParaRPr>
          </a:p>
          <a:p>
            <a:pPr marL="0" indent="0">
              <a:spcBef>
                <a:spcPts val="1200"/>
              </a:spcBef>
              <a:buNone/>
            </a:pPr>
            <a:endParaRPr lang="en-AU" sz="2000" b="1" dirty="0" smtClean="0">
              <a:latin typeface="Arial" panose="020B0604020202020204" pitchFamily="34" charset="0"/>
              <a:cs typeface="Arial" panose="020B0604020202020204" pitchFamily="34" charset="0"/>
            </a:endParaRPr>
          </a:p>
          <a:p>
            <a:pPr lvl="1">
              <a:spcBef>
                <a:spcPts val="1200"/>
              </a:spcBef>
            </a:pPr>
            <a:endParaRPr lang="en-AU" sz="1600" b="1" dirty="0" smtClean="0">
              <a:latin typeface="Arial" panose="020B0604020202020204" pitchFamily="34" charset="0"/>
              <a:cs typeface="Arial" panose="020B0604020202020204" pitchFamily="34" charset="0"/>
            </a:endParaRPr>
          </a:p>
          <a:p>
            <a:pPr marL="457200" lvl="1" indent="0">
              <a:spcBef>
                <a:spcPts val="1200"/>
              </a:spcBef>
              <a:buNone/>
            </a:pPr>
            <a:endParaRPr lang="en-AU" sz="1600" b="1" dirty="0" smtClean="0">
              <a:latin typeface="Arial" panose="020B0604020202020204" pitchFamily="34" charset="0"/>
              <a:cs typeface="Arial" panose="020B0604020202020204" pitchFamily="34" charset="0"/>
            </a:endParaRPr>
          </a:p>
          <a:p>
            <a:pPr lvl="1">
              <a:spcBef>
                <a:spcPts val="1200"/>
              </a:spcBef>
            </a:pPr>
            <a:endParaRPr lang="en-AU" sz="1600" b="1" dirty="0" smtClean="0">
              <a:latin typeface="Arial" panose="020B0604020202020204" pitchFamily="34" charset="0"/>
              <a:cs typeface="Arial" panose="020B0604020202020204" pitchFamily="34" charset="0"/>
            </a:endParaRPr>
          </a:p>
          <a:p>
            <a:pPr>
              <a:spcBef>
                <a:spcPts val="1200"/>
              </a:spcBef>
            </a:pPr>
            <a:endParaRPr lang="en-AU"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4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48</a:t>
            </a:fld>
            <a:endParaRPr lang="en-AU"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683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49</a:t>
            </a:fld>
            <a:endParaRPr lang="en-AU"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93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6111" y="836712"/>
            <a:ext cx="6670266" cy="5032147"/>
          </a:xfrm>
          <a:prstGeom prst="rect">
            <a:avLst/>
          </a:prstGeom>
          <a:noFill/>
        </p:spPr>
        <p:txBody>
          <a:bodyPr wrap="square" rtlCol="0">
            <a:spAutoFit/>
          </a:bodyPr>
          <a:lstStyle/>
          <a:p>
            <a:pPr algn="ctr"/>
            <a:r>
              <a:rPr lang="en-AU" sz="3600" b="1" dirty="0" smtClean="0">
                <a:solidFill>
                  <a:srgbClr val="2E4DE6"/>
                </a:solidFill>
              </a:rPr>
              <a:t>Empirical evidence</a:t>
            </a:r>
          </a:p>
          <a:p>
            <a:pPr algn="ctr"/>
            <a:endParaRPr lang="en-AU" dirty="0" smtClean="0">
              <a:solidFill>
                <a:schemeClr val="accent5">
                  <a:lumMod val="75000"/>
                </a:schemeClr>
              </a:solidFill>
            </a:endParaRPr>
          </a:p>
          <a:p>
            <a:pPr>
              <a:spcBef>
                <a:spcPts val="1200"/>
              </a:spcBef>
            </a:pPr>
            <a:r>
              <a:rPr lang="en-AU" sz="2400" dirty="0" smtClean="0">
                <a:solidFill>
                  <a:srgbClr val="008080"/>
                </a:solidFill>
              </a:rPr>
              <a:t>26 national legal needs surveys across the world – including Legal Australia-Wide (LAW) Survey</a:t>
            </a:r>
          </a:p>
          <a:p>
            <a:pPr>
              <a:spcBef>
                <a:spcPts val="1800"/>
              </a:spcBef>
            </a:pPr>
            <a:r>
              <a:rPr lang="en-AU" sz="2400" dirty="0" smtClean="0">
                <a:solidFill>
                  <a:srgbClr val="008080"/>
                </a:solidFill>
              </a:rPr>
              <a:t>Other access to justice research</a:t>
            </a:r>
          </a:p>
          <a:p>
            <a:pPr>
              <a:spcBef>
                <a:spcPts val="1200"/>
              </a:spcBef>
            </a:pPr>
            <a:endParaRPr lang="en-AU" sz="2400" dirty="0" smtClean="0">
              <a:solidFill>
                <a:srgbClr val="008080"/>
              </a:solidFill>
            </a:endParaRPr>
          </a:p>
          <a:p>
            <a:pPr>
              <a:spcBef>
                <a:spcPts val="1200"/>
              </a:spcBef>
            </a:pPr>
            <a:r>
              <a:rPr lang="en-AU" sz="2400" b="1" dirty="0" smtClean="0">
                <a:solidFill>
                  <a:srgbClr val="7030A0"/>
                </a:solidFill>
              </a:rPr>
              <a:t>Consistent core findings:</a:t>
            </a:r>
          </a:p>
          <a:p>
            <a:pPr marL="457200" indent="-457200">
              <a:spcBef>
                <a:spcPts val="1200"/>
              </a:spcBef>
              <a:buFont typeface="+mj-lt"/>
              <a:buAutoNum type="arabicPeriod"/>
            </a:pPr>
            <a:r>
              <a:rPr lang="en-AU" sz="2400" dirty="0" smtClean="0"/>
              <a:t>Inequality of experience</a:t>
            </a:r>
          </a:p>
          <a:p>
            <a:pPr marL="457200" indent="-457200">
              <a:spcBef>
                <a:spcPts val="1200"/>
              </a:spcBef>
              <a:buFont typeface="+mj-lt"/>
              <a:buAutoNum type="arabicPeriod"/>
            </a:pPr>
            <a:r>
              <a:rPr lang="en-AU" sz="2400" dirty="0" smtClean="0"/>
              <a:t>Multiple problems compound inequality</a:t>
            </a:r>
          </a:p>
          <a:p>
            <a:pPr marL="457200" indent="-457200">
              <a:spcBef>
                <a:spcPts val="1200"/>
              </a:spcBef>
              <a:buFont typeface="+mj-lt"/>
              <a:buAutoNum type="arabicPeriod"/>
            </a:pPr>
            <a:r>
              <a:rPr lang="en-AU" sz="2400" dirty="0" smtClean="0"/>
              <a:t>Inequality of access and capability</a:t>
            </a: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5</a:t>
            </a:fld>
            <a:endParaRPr lang="en-AU" dirty="0"/>
          </a:p>
        </p:txBody>
      </p:sp>
    </p:spTree>
    <p:extLst>
      <p:ext uri="{BB962C8B-B14F-4D97-AF65-F5344CB8AC3E}">
        <p14:creationId xmlns:p14="http://schemas.microsoft.com/office/powerpoint/2010/main" val="91801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50</a:t>
            </a:fld>
            <a:endParaRPr lang="en-AU"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81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51</a:t>
            </a:fld>
            <a:endParaRPr lang="en-AU"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732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52</a:t>
            </a:fld>
            <a:endParaRPr lang="en-AU" dirty="0"/>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58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53</a:t>
            </a:fld>
            <a:endParaRPr lang="en-AU"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438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54</a:t>
            </a:fld>
            <a:endParaRPr lang="en-AU"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6850"/>
            <a:ext cx="9144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671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57213" y="980728"/>
            <a:ext cx="7713674" cy="584775"/>
          </a:xfrm>
          <a:prstGeom prst="rect">
            <a:avLst/>
          </a:prstGeom>
        </p:spPr>
        <p:txBody>
          <a:bodyPr wrap="square">
            <a:spAutoFit/>
          </a:bodyPr>
          <a:lstStyle/>
          <a:p>
            <a:pPr algn="ctr"/>
            <a:r>
              <a:rPr lang="en-AU" sz="3200" b="1" dirty="0" smtClean="0">
                <a:solidFill>
                  <a:srgbClr val="2E4DE6"/>
                </a:solidFill>
                <a:cs typeface="Times New Roman" panose="02020603050405020304" pitchFamily="18" charset="0"/>
              </a:rPr>
              <a:t>The present reality</a:t>
            </a:r>
            <a:endParaRPr lang="en-AU" sz="3200" b="1" dirty="0">
              <a:solidFill>
                <a:srgbClr val="2E4DE6"/>
              </a:solidFill>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5E93249-90C2-4257-B1DC-5AE82ECF4B99}" type="slidenum">
              <a:rPr lang="en-AU" smtClean="0"/>
              <a:t>55</a:t>
            </a:fld>
            <a:endParaRPr lang="en-AU" dirty="0"/>
          </a:p>
        </p:txBody>
      </p:sp>
      <p:sp>
        <p:nvSpPr>
          <p:cNvPr id="8" name="Content Placeholder 2"/>
          <p:cNvSpPr>
            <a:spLocks noGrp="1"/>
          </p:cNvSpPr>
          <p:nvPr>
            <p:ph idx="1"/>
          </p:nvPr>
        </p:nvSpPr>
        <p:spPr>
          <a:xfrm>
            <a:off x="610865" y="1844824"/>
            <a:ext cx="7903219" cy="4032448"/>
          </a:xfrm>
        </p:spPr>
        <p:txBody>
          <a:bodyPr>
            <a:normAutofit/>
          </a:bodyPr>
          <a:lstStyle/>
          <a:p>
            <a:r>
              <a:rPr lang="en-AU" sz="2000" b="1" dirty="0">
                <a:latin typeface="Arial" panose="020B0604020202020204" pitchFamily="34" charset="0"/>
                <a:cs typeface="Arial" panose="020B0604020202020204" pitchFamily="34" charset="0"/>
              </a:rPr>
              <a:t>Life and service delivery </a:t>
            </a:r>
            <a:r>
              <a:rPr lang="en-AU" sz="2000" b="1" dirty="0" smtClean="0">
                <a:latin typeface="Arial" panose="020B0604020202020204" pitchFamily="34" charset="0"/>
                <a:cs typeface="Arial" panose="020B0604020202020204" pitchFamily="34" charset="0"/>
              </a:rPr>
              <a:t>within </a:t>
            </a:r>
            <a:r>
              <a:rPr lang="en-AU" sz="2000" b="1" dirty="0">
                <a:latin typeface="Arial" panose="020B0604020202020204" pitchFamily="34" charset="0"/>
                <a:cs typeface="Arial" panose="020B0604020202020204" pitchFamily="34" charset="0"/>
              </a:rPr>
              <a:t>existing socio-economic, geographic, political and service environment</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Reflect history of past decision</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patterns vary greatly</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remote context (geography and scarcity of human services)</a:t>
            </a:r>
          </a:p>
          <a:p>
            <a:pPr lvl="1">
              <a:lnSpc>
                <a:spcPct val="200000"/>
              </a:lnSpc>
              <a:spcBef>
                <a:spcPts val="1200"/>
              </a:spcBef>
            </a:pPr>
            <a:r>
              <a:rPr lang="en-AU" sz="1600" b="1" dirty="0" smtClean="0">
                <a:latin typeface="Arial" panose="020B0604020202020204" pitchFamily="34" charset="0"/>
                <a:cs typeface="Arial" panose="020B0604020202020204" pitchFamily="34" charset="0"/>
              </a:rPr>
              <a:t>major city context (population and complex service environment)</a:t>
            </a:r>
          </a:p>
          <a:p>
            <a:pPr lvl="1">
              <a:spcBef>
                <a:spcPts val="1200"/>
              </a:spcBef>
            </a:pPr>
            <a:endParaRPr lang="en-AU" sz="1600" b="1" dirty="0">
              <a:latin typeface="Arial" panose="020B0604020202020204" pitchFamily="34" charset="0"/>
              <a:cs typeface="Arial" panose="020B0604020202020204" pitchFamily="34" charset="0"/>
            </a:endParaRPr>
          </a:p>
          <a:p>
            <a:pPr marL="0" indent="0">
              <a:spcBef>
                <a:spcPts val="1200"/>
              </a:spcBef>
              <a:buNone/>
            </a:pPr>
            <a:endParaRPr lang="en-AU" sz="2000" b="1" dirty="0" smtClean="0">
              <a:latin typeface="Arial" panose="020B0604020202020204" pitchFamily="34" charset="0"/>
              <a:cs typeface="Arial" panose="020B0604020202020204" pitchFamily="34" charset="0"/>
            </a:endParaRPr>
          </a:p>
          <a:p>
            <a:pPr lvl="1">
              <a:spcBef>
                <a:spcPts val="1200"/>
              </a:spcBef>
            </a:pPr>
            <a:endParaRPr lang="en-AU" sz="1600" b="1" dirty="0" smtClean="0">
              <a:latin typeface="Arial" panose="020B0604020202020204" pitchFamily="34" charset="0"/>
              <a:cs typeface="Arial" panose="020B0604020202020204" pitchFamily="34" charset="0"/>
            </a:endParaRPr>
          </a:p>
          <a:p>
            <a:pPr marL="457200" lvl="1" indent="0">
              <a:spcBef>
                <a:spcPts val="1200"/>
              </a:spcBef>
              <a:buNone/>
            </a:pPr>
            <a:endParaRPr lang="en-AU" sz="1600" b="1" dirty="0" smtClean="0">
              <a:latin typeface="Arial" panose="020B0604020202020204" pitchFamily="34" charset="0"/>
              <a:cs typeface="Arial" panose="020B0604020202020204" pitchFamily="34" charset="0"/>
            </a:endParaRPr>
          </a:p>
          <a:p>
            <a:pPr lvl="1">
              <a:spcBef>
                <a:spcPts val="1200"/>
              </a:spcBef>
            </a:pPr>
            <a:endParaRPr lang="en-AU" sz="1600" b="1" dirty="0" smtClean="0">
              <a:latin typeface="Arial" panose="020B0604020202020204" pitchFamily="34" charset="0"/>
              <a:cs typeface="Arial" panose="020B0604020202020204" pitchFamily="34" charset="0"/>
            </a:endParaRPr>
          </a:p>
          <a:p>
            <a:pPr>
              <a:spcBef>
                <a:spcPts val="1200"/>
              </a:spcBef>
            </a:pPr>
            <a:endParaRPr lang="en-AU"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9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0723" y="900009"/>
            <a:ext cx="6988013" cy="584775"/>
          </a:xfrm>
          <a:prstGeom prst="rect">
            <a:avLst/>
          </a:prstGeom>
          <a:noFill/>
        </p:spPr>
        <p:txBody>
          <a:bodyPr wrap="square" rtlCol="0">
            <a:spAutoFit/>
          </a:bodyPr>
          <a:lstStyle/>
          <a:p>
            <a:pPr algn="ctr"/>
            <a:r>
              <a:rPr lang="en-AU" sz="3200" b="1" dirty="0">
                <a:solidFill>
                  <a:srgbClr val="2E4DE6"/>
                </a:solidFill>
              </a:rPr>
              <a:t>The present reality (continued)</a:t>
            </a:r>
          </a:p>
        </p:txBody>
      </p:sp>
      <p:pic>
        <p:nvPicPr>
          <p:cNvPr id="7"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2" y="15240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88" y="2778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E93249-90C2-4257-B1DC-5AE82ECF4B99}" type="slidenum">
              <a:rPr lang="en-AU" smtClean="0"/>
              <a:pPr/>
              <a:t>56</a:t>
            </a:fld>
            <a:endParaRPr lang="en-AU" dirty="0"/>
          </a:p>
        </p:txBody>
      </p:sp>
      <p:sp>
        <p:nvSpPr>
          <p:cNvPr id="2" name="TextBox 1"/>
          <p:cNvSpPr txBox="1"/>
          <p:nvPr/>
        </p:nvSpPr>
        <p:spPr>
          <a:xfrm>
            <a:off x="527050" y="1556792"/>
            <a:ext cx="8077398" cy="5878532"/>
          </a:xfrm>
          <a:prstGeom prst="rect">
            <a:avLst/>
          </a:prstGeom>
          <a:noFill/>
        </p:spPr>
        <p:txBody>
          <a:bodyPr wrap="square" rtlCol="0">
            <a:spAutoFit/>
          </a:bodyPr>
          <a:lstStyle/>
          <a:p>
            <a:pPr marL="342900" indent="-342900">
              <a:buFont typeface="Arial" panose="020B0604020202020204" pitchFamily="34" charset="0"/>
              <a:buChar char="•"/>
            </a:pPr>
            <a:r>
              <a:rPr lang="en-AU" b="1" dirty="0" smtClean="0">
                <a:latin typeface="Arial" panose="020B0604020202020204" pitchFamily="34" charset="0"/>
                <a:cs typeface="Arial" panose="020B0604020202020204" pitchFamily="34" charset="0"/>
              </a:rPr>
              <a:t>Existing services are a scaffold</a:t>
            </a:r>
          </a:p>
          <a:p>
            <a:pPr marL="742950" lvl="1" indent="-285750">
              <a:lnSpc>
                <a:spcPct val="150000"/>
              </a:lnSpc>
              <a:buFontTx/>
              <a:buChar char="-"/>
            </a:pPr>
            <a:r>
              <a:rPr lang="en-AU" sz="1400" b="1" dirty="0">
                <a:latin typeface="Arial" panose="020B0604020202020204" pitchFamily="34" charset="0"/>
                <a:cs typeface="Arial" panose="020B0604020202020204" pitchFamily="34" charset="0"/>
              </a:rPr>
              <a:t>b</a:t>
            </a:r>
            <a:r>
              <a:rPr lang="en-AU" sz="1400" b="1" dirty="0" smtClean="0">
                <a:latin typeface="Arial" panose="020B0604020202020204" pitchFamily="34" charset="0"/>
                <a:cs typeface="Arial" panose="020B0604020202020204" pitchFamily="34" charset="0"/>
              </a:rPr>
              <a:t>oth opportunity and constraint</a:t>
            </a:r>
          </a:p>
          <a:p>
            <a:pPr marL="742950" lvl="1" indent="-285750">
              <a:lnSpc>
                <a:spcPct val="150000"/>
              </a:lnSpc>
              <a:buFontTx/>
              <a:buChar char="-"/>
            </a:pPr>
            <a:r>
              <a:rPr lang="en-AU" sz="1400" b="1" dirty="0" smtClean="0">
                <a:latin typeface="Arial" panose="020B0604020202020204" pitchFamily="34" charset="0"/>
                <a:cs typeface="Arial" panose="020B0604020202020204" pitchFamily="34" charset="0"/>
              </a:rPr>
              <a:t>system inertia</a:t>
            </a:r>
          </a:p>
          <a:p>
            <a:pPr marL="742950" lvl="1" indent="-285750">
              <a:lnSpc>
                <a:spcPct val="150000"/>
              </a:lnSpc>
              <a:buFontTx/>
              <a:buChar char="-"/>
            </a:pPr>
            <a:endParaRPr lang="en-AU" sz="1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b="1" dirty="0" smtClean="0">
                <a:latin typeface="Arial" panose="020B0604020202020204" pitchFamily="34" charset="0"/>
                <a:cs typeface="Arial" panose="020B0604020202020204" pitchFamily="34" charset="0"/>
              </a:rPr>
              <a:t>Fragmentation of policy, funding and accountability</a:t>
            </a:r>
          </a:p>
          <a:p>
            <a:pPr marL="742950" lvl="1" indent="-285750">
              <a:lnSpc>
                <a:spcPct val="150000"/>
              </a:lnSpc>
              <a:buFontTx/>
              <a:buChar char="-"/>
            </a:pPr>
            <a:r>
              <a:rPr lang="en-AU" sz="1400" b="1" dirty="0">
                <a:latin typeface="Arial" panose="020B0604020202020204" pitchFamily="34" charset="0"/>
                <a:cs typeface="Arial" panose="020B0604020202020204" pitchFamily="34" charset="0"/>
              </a:rPr>
              <a:t>i</a:t>
            </a:r>
            <a:r>
              <a:rPr lang="en-AU" sz="1400" b="1" dirty="0" smtClean="0">
                <a:latin typeface="Arial" panose="020B0604020202020204" pitchFamily="34" charset="0"/>
                <a:cs typeface="Arial" panose="020B0604020202020204" pitchFamily="34" charset="0"/>
              </a:rPr>
              <a:t>nflexibility of portfolio approach</a:t>
            </a:r>
          </a:p>
          <a:p>
            <a:pPr marL="742950" lvl="1" indent="-285750">
              <a:lnSpc>
                <a:spcPct val="150000"/>
              </a:lnSpc>
              <a:buFontTx/>
              <a:buChar char="-"/>
            </a:pPr>
            <a:r>
              <a:rPr lang="en-AU" sz="1400" b="1" dirty="0">
                <a:latin typeface="Arial" panose="020B0604020202020204" pitchFamily="34" charset="0"/>
                <a:cs typeface="Arial" panose="020B0604020202020204" pitchFamily="34" charset="0"/>
              </a:rPr>
              <a:t>s</a:t>
            </a:r>
            <a:r>
              <a:rPr lang="en-AU" sz="1400" b="1" dirty="0" smtClean="0">
                <a:latin typeface="Arial" panose="020B0604020202020204" pitchFamily="34" charset="0"/>
                <a:cs typeface="Arial" panose="020B0604020202020204" pitchFamily="34" charset="0"/>
              </a:rPr>
              <a:t>iloed funding</a:t>
            </a:r>
          </a:p>
          <a:p>
            <a:pPr lvl="1">
              <a:spcBef>
                <a:spcPts val="1200"/>
              </a:spcBef>
            </a:pPr>
            <a:r>
              <a:rPr lang="en-AU" i="1" dirty="0" smtClean="0">
                <a:latin typeface="Times New Roman" panose="02020603050405020304" pitchFamily="18" charset="0"/>
                <a:cs typeface="Times New Roman" panose="02020603050405020304" pitchFamily="18" charset="0"/>
              </a:rPr>
              <a:t>“</a:t>
            </a:r>
            <a:r>
              <a:rPr lang="en-AU" i="1" dirty="0">
                <a:latin typeface="Times New Roman" panose="02020603050405020304" pitchFamily="18" charset="0"/>
                <a:cs typeface="Times New Roman" panose="02020603050405020304" pitchFamily="18" charset="0"/>
              </a:rPr>
              <a:t>As a CEO of a community organisation, I'm responsible for 18 different funding streams in order to deliver pretty much the same service and it makes it extremely difficult trying to actually deliver services in those silos, and particularly when people of multiple needs need a response that actually is providing a holistic service to people’</a:t>
            </a:r>
            <a:r>
              <a:rPr lang="en-AU" b="1" i="1" dirty="0">
                <a:latin typeface="Times New Roman" panose="02020603050405020304" pitchFamily="18" charset="0"/>
                <a:cs typeface="Times New Roman" panose="02020603050405020304" pitchFamily="18" charset="0"/>
              </a:rPr>
              <a:t>” </a:t>
            </a:r>
            <a:endParaRPr lang="en-AU" b="1" i="1" dirty="0" smtClean="0">
              <a:latin typeface="Times New Roman" panose="02020603050405020304" pitchFamily="18" charset="0"/>
              <a:cs typeface="Times New Roman" panose="02020603050405020304" pitchFamily="18" charset="0"/>
            </a:endParaRPr>
          </a:p>
          <a:p>
            <a:pPr>
              <a:spcBef>
                <a:spcPts val="1200"/>
              </a:spcBef>
            </a:pPr>
            <a:r>
              <a:rPr lang="en-AU" sz="1400" b="1" i="1" dirty="0" smtClean="0">
                <a:latin typeface="Arial" panose="020B0604020202020204" pitchFamily="34" charset="0"/>
                <a:cs typeface="Arial" panose="020B0604020202020204" pitchFamily="34" charset="0"/>
              </a:rPr>
              <a:t>	Alison </a:t>
            </a:r>
            <a:r>
              <a:rPr lang="en-AU" sz="1400" b="1" i="1" dirty="0">
                <a:latin typeface="Arial" panose="020B0604020202020204" pitchFamily="34" charset="0"/>
                <a:cs typeface="Arial" panose="020B0604020202020204" pitchFamily="34" charset="0"/>
              </a:rPr>
              <a:t>Churchill, CEO of </a:t>
            </a:r>
            <a:r>
              <a:rPr lang="en-AU" sz="1400" b="1" i="1" dirty="0" smtClean="0">
                <a:latin typeface="Arial" panose="020B0604020202020204" pitchFamily="34" charset="0"/>
                <a:cs typeface="Arial" panose="020B0604020202020204" pitchFamily="34" charset="0"/>
              </a:rPr>
              <a:t>CRC</a:t>
            </a:r>
          </a:p>
          <a:p>
            <a:pPr marL="285750" indent="-285750">
              <a:spcBef>
                <a:spcPts val="1200"/>
              </a:spcBef>
              <a:buFont typeface="Arial" panose="020B0604020202020204" pitchFamily="34" charset="0"/>
              <a:buChar char="•"/>
            </a:pPr>
            <a:r>
              <a:rPr lang="en-AU" b="1" dirty="0" smtClean="0">
                <a:latin typeface="Arial" panose="020B0604020202020204" pitchFamily="34" charset="0"/>
                <a:cs typeface="Arial" panose="020B0604020202020204" pitchFamily="34" charset="0"/>
              </a:rPr>
              <a:t>Can be complex and dysfunctional </a:t>
            </a:r>
          </a:p>
          <a:p>
            <a:pPr marL="742950" lvl="1" indent="-285750">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CLC</a:t>
            </a:r>
          </a:p>
          <a:p>
            <a:pPr marL="742950" lvl="1" indent="-285750">
              <a:spcBef>
                <a:spcPts val="600"/>
              </a:spcBef>
              <a:buFont typeface="Arial" panose="020B0604020202020204" pitchFamily="34" charset="0"/>
              <a:buChar char="•"/>
            </a:pPr>
            <a:r>
              <a:rPr lang="en-AU" sz="1400" b="1" dirty="0" smtClean="0">
                <a:latin typeface="Arial" panose="020B0604020202020204" pitchFamily="34" charset="0"/>
                <a:cs typeface="Arial" panose="020B0604020202020204" pitchFamily="34" charset="0"/>
              </a:rPr>
              <a:t>ATSILS</a:t>
            </a:r>
            <a:endParaRPr lang="en-AU" sz="1400" b="1" dirty="0">
              <a:latin typeface="Arial" panose="020B0604020202020204" pitchFamily="34" charset="0"/>
              <a:cs typeface="Arial" panose="020B0604020202020204" pitchFamily="34" charset="0"/>
            </a:endParaRPr>
          </a:p>
          <a:p>
            <a:pPr lvl="1">
              <a:spcBef>
                <a:spcPts val="1200"/>
              </a:spcBef>
            </a:pPr>
            <a:endParaRPr lang="en-AU" sz="1400" b="1" dirty="0">
              <a:latin typeface="Arial" panose="020B0604020202020204" pitchFamily="34" charset="0"/>
              <a:cs typeface="Arial" panose="020B0604020202020204" pitchFamily="34" charset="0"/>
            </a:endParaRPr>
          </a:p>
          <a:p>
            <a:pPr lvl="1">
              <a:lnSpc>
                <a:spcPct val="150000"/>
              </a:lnSpc>
            </a:pPr>
            <a:endParaRPr lang="en-A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1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00" y="1556792"/>
            <a:ext cx="7903219" cy="4525963"/>
          </a:xfrm>
        </p:spPr>
        <p:txBody>
          <a:bodyPr>
            <a:normAutofit/>
          </a:bodyPr>
          <a:lstStyle/>
          <a:p>
            <a:pPr>
              <a:lnSpc>
                <a:spcPct val="200000"/>
              </a:lnSpc>
              <a:spcBef>
                <a:spcPts val="1200"/>
              </a:spcBef>
            </a:pPr>
            <a:r>
              <a:rPr lang="en-AU" sz="2000" b="1" dirty="0" smtClean="0">
                <a:latin typeface="Arial" panose="020B0604020202020204" pitchFamily="34" charset="0"/>
                <a:cs typeface="Arial" panose="020B0604020202020204" pitchFamily="34" charset="0"/>
              </a:rPr>
              <a:t>In a stagnant / declining funding environment?</a:t>
            </a:r>
          </a:p>
          <a:p>
            <a:pPr lvl="1">
              <a:spcBef>
                <a:spcPts val="1200"/>
              </a:spcBef>
            </a:pPr>
            <a:r>
              <a:rPr lang="en-AU" sz="1800" b="1" dirty="0" smtClean="0">
                <a:latin typeface="Arial" panose="020B0604020202020204" pitchFamily="34" charset="0"/>
                <a:cs typeface="Arial" panose="020B0604020202020204" pitchFamily="34" charset="0"/>
              </a:rPr>
              <a:t>Little flexibility to explore innovation and change</a:t>
            </a:r>
          </a:p>
          <a:p>
            <a:pPr lvl="1">
              <a:spcBef>
                <a:spcPts val="1200"/>
              </a:spcBef>
            </a:pPr>
            <a:r>
              <a:rPr lang="en-AU" sz="1800" b="1" dirty="0" smtClean="0">
                <a:latin typeface="Arial" panose="020B0604020202020204" pitchFamily="34" charset="0"/>
                <a:cs typeface="Arial" panose="020B0604020202020204" pitchFamily="34" charset="0"/>
              </a:rPr>
              <a:t>Joining up takes resources, but more:</a:t>
            </a:r>
          </a:p>
          <a:p>
            <a:pPr marL="457200" lvl="1" indent="0">
              <a:lnSpc>
                <a:spcPct val="150000"/>
              </a:lnSpc>
              <a:spcBef>
                <a:spcPts val="1200"/>
              </a:spcBef>
              <a:buNone/>
            </a:pPr>
            <a:r>
              <a:rPr lang="en-AU" sz="2000" b="1" i="1" dirty="0" smtClean="0">
                <a:latin typeface="Times New Roman" panose="02020603050405020304" pitchFamily="18" charset="0"/>
                <a:cs typeface="Times New Roman" panose="02020603050405020304" pitchFamily="18" charset="0"/>
              </a:rPr>
              <a:t>“There can be no joining up of services where there are no services”</a:t>
            </a:r>
          </a:p>
          <a:p>
            <a:pPr>
              <a:lnSpc>
                <a:spcPct val="200000"/>
              </a:lnSpc>
              <a:spcBef>
                <a:spcPts val="1200"/>
              </a:spcBef>
            </a:pPr>
            <a:r>
              <a:rPr lang="en-AU" sz="2000" b="1" dirty="0" smtClean="0">
                <a:latin typeface="Arial" panose="020B0604020202020204" pitchFamily="34" charset="0"/>
                <a:cs typeface="Arial" panose="020B0604020202020204" pitchFamily="34" charset="0"/>
              </a:rPr>
              <a:t>The </a:t>
            </a:r>
            <a:r>
              <a:rPr lang="en-AU" sz="2000" b="1" u="sng" dirty="0" smtClean="0">
                <a:latin typeface="Arial" panose="020B0604020202020204" pitchFamily="34" charset="0"/>
                <a:cs typeface="Arial" panose="020B0604020202020204" pitchFamily="34" charset="0"/>
              </a:rPr>
              <a:t>place </a:t>
            </a:r>
            <a:r>
              <a:rPr lang="en-AU" sz="2000" b="1" dirty="0" smtClean="0">
                <a:latin typeface="Arial" panose="020B0604020202020204" pitchFamily="34" charset="0"/>
                <a:cs typeface="Arial" panose="020B0604020202020204" pitchFamily="34" charset="0"/>
              </a:rPr>
              <a:t>of legal assistance services -  realistic </a:t>
            </a:r>
          </a:p>
        </p:txBody>
      </p:sp>
      <p:sp>
        <p:nvSpPr>
          <p:cNvPr id="2" name="TextBox 1"/>
          <p:cNvSpPr txBox="1"/>
          <p:nvPr/>
        </p:nvSpPr>
        <p:spPr>
          <a:xfrm>
            <a:off x="608323" y="755993"/>
            <a:ext cx="6988013" cy="584775"/>
          </a:xfrm>
          <a:prstGeom prst="rect">
            <a:avLst/>
          </a:prstGeom>
          <a:noFill/>
        </p:spPr>
        <p:txBody>
          <a:bodyPr wrap="square" rtlCol="0">
            <a:spAutoFit/>
          </a:bodyPr>
          <a:lstStyle/>
          <a:p>
            <a:pPr algn="ctr"/>
            <a:r>
              <a:rPr lang="en-AU" sz="3200" b="1" dirty="0" smtClean="0">
                <a:solidFill>
                  <a:srgbClr val="2E4DE6"/>
                </a:solidFill>
              </a:rPr>
              <a:t>The present reality (continued)</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57</a:t>
            </a:fld>
            <a:endParaRPr lang="en-AU" dirty="0"/>
          </a:p>
        </p:txBody>
      </p:sp>
    </p:spTree>
    <p:extLst>
      <p:ext uri="{BB962C8B-B14F-4D97-AF65-F5344CB8AC3E}">
        <p14:creationId xmlns:p14="http://schemas.microsoft.com/office/powerpoint/2010/main" val="331894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 y="0"/>
            <a:ext cx="9163050" cy="6924973"/>
          </a:xfrm>
          <a:prstGeom prst="rect">
            <a:avLst/>
          </a:prstGeom>
          <a:solidFill>
            <a:schemeClr val="accent3">
              <a:lumMod val="75000"/>
            </a:schemeClr>
          </a:solidFill>
        </p:spPr>
        <p:txBody>
          <a:bodyPr wrap="square" rtlCol="0">
            <a:spAutoFit/>
          </a:bodyPr>
          <a:lstStyle/>
          <a:p>
            <a:pPr algn="ctr"/>
            <a:endParaRPr lang="en-AU" sz="5400" b="1" dirty="0"/>
          </a:p>
          <a:p>
            <a:pPr algn="ctr"/>
            <a:endParaRPr lang="en-AU" sz="5400" b="1" dirty="0" smtClean="0">
              <a:solidFill>
                <a:srgbClr val="2E4DE6"/>
              </a:solidFill>
              <a:latin typeface="Arial" panose="020B0604020202020204" pitchFamily="34" charset="0"/>
              <a:cs typeface="Arial" panose="020B0604020202020204" pitchFamily="34" charset="0"/>
            </a:endParaRPr>
          </a:p>
          <a:p>
            <a:pPr algn="ctr"/>
            <a:endParaRPr lang="en-AU" sz="5400" b="1" dirty="0">
              <a:solidFill>
                <a:srgbClr val="2E4DE6"/>
              </a:solidFill>
              <a:latin typeface="Arial" panose="020B0604020202020204" pitchFamily="34" charset="0"/>
              <a:cs typeface="Arial" panose="020B0604020202020204" pitchFamily="34" charset="0"/>
            </a:endParaRPr>
          </a:p>
          <a:p>
            <a:pPr algn="ctr"/>
            <a:r>
              <a:rPr lang="en-AU" sz="5400" b="1" dirty="0" smtClean="0">
                <a:solidFill>
                  <a:srgbClr val="2E4DE6"/>
                </a:solidFill>
                <a:latin typeface="Arial" panose="020B0604020202020204" pitchFamily="34" charset="0"/>
                <a:cs typeface="Arial" panose="020B0604020202020204" pitchFamily="34" charset="0"/>
              </a:rPr>
              <a:t>Discussion and </a:t>
            </a:r>
          </a:p>
          <a:p>
            <a:pPr algn="ctr"/>
            <a:r>
              <a:rPr lang="en-AU" sz="5400" b="1" dirty="0" smtClean="0">
                <a:solidFill>
                  <a:srgbClr val="2E4DE6"/>
                </a:solidFill>
                <a:latin typeface="Arial" panose="020B0604020202020204" pitchFamily="34" charset="0"/>
                <a:cs typeface="Arial" panose="020B0604020202020204" pitchFamily="34" charset="0"/>
              </a:rPr>
              <a:t>moving forward </a:t>
            </a:r>
          </a:p>
          <a:p>
            <a:pPr algn="ctr"/>
            <a:endParaRPr lang="en-AU" sz="5400" b="1" dirty="0" smtClean="0">
              <a:latin typeface="Arial" panose="020B0604020202020204" pitchFamily="34" charset="0"/>
              <a:cs typeface="Arial" panose="020B0604020202020204" pitchFamily="34" charset="0"/>
            </a:endParaRPr>
          </a:p>
          <a:p>
            <a:pPr marL="342900" indent="-342900">
              <a:buFont typeface="Arial" pitchFamily="34" charset="0"/>
              <a:buChar char="•"/>
            </a:pPr>
            <a:endParaRPr lang="en-AU" sz="2400" dirty="0" smtClean="0">
              <a:solidFill>
                <a:schemeClr val="bg1"/>
              </a:solidFill>
            </a:endParaRPr>
          </a:p>
          <a:p>
            <a:pPr marL="342900" indent="-342900">
              <a:buFont typeface="Arial" pitchFamily="34" charset="0"/>
              <a:buChar char="•"/>
            </a:pPr>
            <a:endParaRPr lang="en-AU" sz="2400" dirty="0">
              <a:solidFill>
                <a:schemeClr val="bg1"/>
              </a:solidFill>
            </a:endParaRPr>
          </a:p>
          <a:p>
            <a:pPr marL="342900" indent="-342900">
              <a:buFont typeface="Arial" pitchFamily="34" charset="0"/>
              <a:buChar char="•"/>
            </a:pPr>
            <a:endParaRPr lang="en-AU" sz="2400" dirty="0" smtClean="0">
              <a:solidFill>
                <a:schemeClr val="bg1"/>
              </a:solidFill>
            </a:endParaRPr>
          </a:p>
          <a:p>
            <a:pPr marL="342900" indent="-342900">
              <a:buFont typeface="Arial" pitchFamily="34" charset="0"/>
              <a:buChar char="•"/>
            </a:pPr>
            <a:endParaRPr lang="en-AU" sz="2400" dirty="0">
              <a:solidFill>
                <a:schemeClr val="bg1"/>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58</a:t>
            </a:fld>
            <a:endParaRPr lang="en-AU" dirty="0"/>
          </a:p>
        </p:txBody>
      </p:sp>
    </p:spTree>
    <p:extLst>
      <p:ext uri="{BB962C8B-B14F-4D97-AF65-F5344CB8AC3E}">
        <p14:creationId xmlns:p14="http://schemas.microsoft.com/office/powerpoint/2010/main" val="50375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00" y="1484784"/>
            <a:ext cx="7903219" cy="4525963"/>
          </a:xfrm>
        </p:spPr>
        <p:txBody>
          <a:bodyPr>
            <a:normAutofit/>
          </a:bodyPr>
          <a:lstStyle/>
          <a:p>
            <a:pPr>
              <a:spcBef>
                <a:spcPts val="1200"/>
              </a:spcBef>
            </a:pPr>
            <a:r>
              <a:rPr lang="en-AU" sz="2000" b="1" dirty="0" smtClean="0">
                <a:latin typeface="Arial" panose="020B0604020202020204" pitchFamily="34" charset="0"/>
                <a:cs typeface="Arial" panose="020B0604020202020204" pitchFamily="34" charset="0"/>
              </a:rPr>
              <a:t>Clarify of purpose for individual legal assistance services</a:t>
            </a:r>
          </a:p>
          <a:p>
            <a:pPr>
              <a:spcBef>
                <a:spcPts val="1200"/>
              </a:spcBef>
            </a:pPr>
            <a:r>
              <a:rPr lang="en-AU" sz="2000" b="1" dirty="0" smtClean="0">
                <a:latin typeface="Arial" panose="020B0604020202020204" pitchFamily="34" charset="0"/>
                <a:cs typeface="Arial" panose="020B0604020202020204" pitchFamily="34" charset="0"/>
              </a:rPr>
              <a:t>Get coordination right </a:t>
            </a:r>
          </a:p>
          <a:p>
            <a:pPr lvl="1">
              <a:spcBef>
                <a:spcPts val="1200"/>
              </a:spcBef>
            </a:pPr>
            <a:r>
              <a:rPr lang="en-AU" sz="2000" b="1" dirty="0" smtClean="0">
                <a:latin typeface="Arial" panose="020B0604020202020204" pitchFamily="34" charset="0"/>
                <a:cs typeface="Arial" panose="020B0604020202020204" pitchFamily="34" charset="0"/>
              </a:rPr>
              <a:t>(level, content) </a:t>
            </a:r>
            <a:r>
              <a:rPr lang="en-AU" sz="2000" b="1" dirty="0" err="1" smtClean="0">
                <a:latin typeface="Arial" panose="020B0604020202020204" pitchFamily="34" charset="0"/>
                <a:cs typeface="Arial" panose="020B0604020202020204" pitchFamily="34" charset="0"/>
              </a:rPr>
              <a:t>eg</a:t>
            </a:r>
            <a:r>
              <a:rPr lang="en-AU" sz="2000" b="1" dirty="0" smtClean="0">
                <a:latin typeface="Arial" panose="020B0604020202020204" pitchFamily="34" charset="0"/>
                <a:cs typeface="Arial" panose="020B0604020202020204" pitchFamily="34" charset="0"/>
              </a:rPr>
              <a:t> CLSD, LAFs</a:t>
            </a:r>
          </a:p>
          <a:p>
            <a:pPr lvl="1">
              <a:spcBef>
                <a:spcPts val="1200"/>
              </a:spcBef>
            </a:pPr>
            <a:endParaRPr lang="en-AU" sz="1600" b="1" dirty="0">
              <a:latin typeface="Arial" panose="020B0604020202020204" pitchFamily="34" charset="0"/>
              <a:cs typeface="Arial" panose="020B0604020202020204" pitchFamily="34" charset="0"/>
            </a:endParaRPr>
          </a:p>
          <a:p>
            <a:pPr marL="0" indent="0">
              <a:spcBef>
                <a:spcPts val="1200"/>
              </a:spcBef>
              <a:buNone/>
            </a:pPr>
            <a:endParaRPr lang="en-AU" sz="2000" b="1" dirty="0" smtClean="0">
              <a:latin typeface="Arial" panose="020B0604020202020204" pitchFamily="34" charset="0"/>
              <a:cs typeface="Arial" panose="020B0604020202020204" pitchFamily="34" charset="0"/>
            </a:endParaRPr>
          </a:p>
        </p:txBody>
      </p:sp>
      <p:sp>
        <p:nvSpPr>
          <p:cNvPr id="2" name="TextBox 1"/>
          <p:cNvSpPr txBox="1"/>
          <p:nvPr/>
        </p:nvSpPr>
        <p:spPr>
          <a:xfrm>
            <a:off x="608323" y="607724"/>
            <a:ext cx="6988013" cy="584775"/>
          </a:xfrm>
          <a:prstGeom prst="rect">
            <a:avLst/>
          </a:prstGeom>
          <a:noFill/>
        </p:spPr>
        <p:txBody>
          <a:bodyPr wrap="square" rtlCol="0">
            <a:spAutoFit/>
          </a:bodyPr>
          <a:lstStyle/>
          <a:p>
            <a:pPr algn="ctr"/>
            <a:r>
              <a:rPr lang="en-AU" sz="3200" b="1" dirty="0" smtClean="0">
                <a:solidFill>
                  <a:srgbClr val="2E4DE6"/>
                </a:solidFill>
              </a:rPr>
              <a:t>Where to? (The Future)</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59</a:t>
            </a:fld>
            <a:endParaRPr lang="en-AU" dirty="0"/>
          </a:p>
        </p:txBody>
      </p:sp>
    </p:spTree>
    <p:extLst>
      <p:ext uri="{BB962C8B-B14F-4D97-AF65-F5344CB8AC3E}">
        <p14:creationId xmlns:p14="http://schemas.microsoft.com/office/powerpoint/2010/main" val="14418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8" y="11488"/>
            <a:ext cx="9195410" cy="6924973"/>
          </a:xfrm>
          <a:prstGeom prst="rect">
            <a:avLst/>
          </a:prstGeom>
          <a:solidFill>
            <a:schemeClr val="accent3">
              <a:lumMod val="75000"/>
            </a:schemeClr>
          </a:solidFill>
        </p:spPr>
        <p:txBody>
          <a:bodyPr wrap="square" rtlCol="0">
            <a:spAutoFit/>
          </a:bodyPr>
          <a:lstStyle/>
          <a:p>
            <a:pPr algn="ctr"/>
            <a:endParaRPr lang="en-AU" sz="5400" b="1" dirty="0" smtClean="0"/>
          </a:p>
          <a:p>
            <a:pPr algn="ctr"/>
            <a:endParaRPr lang="en-AU" sz="5400" b="1" dirty="0" smtClean="0"/>
          </a:p>
          <a:p>
            <a:pPr algn="ctr"/>
            <a:endParaRPr lang="en-AU" sz="2400" b="1" dirty="0" smtClean="0"/>
          </a:p>
          <a:p>
            <a:pPr algn="ctr"/>
            <a:r>
              <a:rPr lang="en-AU" sz="4400" b="1" dirty="0" smtClean="0">
                <a:solidFill>
                  <a:srgbClr val="2E4DE6"/>
                </a:solidFill>
                <a:latin typeface="Arial" panose="020B0604020202020204" pitchFamily="34" charset="0"/>
                <a:cs typeface="Arial" panose="020B0604020202020204" pitchFamily="34" charset="0"/>
              </a:rPr>
              <a:t>Empirical evidence: </a:t>
            </a:r>
          </a:p>
          <a:p>
            <a:pPr algn="ctr"/>
            <a:endParaRPr lang="en-AU" sz="5400" b="1" dirty="0" smtClean="0">
              <a:latin typeface="Arial" panose="020B0604020202020204" pitchFamily="34" charset="0"/>
              <a:cs typeface="Arial" panose="020B0604020202020204" pitchFamily="34" charset="0"/>
            </a:endParaRPr>
          </a:p>
          <a:p>
            <a:pPr algn="ctr"/>
            <a:r>
              <a:rPr lang="en-AU" sz="5400" b="1" dirty="0" smtClean="0">
                <a:latin typeface="Arial" panose="020B0604020202020204" pitchFamily="34" charset="0"/>
                <a:cs typeface="Arial" panose="020B0604020202020204" pitchFamily="34" charset="0"/>
              </a:rPr>
              <a:t>Inequality of </a:t>
            </a:r>
          </a:p>
          <a:p>
            <a:pPr algn="ctr"/>
            <a:r>
              <a:rPr lang="en-AU" sz="5400" b="1" dirty="0" smtClean="0">
                <a:latin typeface="Arial" panose="020B0604020202020204" pitchFamily="34" charset="0"/>
                <a:cs typeface="Arial" panose="020B0604020202020204" pitchFamily="34" charset="0"/>
              </a:rPr>
              <a:t>experience</a:t>
            </a:r>
          </a:p>
          <a:p>
            <a:pPr algn="ctr"/>
            <a:endParaRPr lang="en-AU" sz="5400" b="1" dirty="0" smtClean="0"/>
          </a:p>
          <a:p>
            <a:pPr algn="ctr"/>
            <a:endParaRPr lang="en-AU" dirty="0" smtClean="0">
              <a:solidFill>
                <a:schemeClr val="accent5">
                  <a:lumMod val="75000"/>
                </a:schemeClr>
              </a:solidFill>
            </a:endParaRP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6</a:t>
            </a:fld>
            <a:endParaRPr lang="en-AU" dirty="0"/>
          </a:p>
        </p:txBody>
      </p:sp>
    </p:spTree>
    <p:extLst>
      <p:ext uri="{BB962C8B-B14F-4D97-AF65-F5344CB8AC3E}">
        <p14:creationId xmlns:p14="http://schemas.microsoft.com/office/powerpoint/2010/main" val="35802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E93249-90C2-4257-B1DC-5AE82ECF4B99}" type="slidenum">
              <a:rPr lang="en-AU" smtClean="0"/>
              <a:t>60</a:t>
            </a:fld>
            <a:endParaRPr lang="en-AU" dirty="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E93249-90C2-4257-B1DC-5AE82ECF4B99}" type="slidenum">
              <a:rPr lang="en-AU" smtClean="0"/>
              <a:pPr/>
              <a:t>60</a:t>
            </a:fld>
            <a:endParaRPr lang="en-AU" dirty="0"/>
          </a:p>
        </p:txBody>
      </p:sp>
      <p:pic>
        <p:nvPicPr>
          <p:cNvPr id="6" name="Picture 2" descr="Map showing locations of CLSD Coordin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547" y="980728"/>
            <a:ext cx="6858000" cy="4991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260648"/>
            <a:ext cx="7992888" cy="369332"/>
          </a:xfrm>
          <a:prstGeom prst="rect">
            <a:avLst/>
          </a:prstGeom>
          <a:noFill/>
        </p:spPr>
        <p:txBody>
          <a:bodyPr wrap="square" rtlCol="0">
            <a:spAutoFit/>
          </a:bodyPr>
          <a:lstStyle/>
          <a:p>
            <a:pPr algn="ctr"/>
            <a:r>
              <a:rPr lang="en-AU" dirty="0" smtClean="0"/>
              <a:t>Legal Aid NSW, Cooperative Legal Service Delivery (CLSD) Program Regions</a:t>
            </a:r>
          </a:p>
        </p:txBody>
      </p:sp>
    </p:spTree>
    <p:extLst>
      <p:ext uri="{BB962C8B-B14F-4D97-AF65-F5344CB8AC3E}">
        <p14:creationId xmlns:p14="http://schemas.microsoft.com/office/powerpoint/2010/main" val="2251589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00" y="1484784"/>
            <a:ext cx="7903219" cy="4525963"/>
          </a:xfrm>
        </p:spPr>
        <p:txBody>
          <a:bodyPr>
            <a:normAutofit fontScale="92500" lnSpcReduction="20000"/>
          </a:bodyPr>
          <a:lstStyle/>
          <a:p>
            <a:pPr>
              <a:lnSpc>
                <a:spcPct val="150000"/>
              </a:lnSpc>
              <a:spcBef>
                <a:spcPts val="1200"/>
              </a:spcBef>
            </a:pPr>
            <a:r>
              <a:rPr lang="en-AU" sz="2000" b="1" dirty="0">
                <a:latin typeface="Arial" panose="020B0604020202020204" pitchFamily="34" charset="0"/>
                <a:cs typeface="Arial" panose="020B0604020202020204" pitchFamily="34" charset="0"/>
              </a:rPr>
              <a:t>Clarify of purpose for individual legal assistance services</a:t>
            </a:r>
          </a:p>
          <a:p>
            <a:pPr>
              <a:lnSpc>
                <a:spcPct val="150000"/>
              </a:lnSpc>
              <a:spcBef>
                <a:spcPts val="1200"/>
              </a:spcBef>
            </a:pPr>
            <a:r>
              <a:rPr lang="en-AU" sz="2000" b="1" dirty="0">
                <a:latin typeface="Arial" panose="020B0604020202020204" pitchFamily="34" charset="0"/>
                <a:cs typeface="Arial" panose="020B0604020202020204" pitchFamily="34" charset="0"/>
              </a:rPr>
              <a:t>Get coordination right </a:t>
            </a:r>
          </a:p>
          <a:p>
            <a:pPr lvl="1">
              <a:lnSpc>
                <a:spcPct val="150000"/>
              </a:lnSpc>
              <a:spcBef>
                <a:spcPts val="1200"/>
              </a:spcBef>
            </a:pPr>
            <a:r>
              <a:rPr lang="en-AU" sz="1600" b="1" dirty="0">
                <a:latin typeface="Arial" panose="020B0604020202020204" pitchFamily="34" charset="0"/>
                <a:cs typeface="Arial" panose="020B0604020202020204" pitchFamily="34" charset="0"/>
              </a:rPr>
              <a:t>(level, content) </a:t>
            </a:r>
            <a:r>
              <a:rPr lang="en-AU" sz="1600" b="1" dirty="0" err="1">
                <a:latin typeface="Arial" panose="020B0604020202020204" pitchFamily="34" charset="0"/>
                <a:cs typeface="Arial" panose="020B0604020202020204" pitchFamily="34" charset="0"/>
              </a:rPr>
              <a:t>eg</a:t>
            </a:r>
            <a:r>
              <a:rPr lang="en-AU" sz="1600" b="1" dirty="0">
                <a:latin typeface="Arial" panose="020B0604020202020204" pitchFamily="34" charset="0"/>
                <a:cs typeface="Arial" panose="020B0604020202020204" pitchFamily="34" charset="0"/>
              </a:rPr>
              <a:t> CLSD, LAFs</a:t>
            </a:r>
          </a:p>
          <a:p>
            <a:pPr>
              <a:lnSpc>
                <a:spcPct val="150000"/>
              </a:lnSpc>
              <a:spcBef>
                <a:spcPts val="1200"/>
              </a:spcBef>
            </a:pPr>
            <a:r>
              <a:rPr lang="en-AU" sz="2000" b="1" dirty="0" smtClean="0">
                <a:latin typeface="Arial" panose="020B0604020202020204" pitchFamily="34" charset="0"/>
                <a:cs typeface="Arial" panose="020B0604020202020204" pitchFamily="34" charset="0"/>
              </a:rPr>
              <a:t>No ‘universal’ model / simple formula</a:t>
            </a:r>
          </a:p>
          <a:p>
            <a:pPr>
              <a:lnSpc>
                <a:spcPct val="150000"/>
              </a:lnSpc>
              <a:spcBef>
                <a:spcPts val="1200"/>
              </a:spcBef>
            </a:pPr>
            <a:r>
              <a:rPr lang="en-AU" sz="2000" b="1" dirty="0" smtClean="0">
                <a:latin typeface="Arial" panose="020B0604020202020204" pitchFamily="34" charset="0"/>
                <a:cs typeface="Arial" panose="020B0604020202020204" pitchFamily="34" charset="0"/>
              </a:rPr>
              <a:t>Clarity about place of LAS within broader human svc sector</a:t>
            </a:r>
          </a:p>
          <a:p>
            <a:pPr>
              <a:lnSpc>
                <a:spcPct val="150000"/>
              </a:lnSpc>
              <a:spcBef>
                <a:spcPts val="1200"/>
              </a:spcBef>
            </a:pPr>
            <a:r>
              <a:rPr lang="en-AU" sz="2000" b="1" dirty="0" smtClean="0">
                <a:latin typeface="Arial" panose="020B0604020202020204" pitchFamily="34" charset="0"/>
                <a:cs typeface="Arial" panose="020B0604020202020204" pitchFamily="34" charset="0"/>
              </a:rPr>
              <a:t>Appropriate services for clients</a:t>
            </a:r>
          </a:p>
          <a:p>
            <a:pPr lvl="1">
              <a:lnSpc>
                <a:spcPct val="150000"/>
              </a:lnSpc>
              <a:spcBef>
                <a:spcPts val="1200"/>
              </a:spcBef>
            </a:pPr>
            <a:r>
              <a:rPr lang="en-AU" sz="1600" b="1" dirty="0" smtClean="0">
                <a:latin typeface="Arial" panose="020B0604020202020204" pitchFamily="34" charset="0"/>
                <a:cs typeface="Arial" panose="020B0604020202020204" pitchFamily="34" charset="0"/>
              </a:rPr>
              <a:t>efficiency </a:t>
            </a:r>
          </a:p>
          <a:p>
            <a:pPr lvl="1">
              <a:lnSpc>
                <a:spcPct val="150000"/>
              </a:lnSpc>
              <a:spcBef>
                <a:spcPts val="1200"/>
              </a:spcBef>
            </a:pPr>
            <a:r>
              <a:rPr lang="en-AU" sz="1600" b="1" dirty="0" smtClean="0">
                <a:latin typeface="Arial" panose="020B0604020202020204" pitchFamily="34" charset="0"/>
                <a:cs typeface="Arial" panose="020B0604020202020204" pitchFamily="34" charset="0"/>
              </a:rPr>
              <a:t>need to determine legal capabilities</a:t>
            </a:r>
          </a:p>
          <a:p>
            <a:pPr>
              <a:lnSpc>
                <a:spcPct val="150000"/>
              </a:lnSpc>
              <a:spcBef>
                <a:spcPts val="1200"/>
              </a:spcBef>
            </a:pPr>
            <a:r>
              <a:rPr lang="en-AU" sz="2000" b="1" dirty="0" smtClean="0">
                <a:latin typeface="Arial" panose="020B0604020202020204" pitchFamily="34" charset="0"/>
                <a:cs typeface="Arial" panose="020B0604020202020204" pitchFamily="34" charset="0"/>
              </a:rPr>
              <a:t>Need for strategic evaluation of “what works”</a:t>
            </a:r>
          </a:p>
          <a:p>
            <a:pPr lvl="1">
              <a:spcBef>
                <a:spcPts val="1200"/>
              </a:spcBef>
            </a:pPr>
            <a:endParaRPr lang="en-AU" sz="1600" b="1" dirty="0">
              <a:latin typeface="Arial" panose="020B0604020202020204" pitchFamily="34" charset="0"/>
              <a:cs typeface="Arial" panose="020B0604020202020204" pitchFamily="34" charset="0"/>
            </a:endParaRPr>
          </a:p>
          <a:p>
            <a:pPr marL="0" indent="0">
              <a:spcBef>
                <a:spcPts val="1200"/>
              </a:spcBef>
              <a:buNone/>
            </a:pPr>
            <a:endParaRPr lang="en-AU" sz="2000" b="1" dirty="0" smtClean="0">
              <a:latin typeface="Arial" panose="020B0604020202020204" pitchFamily="34" charset="0"/>
              <a:cs typeface="Arial" panose="020B0604020202020204" pitchFamily="34" charset="0"/>
            </a:endParaRPr>
          </a:p>
        </p:txBody>
      </p:sp>
      <p:sp>
        <p:nvSpPr>
          <p:cNvPr id="2" name="TextBox 1"/>
          <p:cNvSpPr txBox="1"/>
          <p:nvPr/>
        </p:nvSpPr>
        <p:spPr>
          <a:xfrm>
            <a:off x="608323" y="607724"/>
            <a:ext cx="6988013" cy="584775"/>
          </a:xfrm>
          <a:prstGeom prst="rect">
            <a:avLst/>
          </a:prstGeom>
          <a:noFill/>
        </p:spPr>
        <p:txBody>
          <a:bodyPr wrap="square" rtlCol="0">
            <a:spAutoFit/>
          </a:bodyPr>
          <a:lstStyle/>
          <a:p>
            <a:pPr algn="ctr"/>
            <a:r>
              <a:rPr lang="en-AU" sz="3200" b="1" dirty="0" smtClean="0">
                <a:solidFill>
                  <a:srgbClr val="2E4DE6"/>
                </a:solidFill>
              </a:rPr>
              <a:t>Where to? (The Future)</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61</a:t>
            </a:fld>
            <a:endParaRPr lang="en-AU" dirty="0"/>
          </a:p>
        </p:txBody>
      </p:sp>
    </p:spTree>
    <p:extLst>
      <p:ext uri="{BB962C8B-B14F-4D97-AF65-F5344CB8AC3E}">
        <p14:creationId xmlns:p14="http://schemas.microsoft.com/office/powerpoint/2010/main" val="54847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00" y="1484784"/>
            <a:ext cx="7903219" cy="5544616"/>
          </a:xfrm>
        </p:spPr>
        <p:txBody>
          <a:bodyPr>
            <a:normAutofit/>
          </a:bodyPr>
          <a:lstStyle/>
          <a:p>
            <a:pPr>
              <a:spcBef>
                <a:spcPts val="1200"/>
              </a:spcBef>
            </a:pPr>
            <a:r>
              <a:rPr lang="en-AU" sz="2000" b="1" dirty="0" smtClean="0">
                <a:latin typeface="Arial" panose="020B0604020202020204" pitchFamily="34" charset="0"/>
                <a:cs typeface="Arial" panose="020B0604020202020204" pitchFamily="34" charset="0"/>
              </a:rPr>
              <a:t>Facilitating reform</a:t>
            </a:r>
            <a:endParaRPr lang="en-AU" sz="2000" b="1" dirty="0">
              <a:latin typeface="Arial" panose="020B0604020202020204" pitchFamily="34" charset="0"/>
              <a:cs typeface="Arial" panose="020B0604020202020204" pitchFamily="34" charset="0"/>
            </a:endParaRPr>
          </a:p>
          <a:p>
            <a:pPr lvl="1">
              <a:spcBef>
                <a:spcPts val="1200"/>
              </a:spcBef>
            </a:pPr>
            <a:r>
              <a:rPr lang="en-AU" sz="1600" b="1" dirty="0" smtClean="0">
                <a:latin typeface="Arial" panose="020B0604020202020204" pitchFamily="34" charset="0"/>
                <a:cs typeface="Arial" panose="020B0604020202020204" pitchFamily="34" charset="0"/>
              </a:rPr>
              <a:t>Target, joined up, timely and appropriate services imply case to case tailoring</a:t>
            </a:r>
          </a:p>
          <a:p>
            <a:pPr lvl="1">
              <a:spcBef>
                <a:spcPts val="1200"/>
              </a:spcBef>
            </a:pPr>
            <a:r>
              <a:rPr lang="en-AU" sz="1600" b="1" dirty="0" smtClean="0">
                <a:latin typeface="Arial" panose="020B0604020202020204" pitchFamily="34" charset="0"/>
                <a:cs typeface="Arial" panose="020B0604020202020204" pitchFamily="34" charset="0"/>
              </a:rPr>
              <a:t>Limited services provide options – need for local engagement</a:t>
            </a:r>
          </a:p>
          <a:p>
            <a:pPr lvl="1">
              <a:spcBef>
                <a:spcPts val="1200"/>
              </a:spcBef>
            </a:pPr>
            <a:r>
              <a:rPr lang="en-AU" sz="1600" b="1" dirty="0" smtClean="0">
                <a:latin typeface="Arial" panose="020B0604020202020204" pitchFamily="34" charset="0"/>
                <a:cs typeface="Arial" panose="020B0604020202020204" pitchFamily="34" charset="0"/>
              </a:rPr>
              <a:t>Collaboration legal: non-legal necessary</a:t>
            </a:r>
            <a:endParaRPr lang="en-AU" sz="1600" b="1" dirty="0">
              <a:latin typeface="Arial" panose="020B0604020202020204" pitchFamily="34" charset="0"/>
              <a:cs typeface="Arial" panose="020B0604020202020204" pitchFamily="34" charset="0"/>
            </a:endParaRPr>
          </a:p>
          <a:p>
            <a:pPr>
              <a:spcBef>
                <a:spcPts val="1200"/>
              </a:spcBef>
            </a:pPr>
            <a:r>
              <a:rPr lang="en-AU" sz="2000" b="1" dirty="0" smtClean="0">
                <a:latin typeface="Arial" panose="020B0604020202020204" pitchFamily="34" charset="0"/>
                <a:cs typeface="Arial" panose="020B0604020202020204" pitchFamily="34" charset="0"/>
              </a:rPr>
              <a:t>Funding model?</a:t>
            </a:r>
          </a:p>
          <a:p>
            <a:pPr lvl="1">
              <a:spcBef>
                <a:spcPts val="1200"/>
              </a:spcBef>
            </a:pPr>
            <a:r>
              <a:rPr lang="en-AU" sz="1600" b="1" dirty="0" smtClean="0">
                <a:latin typeface="Arial" panose="020B0604020202020204" pitchFamily="34" charset="0"/>
                <a:cs typeface="Arial" panose="020B0604020202020204" pitchFamily="34" charset="0"/>
              </a:rPr>
              <a:t>National / jurisdictional agreement on priorities </a:t>
            </a:r>
          </a:p>
          <a:p>
            <a:pPr lvl="1">
              <a:spcBef>
                <a:spcPts val="1200"/>
              </a:spcBef>
            </a:pPr>
            <a:r>
              <a:rPr lang="en-AU" sz="1600" b="1" dirty="0" smtClean="0">
                <a:latin typeface="Arial" panose="020B0604020202020204" pitchFamily="34" charset="0"/>
                <a:cs typeface="Arial" panose="020B0604020202020204" pitchFamily="34" charset="0"/>
              </a:rPr>
              <a:t>High level support for cross sectoral collaboration </a:t>
            </a:r>
          </a:p>
          <a:p>
            <a:pPr lvl="1">
              <a:spcBef>
                <a:spcPts val="1200"/>
              </a:spcBef>
            </a:pPr>
            <a:r>
              <a:rPr lang="en-AU" sz="1600" b="1" dirty="0" smtClean="0">
                <a:latin typeface="Arial" panose="020B0604020202020204" pitchFamily="34" charset="0"/>
                <a:cs typeface="Arial" panose="020B0604020202020204" pitchFamily="34" charset="0"/>
              </a:rPr>
              <a:t> funding allocations / accountability regimes</a:t>
            </a:r>
          </a:p>
          <a:p>
            <a:pPr lvl="2">
              <a:spcBef>
                <a:spcPts val="1200"/>
              </a:spcBef>
            </a:pPr>
            <a:r>
              <a:rPr lang="en-AU" sz="1600" b="1" dirty="0">
                <a:latin typeface="Arial" panose="020B0604020202020204" pitchFamily="34" charset="0"/>
                <a:cs typeface="Arial" panose="020B0604020202020204" pitchFamily="34" charset="0"/>
              </a:rPr>
              <a:t>b</a:t>
            </a:r>
            <a:r>
              <a:rPr lang="en-AU" sz="1600" b="1" dirty="0" smtClean="0">
                <a:latin typeface="Arial" panose="020B0604020202020204" pitchFamily="34" charset="0"/>
                <a:cs typeface="Arial" panose="020B0604020202020204" pitchFamily="34" charset="0"/>
              </a:rPr>
              <a:t>ased on need</a:t>
            </a:r>
          </a:p>
          <a:p>
            <a:pPr lvl="2">
              <a:spcBef>
                <a:spcPts val="1200"/>
              </a:spcBef>
            </a:pPr>
            <a:r>
              <a:rPr lang="en-AU" sz="1600" b="1" dirty="0" smtClean="0">
                <a:latin typeface="Arial" panose="020B0604020202020204" pitchFamily="34" charset="0"/>
                <a:cs typeface="Arial" panose="020B0604020202020204" pitchFamily="34" charset="0"/>
              </a:rPr>
              <a:t> provide sufficient flexibility for jurisdictional, regional and local planning, collaboration and delivery of services.</a:t>
            </a:r>
          </a:p>
        </p:txBody>
      </p:sp>
      <p:sp>
        <p:nvSpPr>
          <p:cNvPr id="2" name="TextBox 1"/>
          <p:cNvSpPr txBox="1"/>
          <p:nvPr/>
        </p:nvSpPr>
        <p:spPr>
          <a:xfrm>
            <a:off x="608323" y="607724"/>
            <a:ext cx="6988013" cy="584775"/>
          </a:xfrm>
          <a:prstGeom prst="rect">
            <a:avLst/>
          </a:prstGeom>
          <a:noFill/>
        </p:spPr>
        <p:txBody>
          <a:bodyPr wrap="square" rtlCol="0">
            <a:spAutoFit/>
          </a:bodyPr>
          <a:lstStyle/>
          <a:p>
            <a:pPr algn="ctr"/>
            <a:r>
              <a:rPr lang="en-AU" sz="3200" b="1" dirty="0" smtClean="0">
                <a:solidFill>
                  <a:srgbClr val="2E4DE6"/>
                </a:solidFill>
              </a:rPr>
              <a:t>Where to? (The Future)</a:t>
            </a:r>
            <a:endParaRPr lang="en-AU" sz="3200" b="1" dirty="0">
              <a:solidFill>
                <a:srgbClr val="2E4DE6"/>
              </a:solidFill>
            </a:endParaRPr>
          </a:p>
        </p:txBody>
      </p:sp>
      <p:pic>
        <p:nvPicPr>
          <p:cNvPr id="5"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65E93249-90C2-4257-B1DC-5AE82ECF4B99}" type="slidenum">
              <a:rPr lang="en-AU" smtClean="0"/>
              <a:t>62</a:t>
            </a:fld>
            <a:endParaRPr lang="en-AU" dirty="0"/>
          </a:p>
        </p:txBody>
      </p:sp>
    </p:spTree>
    <p:extLst>
      <p:ext uri="{BB962C8B-B14F-4D97-AF65-F5344CB8AC3E}">
        <p14:creationId xmlns:p14="http://schemas.microsoft.com/office/powerpoint/2010/main" val="24353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4915" y="1052736"/>
            <a:ext cx="8047235" cy="4462760"/>
          </a:xfrm>
          <a:prstGeom prst="rect">
            <a:avLst/>
          </a:prstGeom>
          <a:noFill/>
        </p:spPr>
        <p:txBody>
          <a:bodyPr wrap="square" rtlCol="0">
            <a:spAutoFit/>
          </a:bodyPr>
          <a:lstStyle/>
          <a:p>
            <a:pPr algn="ctr"/>
            <a:r>
              <a:rPr lang="en-AU" sz="3600" b="1" dirty="0" smtClean="0">
                <a:solidFill>
                  <a:srgbClr val="2E4DE6"/>
                </a:solidFill>
              </a:rPr>
              <a:t>Inequality of experience &amp; disadvantage</a:t>
            </a:r>
            <a:endParaRPr lang="en-AU" dirty="0" smtClean="0">
              <a:solidFill>
                <a:schemeClr val="accent5">
                  <a:lumMod val="75000"/>
                </a:schemeClr>
              </a:solidFill>
            </a:endParaRPr>
          </a:p>
          <a:p>
            <a:pPr algn="ctr"/>
            <a:endParaRPr lang="en-AU" dirty="0" smtClean="0">
              <a:solidFill>
                <a:schemeClr val="accent5">
                  <a:lumMod val="75000"/>
                </a:schemeClr>
              </a:solidFill>
            </a:endParaRPr>
          </a:p>
          <a:p>
            <a:pPr algn="ctr"/>
            <a:endParaRPr lang="en-AU" dirty="0" smtClean="0">
              <a:solidFill>
                <a:schemeClr val="accent5">
                  <a:lumMod val="75000"/>
                </a:schemeClr>
              </a:solidFill>
            </a:endParaRPr>
          </a:p>
          <a:p>
            <a:pPr>
              <a:spcBef>
                <a:spcPts val="1200"/>
              </a:spcBef>
            </a:pPr>
            <a:r>
              <a:rPr lang="en-AU" sz="2400" dirty="0" smtClean="0"/>
              <a:t>Problems are not randomly distributed across population:</a:t>
            </a:r>
          </a:p>
          <a:p>
            <a:pPr marL="914400" lvl="1" indent="-457200">
              <a:spcBef>
                <a:spcPts val="1200"/>
              </a:spcBef>
              <a:spcAft>
                <a:spcPts val="1800"/>
              </a:spcAft>
              <a:buFont typeface="Arial" panose="020B0604020202020204" pitchFamily="34" charset="0"/>
              <a:buChar char="•"/>
            </a:pPr>
            <a:r>
              <a:rPr lang="en-AU" sz="2400" dirty="0" smtClean="0">
                <a:solidFill>
                  <a:srgbClr val="008080"/>
                </a:solidFill>
              </a:rPr>
              <a:t>LAW Survey: 9% of people = 65% of problems</a:t>
            </a:r>
          </a:p>
          <a:p>
            <a:pPr>
              <a:spcBef>
                <a:spcPts val="1800"/>
              </a:spcBef>
            </a:pPr>
            <a:r>
              <a:rPr lang="en-AU" sz="3200" b="1" i="1" dirty="0" smtClean="0">
                <a:solidFill>
                  <a:srgbClr val="7030A0"/>
                </a:solidFill>
              </a:rPr>
              <a:t>Disadvantage</a:t>
            </a:r>
            <a:r>
              <a:rPr lang="en-AU" sz="2400" dirty="0" smtClean="0"/>
              <a:t> is pivotal to this elevated prevalence – E.g.</a:t>
            </a:r>
          </a:p>
          <a:p>
            <a:pPr marL="914400" lvl="1" indent="-457200">
              <a:spcBef>
                <a:spcPts val="1200"/>
              </a:spcBef>
              <a:buFont typeface="Arial" panose="020B0604020202020204" pitchFamily="34" charset="0"/>
              <a:buChar char="•"/>
            </a:pPr>
            <a:r>
              <a:rPr lang="en-AU" sz="2400" dirty="0" smtClean="0">
                <a:solidFill>
                  <a:srgbClr val="008080"/>
                </a:solidFill>
              </a:rPr>
              <a:t>chronic </a:t>
            </a:r>
            <a:r>
              <a:rPr lang="en-AU" sz="2400" dirty="0">
                <a:solidFill>
                  <a:srgbClr val="008080"/>
                </a:solidFill>
              </a:rPr>
              <a:t>ill-health/disability, single </a:t>
            </a:r>
            <a:r>
              <a:rPr lang="en-AU" sz="2400" dirty="0" smtClean="0">
                <a:solidFill>
                  <a:srgbClr val="008080"/>
                </a:solidFill>
              </a:rPr>
              <a:t>parenthood, unemployment, disadvantaged housing</a:t>
            </a:r>
          </a:p>
          <a:p>
            <a:pPr marL="342900" indent="-342900">
              <a:buFont typeface="Arial" pitchFamily="34" charset="0"/>
              <a:buChar char="•"/>
            </a:pPr>
            <a:endParaRPr lang="en-AU" sz="2400" dirty="0" smtClean="0">
              <a:solidFill>
                <a:schemeClr val="bg1"/>
              </a:solidFill>
            </a:endParaRPr>
          </a:p>
        </p:txBody>
      </p:sp>
      <p:pic>
        <p:nvPicPr>
          <p:cNvPr id="3" name="Picture 2" descr="LJF_logo_no_forced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0"/>
            <a:ext cx="9140826"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ttle_man_for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7</a:t>
            </a:fld>
            <a:endParaRPr lang="en-AU" dirty="0"/>
          </a:p>
        </p:txBody>
      </p:sp>
    </p:spTree>
    <p:extLst>
      <p:ext uri="{BB962C8B-B14F-4D97-AF65-F5344CB8AC3E}">
        <p14:creationId xmlns:p14="http://schemas.microsoft.com/office/powerpoint/2010/main" val="377681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5953008"/>
            <a:ext cx="1819634" cy="276999"/>
          </a:xfrm>
          <a:prstGeom prst="rect">
            <a:avLst/>
          </a:prstGeom>
          <a:noFill/>
        </p:spPr>
        <p:txBody>
          <a:bodyPr wrap="square" rtlCol="0">
            <a:spAutoFit/>
          </a:bodyPr>
          <a:lstStyle/>
          <a:p>
            <a:r>
              <a:rPr lang="en-AU" sz="1200" dirty="0" smtClean="0"/>
              <a:t>N=20,716</a:t>
            </a:r>
            <a:endParaRPr lang="en-AU" sz="1200" dirty="0"/>
          </a:p>
        </p:txBody>
      </p:sp>
      <p:sp>
        <p:nvSpPr>
          <p:cNvPr id="4" name="TextBox 3"/>
          <p:cNvSpPr txBox="1"/>
          <p:nvPr/>
        </p:nvSpPr>
        <p:spPr>
          <a:xfrm>
            <a:off x="196768" y="615950"/>
            <a:ext cx="8624167" cy="461665"/>
          </a:xfrm>
          <a:prstGeom prst="rect">
            <a:avLst/>
          </a:prstGeom>
          <a:noFill/>
        </p:spPr>
        <p:txBody>
          <a:bodyPr wrap="square" rtlCol="0">
            <a:spAutoFit/>
          </a:bodyPr>
          <a:lstStyle/>
          <a:p>
            <a:pPr algn="ctr"/>
            <a:r>
              <a:rPr lang="en-AU" sz="2400" b="1" dirty="0" smtClean="0">
                <a:solidFill>
                  <a:srgbClr val="2E4DE6"/>
                </a:solidFill>
                <a:latin typeface="Arial" pitchFamily="34" charset="0"/>
                <a:cs typeface="Arial" pitchFamily="34" charset="0"/>
              </a:rPr>
              <a:t>Legal problem prevalence </a:t>
            </a:r>
            <a:r>
              <a:rPr lang="en-AU" sz="2400" b="1" dirty="0">
                <a:solidFill>
                  <a:srgbClr val="2E4DE6"/>
                </a:solidFill>
                <a:latin typeface="Arial" pitchFamily="34" charset="0"/>
                <a:cs typeface="Arial" pitchFamily="34" charset="0"/>
              </a:rPr>
              <a:t>by </a:t>
            </a:r>
            <a:r>
              <a:rPr lang="en-AU" sz="2400" b="1" dirty="0" smtClean="0">
                <a:solidFill>
                  <a:srgbClr val="2E4DE6"/>
                </a:solidFill>
                <a:latin typeface="Arial" pitchFamily="34" charset="0"/>
                <a:cs typeface="Arial" pitchFamily="34" charset="0"/>
              </a:rPr>
              <a:t>disability </a:t>
            </a:r>
            <a:r>
              <a:rPr lang="en-AU" sz="2400" b="1" dirty="0">
                <a:solidFill>
                  <a:srgbClr val="2E4DE6"/>
                </a:solidFill>
                <a:latin typeface="Arial" pitchFamily="34" charset="0"/>
                <a:cs typeface="Arial" pitchFamily="34" charset="0"/>
              </a:rPr>
              <a:t>type: </a:t>
            </a:r>
            <a:r>
              <a:rPr lang="en-AU" sz="2400" dirty="0">
                <a:solidFill>
                  <a:srgbClr val="2E4DE6"/>
                </a:solidFill>
                <a:latin typeface="Arial" pitchFamily="34" charset="0"/>
                <a:cs typeface="Arial" pitchFamily="34" charset="0"/>
              </a:rPr>
              <a:t>LAW Survey</a:t>
            </a:r>
            <a:endParaRPr lang="en-AU" sz="2400" dirty="0">
              <a:solidFill>
                <a:srgbClr val="2E4DE6"/>
              </a:solidFill>
            </a:endParaRPr>
          </a:p>
        </p:txBody>
      </p:sp>
      <p:graphicFrame>
        <p:nvGraphicFramePr>
          <p:cNvPr id="5" name="Chart 4"/>
          <p:cNvGraphicFramePr>
            <a:graphicFrameLocks/>
          </p:cNvGraphicFramePr>
          <p:nvPr>
            <p:extLst>
              <p:ext uri="{D42A27DB-BD31-4B8C-83A1-F6EECF244321}">
                <p14:modId xmlns:p14="http://schemas.microsoft.com/office/powerpoint/2010/main" val="2351566533"/>
              </p:ext>
            </p:extLst>
          </p:nvPr>
        </p:nvGraphicFramePr>
        <p:xfrm>
          <a:off x="444066" y="1802992"/>
          <a:ext cx="8259042" cy="49685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LJF_logo_no_forced_pp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0"/>
            <a:ext cx="9140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ittle_man_forc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2541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5E93249-90C2-4257-B1DC-5AE82ECF4B99}" type="slidenum">
              <a:rPr lang="en-AU" smtClean="0"/>
              <a:t>8</a:t>
            </a:fld>
            <a:endParaRPr lang="en-AU" dirty="0"/>
          </a:p>
        </p:txBody>
      </p:sp>
      <p:sp>
        <p:nvSpPr>
          <p:cNvPr id="8" name="Rectangle 7"/>
          <p:cNvSpPr/>
          <p:nvPr/>
        </p:nvSpPr>
        <p:spPr>
          <a:xfrm>
            <a:off x="566575" y="1226369"/>
            <a:ext cx="3937596" cy="338554"/>
          </a:xfrm>
          <a:prstGeom prst="rect">
            <a:avLst/>
          </a:prstGeom>
        </p:spPr>
        <p:txBody>
          <a:bodyPr wrap="square">
            <a:spAutoFit/>
          </a:bodyPr>
          <a:lstStyle/>
          <a:p>
            <a:pPr algn="ctr"/>
            <a:r>
              <a:rPr lang="en-AU" sz="1600" i="1" dirty="0" smtClean="0">
                <a:cs typeface="Arial" pitchFamily="34" charset="0"/>
              </a:rPr>
              <a:t>(see Coumarelos, Pleasence &amp; Wei 2013)</a:t>
            </a:r>
            <a:endParaRPr lang="en-AU" sz="1600" i="1" dirty="0"/>
          </a:p>
        </p:txBody>
      </p:sp>
    </p:spTree>
    <p:extLst>
      <p:ext uri="{BB962C8B-B14F-4D97-AF65-F5344CB8AC3E}">
        <p14:creationId xmlns:p14="http://schemas.microsoft.com/office/powerpoint/2010/main" val="337998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352928" cy="1143000"/>
          </a:xfrm>
        </p:spPr>
        <p:txBody>
          <a:bodyPr>
            <a:normAutofit fontScale="90000"/>
          </a:bodyPr>
          <a:lstStyle/>
          <a:p>
            <a:pPr algn="l">
              <a:spcBef>
                <a:spcPts val="1200"/>
              </a:spcBef>
              <a:spcAft>
                <a:spcPts val="1200"/>
              </a:spcAft>
            </a:pPr>
            <a:r>
              <a:rPr lang="en-AU" sz="2400" b="1" dirty="0" smtClean="0">
                <a:solidFill>
                  <a:srgbClr val="2E4DE6"/>
                </a:solidFill>
                <a:latin typeface="Arial" pitchFamily="34" charset="0"/>
                <a:cs typeface="Arial" pitchFamily="34" charset="0"/>
              </a:rPr>
              <a:t>Legal </a:t>
            </a:r>
            <a:r>
              <a:rPr lang="en-AU" sz="2400" b="1" dirty="0">
                <a:solidFill>
                  <a:srgbClr val="2E4DE6"/>
                </a:solidFill>
                <a:latin typeface="Arial" pitchFamily="34" charset="0"/>
                <a:cs typeface="Arial" pitchFamily="34" charset="0"/>
              </a:rPr>
              <a:t>problem prevalence by housing type: </a:t>
            </a:r>
            <a:r>
              <a:rPr lang="en-AU" sz="2400" dirty="0">
                <a:solidFill>
                  <a:srgbClr val="2E4DE6"/>
                </a:solidFill>
                <a:latin typeface="Arial" pitchFamily="34" charset="0"/>
                <a:cs typeface="Arial" pitchFamily="34" charset="0"/>
              </a:rPr>
              <a:t>LAW </a:t>
            </a:r>
            <a:r>
              <a:rPr lang="en-AU" sz="2400" dirty="0" smtClean="0">
                <a:solidFill>
                  <a:srgbClr val="2E4DE6"/>
                </a:solidFill>
                <a:latin typeface="Arial" pitchFamily="34" charset="0"/>
                <a:cs typeface="Arial" pitchFamily="34" charset="0"/>
              </a:rPr>
              <a:t>Survey</a:t>
            </a:r>
            <a:br>
              <a:rPr lang="en-AU" sz="2400" dirty="0" smtClean="0">
                <a:solidFill>
                  <a:srgbClr val="2E4DE6"/>
                </a:solidFill>
                <a:latin typeface="Arial" pitchFamily="34" charset="0"/>
                <a:cs typeface="Arial" pitchFamily="34" charset="0"/>
              </a:rPr>
            </a:br>
            <a:r>
              <a:rPr lang="en-AU" sz="1600" i="1" dirty="0" smtClean="0"/>
              <a:t/>
            </a:r>
            <a:br>
              <a:rPr lang="en-AU" sz="1600" i="1" dirty="0" smtClean="0"/>
            </a:br>
            <a:r>
              <a:rPr lang="en-AU" sz="1600" i="1" dirty="0" smtClean="0"/>
              <a:t>(Coumarelos </a:t>
            </a:r>
            <a:r>
              <a:rPr lang="en-AU" sz="1600" i="1" dirty="0"/>
              <a:t>&amp; </a:t>
            </a:r>
            <a:r>
              <a:rPr lang="en-AU" sz="1600" i="1" dirty="0" smtClean="0"/>
              <a:t>People </a:t>
            </a:r>
            <a:r>
              <a:rPr lang="en-AU" sz="1600" i="1" dirty="0"/>
              <a:t>2013 – LAW Survey </a:t>
            </a:r>
            <a:r>
              <a:rPr lang="en-AU" sz="1600" i="1" dirty="0" smtClean="0"/>
              <a:t>data)</a:t>
            </a:r>
            <a:r>
              <a:rPr lang="en-AU" sz="1600" i="1" dirty="0"/>
              <a:t/>
            </a:r>
            <a:br>
              <a:rPr lang="en-AU" sz="1600" i="1" dirty="0"/>
            </a:br>
            <a:endParaRPr lang="en-AU" sz="1600" dirty="0"/>
          </a:p>
        </p:txBody>
      </p:sp>
      <p:sp>
        <p:nvSpPr>
          <p:cNvPr id="4" name="Slide Number Placeholder 3"/>
          <p:cNvSpPr>
            <a:spLocks noGrp="1"/>
          </p:cNvSpPr>
          <p:nvPr>
            <p:ph type="sldNum" sz="quarter" idx="12"/>
          </p:nvPr>
        </p:nvSpPr>
        <p:spPr/>
        <p:txBody>
          <a:bodyPr/>
          <a:lstStyle/>
          <a:p>
            <a:fld id="{65E93249-90C2-4257-B1DC-5AE82ECF4B99}" type="slidenum">
              <a:rPr lang="en-AU" smtClean="0"/>
              <a:t>9</a:t>
            </a:fld>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944797"/>
              </p:ext>
            </p:extLst>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52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7577</TotalTime>
  <Words>5745</Words>
  <Application>Microsoft Office PowerPoint</Application>
  <PresentationFormat>On-screen Show (4:3)</PresentationFormat>
  <Paragraphs>906</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problem prevalence by housing type: LAW Survey  (Coumarelos &amp; People 2013 – LAW Survey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Given challenges, promising strategies can fail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Pascoe Pleasence</dc:creator>
  <cp:lastModifiedBy>Cathy Baker</cp:lastModifiedBy>
  <cp:revision>933</cp:revision>
  <cp:lastPrinted>2015-05-25T07:00:48Z</cp:lastPrinted>
  <dcterms:created xsi:type="dcterms:W3CDTF">2013-02-11T06:02:28Z</dcterms:created>
  <dcterms:modified xsi:type="dcterms:W3CDTF">2015-06-04T00:49:34Z</dcterms:modified>
</cp:coreProperties>
</file>