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432" r:id="rId3"/>
    <p:sldId id="383" r:id="rId4"/>
    <p:sldId id="436" r:id="rId5"/>
    <p:sldId id="437" r:id="rId6"/>
    <p:sldId id="427" r:id="rId7"/>
  </p:sldIdLst>
  <p:sldSz cx="9144000" cy="6858000" type="screen4x3"/>
  <p:notesSz cx="6669088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7A36"/>
    <a:srgbClr val="818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04" autoAdjust="0"/>
  </p:normalViewPr>
  <p:slideViewPr>
    <p:cSldViewPr>
      <p:cViewPr>
        <p:scale>
          <a:sx n="54" d="100"/>
          <a:sy n="54" d="100"/>
        </p:scale>
        <p:origin x="-1740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5E70775-09AF-4D67-B235-EC3131C52A50}" type="datetimeFigureOut">
              <a:rPr lang="en-US"/>
              <a:pPr>
                <a:defRPr/>
              </a:pPr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4784B7A-D0F2-4C58-A8F3-6FE9A3A06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4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2" y="4715153"/>
            <a:ext cx="489066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EC100BC2-67EC-4EE4-80A6-29F3F0E8D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2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3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4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5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A554DA-57AF-485D-931C-9772D73C5AC4}" type="slidenum">
              <a:rPr lang="en-US" smtClean="0">
                <a:latin typeface="Times" pitchFamily="18" charset="0"/>
                <a:cs typeface="Arial" charset="0"/>
              </a:rPr>
              <a:pPr/>
              <a:t>6</a:t>
            </a:fld>
            <a:endParaRPr lang="en-US" dirty="0" smtClean="0">
              <a:latin typeface="Times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DE6-9492-4F22-849D-B5A4F66E69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605-BB9D-46DB-B148-9C43E037C88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479-B0D2-414A-959A-E22980A9DAA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6CAB4B-1B79-4AD6-A521-92DBFB1B7264}" type="slidenum">
              <a:rPr lang="en-AU" smtClean="0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5B18-5645-4195-A3AD-DE4B7BD902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853F-46BE-4180-9909-69CFB149C08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FFA3-E6F9-4C81-A173-D99B6FE4C3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55F0-3966-4630-9843-24AB98204C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DEA9-5792-431A-847F-FD20A6B63D9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133F-8CEF-40C2-BC4C-081079C9E9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EC60-FFAC-454A-9CCA-DB6C0E5C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4013-0ECE-4BC1-9C90-3E516F23F8C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DF6CAB4B-1B79-4AD6-A521-92DBFB1B72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8151440" cy="2998440"/>
          </a:xfrm>
        </p:spPr>
        <p:txBody>
          <a:bodyPr/>
          <a:lstStyle/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10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5400" dirty="0" err="1">
                <a:solidFill>
                  <a:srgbClr val="FF9900"/>
                </a:solidFill>
              </a:rPr>
              <a:t>Christien</a:t>
            </a:r>
            <a:r>
              <a:rPr lang="en-AU" sz="5400" dirty="0">
                <a:solidFill>
                  <a:srgbClr val="FF9900"/>
                </a:solidFill>
              </a:rPr>
              <a:t> </a:t>
            </a:r>
            <a:r>
              <a:rPr lang="en-AU" sz="5400" dirty="0" smtClean="0">
                <a:solidFill>
                  <a:srgbClr val="FF9900"/>
                </a:solidFill>
              </a:rPr>
              <a:t>Corns, K&amp;L </a:t>
            </a:r>
            <a:r>
              <a:rPr lang="en-AU" sz="5400" dirty="0">
                <a:solidFill>
                  <a:srgbClr val="FF9900"/>
                </a:solidFill>
              </a:rPr>
              <a:t>Gates </a:t>
            </a:r>
            <a:endParaRPr lang="en-AU" sz="5400" dirty="0" smtClean="0">
              <a:solidFill>
                <a:srgbClr val="FF9900"/>
              </a:solidFill>
            </a:endParaRPr>
          </a:p>
          <a:p>
            <a:pPr algn="ctr"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5400" dirty="0" smtClean="0">
                <a:solidFill>
                  <a:srgbClr val="FF9900"/>
                </a:solidFill>
              </a:rPr>
              <a:t>Defamation </a:t>
            </a:r>
            <a:r>
              <a:rPr lang="en-AU" sz="5400" dirty="0">
                <a:solidFill>
                  <a:srgbClr val="FF9900"/>
                </a:solidFill>
              </a:rPr>
              <a:t>in CLC </a:t>
            </a:r>
            <a:r>
              <a:rPr lang="en-AU" sz="5400" dirty="0" smtClean="0">
                <a:solidFill>
                  <a:srgbClr val="FF9900"/>
                </a:solidFill>
              </a:rPr>
              <a:t>Advocacy </a:t>
            </a:r>
            <a:endParaRPr lang="en-AU" sz="5400" u="sng" dirty="0" smtClean="0">
              <a:solidFill>
                <a:srgbClr val="FF9900"/>
              </a:solidFill>
              <a:ea typeface="ＭＳ Ｐゴシック" pitchFamily="34" charset="-128"/>
            </a:endParaRP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2138" y="550702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1800" dirty="0">
              <a:solidFill>
                <a:srgbClr val="FF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sp>
        <p:nvSpPr>
          <p:cNvPr id="2" name="Rectangle 1"/>
          <p:cNvSpPr/>
          <p:nvPr/>
        </p:nvSpPr>
        <p:spPr>
          <a:xfrm>
            <a:off x="683568" y="2403721"/>
            <a:ext cx="705678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54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Defamation </a:t>
            </a:r>
            <a:r>
              <a:rPr lang="en-AU" sz="54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basics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endParaRPr lang="en-AU" sz="28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What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is defamation</a:t>
            </a: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Governing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law</a:t>
            </a: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Potential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liability of CLC's</a:t>
            </a: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Limitations</a:t>
            </a:r>
            <a:endParaRPr lang="en-AU" sz="28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Damages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cap</a:t>
            </a: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Publication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and the internet</a:t>
            </a:r>
          </a:p>
          <a:p>
            <a:pPr marL="514350" indent="-514350" eaLnBrk="1" hangingPunct="1">
              <a:buClr>
                <a:srgbClr val="FF7A36"/>
              </a:buClr>
              <a:buSzPct val="115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Alternative </a:t>
            </a:r>
            <a:r>
              <a:rPr lang="en-AU" sz="2800" b="1" dirty="0">
                <a:solidFill>
                  <a:srgbClr val="FF9900"/>
                </a:solidFill>
                <a:latin typeface="Calibri" pitchFamily="34" charset="0"/>
                <a:ea typeface="ＭＳ Ｐゴシック" pitchFamily="34" charset="-128"/>
              </a:rPr>
              <a:t>causes of action</a:t>
            </a:r>
            <a:endParaRPr lang="en-AU" sz="2800" b="1" dirty="0">
              <a:solidFill>
                <a:srgbClr val="FF99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4188" y="5416787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30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93883" y="2440473"/>
            <a:ext cx="6174452" cy="3584822"/>
          </a:xfrm>
          <a:solidFill>
            <a:schemeClr val="bg1"/>
          </a:solidFill>
        </p:spPr>
        <p:txBody>
          <a:bodyPr/>
          <a:lstStyle/>
          <a:p>
            <a:pPr marL="263525" indent="0" eaLnBrk="1" hangingPunct="1">
              <a:buClr>
                <a:srgbClr val="81814C"/>
              </a:buClr>
              <a:buSzPct val="100000"/>
              <a:buNone/>
            </a:pPr>
            <a:endParaRPr lang="en-AU" b="1" dirty="0" smtClean="0">
              <a:solidFill>
                <a:srgbClr val="FF9900"/>
              </a:solidFill>
              <a:ea typeface="ＭＳ Ｐゴシック" pitchFamily="34" charset="-128"/>
            </a:endParaRPr>
          </a:p>
          <a:p>
            <a:pPr marL="263525" indent="0" eaLnBrk="1" hangingPunct="1">
              <a:buClr>
                <a:srgbClr val="81814C"/>
              </a:buClr>
              <a:buSzPct val="100000"/>
              <a:buNone/>
            </a:pP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CLC </a:t>
            </a:r>
            <a:r>
              <a:rPr lang="en-AU" sz="2800" b="1" dirty="0">
                <a:solidFill>
                  <a:srgbClr val="FF9900"/>
                </a:solidFill>
                <a:ea typeface="ＭＳ Ｐゴシック" pitchFamily="34" charset="-128"/>
              </a:rPr>
              <a:t>"Web-warnings" and </a:t>
            </a: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defamation</a:t>
            </a:r>
          </a:p>
          <a:p>
            <a:pPr marL="263525" indent="0" eaLnBrk="1" hangingPunct="1">
              <a:buClr>
                <a:srgbClr val="81814C"/>
              </a:buClr>
              <a:buSzPct val="100000"/>
              <a:buNone/>
            </a:pP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 </a:t>
            </a:r>
            <a:endParaRPr lang="en-AU" sz="2800" b="1" dirty="0">
              <a:solidFill>
                <a:srgbClr val="FF9900"/>
              </a:solidFill>
              <a:ea typeface="ＭＳ Ｐゴシック" pitchFamily="34" charset="-128"/>
            </a:endParaRPr>
          </a:p>
          <a:p>
            <a:pPr marL="777875" indent="-51435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Defences </a:t>
            </a:r>
            <a:r>
              <a:rPr lang="en-AU" sz="2800" b="1" dirty="0">
                <a:solidFill>
                  <a:srgbClr val="FF9900"/>
                </a:solidFill>
                <a:ea typeface="ＭＳ Ｐゴシック" pitchFamily="34" charset="-128"/>
              </a:rPr>
              <a:t>of truth and qualified </a:t>
            </a: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privilege</a:t>
            </a:r>
            <a:endParaRPr lang="en-AU" sz="2800" b="1" dirty="0">
              <a:solidFill>
                <a:srgbClr val="FF9900"/>
              </a:solidFill>
              <a:ea typeface="ＭＳ Ｐゴシック" pitchFamily="34" charset="-128"/>
            </a:endParaRPr>
          </a:p>
          <a:p>
            <a:pPr marL="777875" indent="-51435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b="1" dirty="0" smtClean="0">
                <a:solidFill>
                  <a:srgbClr val="FF9900"/>
                </a:solidFill>
                <a:ea typeface="ＭＳ Ｐゴシック" pitchFamily="34" charset="-128"/>
              </a:rPr>
              <a:t>Tips </a:t>
            </a:r>
            <a:r>
              <a:rPr lang="en-AU" sz="2800" b="1" dirty="0">
                <a:solidFill>
                  <a:srgbClr val="FF9900"/>
                </a:solidFill>
                <a:ea typeface="ＭＳ Ｐゴシック" pitchFamily="34" charset="-128"/>
              </a:rPr>
              <a:t>to minimise liability</a:t>
            </a:r>
            <a:endParaRPr lang="en-AU" sz="2800" b="1" dirty="0" smtClean="0">
              <a:solidFill>
                <a:srgbClr val="FF9900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27584" y="2996952"/>
            <a:ext cx="8316416" cy="3584822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AU" sz="3600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en-AU" sz="5400" b="1" dirty="0" smtClean="0">
                <a:solidFill>
                  <a:srgbClr val="FF9900"/>
                </a:solidFill>
              </a:rPr>
              <a:t>Press </a:t>
            </a:r>
            <a:r>
              <a:rPr lang="en-AU" sz="5400" b="1" dirty="0">
                <a:solidFill>
                  <a:srgbClr val="FF9900"/>
                </a:solidFill>
              </a:rPr>
              <a:t>releases and waiver </a:t>
            </a:r>
            <a:endParaRPr lang="en-AU" sz="5400" b="1" dirty="0" smtClean="0">
              <a:solidFill>
                <a:srgbClr val="FF9900"/>
              </a:solidFill>
            </a:endParaRPr>
          </a:p>
          <a:p>
            <a:pPr marL="0" indent="0">
              <a:buNone/>
            </a:pPr>
            <a:r>
              <a:rPr lang="en-AU" sz="5400" b="1" dirty="0" smtClean="0">
                <a:solidFill>
                  <a:srgbClr val="FF9900"/>
                </a:solidFill>
              </a:rPr>
              <a:t>of </a:t>
            </a:r>
            <a:r>
              <a:rPr lang="en-AU" sz="5400" b="1" dirty="0">
                <a:solidFill>
                  <a:srgbClr val="FF9900"/>
                </a:solidFill>
              </a:rPr>
              <a:t>privilege</a:t>
            </a:r>
            <a:endParaRPr lang="en-AU" sz="5400" b="1" dirty="0">
              <a:solidFill>
                <a:srgbClr val="FF9900"/>
              </a:solidFill>
              <a:ea typeface="ＭＳ Ｐゴシック" pitchFamily="34" charset="-128"/>
            </a:endParaRPr>
          </a:p>
        </p:txBody>
      </p:sp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-7350" y="0"/>
            <a:ext cx="9144000" cy="2836506"/>
          </a:xfr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490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/>
          <a:srcRect t="37940" b="26925"/>
          <a:stretch/>
        </p:blipFill>
        <p:spPr>
          <a:xfrm>
            <a:off x="0" y="31812"/>
            <a:ext cx="9144000" cy="2836506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99592" y="2996952"/>
            <a:ext cx="8244408" cy="3584822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Clr>
                <a:srgbClr val="81814C"/>
              </a:buClr>
              <a:buSzPct val="100000"/>
              <a:buNone/>
            </a:pPr>
            <a:r>
              <a:rPr lang="en-AU" sz="2800" b="1" dirty="0">
                <a:solidFill>
                  <a:srgbClr val="FF9900"/>
                </a:solidFill>
                <a:ea typeface="ＭＳ Ｐゴシック" pitchFamily="34" charset="-128"/>
              </a:rPr>
              <a:t>Settlement negotiations </a:t>
            </a:r>
          </a:p>
          <a:p>
            <a:pPr marL="457200" indent="-45720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endParaRPr lang="en-AU" sz="2800" dirty="0">
              <a:solidFill>
                <a:srgbClr val="FF9900"/>
              </a:solidFill>
              <a:ea typeface="ＭＳ Ｐゴシック" pitchFamily="34" charset="-128"/>
            </a:endParaRPr>
          </a:p>
          <a:p>
            <a:pPr marL="457200" indent="-45720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dirty="0" smtClean="0">
                <a:solidFill>
                  <a:srgbClr val="FF9900"/>
                </a:solidFill>
                <a:ea typeface="ＭＳ Ｐゴシック" pitchFamily="34" charset="-128"/>
              </a:rPr>
              <a:t>Naming </a:t>
            </a:r>
            <a:r>
              <a:rPr lang="en-AU" sz="2800" dirty="0">
                <a:solidFill>
                  <a:srgbClr val="FF9900"/>
                </a:solidFill>
                <a:ea typeface="ＭＳ Ｐゴシック" pitchFamily="34" charset="-128"/>
              </a:rPr>
              <a:t>parties</a:t>
            </a:r>
          </a:p>
          <a:p>
            <a:pPr marL="457200" indent="-45720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dirty="0" smtClean="0">
                <a:solidFill>
                  <a:srgbClr val="FF9900"/>
                </a:solidFill>
                <a:ea typeface="ＭＳ Ｐゴシック" pitchFamily="34" charset="-128"/>
              </a:rPr>
              <a:t>"</a:t>
            </a:r>
            <a:r>
              <a:rPr lang="en-AU" sz="2800" dirty="0">
                <a:solidFill>
                  <a:srgbClr val="FF9900"/>
                </a:solidFill>
                <a:ea typeface="ＭＳ Ｐゴシック" pitchFamily="34" charset="-128"/>
              </a:rPr>
              <a:t>Open" vs. "without prejudice" offers</a:t>
            </a:r>
          </a:p>
          <a:p>
            <a:pPr marL="457200" indent="-45720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dirty="0" smtClean="0">
                <a:solidFill>
                  <a:srgbClr val="FF9900"/>
                </a:solidFill>
                <a:ea typeface="ＭＳ Ｐゴシック" pitchFamily="34" charset="-128"/>
              </a:rPr>
              <a:t>Tensions </a:t>
            </a:r>
            <a:r>
              <a:rPr lang="en-AU" sz="2800" dirty="0">
                <a:solidFill>
                  <a:srgbClr val="FF9900"/>
                </a:solidFill>
                <a:ea typeface="ＭＳ Ｐゴシック" pitchFamily="34" charset="-128"/>
              </a:rPr>
              <a:t>between CLC desire for publicity and parties' desire for confidentiality</a:t>
            </a:r>
          </a:p>
          <a:p>
            <a:pPr marL="457200" indent="-457200" eaLnBrk="1" hangingPunct="1">
              <a:buClr>
                <a:srgbClr val="81814C"/>
              </a:buClr>
              <a:buSzPct val="100000"/>
              <a:buFont typeface="+mj-lt"/>
              <a:buAutoNum type="alphaLcParenR"/>
            </a:pPr>
            <a:r>
              <a:rPr lang="en-AU" sz="2800" dirty="0" smtClean="0">
                <a:solidFill>
                  <a:srgbClr val="FF9900"/>
                </a:solidFill>
                <a:ea typeface="ＭＳ Ｐゴシック" pitchFamily="34" charset="-128"/>
              </a:rPr>
              <a:t>Breaching </a:t>
            </a:r>
            <a:r>
              <a:rPr lang="en-AU" sz="2800" dirty="0">
                <a:solidFill>
                  <a:srgbClr val="FF9900"/>
                </a:solidFill>
                <a:ea typeface="ＭＳ Ｐゴシック" pitchFamily="34" charset="-128"/>
              </a:rPr>
              <a:t>confidence</a:t>
            </a:r>
            <a:endParaRPr lang="en-AU" sz="2800" dirty="0">
              <a:solidFill>
                <a:srgbClr val="FF9900"/>
              </a:solidFill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010150"/>
          </a:xfrm>
        </p:spPr>
      </p:pic>
      <p:pic>
        <p:nvPicPr>
          <p:cNvPr id="3686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90800"/>
            <a:ext cx="6324600" cy="3214464"/>
          </a:xfrm>
        </p:spPr>
        <p:txBody>
          <a:bodyPr/>
          <a:lstStyle/>
          <a:p>
            <a:pPr indent="0" eaLnBrk="1" hangingPunct="1">
              <a:buClr>
                <a:srgbClr val="81814C"/>
              </a:buClr>
              <a:buSzPct val="100000"/>
              <a:buNone/>
            </a:pPr>
            <a:endParaRPr lang="en-AU" sz="2800" dirty="0" smtClean="0">
              <a:solidFill>
                <a:srgbClr val="FF7A36"/>
              </a:solidFill>
              <a:ea typeface="ＭＳ Ｐゴシック" pitchFamily="34" charset="-128"/>
            </a:endParaRPr>
          </a:p>
          <a:p>
            <a:pPr indent="0" eaLnBrk="1" hangingPunct="1">
              <a:buClr>
                <a:srgbClr val="81814C"/>
              </a:buClr>
              <a:buSzPct val="100000"/>
              <a:buNone/>
            </a:pPr>
            <a:endParaRPr lang="en-AU" sz="2800" dirty="0">
              <a:solidFill>
                <a:srgbClr val="FF7A36"/>
              </a:solidFill>
              <a:ea typeface="ＭＳ Ｐゴシック" pitchFamily="34" charset="-128"/>
            </a:endParaRPr>
          </a:p>
          <a:p>
            <a:pPr indent="0" eaLnBrk="1" hangingPunct="1">
              <a:buClr>
                <a:srgbClr val="81814C"/>
              </a:buClr>
              <a:buSzPct val="100000"/>
              <a:buNone/>
            </a:pPr>
            <a:r>
              <a:rPr lang="en-AU" sz="5400" dirty="0" smtClean="0">
                <a:solidFill>
                  <a:srgbClr val="FF7A36"/>
                </a:solidFill>
                <a:ea typeface="ＭＳ Ｐゴシック" pitchFamily="34" charset="-128"/>
              </a:rPr>
              <a:t>Questions</a:t>
            </a:r>
            <a:r>
              <a:rPr lang="en-AU" sz="5400" dirty="0" smtClean="0">
                <a:solidFill>
                  <a:srgbClr val="FF7A36"/>
                </a:solidFill>
                <a:ea typeface="ＭＳ Ｐゴシック" pitchFamily="34" charset="-128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98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AILS_AGM_Final">
  <a:themeElements>
    <a:clrScheme name="QAILS_AGM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QAILS_AGM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C:\DOCUME~1\carolyn\LOCALS~1\Temp\fcctemp\QAILS_AGM_Final.pot</Template>
  <TotalTime>3416</TotalTime>
  <Words>90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QAILS_AGM_Final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Caxton Legal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Caxton Legal</dc:creator>
  <cp:lastModifiedBy>Cathy Baker</cp:lastModifiedBy>
  <cp:revision>222</cp:revision>
  <cp:lastPrinted>2013-04-22T23:25:24Z</cp:lastPrinted>
  <dcterms:created xsi:type="dcterms:W3CDTF">2010-11-22T05:29:12Z</dcterms:created>
  <dcterms:modified xsi:type="dcterms:W3CDTF">2015-03-11T23:01:18Z</dcterms:modified>
</cp:coreProperties>
</file>