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7" r:id="rId8"/>
    <p:sldId id="271" r:id="rId9"/>
    <p:sldId id="279" r:id="rId10"/>
    <p:sldId id="272" r:id="rId11"/>
    <p:sldId id="280" r:id="rId12"/>
    <p:sldId id="281" r:id="rId13"/>
    <p:sldId id="274" r:id="rId14"/>
    <p:sldId id="282" r:id="rId15"/>
    <p:sldId id="275" r:id="rId16"/>
    <p:sldId id="276" r:id="rId17"/>
    <p:sldId id="277" r:id="rId18"/>
    <p:sldId id="278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2" autoAdjust="0"/>
  </p:normalViewPr>
  <p:slideViewPr>
    <p:cSldViewPr>
      <p:cViewPr>
        <p:scale>
          <a:sx n="77" d="100"/>
          <a:sy n="77" d="100"/>
        </p:scale>
        <p:origin x="-95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7EB024-93D8-491A-98D2-97F302D2E0BE}" type="datetimeFigureOut">
              <a:rPr lang="en-AU" smtClean="0"/>
              <a:t>15/02/2016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54F063-FC73-42E7-AFEB-E21B663686C1}" type="slidenum">
              <a:rPr lang="en-AU" smtClean="0"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inet.net.au/protecting-your-privacy/#sthash.49Xrvz8n.dpu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atsapp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khillard@qldbar.asn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net.au/news/2015-08-16/metadata-retention-privacy-phone-will-ockenden/6694152?WT.mc_id=Innovation_News|HowYourPhoneTracksYourEveryMove_GPP|ab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c.net.au/news/2015-08-24/metadata-what-you-found-will-ockenden/670362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3309803" cy="1260629"/>
          </a:xfrm>
        </p:spPr>
        <p:txBody>
          <a:bodyPr/>
          <a:lstStyle/>
          <a:p>
            <a:r>
              <a:rPr lang="en-AU" b="1" dirty="0" smtClean="0"/>
              <a:t>Presenter</a:t>
            </a:r>
          </a:p>
          <a:p>
            <a:r>
              <a:rPr lang="en-AU" b="1" dirty="0" smtClean="0"/>
              <a:t>Kylie Hillard</a:t>
            </a:r>
          </a:p>
          <a:p>
            <a:r>
              <a:rPr lang="en-AU" b="1" dirty="0"/>
              <a:t>B</a:t>
            </a:r>
            <a:r>
              <a:rPr lang="en-AU" b="1" dirty="0" smtClean="0"/>
              <a:t>arrister</a:t>
            </a:r>
            <a:endParaRPr lang="en-AU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16016" y="2276872"/>
            <a:ext cx="3313355" cy="2565812"/>
          </a:xfrm>
        </p:spPr>
        <p:txBody>
          <a:bodyPr>
            <a:noAutofit/>
          </a:bodyPr>
          <a:lstStyle/>
          <a:p>
            <a:pPr algn="ctr"/>
            <a:r>
              <a:rPr lang="en-AU" sz="2800" b="1" dirty="0" smtClean="0"/>
              <a:t>Developments in </a:t>
            </a:r>
            <a:r>
              <a:rPr lang="en-AU" sz="2800" b="1" dirty="0"/>
              <a:t>domestic and family </a:t>
            </a:r>
            <a:r>
              <a:rPr lang="en-AU" sz="2800" b="1" dirty="0" smtClean="0"/>
              <a:t>violence and the </a:t>
            </a:r>
            <a:r>
              <a:rPr lang="en-AU" sz="2800" b="1" dirty="0"/>
              <a:t>Impact of “Metadata” </a:t>
            </a:r>
            <a:r>
              <a:rPr lang="en-AU" sz="2800" b="1" dirty="0" smtClean="0"/>
              <a:t>Legislation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7402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177398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Patterns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590465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3608" y="26064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1916832"/>
            <a:ext cx="13965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Where you</a:t>
            </a:r>
          </a:p>
          <a:p>
            <a:r>
              <a:rPr lang="en-AU" dirty="0">
                <a:solidFill>
                  <a:srgbClr val="0070C0"/>
                </a:solidFill>
              </a:rPr>
              <a:t>l</a:t>
            </a:r>
            <a:r>
              <a:rPr lang="en-AU" dirty="0" smtClean="0">
                <a:solidFill>
                  <a:srgbClr val="0070C0"/>
                </a:solidFill>
              </a:rPr>
              <a:t>ive and 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work</a:t>
            </a:r>
          </a:p>
          <a:p>
            <a:endParaRPr lang="en-AU" dirty="0">
              <a:solidFill>
                <a:srgbClr val="0070C0"/>
              </a:solidFill>
            </a:endParaRPr>
          </a:p>
          <a:p>
            <a:r>
              <a:rPr lang="en-AU" dirty="0" smtClean="0">
                <a:solidFill>
                  <a:srgbClr val="0070C0"/>
                </a:solidFill>
              </a:rPr>
              <a:t>When you 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sleep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0630"/>
            <a:ext cx="2664296" cy="457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08" y="1230630"/>
            <a:ext cx="2974032" cy="457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4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3608" y="26064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997387" y="2924944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When you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move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4202"/>
            <a:ext cx="5976663" cy="4617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6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2122587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Who </a:t>
            </a:r>
            <a:r>
              <a:rPr lang="en-AU" dirty="0">
                <a:solidFill>
                  <a:srgbClr val="0070C0"/>
                </a:solidFill>
              </a:rPr>
              <a:t>you </a:t>
            </a:r>
            <a:endParaRPr lang="en-AU" dirty="0" smtClean="0">
              <a:solidFill>
                <a:srgbClr val="0070C0"/>
              </a:solidFill>
            </a:endParaRPr>
          </a:p>
          <a:p>
            <a:r>
              <a:rPr lang="en-AU" dirty="0" smtClean="0">
                <a:solidFill>
                  <a:srgbClr val="0070C0"/>
                </a:solidFill>
              </a:rPr>
              <a:t>connect </a:t>
            </a:r>
            <a:r>
              <a:rPr lang="en-AU" dirty="0">
                <a:solidFill>
                  <a:srgbClr val="0070C0"/>
                </a:solidFill>
              </a:rPr>
              <a:t>to </a:t>
            </a:r>
            <a:endParaRPr lang="en-AU" dirty="0" smtClean="0">
              <a:solidFill>
                <a:srgbClr val="0070C0"/>
              </a:solidFill>
            </a:endParaRPr>
          </a:p>
          <a:p>
            <a:r>
              <a:rPr lang="en-AU" dirty="0" smtClean="0">
                <a:solidFill>
                  <a:srgbClr val="0070C0"/>
                </a:solidFill>
              </a:rPr>
              <a:t>and </a:t>
            </a:r>
            <a:r>
              <a:rPr lang="en-AU" dirty="0">
                <a:solidFill>
                  <a:srgbClr val="0070C0"/>
                </a:solidFill>
              </a:rPr>
              <a:t>the </a:t>
            </a:r>
            <a:endParaRPr lang="en-AU" dirty="0" smtClean="0">
              <a:solidFill>
                <a:srgbClr val="0070C0"/>
              </a:solidFill>
            </a:endParaRPr>
          </a:p>
          <a:p>
            <a:r>
              <a:rPr lang="en-AU" dirty="0" smtClean="0">
                <a:solidFill>
                  <a:srgbClr val="0070C0"/>
                </a:solidFill>
              </a:rPr>
              <a:t>frequency 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525658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9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236060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Changes in behaviour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0698"/>
            <a:ext cx="3096344" cy="488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80698"/>
            <a:ext cx="3024336" cy="4884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r>
              <a:rPr lang="en-AU" b="1" dirty="0"/>
              <a:t>What </a:t>
            </a:r>
            <a:r>
              <a:rPr lang="en-AU" b="1" dirty="0" smtClean="0"/>
              <a:t>about tweets?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633399" y="2356374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Dates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Tracks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Attachments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Communications</a:t>
            </a:r>
          </a:p>
          <a:p>
            <a:r>
              <a:rPr lang="en-AU" dirty="0">
                <a:solidFill>
                  <a:srgbClr val="0070C0"/>
                </a:solidFill>
              </a:rPr>
              <a:t>a</a:t>
            </a:r>
            <a:r>
              <a:rPr lang="en-AU" dirty="0" smtClean="0">
                <a:solidFill>
                  <a:srgbClr val="0070C0"/>
                </a:solidFill>
              </a:rPr>
              <a:t>nd more</a:t>
            </a:r>
          </a:p>
          <a:p>
            <a:r>
              <a:rPr lang="en-AU" dirty="0" smtClean="0"/>
              <a:t> 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410445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70956" y="6021287"/>
            <a:ext cx="7686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700" u="sng" dirty="0">
                <a:hlinkClick r:id="rId3"/>
              </a:rPr>
              <a:t>http://blog.iinet.net.au/protecting-your-privacy/#sthash.49Xrvz8n.dpuf</a:t>
            </a:r>
            <a:r>
              <a:rPr lang="en-AU" sz="1700" u="sng" dirty="0"/>
              <a:t> </a:t>
            </a:r>
            <a:endParaRPr lang="en-AU" sz="1700" dirty="0"/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10169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r>
              <a:rPr lang="en-AU" b="1" dirty="0" smtClean="0"/>
              <a:t>Facebook?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5760640" cy="3905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9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r>
              <a:rPr lang="en-AU" b="1" dirty="0" smtClean="0"/>
              <a:t>Other posts or forums?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33569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Picture files,</a:t>
            </a:r>
          </a:p>
          <a:p>
            <a:r>
              <a:rPr lang="en-AU" dirty="0">
                <a:solidFill>
                  <a:srgbClr val="0070C0"/>
                </a:solidFill>
              </a:rPr>
              <a:t>a</a:t>
            </a:r>
            <a:r>
              <a:rPr lang="en-AU" dirty="0" smtClean="0">
                <a:solidFill>
                  <a:srgbClr val="0070C0"/>
                </a:solidFill>
              </a:rPr>
              <a:t>nd more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9"/>
            <a:ext cx="5040560" cy="4320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9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r>
              <a:rPr lang="en-AU" b="1" dirty="0" smtClean="0"/>
              <a:t>What can you do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400" dirty="0" smtClean="0"/>
              <a:t>“</a:t>
            </a:r>
            <a:r>
              <a:rPr lang="en-AU" sz="2400" dirty="0"/>
              <a:t>VPN” </a:t>
            </a:r>
            <a:r>
              <a:rPr lang="en-AU" sz="2400" dirty="0" smtClean="0"/>
              <a:t>device</a:t>
            </a:r>
          </a:p>
          <a:p>
            <a:pPr lvl="1"/>
            <a:r>
              <a:rPr lang="en-AU" sz="2400" dirty="0" smtClean="0"/>
              <a:t> Encrypted </a:t>
            </a:r>
            <a:r>
              <a:rPr lang="en-AU" sz="2400" dirty="0"/>
              <a:t>messaging;</a:t>
            </a:r>
          </a:p>
          <a:p>
            <a:pPr lvl="1"/>
            <a:r>
              <a:rPr lang="en-AU" sz="2400" dirty="0"/>
              <a:t>“Tor</a:t>
            </a:r>
            <a:r>
              <a:rPr lang="en-AU" sz="2400" dirty="0" smtClean="0"/>
              <a:t>”</a:t>
            </a:r>
          </a:p>
          <a:p>
            <a:pPr lvl="1"/>
            <a:r>
              <a:rPr lang="en-AU" sz="2400" dirty="0" smtClean="0"/>
              <a:t>“</a:t>
            </a:r>
            <a:r>
              <a:rPr lang="en-AU" sz="2400" dirty="0" smtClean="0">
                <a:hlinkClick r:id="rId2"/>
              </a:rPr>
              <a:t>Whatsapp</a:t>
            </a:r>
            <a:r>
              <a:rPr lang="en-AU" sz="2400" dirty="0" smtClean="0"/>
              <a:t>”</a:t>
            </a:r>
          </a:p>
          <a:p>
            <a:pPr lvl="1"/>
            <a:r>
              <a:rPr lang="en-AU" sz="2400" dirty="0" smtClean="0"/>
              <a:t>Google’s web-based Gmail service</a:t>
            </a:r>
          </a:p>
          <a:p>
            <a:pPr marL="365760" lvl="1" indent="0">
              <a:buNone/>
            </a:pPr>
            <a:endParaRPr lang="en-AU" sz="2400" dirty="0" smtClean="0"/>
          </a:p>
          <a:p>
            <a:pPr marL="365760" lvl="1" indent="0">
              <a:buNone/>
            </a:pPr>
            <a:r>
              <a:rPr lang="en-AU" sz="2400" b="1" i="1" dirty="0" smtClean="0"/>
              <a:t>But does this manage the risk?</a:t>
            </a:r>
          </a:p>
          <a:p>
            <a:pPr marL="365760" lvl="1" indent="0">
              <a:buNone/>
            </a:pPr>
            <a:endParaRPr lang="en-AU" sz="2400" b="1" i="1" dirty="0" smtClean="0"/>
          </a:p>
          <a:p>
            <a:pPr marL="6858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71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Thank you	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Questions ???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Kylie Hillard</a:t>
            </a:r>
          </a:p>
          <a:p>
            <a:r>
              <a:rPr lang="en-AU" dirty="0" smtClean="0"/>
              <a:t>Barrister</a:t>
            </a:r>
          </a:p>
          <a:p>
            <a:r>
              <a:rPr lang="en-AU" dirty="0" smtClean="0">
                <a:hlinkClick r:id="rId2"/>
              </a:rPr>
              <a:t>khillard@qldbar.asn.au</a:t>
            </a:r>
            <a:endParaRPr lang="en-AU" dirty="0" smtClean="0"/>
          </a:p>
          <a:p>
            <a:r>
              <a:rPr lang="en-AU" dirty="0" smtClean="0"/>
              <a:t>M: 0402 004 283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66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29896"/>
          </a:xfrm>
        </p:spPr>
        <p:txBody>
          <a:bodyPr>
            <a:normAutofit/>
          </a:bodyPr>
          <a:lstStyle/>
          <a:p>
            <a:r>
              <a:rPr lang="en-AU" sz="4400" b="1" dirty="0" smtClean="0"/>
              <a:t>Appeals Process</a:t>
            </a:r>
            <a:endParaRPr lang="en-AU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en-AU" sz="4800" dirty="0" smtClean="0"/>
              <a:t>UCPR applies to an appeal </a:t>
            </a:r>
            <a:r>
              <a:rPr lang="en-AU" sz="4800" dirty="0"/>
              <a:t>(s142 </a:t>
            </a:r>
            <a:r>
              <a:rPr lang="en-AU" sz="4800" dirty="0" smtClean="0"/>
              <a:t>DFVPA)</a:t>
            </a:r>
            <a:endParaRPr lang="en-AU" sz="4800" dirty="0"/>
          </a:p>
          <a:p>
            <a:pPr lvl="1"/>
            <a:r>
              <a:rPr lang="en-AU" sz="4800" dirty="0" smtClean="0"/>
              <a:t>Service - interested </a:t>
            </a:r>
            <a:r>
              <a:rPr lang="en-AU" sz="4800" dirty="0"/>
              <a:t>parties and Commissioner </a:t>
            </a:r>
            <a:r>
              <a:rPr lang="en-AU" sz="4800" dirty="0" smtClean="0"/>
              <a:t> of Police  </a:t>
            </a:r>
            <a:r>
              <a:rPr lang="en-AU" sz="4800" dirty="0"/>
              <a:t>(</a:t>
            </a:r>
            <a:r>
              <a:rPr lang="en-AU" sz="4800" dirty="0" smtClean="0"/>
              <a:t>ss165 and 167 </a:t>
            </a:r>
            <a:r>
              <a:rPr lang="en-AU" sz="4800" dirty="0"/>
              <a:t>of </a:t>
            </a:r>
            <a:r>
              <a:rPr lang="en-AU" sz="4800" dirty="0" smtClean="0"/>
              <a:t>DFVPA)</a:t>
            </a:r>
            <a:endParaRPr lang="en-AU" sz="4800" dirty="0"/>
          </a:p>
          <a:p>
            <a:pPr lvl="1"/>
            <a:r>
              <a:rPr lang="en-AU" sz="4800" dirty="0" smtClean="0"/>
              <a:t>Filing - Notice in </a:t>
            </a:r>
            <a:r>
              <a:rPr lang="en-AU" sz="4800" dirty="0"/>
              <a:t>the </a:t>
            </a:r>
            <a:r>
              <a:rPr lang="en-AU" sz="4800" dirty="0" smtClean="0"/>
              <a:t>Registry </a:t>
            </a:r>
            <a:r>
              <a:rPr lang="en-AU" sz="4800" dirty="0"/>
              <a:t>of the Magistrates Court (Rule 783(3) </a:t>
            </a:r>
            <a:r>
              <a:rPr lang="en-AU" sz="4800" dirty="0" smtClean="0"/>
              <a:t>UCPR)</a:t>
            </a:r>
            <a:endParaRPr lang="en-AU" sz="4800" dirty="0"/>
          </a:p>
          <a:p>
            <a:pPr lvl="1"/>
            <a:r>
              <a:rPr lang="en-AU" sz="4800" dirty="0" smtClean="0"/>
              <a:t>Service - </a:t>
            </a:r>
            <a:r>
              <a:rPr lang="en-AU" sz="4800" dirty="0"/>
              <a:t>clerk of the court may ask police to serve (</a:t>
            </a:r>
            <a:r>
              <a:rPr lang="en-AU" sz="4800" dirty="0" smtClean="0"/>
              <a:t>s </a:t>
            </a:r>
            <a:r>
              <a:rPr lang="en-AU" sz="4800" dirty="0"/>
              <a:t>165 DFVPA)</a:t>
            </a:r>
          </a:p>
          <a:p>
            <a:pPr lvl="1"/>
            <a:r>
              <a:rPr lang="en-AU" sz="4800" dirty="0" smtClean="0"/>
              <a:t>Substituted </a:t>
            </a:r>
            <a:r>
              <a:rPr lang="en-AU" sz="4800" dirty="0"/>
              <a:t>service - </a:t>
            </a:r>
            <a:r>
              <a:rPr lang="en-AU" sz="4800" dirty="0" smtClean="0"/>
              <a:t> Court directions needed. Where  </a:t>
            </a:r>
            <a:r>
              <a:rPr lang="en-AU" sz="4800" dirty="0"/>
              <a:t>unable </a:t>
            </a:r>
            <a:r>
              <a:rPr lang="en-AU" sz="4800" dirty="0" smtClean="0"/>
              <a:t>to effect service, not practicable or reasonable to serve (s144 DFVPA, Rule 112 and116 UCPR)</a:t>
            </a:r>
            <a:endParaRPr lang="en-AU" sz="4800" dirty="0"/>
          </a:p>
          <a:p>
            <a:pPr lvl="1"/>
            <a:r>
              <a:rPr lang="en-AU" sz="4800" dirty="0" smtClean="0"/>
              <a:t>Documents – Magistrates Court sends documents </a:t>
            </a:r>
            <a:r>
              <a:rPr lang="en-AU" sz="4800" dirty="0"/>
              <a:t>to the </a:t>
            </a:r>
            <a:r>
              <a:rPr lang="en-AU" sz="4800" dirty="0" smtClean="0"/>
              <a:t>District Court.  Rules </a:t>
            </a:r>
            <a:r>
              <a:rPr lang="en-AU" sz="4800" dirty="0"/>
              <a:t>require an </a:t>
            </a:r>
            <a:r>
              <a:rPr lang="en-AU" sz="4800" dirty="0" smtClean="0"/>
              <a:t>appeal </a:t>
            </a:r>
            <a:r>
              <a:rPr lang="en-AU" sz="4800" dirty="0"/>
              <a:t>book </a:t>
            </a:r>
            <a:r>
              <a:rPr lang="en-AU" sz="4800" dirty="0" smtClean="0"/>
              <a:t>(</a:t>
            </a:r>
            <a:r>
              <a:rPr lang="en-AU" sz="4800" dirty="0"/>
              <a:t>Rule </a:t>
            </a:r>
            <a:r>
              <a:rPr lang="en-AU" sz="4800" dirty="0" smtClean="0"/>
              <a:t>758 UCPR; Rule 783(4) UCPR). Need affidavits and liaise with Registrar</a:t>
            </a:r>
            <a:endParaRPr lang="en-AU" sz="4800" dirty="0"/>
          </a:p>
          <a:p>
            <a:pPr lvl="1"/>
            <a:r>
              <a:rPr lang="en-AU" sz="4800" dirty="0" smtClean="0"/>
              <a:t>Conferences </a:t>
            </a:r>
            <a:r>
              <a:rPr lang="en-AU" sz="4800" dirty="0"/>
              <a:t>(Rule </a:t>
            </a:r>
            <a:r>
              <a:rPr lang="en-AU" sz="4800" dirty="0" smtClean="0"/>
              <a:t>753 UCPR)</a:t>
            </a:r>
            <a:endParaRPr lang="en-AU" sz="4800" dirty="0"/>
          </a:p>
          <a:p>
            <a:pPr lvl="1"/>
            <a:r>
              <a:rPr lang="en-AU" sz="4800" dirty="0" smtClean="0"/>
              <a:t>Certificate </a:t>
            </a:r>
            <a:r>
              <a:rPr lang="en-AU" sz="4800" dirty="0"/>
              <a:t>of Readiness - </a:t>
            </a:r>
            <a:r>
              <a:rPr lang="en-AU" sz="4800" dirty="0" smtClean="0"/>
              <a:t>may </a:t>
            </a:r>
            <a:r>
              <a:rPr lang="en-AU" sz="4800" dirty="0"/>
              <a:t>need to apply for direction for waiver or </a:t>
            </a:r>
            <a:r>
              <a:rPr lang="en-AU" sz="4800" dirty="0" smtClean="0"/>
              <a:t>write </a:t>
            </a:r>
            <a:r>
              <a:rPr lang="en-AU" sz="4800" dirty="0"/>
              <a:t>to </a:t>
            </a:r>
            <a:r>
              <a:rPr lang="en-AU" sz="4800" dirty="0" smtClean="0"/>
              <a:t>Registrar </a:t>
            </a:r>
            <a:r>
              <a:rPr lang="en-AU" sz="4800" dirty="0"/>
              <a:t>(s 144 </a:t>
            </a:r>
            <a:r>
              <a:rPr lang="en-AU" sz="4800" dirty="0" smtClean="0"/>
              <a:t>DFVPA</a:t>
            </a:r>
            <a:r>
              <a:rPr lang="en-AU" sz="4800" dirty="0"/>
              <a:t>, </a:t>
            </a:r>
            <a:r>
              <a:rPr lang="en-AU" sz="4800" dirty="0" smtClean="0"/>
              <a:t>Rule </a:t>
            </a:r>
            <a:r>
              <a:rPr lang="en-AU" sz="4800" dirty="0"/>
              <a:t>790 UCPR)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9329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465232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Cases addressing test and new or fresh evidence</a:t>
            </a:r>
            <a:endParaRPr lang="en-A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708920"/>
            <a:ext cx="6777317" cy="3123709"/>
          </a:xfrm>
        </p:spPr>
        <p:txBody>
          <a:bodyPr>
            <a:normAutofit fontScale="77500" lnSpcReduction="20000"/>
          </a:bodyPr>
          <a:lstStyle/>
          <a:p>
            <a:r>
              <a:rPr lang="en-AU" i="1" dirty="0"/>
              <a:t>FCA v Commissioner of the Queensland Police Service </a:t>
            </a:r>
            <a:r>
              <a:rPr lang="en-AU" dirty="0"/>
              <a:t>[2014] QDC </a:t>
            </a:r>
            <a:r>
              <a:rPr lang="en-AU" dirty="0" smtClean="0"/>
              <a:t>46</a:t>
            </a:r>
          </a:p>
          <a:p>
            <a:pPr marL="68580" indent="0">
              <a:buNone/>
            </a:pPr>
            <a:endParaRPr lang="en-AU" dirty="0" smtClean="0"/>
          </a:p>
          <a:p>
            <a:r>
              <a:rPr lang="en-AU" i="1" dirty="0"/>
              <a:t>TJA v TJF </a:t>
            </a:r>
            <a:r>
              <a:rPr lang="en-AU" dirty="0"/>
              <a:t>[2014] QDC </a:t>
            </a:r>
            <a:r>
              <a:rPr lang="en-AU" dirty="0" smtClean="0"/>
              <a:t>244</a:t>
            </a:r>
          </a:p>
          <a:p>
            <a:endParaRPr lang="en-AU" dirty="0" smtClean="0"/>
          </a:p>
          <a:p>
            <a:r>
              <a:rPr lang="en-AU" i="1" dirty="0"/>
              <a:t>GKE v EUT </a:t>
            </a:r>
            <a:r>
              <a:rPr lang="en-AU" dirty="0"/>
              <a:t>[2014] QDC </a:t>
            </a:r>
            <a:r>
              <a:rPr lang="en-AU" dirty="0" smtClean="0"/>
              <a:t>248</a:t>
            </a:r>
          </a:p>
          <a:p>
            <a:pPr marL="68580" indent="0">
              <a:buNone/>
            </a:pPr>
            <a:endParaRPr lang="en-AU" dirty="0"/>
          </a:p>
          <a:p>
            <a:r>
              <a:rPr lang="en-AU" i="1" dirty="0"/>
              <a:t>MDE v MLG &amp; Queensland Police Service </a:t>
            </a:r>
            <a:r>
              <a:rPr lang="en-AU" dirty="0"/>
              <a:t>[2015] QDC </a:t>
            </a:r>
            <a:r>
              <a:rPr lang="en-AU" dirty="0" smtClean="0"/>
              <a:t>151</a:t>
            </a:r>
          </a:p>
          <a:p>
            <a:pPr marL="68580" indent="0">
              <a:buNone/>
            </a:pPr>
            <a:endParaRPr lang="en-AU" dirty="0" smtClean="0"/>
          </a:p>
          <a:p>
            <a:r>
              <a:rPr lang="en-AU" i="1" dirty="0"/>
              <a:t>TKG v NKQ </a:t>
            </a:r>
            <a:r>
              <a:rPr lang="en-AU" dirty="0"/>
              <a:t>[2015] QDC 258 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69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1143000"/>
          </a:xfrm>
        </p:spPr>
        <p:txBody>
          <a:bodyPr>
            <a:normAutofit/>
          </a:bodyPr>
          <a:lstStyle/>
          <a:p>
            <a:r>
              <a:rPr lang="en-AU" b="1" dirty="0" smtClean="0"/>
              <a:t>Procedural issues / stay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/>
              <a:t>K </a:t>
            </a:r>
            <a:r>
              <a:rPr lang="en-AU" i="1" dirty="0"/>
              <a:t>v </a:t>
            </a:r>
            <a:r>
              <a:rPr lang="en-AU" i="1" dirty="0" smtClean="0"/>
              <a:t>K </a:t>
            </a:r>
            <a:r>
              <a:rPr lang="en-AU" dirty="0"/>
              <a:t>[2015] </a:t>
            </a:r>
            <a:r>
              <a:rPr lang="en-AU" dirty="0" smtClean="0"/>
              <a:t>QDC</a:t>
            </a:r>
          </a:p>
          <a:p>
            <a:endParaRPr lang="en-AU" u="sng" dirty="0" smtClean="0"/>
          </a:p>
          <a:p>
            <a:r>
              <a:rPr lang="en-AU" i="1" dirty="0"/>
              <a:t>CR v CM</a:t>
            </a:r>
            <a:r>
              <a:rPr lang="en-AU" dirty="0"/>
              <a:t> [2015] </a:t>
            </a:r>
            <a:r>
              <a:rPr lang="en-AU" dirty="0" smtClean="0"/>
              <a:t>QDC</a:t>
            </a:r>
          </a:p>
          <a:p>
            <a:pPr marL="68580" indent="0">
              <a:buNone/>
            </a:pPr>
            <a:endParaRPr lang="en-AU" dirty="0" smtClean="0"/>
          </a:p>
          <a:p>
            <a:r>
              <a:rPr lang="en-AU" i="1" dirty="0"/>
              <a:t>SGLB </a:t>
            </a:r>
            <a:r>
              <a:rPr lang="en-AU" i="1" dirty="0" smtClean="0"/>
              <a:t>v </a:t>
            </a:r>
            <a:r>
              <a:rPr lang="en-AU" i="1" dirty="0"/>
              <a:t>PAB </a:t>
            </a:r>
            <a:r>
              <a:rPr lang="en-AU" dirty="0"/>
              <a:t>[2015] QMC 8</a:t>
            </a:r>
          </a:p>
        </p:txBody>
      </p:sp>
    </p:spTree>
    <p:extLst>
      <p:ext uri="{BB962C8B-B14F-4D97-AF65-F5344CB8AC3E}">
        <p14:creationId xmlns:p14="http://schemas.microsoft.com/office/powerpoint/2010/main" val="12060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829896"/>
          </a:xfrm>
        </p:spPr>
        <p:txBody>
          <a:bodyPr/>
          <a:lstStyle/>
          <a:p>
            <a:r>
              <a:rPr lang="en-AU" b="1" dirty="0" smtClean="0"/>
              <a:t>What we can take from this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176464"/>
          </a:xfrm>
        </p:spPr>
        <p:txBody>
          <a:bodyPr>
            <a:normAutofit fontScale="70000" lnSpcReduction="20000"/>
          </a:bodyPr>
          <a:lstStyle/>
          <a:p>
            <a:pPr marL="68580" lvl="0" indent="0">
              <a:buNone/>
            </a:pPr>
            <a:endParaRPr lang="en-AU" dirty="0" smtClean="0"/>
          </a:p>
          <a:p>
            <a:pPr marL="68580" lvl="0" indent="0">
              <a:buNone/>
            </a:pPr>
            <a:r>
              <a:rPr lang="en-AU" b="1" dirty="0" smtClean="0"/>
              <a:t>When preparing affidavits and submissions:</a:t>
            </a:r>
          </a:p>
          <a:p>
            <a:r>
              <a:rPr lang="en-AU" dirty="0" smtClean="0"/>
              <a:t>Adduce </a:t>
            </a:r>
            <a:r>
              <a:rPr lang="en-AU" dirty="0"/>
              <a:t>all evidence first instance</a:t>
            </a:r>
          </a:p>
          <a:p>
            <a:r>
              <a:rPr lang="en-AU" dirty="0"/>
              <a:t>Address state of mind - </a:t>
            </a:r>
            <a:r>
              <a:rPr lang="en-AU" dirty="0" smtClean="0"/>
              <a:t>future and </a:t>
            </a:r>
            <a:r>
              <a:rPr lang="en-AU" dirty="0"/>
              <a:t>past</a:t>
            </a:r>
            <a:endParaRPr lang="en-AU" sz="2000" dirty="0"/>
          </a:p>
          <a:p>
            <a:pPr lvl="0"/>
            <a:r>
              <a:rPr lang="en-AU" dirty="0" smtClean="0"/>
              <a:t>Formulate around words of s </a:t>
            </a:r>
            <a:r>
              <a:rPr lang="en-AU" dirty="0"/>
              <a:t>37(1)(c</a:t>
            </a:r>
            <a:r>
              <a:rPr lang="en-AU" dirty="0" smtClean="0"/>
              <a:t>) DFVPA:</a:t>
            </a:r>
          </a:p>
          <a:p>
            <a:pPr lvl="1">
              <a:buFontTx/>
              <a:buChar char="-"/>
            </a:pPr>
            <a:r>
              <a:rPr lang="en-AU" sz="2400" dirty="0" smtClean="0"/>
              <a:t>risk </a:t>
            </a:r>
            <a:r>
              <a:rPr lang="en-AU" sz="2400" dirty="0"/>
              <a:t>of future domestic </a:t>
            </a:r>
            <a:r>
              <a:rPr lang="en-AU" sz="2400" dirty="0" smtClean="0"/>
              <a:t>violence</a:t>
            </a:r>
            <a:endParaRPr lang="en-AU" sz="2000" dirty="0" smtClean="0"/>
          </a:p>
          <a:p>
            <a:pPr lvl="1">
              <a:buFontTx/>
              <a:buChar char="-"/>
            </a:pPr>
            <a:r>
              <a:rPr lang="en-AU" sz="2400" dirty="0" smtClean="0"/>
              <a:t>the </a:t>
            </a:r>
            <a:r>
              <a:rPr lang="en-AU" sz="2400" dirty="0"/>
              <a:t>nature </a:t>
            </a:r>
            <a:r>
              <a:rPr lang="en-AU" sz="2400" dirty="0" smtClean="0"/>
              <a:t>of the risk</a:t>
            </a:r>
          </a:p>
          <a:p>
            <a:pPr lvl="1">
              <a:buFontTx/>
              <a:buChar char="-"/>
            </a:pPr>
            <a:r>
              <a:rPr lang="en-AU" sz="2400" dirty="0" smtClean="0"/>
              <a:t>the </a:t>
            </a:r>
            <a:r>
              <a:rPr lang="en-AU" sz="2400" dirty="0"/>
              <a:t>protective </a:t>
            </a:r>
            <a:r>
              <a:rPr lang="en-AU" sz="2400" dirty="0" smtClean="0"/>
              <a:t>needs</a:t>
            </a:r>
            <a:endParaRPr lang="en-AU" sz="2000" dirty="0" smtClean="0"/>
          </a:p>
          <a:p>
            <a:pPr lvl="1">
              <a:buFontTx/>
              <a:buChar char="-"/>
            </a:pPr>
            <a:r>
              <a:rPr lang="en-AU" sz="2400" dirty="0" smtClean="0"/>
              <a:t>how </a:t>
            </a:r>
            <a:r>
              <a:rPr lang="en-AU" sz="2400" dirty="0"/>
              <a:t>imposing </a:t>
            </a:r>
            <a:r>
              <a:rPr lang="en-AU" sz="2400" dirty="0" smtClean="0"/>
              <a:t>order “</a:t>
            </a:r>
            <a:r>
              <a:rPr lang="en-AU" sz="2400" dirty="0"/>
              <a:t>necessary or desirable” to meet those </a:t>
            </a:r>
            <a:r>
              <a:rPr lang="en-AU" sz="2400" dirty="0" smtClean="0"/>
              <a:t>needs</a:t>
            </a:r>
          </a:p>
          <a:p>
            <a:pPr lvl="1">
              <a:buFontTx/>
              <a:buChar char="-"/>
            </a:pPr>
            <a:r>
              <a:rPr lang="en-AU" sz="2400" dirty="0" smtClean="0"/>
              <a:t>why feel its needed</a:t>
            </a:r>
            <a:endParaRPr lang="en-AU" sz="2000" dirty="0"/>
          </a:p>
          <a:p>
            <a:pPr lvl="0"/>
            <a:r>
              <a:rPr lang="en-AU" dirty="0" smtClean="0"/>
              <a:t>Consider Briginshaw – impact if order made or not made</a:t>
            </a:r>
            <a:endParaRPr lang="en-AU" sz="2000" dirty="0"/>
          </a:p>
          <a:p>
            <a:pPr lvl="0"/>
            <a:r>
              <a:rPr lang="en-AU" dirty="0" smtClean="0"/>
              <a:t>Family or parenting proceedings - be fair</a:t>
            </a:r>
            <a:r>
              <a:rPr lang="en-AU" dirty="0"/>
              <a:t>, </a:t>
            </a:r>
            <a:r>
              <a:rPr lang="en-AU" dirty="0" smtClean="0"/>
              <a:t>balanced </a:t>
            </a:r>
            <a:r>
              <a:rPr lang="en-AU" dirty="0"/>
              <a:t>and </a:t>
            </a:r>
            <a:r>
              <a:rPr lang="en-AU" dirty="0" smtClean="0"/>
              <a:t>consider own </a:t>
            </a:r>
            <a:r>
              <a:rPr lang="en-AU" dirty="0"/>
              <a:t>steps / </a:t>
            </a:r>
            <a:r>
              <a:rPr lang="en-AU" dirty="0" smtClean="0"/>
              <a:t>compliance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43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Other points of interest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AU" dirty="0" smtClean="0"/>
          </a:p>
          <a:p>
            <a:r>
              <a:rPr lang="en-AU" dirty="0" smtClean="0"/>
              <a:t>No indemnity costs </a:t>
            </a:r>
            <a:r>
              <a:rPr lang="en-AU" dirty="0" smtClean="0"/>
              <a:t>- </a:t>
            </a:r>
            <a:r>
              <a:rPr lang="de-DE" i="1" dirty="0"/>
              <a:t>MHH v LAN</a:t>
            </a:r>
            <a:r>
              <a:rPr lang="de-DE" i="1" dirty="0">
                <a:solidFill>
                  <a:schemeClr val="tx1"/>
                </a:solidFill>
              </a:rPr>
              <a:t> </a:t>
            </a:r>
            <a:r>
              <a:rPr lang="de-DE" dirty="0"/>
              <a:t>[2016] QMC </a:t>
            </a:r>
            <a:r>
              <a:rPr lang="de-DE" dirty="0" smtClean="0"/>
              <a:t>001</a:t>
            </a:r>
          </a:p>
          <a:p>
            <a:endParaRPr lang="en-AU" dirty="0" smtClean="0"/>
          </a:p>
          <a:p>
            <a:r>
              <a:rPr lang="en-AU" dirty="0" smtClean="0"/>
              <a:t>Cultural </a:t>
            </a:r>
            <a:r>
              <a:rPr lang="en-AU" dirty="0"/>
              <a:t>issues </a:t>
            </a:r>
            <a:endParaRPr lang="en-AU" dirty="0" smtClean="0"/>
          </a:p>
          <a:p>
            <a:pPr marL="68580" indent="0">
              <a:buNone/>
            </a:pPr>
            <a:endParaRPr lang="en-AU" sz="1600" dirty="0" smtClean="0"/>
          </a:p>
          <a:p>
            <a:pPr lvl="0"/>
            <a:r>
              <a:rPr lang="en-AU" dirty="0" smtClean="0"/>
              <a:t>Capacity issues</a:t>
            </a:r>
          </a:p>
          <a:p>
            <a:pPr marL="68580" lvl="0" indent="0">
              <a:buNone/>
            </a:pPr>
            <a:endParaRPr lang="en-AU" sz="1600" dirty="0" smtClean="0"/>
          </a:p>
          <a:p>
            <a:pPr lvl="0"/>
            <a:r>
              <a:rPr lang="en-AU" dirty="0" smtClean="0"/>
              <a:t>Metadata</a:t>
            </a:r>
          </a:p>
          <a:p>
            <a:pPr marL="68580" lv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9465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757888"/>
          </a:xfrm>
        </p:spPr>
        <p:txBody>
          <a:bodyPr>
            <a:normAutofit/>
          </a:bodyPr>
          <a:lstStyle/>
          <a:p>
            <a:r>
              <a:rPr lang="en-AU" b="1" dirty="0"/>
              <a:t>What exactly is “metadata</a:t>
            </a:r>
            <a:r>
              <a:rPr lang="en-AU" b="1" dirty="0" smtClean="0"/>
              <a:t>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6777317" cy="3508977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AU" b="1" i="1" dirty="0" smtClean="0"/>
              <a:t>Section 172 - No </a:t>
            </a:r>
            <a:r>
              <a:rPr lang="en-AU" b="1" i="1" dirty="0"/>
              <a:t>disclosure of the contents or substance of a communication </a:t>
            </a:r>
            <a:endParaRPr lang="en-AU" dirty="0"/>
          </a:p>
          <a:p>
            <a:pPr marL="68580" indent="0">
              <a:buNone/>
            </a:pPr>
            <a:r>
              <a:rPr lang="en-AU" i="1" dirty="0"/>
              <a:t>Divisions 3, 4 and 4A do not permit the disclosure of: </a:t>
            </a:r>
            <a:endParaRPr lang="en-AU" dirty="0"/>
          </a:p>
          <a:p>
            <a:pPr marL="68580" indent="0">
              <a:buNone/>
            </a:pPr>
            <a:r>
              <a:rPr lang="en-AU" i="1" dirty="0"/>
              <a:t>(a) </a:t>
            </a:r>
            <a:r>
              <a:rPr lang="en-AU" b="1" i="1" u="sng" dirty="0"/>
              <a:t>information </a:t>
            </a:r>
            <a:r>
              <a:rPr lang="en-AU" i="1" dirty="0"/>
              <a:t>that is the </a:t>
            </a:r>
            <a:r>
              <a:rPr lang="en-AU" b="1" i="1" u="sng" dirty="0"/>
              <a:t>contents or substance of a communication</a:t>
            </a:r>
            <a:r>
              <a:rPr lang="en-AU" i="1" dirty="0"/>
              <a:t>; or </a:t>
            </a:r>
            <a:endParaRPr lang="en-AU" dirty="0"/>
          </a:p>
          <a:p>
            <a:pPr marL="68580" indent="0">
              <a:buNone/>
            </a:pPr>
            <a:r>
              <a:rPr lang="en-AU" i="1" dirty="0" smtClean="0"/>
              <a:t>(b</a:t>
            </a:r>
            <a:r>
              <a:rPr lang="en-AU" i="1" dirty="0"/>
              <a:t>) a </a:t>
            </a:r>
            <a:r>
              <a:rPr lang="en-AU" b="1" i="1" u="sng" dirty="0"/>
              <a:t>document</a:t>
            </a:r>
            <a:r>
              <a:rPr lang="en-AU" i="1" dirty="0"/>
              <a:t> to the extent that the document contains the </a:t>
            </a:r>
            <a:r>
              <a:rPr lang="en-AU" b="1" i="1" u="sng" dirty="0"/>
              <a:t>contents or substance of a communication</a:t>
            </a:r>
            <a:r>
              <a:rPr lang="en-AU" i="1" dirty="0"/>
              <a:t>.</a:t>
            </a:r>
            <a:endParaRPr lang="en-AU" dirty="0"/>
          </a:p>
          <a:p>
            <a:pPr marL="68580" indent="0">
              <a:buNone/>
            </a:pPr>
            <a:endParaRPr lang="en-AU" dirty="0" smtClean="0"/>
          </a:p>
          <a:p>
            <a:pPr marL="68580" indent="0">
              <a:buNone/>
            </a:pPr>
            <a:r>
              <a:rPr lang="en-AU" b="1" u="sng" dirty="0" smtClean="0"/>
              <a:t>It is:</a:t>
            </a:r>
          </a:p>
          <a:p>
            <a:pPr lvl="1"/>
            <a:r>
              <a:rPr lang="en-AU" sz="2400" dirty="0"/>
              <a:t>what it is, that is, the </a:t>
            </a:r>
            <a:r>
              <a:rPr lang="en-AU" sz="2400" b="1" u="sng" dirty="0"/>
              <a:t>content or substance of a communication</a:t>
            </a:r>
            <a:r>
              <a:rPr lang="en-AU" sz="2400" dirty="0"/>
              <a:t>  </a:t>
            </a:r>
          </a:p>
          <a:p>
            <a:pPr lvl="1"/>
            <a:r>
              <a:rPr lang="en-AU" sz="2400" dirty="0"/>
              <a:t>not the document or content itself, except to the extent it comes within these areas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169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r>
              <a:rPr lang="en-AU" b="1" dirty="0"/>
              <a:t>What </a:t>
            </a:r>
            <a:r>
              <a:rPr lang="en-AU" b="1" dirty="0" smtClean="0"/>
              <a:t>your </a:t>
            </a:r>
            <a:r>
              <a:rPr lang="en-AU" b="1" dirty="0"/>
              <a:t>data </a:t>
            </a:r>
            <a:r>
              <a:rPr lang="en-AU" b="1" dirty="0" smtClean="0"/>
              <a:t>shows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90" y="1484784"/>
            <a:ext cx="5285433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96374" y="1916832"/>
            <a:ext cx="934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Towers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and 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travel</a:t>
            </a:r>
          </a:p>
          <a:p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29039"/>
            <a:ext cx="6782626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u="sng" dirty="0">
                <a:hlinkClick r:id="rId3"/>
              </a:rPr>
              <a:t>http://</a:t>
            </a:r>
            <a:r>
              <a:rPr lang="en-AU" sz="1400" u="sng" dirty="0" smtClean="0">
                <a:hlinkClick r:id="rId3"/>
              </a:rPr>
              <a:t>www.abc.net.au/news/2015-08-16/metadata-retention-privacy-</a:t>
            </a:r>
          </a:p>
          <a:p>
            <a:r>
              <a:rPr lang="en-AU" sz="1400" u="sng" dirty="0" smtClean="0">
                <a:hlinkClick r:id="rId3"/>
              </a:rPr>
              <a:t>phone-will-ockenden/6694152?WT.mc_id=Innovation_News|HowYourPhone</a:t>
            </a:r>
          </a:p>
          <a:p>
            <a:r>
              <a:rPr lang="en-AU" sz="1400" u="sng" dirty="0" smtClean="0">
                <a:hlinkClick r:id="rId3"/>
              </a:rPr>
              <a:t>TracksYourEveryMove_GPP|abc</a:t>
            </a:r>
            <a:r>
              <a:rPr lang="en-AU" sz="1400" u="sng" dirty="0" smtClean="0"/>
              <a:t> and </a:t>
            </a:r>
            <a:r>
              <a:rPr lang="en-AU" sz="1200" u="sng" dirty="0">
                <a:hlinkClick r:id="rId4"/>
              </a:rPr>
              <a:t>http://www.abc.net.au/news/2015-08-24</a:t>
            </a:r>
            <a:r>
              <a:rPr lang="en-AU" sz="1200" u="sng" dirty="0" smtClean="0">
                <a:hlinkClick r:id="rId4"/>
              </a:rPr>
              <a:t>/</a:t>
            </a:r>
          </a:p>
          <a:p>
            <a:r>
              <a:rPr lang="en-AU" sz="1200" u="sng" dirty="0" smtClean="0">
                <a:hlinkClick r:id="rId4"/>
              </a:rPr>
              <a:t>metadata-what-you-found-will-ockenden/6703626</a:t>
            </a:r>
            <a:r>
              <a:rPr lang="en-AU" sz="1200" dirty="0" smtClean="0"/>
              <a:t> </a:t>
            </a:r>
            <a:endParaRPr lang="en-AU" sz="1200" dirty="0"/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16995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3608" y="26064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796374" y="1916832"/>
            <a:ext cx="1904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Routes taken</a:t>
            </a:r>
          </a:p>
          <a:p>
            <a:endParaRPr lang="en-AU" dirty="0">
              <a:solidFill>
                <a:srgbClr val="0070C0"/>
              </a:solidFill>
            </a:endParaRPr>
          </a:p>
          <a:p>
            <a:r>
              <a:rPr lang="en-AU" dirty="0" smtClean="0">
                <a:solidFill>
                  <a:srgbClr val="0070C0"/>
                </a:solidFill>
              </a:rPr>
              <a:t>Mode of public</a:t>
            </a:r>
          </a:p>
          <a:p>
            <a:r>
              <a:rPr lang="en-AU" dirty="0" smtClean="0">
                <a:solidFill>
                  <a:srgbClr val="0070C0"/>
                </a:solidFill>
              </a:rPr>
              <a:t>transport</a:t>
            </a:r>
          </a:p>
          <a:p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9924"/>
            <a:ext cx="2728407" cy="460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273630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8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</TotalTime>
  <Words>554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Developments in domestic and family violence and the Impact of “Metadata” Legislation</vt:lpstr>
      <vt:lpstr>Appeals Process</vt:lpstr>
      <vt:lpstr>Cases addressing test and new or fresh evidence</vt:lpstr>
      <vt:lpstr>Procedural issues / stay</vt:lpstr>
      <vt:lpstr>What we can take from this</vt:lpstr>
      <vt:lpstr>Other points of interest </vt:lpstr>
      <vt:lpstr>What exactly is “metadata”</vt:lpstr>
      <vt:lpstr>What your data shows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tweets?</vt:lpstr>
      <vt:lpstr>Facebook?</vt:lpstr>
      <vt:lpstr>Other posts or forums?</vt:lpstr>
      <vt:lpstr>What can you do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 in domestic and family violence appeals</dc:title>
  <dc:creator>Kylie Hillard</dc:creator>
  <cp:lastModifiedBy>Kylie Hillard</cp:lastModifiedBy>
  <cp:revision>19</cp:revision>
  <dcterms:created xsi:type="dcterms:W3CDTF">2015-07-15T19:20:58Z</dcterms:created>
  <dcterms:modified xsi:type="dcterms:W3CDTF">2016-02-15T10:57:49Z</dcterms:modified>
</cp:coreProperties>
</file>