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432" r:id="rId3"/>
    <p:sldId id="383" r:id="rId4"/>
    <p:sldId id="436" r:id="rId5"/>
    <p:sldId id="437" r:id="rId6"/>
    <p:sldId id="400" r:id="rId7"/>
    <p:sldId id="399" r:id="rId8"/>
    <p:sldId id="444" r:id="rId9"/>
    <p:sldId id="427" r:id="rId10"/>
  </p:sldIdLst>
  <p:sldSz cx="9144000" cy="6858000" type="screen4x3"/>
  <p:notesSz cx="6669088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A36"/>
    <a:srgbClr val="81814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404" autoAdjust="0"/>
  </p:normalViewPr>
  <p:slideViewPr>
    <p:cSldViewPr>
      <p:cViewPr>
        <p:scale>
          <a:sx n="54" d="100"/>
          <a:sy n="54" d="100"/>
        </p:scale>
        <p:origin x="-1740" y="-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5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 smtClean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fld id="{55E70775-09AF-4D67-B235-EC3131C52A50}" type="datetimeFigureOut">
              <a:rPr lang="en-US"/>
              <a:pPr>
                <a:defRPr/>
              </a:pPr>
              <a:t>2/13/2015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 smtClean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fld id="{54784B7A-D0F2-4C58-A8F3-6FE9A3A065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946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15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212" y="4715153"/>
            <a:ext cx="4890665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150" y="9430306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fld id="{EC100BC2-67EC-4EE4-80A6-29F3F0E8D6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451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1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2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3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4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5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6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7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8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A554DA-57AF-485D-931C-9772D73C5AC4}" type="slidenum">
              <a:rPr lang="en-US" smtClean="0">
                <a:latin typeface="Times" pitchFamily="18" charset="0"/>
                <a:cs typeface="Arial" charset="0"/>
              </a:rPr>
              <a:pPr/>
              <a:t>9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A7DE6-9492-4F22-849D-B5A4F66E692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EA605-BB9D-46DB-B148-9C43E037C88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CF479-B0D2-414A-959A-E22980A9DAA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6CAB4B-1B79-4AD6-A521-92DBFB1B7264}" type="slidenum">
              <a:rPr lang="en-AU" smtClean="0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85B18-5645-4195-A3AD-DE4B7BD902C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0853F-46BE-4180-9909-69CFB149C08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0FFA3-E6F9-4C81-A173-D99B6FE4C39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C55F0-3966-4630-9843-24AB98204C0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5DEA9-5792-431A-847F-FD20A6B63D9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6133F-8CEF-40C2-BC4C-081079C9E9B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4EC60-FFAC-454A-9CCA-DB6C0E5CB30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F4013-0ECE-4BC1-9C90-3E516F23F8C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fld id="{DF6CAB4B-1B79-4AD6-A521-92DBFB1B726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ndingcentre.com.au/grant/home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hyperlink" Target="http://www.globalphilanthropic.com/" TargetMode="External"/><Relationship Id="rId4" Type="http://schemas.openxmlformats.org/officeDocument/2006/relationships/hyperlink" Target="http://www.philanthropy.org.au/seek-funding/access-grant-maker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ails.org.au/_dbase_upl/Partnership%20Proposal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t="37941"/>
          <a:stretch>
            <a:fillRect/>
          </a:stretch>
        </p:blipFill>
        <p:spPr>
          <a:xfrm>
            <a:off x="0" y="0"/>
            <a:ext cx="9144000" cy="5589240"/>
          </a:xfrm>
        </p:spPr>
      </p:pic>
      <p:sp>
        <p:nvSpPr>
          <p:cNvPr id="1843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2590800"/>
            <a:ext cx="8151440" cy="2998440"/>
          </a:xfrm>
        </p:spPr>
        <p:txBody>
          <a:bodyPr/>
          <a:lstStyle/>
          <a:p>
            <a:pPr algn="ctr" eaLnBrk="1" hangingPunct="1">
              <a:buClr>
                <a:srgbClr val="FF7A36"/>
              </a:buClr>
              <a:buSzPct val="115000"/>
              <a:buFontTx/>
              <a:buNone/>
            </a:pPr>
            <a:endParaRPr lang="en-AU" sz="1000" b="1" dirty="0" smtClean="0">
              <a:solidFill>
                <a:srgbClr val="81814C"/>
              </a:solidFill>
              <a:ea typeface="ＭＳ Ｐゴシック" pitchFamily="34" charset="-128"/>
            </a:endParaRPr>
          </a:p>
          <a:p>
            <a:pPr algn="ctr" eaLnBrk="1" hangingPunct="1">
              <a:buClr>
                <a:srgbClr val="FF7A36"/>
              </a:buClr>
              <a:buSzPct val="115000"/>
              <a:buFontTx/>
              <a:buNone/>
            </a:pPr>
            <a:r>
              <a:rPr lang="en-AU" sz="6600" b="1" dirty="0" smtClean="0">
                <a:solidFill>
                  <a:srgbClr val="81814C"/>
                </a:solidFill>
                <a:ea typeface="ＭＳ Ｐゴシック" pitchFamily="34" charset="-128"/>
              </a:rPr>
              <a:t>Fundraising </a:t>
            </a:r>
            <a:r>
              <a:rPr lang="en-AU" sz="6600" b="1" dirty="0">
                <a:solidFill>
                  <a:srgbClr val="81814C"/>
                </a:solidFill>
                <a:ea typeface="ＭＳ Ｐゴシック" pitchFamily="34" charset="-128"/>
              </a:rPr>
              <a:t>ideas </a:t>
            </a:r>
            <a:endParaRPr lang="en-AU" sz="6600" b="1" dirty="0" smtClean="0">
              <a:solidFill>
                <a:srgbClr val="81814C"/>
              </a:solidFill>
              <a:ea typeface="ＭＳ Ｐゴシック" pitchFamily="34" charset="-128"/>
            </a:endParaRPr>
          </a:p>
          <a:p>
            <a:pPr algn="ctr" eaLnBrk="1" hangingPunct="1">
              <a:buClr>
                <a:srgbClr val="FF7A36"/>
              </a:buClr>
              <a:buSzPct val="115000"/>
              <a:buFontTx/>
              <a:buNone/>
            </a:pPr>
            <a:r>
              <a:rPr lang="en-AU" sz="6600" b="1" dirty="0" smtClean="0">
                <a:solidFill>
                  <a:srgbClr val="81814C"/>
                </a:solidFill>
                <a:ea typeface="ＭＳ Ｐゴシック" pitchFamily="34" charset="-128"/>
              </a:rPr>
              <a:t>for </a:t>
            </a:r>
            <a:r>
              <a:rPr lang="en-AU" sz="6600" b="1" dirty="0">
                <a:solidFill>
                  <a:srgbClr val="81814C"/>
                </a:solidFill>
                <a:ea typeface="ＭＳ Ｐゴシック" pitchFamily="34" charset="-128"/>
              </a:rPr>
              <a:t>CLCs</a:t>
            </a:r>
          </a:p>
          <a:p>
            <a:pPr algn="ctr" eaLnBrk="1" hangingPunct="1">
              <a:buClr>
                <a:srgbClr val="FF7A36"/>
              </a:buClr>
              <a:buSzPct val="115000"/>
              <a:buFontTx/>
              <a:buNone/>
            </a:pPr>
            <a:endParaRPr lang="en-AU" sz="2400" b="1" u="sng" dirty="0" smtClean="0">
              <a:solidFill>
                <a:srgbClr val="81814C"/>
              </a:solidFill>
              <a:ea typeface="ＭＳ Ｐゴシック" pitchFamily="34" charset="-128"/>
            </a:endParaRPr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5410200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92138" y="550702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1800" dirty="0">
              <a:solidFill>
                <a:srgbClr val="FF99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sp>
        <p:nvSpPr>
          <p:cNvPr id="2" name="Rectangle 1"/>
          <p:cNvSpPr/>
          <p:nvPr/>
        </p:nvSpPr>
        <p:spPr>
          <a:xfrm>
            <a:off x="683568" y="2403721"/>
            <a:ext cx="705678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Clr>
                <a:srgbClr val="FF7A36"/>
              </a:buClr>
              <a:buSzPct val="115000"/>
              <a:buFontTx/>
              <a:buNone/>
            </a:pPr>
            <a:endParaRPr lang="en-AU" sz="3600" b="1" dirty="0" smtClean="0">
              <a:solidFill>
                <a:srgbClr val="FF9900"/>
              </a:solidFill>
              <a:latin typeface="Calibri" pitchFamily="34" charset="0"/>
              <a:ea typeface="ＭＳ Ｐゴシック" pitchFamily="34" charset="-128"/>
            </a:endParaRPr>
          </a:p>
          <a:p>
            <a:pPr eaLnBrk="1" hangingPunct="1">
              <a:buClr>
                <a:srgbClr val="FF7A36"/>
              </a:buClr>
              <a:buSzPct val="115000"/>
              <a:buFontTx/>
              <a:buNone/>
            </a:pPr>
            <a:r>
              <a:rPr lang="en-AU" sz="3600" b="1" dirty="0" smtClean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Cathy Baker, Communications and Information Officer, QAILS</a:t>
            </a:r>
          </a:p>
          <a:p>
            <a:pPr eaLnBrk="1" hangingPunct="1">
              <a:buClr>
                <a:srgbClr val="FF7A36"/>
              </a:buClr>
              <a:buSzPct val="115000"/>
              <a:buFontTx/>
              <a:buNone/>
            </a:pPr>
            <a:endParaRPr lang="en-AU" sz="3600" b="1" dirty="0">
              <a:solidFill>
                <a:srgbClr val="FF9900"/>
              </a:solidFill>
              <a:latin typeface="Calibri" pitchFamily="34" charset="0"/>
              <a:ea typeface="ＭＳ Ｐゴシック" pitchFamily="34" charset="-128"/>
            </a:endParaRPr>
          </a:p>
          <a:p>
            <a:pPr eaLnBrk="1" hangingPunct="1">
              <a:buClr>
                <a:srgbClr val="FF7A36"/>
              </a:buClr>
              <a:buSzPct val="115000"/>
              <a:buFontTx/>
              <a:buNone/>
            </a:pPr>
            <a:r>
              <a:rPr lang="en-AU" sz="3600" b="1" dirty="0" smtClean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Paul </a:t>
            </a:r>
            <a:r>
              <a:rPr lang="en-AU" sz="3600" b="1" dirty="0" err="1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Perović</a:t>
            </a:r>
            <a:r>
              <a:rPr lang="en-AU" sz="3600" b="1" dirty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, </a:t>
            </a:r>
            <a:r>
              <a:rPr lang="en-AU" sz="3600" b="1" dirty="0" smtClean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Communications and Fundraising Officer, EDO Qld</a:t>
            </a:r>
            <a:endParaRPr lang="en-AU" sz="3600" b="1" dirty="0">
              <a:solidFill>
                <a:srgbClr val="FF99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2307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5780" y="2996952"/>
            <a:ext cx="6174452" cy="3584822"/>
          </a:xfrm>
          <a:solidFill>
            <a:schemeClr val="bg1"/>
          </a:solidFill>
        </p:spPr>
        <p:txBody>
          <a:bodyPr/>
          <a:lstStyle/>
          <a:p>
            <a:pPr marL="263525" indent="536575" eaLnBrk="1" hangingPunct="1">
              <a:buClr>
                <a:srgbClr val="81814C"/>
              </a:buClr>
              <a:buSzPct val="100000"/>
              <a:buFont typeface="Arial" pitchFamily="34" charset="0"/>
              <a:buChar char="•"/>
            </a:pP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Grants</a:t>
            </a:r>
          </a:p>
          <a:p>
            <a:pPr marL="263525" indent="536575" eaLnBrk="1" hangingPunct="1">
              <a:buClr>
                <a:srgbClr val="81814C"/>
              </a:buClr>
              <a:buSzPct val="100000"/>
              <a:buFont typeface="Arial" pitchFamily="34" charset="0"/>
              <a:buChar char="•"/>
            </a:pP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Donors / appeal letters</a:t>
            </a:r>
          </a:p>
          <a:p>
            <a:pPr marL="263525" indent="536575" eaLnBrk="1" hangingPunct="1">
              <a:buClr>
                <a:srgbClr val="81814C"/>
              </a:buClr>
              <a:buSzPct val="100000"/>
              <a:buFont typeface="Arial" pitchFamily="34" charset="0"/>
              <a:buChar char="•"/>
            </a:pP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Sponsorship</a:t>
            </a:r>
          </a:p>
          <a:p>
            <a:pPr marL="263525" indent="536575" eaLnBrk="1" hangingPunct="1">
              <a:buClr>
                <a:srgbClr val="81814C"/>
              </a:buClr>
              <a:buSzPct val="100000"/>
              <a:buFont typeface="Arial" pitchFamily="34" charset="0"/>
              <a:buChar char="•"/>
            </a:pP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Events </a:t>
            </a:r>
          </a:p>
          <a:p>
            <a:pPr marL="263525" indent="536575" eaLnBrk="1" hangingPunct="1">
              <a:buClr>
                <a:srgbClr val="81814C"/>
              </a:buClr>
              <a:buSzPct val="100000"/>
              <a:buFont typeface="Arial" pitchFamily="34" charset="0"/>
              <a:buChar char="•"/>
            </a:pP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Fee for service ideas</a:t>
            </a:r>
          </a:p>
        </p:txBody>
      </p:sp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sp>
        <p:nvSpPr>
          <p:cNvPr id="2" name="Rectangle 1"/>
          <p:cNvSpPr/>
          <p:nvPr/>
        </p:nvSpPr>
        <p:spPr>
          <a:xfrm>
            <a:off x="683568" y="2403721"/>
            <a:ext cx="70567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Clr>
                <a:srgbClr val="FF7A36"/>
              </a:buClr>
              <a:buSzPct val="115000"/>
              <a:buFontTx/>
              <a:buNone/>
            </a:pPr>
            <a:r>
              <a:rPr lang="en-AU" sz="3600" b="1" dirty="0" smtClean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In this webinar</a:t>
            </a:r>
            <a:r>
              <a:rPr lang="en-AU" sz="3600" b="1" dirty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	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5410200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27584" y="2996952"/>
            <a:ext cx="8316416" cy="3584822"/>
          </a:xfrm>
          <a:solidFill>
            <a:schemeClr val="bg1"/>
          </a:solidFill>
        </p:spPr>
        <p:txBody>
          <a:bodyPr/>
          <a:lstStyle/>
          <a:p>
            <a:pPr marL="533400" indent="-533400"/>
            <a:r>
              <a:rPr lang="en-AU" sz="2400" u="sng" dirty="0" smtClean="0">
                <a:solidFill>
                  <a:srgbClr val="81814C"/>
                </a:solidFill>
                <a:hlinkClick r:id="rId3"/>
              </a:rPr>
              <a:t>www.fundingcentre.com.au/grant/home</a:t>
            </a:r>
            <a:endParaRPr lang="en-AU" sz="2400" dirty="0">
              <a:solidFill>
                <a:srgbClr val="81814C"/>
              </a:solidFill>
            </a:endParaRPr>
          </a:p>
          <a:p>
            <a:pPr marL="533400" indent="-533400"/>
            <a:r>
              <a:rPr lang="en-AU" sz="2400" u="sng" dirty="0" smtClean="0">
                <a:solidFill>
                  <a:srgbClr val="81814C"/>
                </a:solidFill>
                <a:hlinkClick r:id="rId4"/>
              </a:rPr>
              <a:t>www.philanthropy.org.au/seek-funding/access-grant-makers</a:t>
            </a:r>
            <a:r>
              <a:rPr lang="en-AU" sz="2400" u="sng" dirty="0">
                <a:solidFill>
                  <a:srgbClr val="81814C"/>
                </a:solidFill>
                <a:hlinkClick r:id="rId4"/>
              </a:rPr>
              <a:t>/</a:t>
            </a:r>
            <a:endParaRPr lang="en-AU" sz="2400" dirty="0">
              <a:solidFill>
                <a:srgbClr val="81814C"/>
              </a:solidFill>
            </a:endParaRPr>
          </a:p>
          <a:p>
            <a:pPr marL="533400" indent="-533400"/>
            <a:r>
              <a:rPr lang="en-AU" sz="2400" u="sng" dirty="0">
                <a:solidFill>
                  <a:srgbClr val="81814C"/>
                </a:solidFill>
              </a:rPr>
              <a:t>http://socialmoney.com.au/ </a:t>
            </a:r>
            <a:endParaRPr lang="en-AU" sz="2400" u="sng" dirty="0" smtClean="0">
              <a:solidFill>
                <a:srgbClr val="81814C"/>
              </a:solidFill>
            </a:endParaRPr>
          </a:p>
          <a:p>
            <a:pPr marL="533400" indent="-533400"/>
            <a:r>
              <a:rPr lang="en-AU" sz="2400" u="sng" dirty="0" smtClean="0">
                <a:solidFill>
                  <a:srgbClr val="81814C"/>
                </a:solidFill>
                <a:hlinkClick r:id="rId5"/>
              </a:rPr>
              <a:t>www.globalphilanthropic.com</a:t>
            </a:r>
            <a:r>
              <a:rPr lang="en-AU" sz="2400" u="sng" dirty="0">
                <a:solidFill>
                  <a:srgbClr val="81814C"/>
                </a:solidFill>
                <a:hlinkClick r:id="rId5"/>
              </a:rPr>
              <a:t>/</a:t>
            </a:r>
            <a:endParaRPr lang="en-AU" sz="2400" dirty="0">
              <a:solidFill>
                <a:srgbClr val="81814C"/>
              </a:solidFill>
            </a:endParaRPr>
          </a:p>
          <a:p>
            <a:pPr indent="468313" eaLnBrk="1" hangingPunct="1">
              <a:buClr>
                <a:srgbClr val="81814C"/>
              </a:buClr>
              <a:buSzPct val="100000"/>
            </a:pPr>
            <a:endParaRPr lang="en-AU" sz="2400" dirty="0" smtClean="0">
              <a:solidFill>
                <a:srgbClr val="81814C"/>
              </a:solidFill>
              <a:ea typeface="ＭＳ Ｐゴシック" pitchFamily="34" charset="-128"/>
            </a:endParaRPr>
          </a:p>
          <a:p>
            <a:pPr lvl="1" indent="468313" eaLnBrk="1" hangingPunct="1">
              <a:buClr>
                <a:srgbClr val="81814C"/>
              </a:buClr>
              <a:buSzPct val="100000"/>
            </a:pPr>
            <a:endParaRPr lang="en-AU" sz="2000" dirty="0">
              <a:solidFill>
                <a:srgbClr val="81814C"/>
              </a:solidFill>
              <a:ea typeface="ＭＳ Ｐゴシック" pitchFamily="34" charset="-128"/>
            </a:endParaRPr>
          </a:p>
        </p:txBody>
      </p:sp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6"/>
          <a:srcRect t="37940" b="26925"/>
          <a:stretch/>
        </p:blipFill>
        <p:spPr>
          <a:xfrm>
            <a:off x="50143" y="-16314"/>
            <a:ext cx="9144000" cy="2836506"/>
          </a:xfrm>
        </p:spPr>
      </p:pic>
      <p:sp>
        <p:nvSpPr>
          <p:cNvPr id="2" name="Rectangle 1"/>
          <p:cNvSpPr/>
          <p:nvPr/>
        </p:nvSpPr>
        <p:spPr>
          <a:xfrm>
            <a:off x="611560" y="2403721"/>
            <a:ext cx="71287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Clr>
                <a:srgbClr val="FF7A36"/>
              </a:buClr>
              <a:buSzPct val="115000"/>
              <a:buFontTx/>
              <a:buNone/>
            </a:pPr>
            <a:r>
              <a:rPr lang="en-AU" sz="3600" b="1" dirty="0" smtClean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Grants</a:t>
            </a:r>
            <a:endParaRPr lang="en-AU" sz="3600" b="1" dirty="0">
              <a:solidFill>
                <a:srgbClr val="FF99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1800" y="5410200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8490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99592" y="2996952"/>
            <a:ext cx="8244408" cy="3584822"/>
          </a:xfrm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rgbClr val="81814C"/>
              </a:buClr>
              <a:buSzPct val="100000"/>
            </a:pPr>
            <a:r>
              <a:rPr lang="en-AU" sz="2400" dirty="0" smtClean="0">
                <a:solidFill>
                  <a:srgbClr val="81814C"/>
                </a:solidFill>
                <a:ea typeface="ＭＳ Ｐゴシック" pitchFamily="34" charset="-128"/>
              </a:rPr>
              <a:t>DGR status</a:t>
            </a:r>
          </a:p>
          <a:p>
            <a:pPr eaLnBrk="1" hangingPunct="1">
              <a:buClr>
                <a:srgbClr val="81814C"/>
              </a:buClr>
              <a:buSzPct val="100000"/>
            </a:pPr>
            <a:r>
              <a:rPr lang="en-AU" sz="2400" dirty="0" smtClean="0">
                <a:solidFill>
                  <a:srgbClr val="81814C"/>
                </a:solidFill>
                <a:ea typeface="ＭＳ Ｐゴシック" pitchFamily="34" charset="-128"/>
              </a:rPr>
              <a:t>Prospect building</a:t>
            </a:r>
          </a:p>
          <a:p>
            <a:pPr eaLnBrk="1" hangingPunct="1">
              <a:buClr>
                <a:srgbClr val="81814C"/>
              </a:buClr>
              <a:buSzPct val="100000"/>
            </a:pPr>
            <a:r>
              <a:rPr lang="en-AU" sz="2400" dirty="0" smtClean="0">
                <a:solidFill>
                  <a:srgbClr val="81814C"/>
                </a:solidFill>
                <a:ea typeface="ＭＳ Ｐゴシック" pitchFamily="34" charset="-128"/>
              </a:rPr>
              <a:t>Relationship based fundraising</a:t>
            </a:r>
          </a:p>
          <a:p>
            <a:pPr eaLnBrk="1" hangingPunct="1">
              <a:buClr>
                <a:srgbClr val="81814C"/>
              </a:buClr>
              <a:buSzPct val="100000"/>
            </a:pPr>
            <a:r>
              <a:rPr lang="en-AU" sz="2400" dirty="0" smtClean="0">
                <a:solidFill>
                  <a:srgbClr val="81814C"/>
                </a:solidFill>
                <a:ea typeface="ＭＳ Ｐゴシック" pitchFamily="34" charset="-128"/>
              </a:rPr>
              <a:t>Integrated fundraising appeals</a:t>
            </a:r>
          </a:p>
          <a:p>
            <a:pPr eaLnBrk="1" hangingPunct="1">
              <a:buClr>
                <a:srgbClr val="81814C"/>
              </a:buClr>
              <a:buSzPct val="100000"/>
            </a:pPr>
            <a:r>
              <a:rPr lang="en-AU" sz="2400" dirty="0" smtClean="0">
                <a:solidFill>
                  <a:srgbClr val="81814C"/>
                </a:solidFill>
                <a:ea typeface="ＭＳ Ｐゴシック" pitchFamily="34" charset="-128"/>
              </a:rPr>
              <a:t>Recurring donations</a:t>
            </a:r>
          </a:p>
          <a:p>
            <a:pPr marL="0" indent="0" eaLnBrk="1" hangingPunct="1">
              <a:buClr>
                <a:srgbClr val="81814C"/>
              </a:buClr>
              <a:buSzPct val="100000"/>
              <a:buNone/>
            </a:pPr>
            <a:endParaRPr lang="en-AU" sz="2400" dirty="0">
              <a:solidFill>
                <a:srgbClr val="81814C"/>
              </a:solidFill>
              <a:ea typeface="ＭＳ Ｐゴシック" pitchFamily="34" charset="-128"/>
            </a:endParaRPr>
          </a:p>
        </p:txBody>
      </p:sp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31812"/>
            <a:ext cx="9144000" cy="2836506"/>
          </a:xfrm>
        </p:spPr>
      </p:pic>
      <p:sp>
        <p:nvSpPr>
          <p:cNvPr id="2" name="Rectangle 1"/>
          <p:cNvSpPr/>
          <p:nvPr/>
        </p:nvSpPr>
        <p:spPr>
          <a:xfrm>
            <a:off x="683568" y="2403721"/>
            <a:ext cx="70567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Clr>
                <a:srgbClr val="FF7A36"/>
              </a:buClr>
              <a:buSzPct val="115000"/>
              <a:buFontTx/>
              <a:buNone/>
            </a:pPr>
            <a:r>
              <a:rPr lang="en-AU" sz="3600" b="1" dirty="0" smtClean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Donations and appeal letters</a:t>
            </a:r>
            <a:endParaRPr lang="en-AU" sz="3600" b="1" dirty="0">
              <a:solidFill>
                <a:srgbClr val="FF99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5410200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367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11560" y="2996952"/>
            <a:ext cx="7344816" cy="3584822"/>
          </a:xfrm>
          <a:solidFill>
            <a:schemeClr val="bg1"/>
          </a:solidFill>
        </p:spPr>
        <p:txBody>
          <a:bodyPr/>
          <a:lstStyle/>
          <a:p>
            <a:pPr marL="723900" lvl="0" indent="-723900"/>
            <a:endParaRPr lang="en-AU" sz="2400" dirty="0" smtClean="0">
              <a:solidFill>
                <a:srgbClr val="81814C"/>
              </a:solidFill>
            </a:endParaRPr>
          </a:p>
          <a:p>
            <a:pPr marL="723900" lvl="0" indent="-723900"/>
            <a:r>
              <a:rPr lang="en-AU" sz="2400" dirty="0" smtClean="0">
                <a:solidFill>
                  <a:srgbClr val="81814C"/>
                </a:solidFill>
              </a:rPr>
              <a:t>EDO </a:t>
            </a:r>
            <a:r>
              <a:rPr lang="en-AU" sz="2400" dirty="0">
                <a:solidFill>
                  <a:srgbClr val="81814C"/>
                </a:solidFill>
              </a:rPr>
              <a:t>trivia night</a:t>
            </a:r>
          </a:p>
          <a:p>
            <a:pPr marL="723900" lvl="0" indent="-723900"/>
            <a:r>
              <a:rPr lang="en-AU" sz="2400" dirty="0">
                <a:solidFill>
                  <a:srgbClr val="81814C"/>
                </a:solidFill>
              </a:rPr>
              <a:t>RAILS folk law song night</a:t>
            </a:r>
          </a:p>
          <a:p>
            <a:pPr marL="723900" lvl="0" indent="-723900"/>
            <a:r>
              <a:rPr lang="en-AU" sz="2400" dirty="0">
                <a:solidFill>
                  <a:srgbClr val="81814C"/>
                </a:solidFill>
              </a:rPr>
              <a:t>Women’s Legal Service White Ribbon breakfast</a:t>
            </a:r>
          </a:p>
          <a:p>
            <a:pPr marL="723900" lvl="0" indent="-723900"/>
            <a:r>
              <a:rPr lang="en-AU" sz="2400" dirty="0">
                <a:solidFill>
                  <a:srgbClr val="81814C"/>
                </a:solidFill>
              </a:rPr>
              <a:t>QPILCH red wine for Justice and Legal Walk</a:t>
            </a:r>
          </a:p>
          <a:p>
            <a:pPr marL="723900" lvl="0" indent="-723900"/>
            <a:r>
              <a:rPr lang="en-AU" sz="2400" dirty="0">
                <a:solidFill>
                  <a:srgbClr val="81814C"/>
                </a:solidFill>
              </a:rPr>
              <a:t>YAC book reading</a:t>
            </a:r>
          </a:p>
          <a:p>
            <a:pPr marL="0" lvl="1" indent="0" eaLnBrk="1" hangingPunct="1">
              <a:buClr>
                <a:srgbClr val="81814C"/>
              </a:buClr>
              <a:buSzPct val="100000"/>
              <a:buFont typeface="Arial" pitchFamily="34" charset="0"/>
              <a:buNone/>
            </a:pPr>
            <a:endParaRPr lang="en-AU" sz="2400" b="1" dirty="0" smtClean="0">
              <a:solidFill>
                <a:srgbClr val="81814C"/>
              </a:solidFill>
              <a:ea typeface="ＭＳ Ｐゴシック" pitchFamily="34" charset="-128"/>
            </a:endParaRPr>
          </a:p>
        </p:txBody>
      </p:sp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sp>
        <p:nvSpPr>
          <p:cNvPr id="2" name="Rectangle 1"/>
          <p:cNvSpPr/>
          <p:nvPr/>
        </p:nvSpPr>
        <p:spPr>
          <a:xfrm>
            <a:off x="611560" y="2403721"/>
            <a:ext cx="71287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Clr>
                <a:srgbClr val="FF7A36"/>
              </a:buClr>
              <a:buSzPct val="115000"/>
              <a:buFontTx/>
              <a:buNone/>
            </a:pPr>
            <a:r>
              <a:rPr lang="en-AU" sz="3600" b="1" dirty="0" smtClean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Events</a:t>
            </a:r>
            <a:r>
              <a:rPr lang="en-AU" sz="3600" b="1" dirty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	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5410200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047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27584" y="2996952"/>
            <a:ext cx="6192688" cy="3584822"/>
          </a:xfrm>
          <a:solidFill>
            <a:schemeClr val="bg1"/>
          </a:solidFill>
        </p:spPr>
        <p:txBody>
          <a:bodyPr/>
          <a:lstStyle/>
          <a:p>
            <a:pPr marL="533400" lvl="1" indent="0" eaLnBrk="1" hangingPunct="1">
              <a:buClr>
                <a:srgbClr val="81814C"/>
              </a:buClr>
              <a:buSzPct val="100000"/>
              <a:buNone/>
            </a:pPr>
            <a:r>
              <a:rPr lang="en-AU" sz="2400" dirty="0" smtClean="0">
                <a:solidFill>
                  <a:srgbClr val="81814C"/>
                </a:solidFill>
                <a:ea typeface="ＭＳ Ｐゴシック" pitchFamily="34" charset="-128"/>
              </a:rPr>
              <a:t>Sample </a:t>
            </a:r>
            <a:r>
              <a:rPr lang="en-AU" sz="2400" dirty="0" smtClean="0">
                <a:solidFill>
                  <a:srgbClr val="81814C"/>
                </a:solidFill>
                <a:ea typeface="ＭＳ Ｐゴシック" pitchFamily="34" charset="-128"/>
              </a:rPr>
              <a:t>sponsorship </a:t>
            </a:r>
            <a:r>
              <a:rPr lang="en-AU" sz="2400" dirty="0">
                <a:solidFill>
                  <a:srgbClr val="81814C"/>
                </a:solidFill>
                <a:ea typeface="ＭＳ Ｐゴシック" pitchFamily="34" charset="-128"/>
              </a:rPr>
              <a:t>document: </a:t>
            </a:r>
            <a:r>
              <a:rPr lang="en-AU" sz="2400" dirty="0">
                <a:solidFill>
                  <a:srgbClr val="81814C"/>
                </a:solidFill>
                <a:ea typeface="ＭＳ Ｐゴシック" pitchFamily="34" charset="-128"/>
                <a:hlinkClick r:id="rId3"/>
              </a:rPr>
              <a:t>http://www.qails.org.au/_</a:t>
            </a:r>
            <a:r>
              <a:rPr lang="en-AU" sz="2400" dirty="0" smtClean="0">
                <a:solidFill>
                  <a:srgbClr val="81814C"/>
                </a:solidFill>
                <a:ea typeface="ＭＳ Ｐゴシック" pitchFamily="34" charset="-128"/>
                <a:hlinkClick r:id="rId3"/>
              </a:rPr>
              <a:t>dbase_upl/Partnership%20Proposal.pdf</a:t>
            </a:r>
            <a:endParaRPr lang="en-AU" sz="2400" dirty="0" smtClean="0">
              <a:solidFill>
                <a:srgbClr val="81814C"/>
              </a:solidFill>
              <a:ea typeface="ＭＳ Ｐゴシック" pitchFamily="34" charset="-128"/>
            </a:endParaRPr>
          </a:p>
          <a:p>
            <a:pPr marL="533400" lvl="1" indent="0" eaLnBrk="1" hangingPunct="1">
              <a:buClr>
                <a:srgbClr val="81814C"/>
              </a:buClr>
              <a:buSzPct val="100000"/>
              <a:buNone/>
            </a:pPr>
            <a:endParaRPr lang="en-AU" sz="2400" smtClean="0">
              <a:solidFill>
                <a:srgbClr val="81814C"/>
              </a:solidFill>
              <a:ea typeface="ＭＳ Ｐゴシック" pitchFamily="34" charset="-128"/>
            </a:endParaRPr>
          </a:p>
          <a:p>
            <a:pPr marL="533400" lvl="1" indent="0" eaLnBrk="1" hangingPunct="1">
              <a:buClr>
                <a:srgbClr val="81814C"/>
              </a:buClr>
              <a:buSzPct val="100000"/>
              <a:buNone/>
            </a:pPr>
            <a:r>
              <a:rPr lang="en-AU" sz="2400" smtClean="0">
                <a:solidFill>
                  <a:srgbClr val="81814C"/>
                </a:solidFill>
                <a:ea typeface="ＭＳ Ｐゴシック" pitchFamily="34" charset="-128"/>
              </a:rPr>
              <a:t>Non </a:t>
            </a:r>
            <a:r>
              <a:rPr lang="en-AU" sz="2400" dirty="0" smtClean="0">
                <a:solidFill>
                  <a:srgbClr val="81814C"/>
                </a:solidFill>
                <a:ea typeface="ＭＳ Ｐゴシック" pitchFamily="34" charset="-128"/>
              </a:rPr>
              <a:t>cash sponsorship</a:t>
            </a:r>
          </a:p>
          <a:p>
            <a:pPr marL="876300" lvl="1" indent="-342900" eaLnBrk="1" hangingPunct="1">
              <a:buClr>
                <a:srgbClr val="81814C"/>
              </a:buClr>
              <a:buSzPct val="100000"/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rgbClr val="81814C"/>
                </a:solidFill>
                <a:ea typeface="ＭＳ Ｐゴシック" pitchFamily="34" charset="-128"/>
              </a:rPr>
              <a:t>Catering</a:t>
            </a:r>
          </a:p>
          <a:p>
            <a:pPr marL="876300" lvl="1" indent="-342900" eaLnBrk="1" hangingPunct="1">
              <a:buClr>
                <a:srgbClr val="81814C"/>
              </a:buClr>
              <a:buSzPct val="100000"/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rgbClr val="81814C"/>
                </a:solidFill>
                <a:ea typeface="ＭＳ Ｐゴシック" pitchFamily="34" charset="-128"/>
              </a:rPr>
              <a:t>Free venue</a:t>
            </a:r>
          </a:p>
          <a:p>
            <a:pPr marL="876300" lvl="1" indent="-342900" eaLnBrk="1" hangingPunct="1">
              <a:buClr>
                <a:srgbClr val="81814C"/>
              </a:buClr>
              <a:buSzPct val="100000"/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rgbClr val="81814C"/>
                </a:solidFill>
                <a:ea typeface="ＭＳ Ｐゴシック" pitchFamily="34" charset="-128"/>
              </a:rPr>
              <a:t>Paying for administration costs</a:t>
            </a:r>
            <a:endParaRPr lang="en-AU" sz="2400" dirty="0">
              <a:solidFill>
                <a:srgbClr val="81814C"/>
              </a:solidFill>
              <a:ea typeface="ＭＳ Ｐゴシック" pitchFamily="34" charset="-128"/>
            </a:endParaRPr>
          </a:p>
        </p:txBody>
      </p:sp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4"/>
          <a:srcRect t="37940" b="26925"/>
          <a:stretch/>
        </p:blipFill>
        <p:spPr>
          <a:xfrm>
            <a:off x="0" y="0"/>
            <a:ext cx="9144000" cy="2836506"/>
          </a:xfrm>
        </p:spPr>
      </p:pic>
      <p:sp>
        <p:nvSpPr>
          <p:cNvPr id="2" name="Rectangle 1"/>
          <p:cNvSpPr/>
          <p:nvPr/>
        </p:nvSpPr>
        <p:spPr>
          <a:xfrm>
            <a:off x="611560" y="2403721"/>
            <a:ext cx="71287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Clr>
                <a:srgbClr val="FF7A36"/>
              </a:buClr>
              <a:buSzPct val="115000"/>
              <a:buFontTx/>
              <a:buNone/>
            </a:pPr>
            <a:r>
              <a:rPr lang="en-AU" sz="3600" b="1" dirty="0" smtClean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Sponsorship</a:t>
            </a:r>
            <a:r>
              <a:rPr lang="en-AU" sz="3600" b="1" dirty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	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1800" y="5410200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9826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27584" y="2996952"/>
            <a:ext cx="8316416" cy="3584822"/>
          </a:xfrm>
          <a:solidFill>
            <a:schemeClr val="bg1"/>
          </a:solidFill>
        </p:spPr>
        <p:txBody>
          <a:bodyPr/>
          <a:lstStyle/>
          <a:p>
            <a:pPr indent="468313" eaLnBrk="1" hangingPunct="1">
              <a:buClr>
                <a:srgbClr val="81814C"/>
              </a:buClr>
              <a:buSzPct val="100000"/>
            </a:pPr>
            <a:endParaRPr lang="en-AU" sz="2400" dirty="0" smtClean="0">
              <a:solidFill>
                <a:srgbClr val="81814C"/>
              </a:solidFill>
              <a:ea typeface="ＭＳ Ｐゴシック" pitchFamily="34" charset="-128"/>
            </a:endParaRPr>
          </a:p>
          <a:p>
            <a:pPr indent="468313" eaLnBrk="1" hangingPunct="1">
              <a:buClr>
                <a:srgbClr val="81814C"/>
              </a:buClr>
              <a:buSzPct val="100000"/>
            </a:pPr>
            <a:r>
              <a:rPr lang="en-AU" sz="2400" dirty="0" smtClean="0">
                <a:solidFill>
                  <a:srgbClr val="81814C"/>
                </a:solidFill>
                <a:ea typeface="ＭＳ Ｐゴシック" pitchFamily="34" charset="-128"/>
              </a:rPr>
              <a:t>Selling books</a:t>
            </a:r>
          </a:p>
          <a:p>
            <a:pPr indent="468313" eaLnBrk="1" hangingPunct="1">
              <a:buClr>
                <a:srgbClr val="81814C"/>
              </a:buClr>
              <a:buSzPct val="100000"/>
            </a:pPr>
            <a:r>
              <a:rPr lang="en-AU" sz="2400" dirty="0" smtClean="0">
                <a:solidFill>
                  <a:srgbClr val="81814C"/>
                </a:solidFill>
                <a:ea typeface="ＭＳ Ｐゴシック" pitchFamily="34" charset="-128"/>
              </a:rPr>
              <a:t>Holding seminars</a:t>
            </a:r>
          </a:p>
          <a:p>
            <a:pPr indent="468313" eaLnBrk="1" hangingPunct="1">
              <a:buClr>
                <a:srgbClr val="81814C"/>
              </a:buClr>
              <a:buSzPct val="100000"/>
            </a:pPr>
            <a:r>
              <a:rPr lang="en-AU" sz="2400" dirty="0" smtClean="0">
                <a:solidFill>
                  <a:srgbClr val="81814C"/>
                </a:solidFill>
                <a:ea typeface="ＭＳ Ｐゴシック" pitchFamily="34" charset="-128"/>
              </a:rPr>
              <a:t>Renting out part of your office</a:t>
            </a:r>
          </a:p>
          <a:p>
            <a:pPr indent="468313" eaLnBrk="1" hangingPunct="1">
              <a:buClr>
                <a:srgbClr val="81814C"/>
              </a:buClr>
              <a:buSzPct val="100000"/>
            </a:pPr>
            <a:r>
              <a:rPr lang="en-AU" sz="2400" dirty="0" smtClean="0">
                <a:solidFill>
                  <a:srgbClr val="81814C"/>
                </a:solidFill>
                <a:ea typeface="ＭＳ Ｐゴシック" pitchFamily="34" charset="-128"/>
              </a:rPr>
              <a:t>Consulting services for corporates</a:t>
            </a:r>
            <a:endParaRPr lang="en-AU" sz="2400" dirty="0">
              <a:solidFill>
                <a:srgbClr val="81814C"/>
              </a:solidFill>
              <a:ea typeface="ＭＳ Ｐゴシック" pitchFamily="34" charset="-128"/>
            </a:endParaRPr>
          </a:p>
          <a:p>
            <a:pPr indent="468313" eaLnBrk="1" hangingPunct="1">
              <a:buClr>
                <a:srgbClr val="81814C"/>
              </a:buClr>
              <a:buSzPct val="100000"/>
            </a:pPr>
            <a:endParaRPr lang="en-AU" sz="2400" dirty="0" smtClean="0">
              <a:solidFill>
                <a:srgbClr val="81814C"/>
              </a:solidFill>
              <a:ea typeface="ＭＳ Ｐゴシック" pitchFamily="34" charset="-128"/>
            </a:endParaRPr>
          </a:p>
        </p:txBody>
      </p:sp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sp>
        <p:nvSpPr>
          <p:cNvPr id="2" name="Rectangle 1"/>
          <p:cNvSpPr/>
          <p:nvPr/>
        </p:nvSpPr>
        <p:spPr>
          <a:xfrm>
            <a:off x="683568" y="2403721"/>
            <a:ext cx="70567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Clr>
                <a:srgbClr val="FF7A36"/>
              </a:buClr>
              <a:buSzPct val="115000"/>
              <a:buFontTx/>
              <a:buNone/>
            </a:pPr>
            <a:r>
              <a:rPr lang="en-AU" sz="3600" b="1" dirty="0" smtClean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Fee for service</a:t>
            </a:r>
            <a:endParaRPr lang="en-AU" sz="3600" b="1" dirty="0">
              <a:solidFill>
                <a:srgbClr val="FF99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5410200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530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t="37941"/>
          <a:stretch>
            <a:fillRect/>
          </a:stretch>
        </p:blipFill>
        <p:spPr>
          <a:xfrm>
            <a:off x="0" y="0"/>
            <a:ext cx="9144000" cy="5010150"/>
          </a:xfrm>
        </p:spPr>
      </p:pic>
      <p:pic>
        <p:nvPicPr>
          <p:cNvPr id="3686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5410200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2590800"/>
            <a:ext cx="6324600" cy="3214464"/>
          </a:xfrm>
        </p:spPr>
        <p:txBody>
          <a:bodyPr/>
          <a:lstStyle/>
          <a:p>
            <a:pPr indent="0" eaLnBrk="1" hangingPunct="1">
              <a:buClr>
                <a:srgbClr val="81814C"/>
              </a:buClr>
              <a:buSzPct val="100000"/>
              <a:buNone/>
            </a:pPr>
            <a:r>
              <a:rPr lang="en-AU" sz="6600" dirty="0" smtClean="0">
                <a:solidFill>
                  <a:srgbClr val="FF7A36"/>
                </a:solidFill>
                <a:ea typeface="ＭＳ Ｐゴシック" pitchFamily="34" charset="-128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83989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AILS_AGM_Final">
  <a:themeElements>
    <a:clrScheme name="QAILS_AGM_Fin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lnDef>
  </a:objectDefaults>
  <a:extraClrSchemeLst>
    <a:extraClrScheme>
      <a:clrScheme name="QAILS_AGM_F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C:\DOCUME~1\carolyn\LOCALS~1\Temp\fcctemp\QAILS_AGM_Final.pot</Template>
  <TotalTime>3404</TotalTime>
  <Words>137</Words>
  <Application>Microsoft Office PowerPoint</Application>
  <PresentationFormat>On-screen Show (4:3)</PresentationFormat>
  <Paragraphs>54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QAILS_AGM_Final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Caxton Legal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Page Title</dc:title>
  <dc:creator>Caxton Legal</dc:creator>
  <cp:lastModifiedBy>Cathy Baker</cp:lastModifiedBy>
  <cp:revision>220</cp:revision>
  <cp:lastPrinted>2013-04-22T23:25:24Z</cp:lastPrinted>
  <dcterms:created xsi:type="dcterms:W3CDTF">2010-11-22T05:29:12Z</dcterms:created>
  <dcterms:modified xsi:type="dcterms:W3CDTF">2015-02-13T01:07:34Z</dcterms:modified>
</cp:coreProperties>
</file>