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2"/>
  </p:notesMasterIdLst>
  <p:handoutMasterIdLst>
    <p:handoutMasterId r:id="rId63"/>
  </p:handoutMasterIdLst>
  <p:sldIdLst>
    <p:sldId id="256" r:id="rId5"/>
    <p:sldId id="346" r:id="rId6"/>
    <p:sldId id="283" r:id="rId7"/>
    <p:sldId id="369" r:id="rId8"/>
    <p:sldId id="285" r:id="rId9"/>
    <p:sldId id="286" r:id="rId10"/>
    <p:sldId id="287" r:id="rId11"/>
    <p:sldId id="292" r:id="rId12"/>
    <p:sldId id="290" r:id="rId13"/>
    <p:sldId id="291" r:id="rId14"/>
    <p:sldId id="294" r:id="rId15"/>
    <p:sldId id="295" r:id="rId16"/>
    <p:sldId id="358" r:id="rId17"/>
    <p:sldId id="347" r:id="rId18"/>
    <p:sldId id="296" r:id="rId19"/>
    <p:sldId id="297" r:id="rId20"/>
    <p:sldId id="301" r:id="rId21"/>
    <p:sldId id="370" r:id="rId22"/>
    <p:sldId id="360" r:id="rId23"/>
    <p:sldId id="363" r:id="rId24"/>
    <p:sldId id="299" r:id="rId25"/>
    <p:sldId id="351" r:id="rId26"/>
    <p:sldId id="303" r:id="rId27"/>
    <p:sldId id="304" r:id="rId28"/>
    <p:sldId id="305" r:id="rId29"/>
    <p:sldId id="306" r:id="rId30"/>
    <p:sldId id="307" r:id="rId31"/>
    <p:sldId id="308" r:id="rId32"/>
    <p:sldId id="309" r:id="rId33"/>
    <p:sldId id="310" r:id="rId34"/>
    <p:sldId id="355" r:id="rId35"/>
    <p:sldId id="354" r:id="rId36"/>
    <p:sldId id="313" r:id="rId37"/>
    <p:sldId id="314" r:id="rId38"/>
    <p:sldId id="315" r:id="rId39"/>
    <p:sldId id="318" r:id="rId40"/>
    <p:sldId id="317" r:id="rId41"/>
    <p:sldId id="321" r:id="rId42"/>
    <p:sldId id="322" r:id="rId43"/>
    <p:sldId id="324" r:id="rId44"/>
    <p:sldId id="325" r:id="rId45"/>
    <p:sldId id="326" r:id="rId46"/>
    <p:sldId id="327" r:id="rId47"/>
    <p:sldId id="328" r:id="rId48"/>
    <p:sldId id="329" r:id="rId49"/>
    <p:sldId id="330" r:id="rId50"/>
    <p:sldId id="364" r:id="rId51"/>
    <p:sldId id="365" r:id="rId52"/>
    <p:sldId id="366" r:id="rId53"/>
    <p:sldId id="367" r:id="rId54"/>
    <p:sldId id="331" r:id="rId55"/>
    <p:sldId id="332" r:id="rId56"/>
    <p:sldId id="368" r:id="rId57"/>
    <p:sldId id="356" r:id="rId58"/>
    <p:sldId id="345" r:id="rId59"/>
    <p:sldId id="340" r:id="rId60"/>
    <p:sldId id="357" r:id="rId61"/>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A845"/>
    <a:srgbClr val="565F5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4660"/>
  </p:normalViewPr>
  <p:slideViewPr>
    <p:cSldViewPr snapToGrid="0" snapToObjects="1">
      <p:cViewPr varScale="1">
        <p:scale>
          <a:sx n="70" d="100"/>
          <a:sy n="70" d="100"/>
        </p:scale>
        <p:origin x="141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AE20F1-AB6F-4E02-BADA-DE542FD78232}" type="doc">
      <dgm:prSet loTypeId="urn:microsoft.com/office/officeart/2005/8/layout/equation1" loCatId="relationship" qsTypeId="urn:microsoft.com/office/officeart/2005/8/quickstyle/simple5" qsCatId="simple" csTypeId="urn:microsoft.com/office/officeart/2005/8/colors/accent1_3" csCatId="accent1" phldr="1"/>
      <dgm:spPr/>
    </dgm:pt>
    <dgm:pt modelId="{F2153ED6-F3C2-47E4-99AA-6FC088C70953}">
      <dgm:prSet phldrT="[Text]"/>
      <dgm:spPr/>
      <dgm:t>
        <a:bodyPr/>
        <a:lstStyle/>
        <a:p>
          <a:r>
            <a:rPr lang="en-US" dirty="0" smtClean="0"/>
            <a:t>Linkage</a:t>
          </a:r>
          <a:endParaRPr lang="en-US" dirty="0"/>
        </a:p>
      </dgm:t>
    </dgm:pt>
    <dgm:pt modelId="{47466189-6112-4891-9DA0-3D51D0C3C85A}" type="parTrans" cxnId="{0112D3E9-2931-479D-8A70-E78CDF0D08CD}">
      <dgm:prSet/>
      <dgm:spPr/>
      <dgm:t>
        <a:bodyPr/>
        <a:lstStyle/>
        <a:p>
          <a:endParaRPr lang="en-US"/>
        </a:p>
      </dgm:t>
    </dgm:pt>
    <dgm:pt modelId="{B0287656-629E-453A-A464-82204CBAE374}" type="sibTrans" cxnId="{0112D3E9-2931-479D-8A70-E78CDF0D08CD}">
      <dgm:prSet/>
      <dgm:spPr/>
      <dgm:t>
        <a:bodyPr/>
        <a:lstStyle/>
        <a:p>
          <a:endParaRPr lang="en-US" dirty="0"/>
        </a:p>
      </dgm:t>
    </dgm:pt>
    <dgm:pt modelId="{AE3F9B2B-EB63-4885-A138-4444A488E1EF}">
      <dgm:prSet phldrT="[Text]"/>
      <dgm:spPr/>
      <dgm:t>
        <a:bodyPr/>
        <a:lstStyle/>
        <a:p>
          <a:r>
            <a:rPr lang="en-US" dirty="0" smtClean="0"/>
            <a:t>Interest</a:t>
          </a:r>
          <a:endParaRPr lang="en-US" dirty="0"/>
        </a:p>
      </dgm:t>
    </dgm:pt>
    <dgm:pt modelId="{CDB354E2-6473-444C-9B17-0CBC54AEEE04}" type="parTrans" cxnId="{7E34B58A-A9DF-4276-9F6C-57C05EC035BE}">
      <dgm:prSet/>
      <dgm:spPr/>
      <dgm:t>
        <a:bodyPr/>
        <a:lstStyle/>
        <a:p>
          <a:endParaRPr lang="en-US"/>
        </a:p>
      </dgm:t>
    </dgm:pt>
    <dgm:pt modelId="{A54AC1BE-5677-4305-8AE4-87564158F342}" type="sibTrans" cxnId="{7E34B58A-A9DF-4276-9F6C-57C05EC035BE}">
      <dgm:prSet/>
      <dgm:spPr/>
      <dgm:t>
        <a:bodyPr/>
        <a:lstStyle/>
        <a:p>
          <a:endParaRPr lang="en-US" dirty="0"/>
        </a:p>
      </dgm:t>
    </dgm:pt>
    <dgm:pt modelId="{702EE0F1-0494-41AD-8750-22FDCA656651}">
      <dgm:prSet phldrT="[Text]"/>
      <dgm:spPr/>
      <dgm:t>
        <a:bodyPr/>
        <a:lstStyle/>
        <a:p>
          <a:r>
            <a:rPr lang="en-US" dirty="0" smtClean="0"/>
            <a:t>Strategic Approach</a:t>
          </a:r>
          <a:endParaRPr lang="en-US" dirty="0"/>
        </a:p>
      </dgm:t>
    </dgm:pt>
    <dgm:pt modelId="{ACC47D6C-6E0A-44A8-9271-108DB3DB0773}" type="parTrans" cxnId="{635BD3F9-967B-4AA4-BF36-E272A00CD665}">
      <dgm:prSet/>
      <dgm:spPr/>
      <dgm:t>
        <a:bodyPr/>
        <a:lstStyle/>
        <a:p>
          <a:endParaRPr lang="en-US"/>
        </a:p>
      </dgm:t>
    </dgm:pt>
    <dgm:pt modelId="{E95B36A4-FA20-4816-B52B-6C10474C70E4}" type="sibTrans" cxnId="{635BD3F9-967B-4AA4-BF36-E272A00CD665}">
      <dgm:prSet/>
      <dgm:spPr/>
      <dgm:t>
        <a:bodyPr/>
        <a:lstStyle/>
        <a:p>
          <a:endParaRPr lang="en-US"/>
        </a:p>
      </dgm:t>
    </dgm:pt>
    <dgm:pt modelId="{791A4F20-2F0D-4AD9-8A19-16F4ADAFBEC2}">
      <dgm:prSet/>
      <dgm:spPr/>
      <dgm:t>
        <a:bodyPr/>
        <a:lstStyle/>
        <a:p>
          <a:r>
            <a:rPr lang="en-US" dirty="0" smtClean="0"/>
            <a:t>Ability</a:t>
          </a:r>
          <a:endParaRPr lang="en-US" dirty="0"/>
        </a:p>
      </dgm:t>
    </dgm:pt>
    <dgm:pt modelId="{0A5E3E12-E768-4102-94AF-B94AF8E7A47A}" type="parTrans" cxnId="{8FEF9A38-78D4-4445-AAE4-F844F57331D0}">
      <dgm:prSet/>
      <dgm:spPr/>
      <dgm:t>
        <a:bodyPr/>
        <a:lstStyle/>
        <a:p>
          <a:endParaRPr lang="en-US"/>
        </a:p>
      </dgm:t>
    </dgm:pt>
    <dgm:pt modelId="{7B0E98FE-B855-4B7F-B51A-F4C7D563FF65}" type="sibTrans" cxnId="{8FEF9A38-78D4-4445-AAE4-F844F57331D0}">
      <dgm:prSet/>
      <dgm:spPr/>
      <dgm:t>
        <a:bodyPr/>
        <a:lstStyle/>
        <a:p>
          <a:endParaRPr lang="en-US" dirty="0"/>
        </a:p>
      </dgm:t>
    </dgm:pt>
    <dgm:pt modelId="{5ACA9651-9B8A-4C1E-B013-69D9E7437E57}" type="pres">
      <dgm:prSet presAssocID="{A2AE20F1-AB6F-4E02-BADA-DE542FD78232}" presName="linearFlow" presStyleCnt="0">
        <dgm:presLayoutVars>
          <dgm:dir/>
          <dgm:resizeHandles val="exact"/>
        </dgm:presLayoutVars>
      </dgm:prSet>
      <dgm:spPr/>
    </dgm:pt>
    <dgm:pt modelId="{115BB93D-9095-42A0-96E5-C3046FC5344F}" type="pres">
      <dgm:prSet presAssocID="{F2153ED6-F3C2-47E4-99AA-6FC088C70953}" presName="node" presStyleLbl="node1" presStyleIdx="0" presStyleCnt="4">
        <dgm:presLayoutVars>
          <dgm:bulletEnabled val="1"/>
        </dgm:presLayoutVars>
      </dgm:prSet>
      <dgm:spPr/>
      <dgm:t>
        <a:bodyPr/>
        <a:lstStyle/>
        <a:p>
          <a:endParaRPr lang="en-US"/>
        </a:p>
      </dgm:t>
    </dgm:pt>
    <dgm:pt modelId="{4CDD195E-F643-43EB-8294-45DE7E52A81A}" type="pres">
      <dgm:prSet presAssocID="{B0287656-629E-453A-A464-82204CBAE374}" presName="spacerL" presStyleCnt="0"/>
      <dgm:spPr/>
    </dgm:pt>
    <dgm:pt modelId="{856647A2-DBAF-4A5A-B369-C3DC59274946}" type="pres">
      <dgm:prSet presAssocID="{B0287656-629E-453A-A464-82204CBAE374}" presName="sibTrans" presStyleLbl="sibTrans2D1" presStyleIdx="0" presStyleCnt="3"/>
      <dgm:spPr/>
      <dgm:t>
        <a:bodyPr/>
        <a:lstStyle/>
        <a:p>
          <a:endParaRPr lang="en-US"/>
        </a:p>
      </dgm:t>
    </dgm:pt>
    <dgm:pt modelId="{EED55E6C-2552-45ED-A53E-A9DEE96B509B}" type="pres">
      <dgm:prSet presAssocID="{B0287656-629E-453A-A464-82204CBAE374}" presName="spacerR" presStyleCnt="0"/>
      <dgm:spPr/>
    </dgm:pt>
    <dgm:pt modelId="{C2924716-F567-47F5-BCB1-5E7CAE23E387}" type="pres">
      <dgm:prSet presAssocID="{AE3F9B2B-EB63-4885-A138-4444A488E1EF}" presName="node" presStyleLbl="node1" presStyleIdx="1" presStyleCnt="4">
        <dgm:presLayoutVars>
          <dgm:bulletEnabled val="1"/>
        </dgm:presLayoutVars>
      </dgm:prSet>
      <dgm:spPr/>
      <dgm:t>
        <a:bodyPr/>
        <a:lstStyle/>
        <a:p>
          <a:endParaRPr lang="en-US"/>
        </a:p>
      </dgm:t>
    </dgm:pt>
    <dgm:pt modelId="{AD1C56E6-A8D6-4D6B-AD81-9FEFAECADF90}" type="pres">
      <dgm:prSet presAssocID="{A54AC1BE-5677-4305-8AE4-87564158F342}" presName="spacerL" presStyleCnt="0"/>
      <dgm:spPr/>
    </dgm:pt>
    <dgm:pt modelId="{D2F1B2B6-BEAE-4AB2-AC9E-FC32CE8C2AB7}" type="pres">
      <dgm:prSet presAssocID="{A54AC1BE-5677-4305-8AE4-87564158F342}" presName="sibTrans" presStyleLbl="sibTrans2D1" presStyleIdx="1" presStyleCnt="3"/>
      <dgm:spPr/>
      <dgm:t>
        <a:bodyPr/>
        <a:lstStyle/>
        <a:p>
          <a:endParaRPr lang="en-US"/>
        </a:p>
      </dgm:t>
    </dgm:pt>
    <dgm:pt modelId="{248CD74B-2D09-4401-9ED0-6A583D333E03}" type="pres">
      <dgm:prSet presAssocID="{A54AC1BE-5677-4305-8AE4-87564158F342}" presName="spacerR" presStyleCnt="0"/>
      <dgm:spPr/>
    </dgm:pt>
    <dgm:pt modelId="{BFF8C627-E9CF-45BB-99A1-FF28A4FC27A1}" type="pres">
      <dgm:prSet presAssocID="{791A4F20-2F0D-4AD9-8A19-16F4ADAFBEC2}" presName="node" presStyleLbl="node1" presStyleIdx="2" presStyleCnt="4">
        <dgm:presLayoutVars>
          <dgm:bulletEnabled val="1"/>
        </dgm:presLayoutVars>
      </dgm:prSet>
      <dgm:spPr/>
      <dgm:t>
        <a:bodyPr/>
        <a:lstStyle/>
        <a:p>
          <a:endParaRPr lang="en-US"/>
        </a:p>
      </dgm:t>
    </dgm:pt>
    <dgm:pt modelId="{5437FA49-BEA3-4BFE-BB42-5AAE88A5BC86}" type="pres">
      <dgm:prSet presAssocID="{7B0E98FE-B855-4B7F-B51A-F4C7D563FF65}" presName="spacerL" presStyleCnt="0"/>
      <dgm:spPr/>
    </dgm:pt>
    <dgm:pt modelId="{588CA7C3-C4B5-4BBD-84FB-7D0DC78A9CFF}" type="pres">
      <dgm:prSet presAssocID="{7B0E98FE-B855-4B7F-B51A-F4C7D563FF65}" presName="sibTrans" presStyleLbl="sibTrans2D1" presStyleIdx="2" presStyleCnt="3"/>
      <dgm:spPr/>
      <dgm:t>
        <a:bodyPr/>
        <a:lstStyle/>
        <a:p>
          <a:endParaRPr lang="en-US"/>
        </a:p>
      </dgm:t>
    </dgm:pt>
    <dgm:pt modelId="{163022A7-C5CC-4F9C-9CA3-1C6A2D4ADBD6}" type="pres">
      <dgm:prSet presAssocID="{7B0E98FE-B855-4B7F-B51A-F4C7D563FF65}" presName="spacerR" presStyleCnt="0"/>
      <dgm:spPr/>
    </dgm:pt>
    <dgm:pt modelId="{DCB6B956-A349-4331-BADC-D130F3D73D27}" type="pres">
      <dgm:prSet presAssocID="{702EE0F1-0494-41AD-8750-22FDCA656651}" presName="node" presStyleLbl="node1" presStyleIdx="3" presStyleCnt="4">
        <dgm:presLayoutVars>
          <dgm:bulletEnabled val="1"/>
        </dgm:presLayoutVars>
      </dgm:prSet>
      <dgm:spPr/>
      <dgm:t>
        <a:bodyPr/>
        <a:lstStyle/>
        <a:p>
          <a:endParaRPr lang="en-US"/>
        </a:p>
      </dgm:t>
    </dgm:pt>
  </dgm:ptLst>
  <dgm:cxnLst>
    <dgm:cxn modelId="{635BD3F9-967B-4AA4-BF36-E272A00CD665}" srcId="{A2AE20F1-AB6F-4E02-BADA-DE542FD78232}" destId="{702EE0F1-0494-41AD-8750-22FDCA656651}" srcOrd="3" destOrd="0" parTransId="{ACC47D6C-6E0A-44A8-9271-108DB3DB0773}" sibTransId="{E95B36A4-FA20-4816-B52B-6C10474C70E4}"/>
    <dgm:cxn modelId="{8FEF9A38-78D4-4445-AAE4-F844F57331D0}" srcId="{A2AE20F1-AB6F-4E02-BADA-DE542FD78232}" destId="{791A4F20-2F0D-4AD9-8A19-16F4ADAFBEC2}" srcOrd="2" destOrd="0" parTransId="{0A5E3E12-E768-4102-94AF-B94AF8E7A47A}" sibTransId="{7B0E98FE-B855-4B7F-B51A-F4C7D563FF65}"/>
    <dgm:cxn modelId="{D4ED1AB7-6F63-4356-BF8B-EE4E83D43BAB}" type="presOf" srcId="{AE3F9B2B-EB63-4885-A138-4444A488E1EF}" destId="{C2924716-F567-47F5-BCB1-5E7CAE23E387}" srcOrd="0" destOrd="0" presId="urn:microsoft.com/office/officeart/2005/8/layout/equation1"/>
    <dgm:cxn modelId="{7E34B58A-A9DF-4276-9F6C-57C05EC035BE}" srcId="{A2AE20F1-AB6F-4E02-BADA-DE542FD78232}" destId="{AE3F9B2B-EB63-4885-A138-4444A488E1EF}" srcOrd="1" destOrd="0" parTransId="{CDB354E2-6473-444C-9B17-0CBC54AEEE04}" sibTransId="{A54AC1BE-5677-4305-8AE4-87564158F342}"/>
    <dgm:cxn modelId="{0112D3E9-2931-479D-8A70-E78CDF0D08CD}" srcId="{A2AE20F1-AB6F-4E02-BADA-DE542FD78232}" destId="{F2153ED6-F3C2-47E4-99AA-6FC088C70953}" srcOrd="0" destOrd="0" parTransId="{47466189-6112-4891-9DA0-3D51D0C3C85A}" sibTransId="{B0287656-629E-453A-A464-82204CBAE374}"/>
    <dgm:cxn modelId="{82B09CD7-4298-4BE3-A8B8-8894CE4B91E5}" type="presOf" srcId="{7B0E98FE-B855-4B7F-B51A-F4C7D563FF65}" destId="{588CA7C3-C4B5-4BBD-84FB-7D0DC78A9CFF}" srcOrd="0" destOrd="0" presId="urn:microsoft.com/office/officeart/2005/8/layout/equation1"/>
    <dgm:cxn modelId="{42BED4CE-6B30-487F-BF51-1F5E48B2633C}" type="presOf" srcId="{B0287656-629E-453A-A464-82204CBAE374}" destId="{856647A2-DBAF-4A5A-B369-C3DC59274946}" srcOrd="0" destOrd="0" presId="urn:microsoft.com/office/officeart/2005/8/layout/equation1"/>
    <dgm:cxn modelId="{0AA69FEA-5114-4878-952E-AE5C2A6E968D}" type="presOf" srcId="{A54AC1BE-5677-4305-8AE4-87564158F342}" destId="{D2F1B2B6-BEAE-4AB2-AC9E-FC32CE8C2AB7}" srcOrd="0" destOrd="0" presId="urn:microsoft.com/office/officeart/2005/8/layout/equation1"/>
    <dgm:cxn modelId="{5A5535FD-1030-4A52-8A9C-BD56CB98B259}" type="presOf" srcId="{F2153ED6-F3C2-47E4-99AA-6FC088C70953}" destId="{115BB93D-9095-42A0-96E5-C3046FC5344F}" srcOrd="0" destOrd="0" presId="urn:microsoft.com/office/officeart/2005/8/layout/equation1"/>
    <dgm:cxn modelId="{D065485D-3589-4D5A-8A8F-D81929809373}" type="presOf" srcId="{702EE0F1-0494-41AD-8750-22FDCA656651}" destId="{DCB6B956-A349-4331-BADC-D130F3D73D27}" srcOrd="0" destOrd="0" presId="urn:microsoft.com/office/officeart/2005/8/layout/equation1"/>
    <dgm:cxn modelId="{4DC8E25C-D462-4538-8E07-02572B6FD851}" type="presOf" srcId="{A2AE20F1-AB6F-4E02-BADA-DE542FD78232}" destId="{5ACA9651-9B8A-4C1E-B013-69D9E7437E57}" srcOrd="0" destOrd="0" presId="urn:microsoft.com/office/officeart/2005/8/layout/equation1"/>
    <dgm:cxn modelId="{B8402B7C-C30C-4D18-885E-051372809C08}" type="presOf" srcId="{791A4F20-2F0D-4AD9-8A19-16F4ADAFBEC2}" destId="{BFF8C627-E9CF-45BB-99A1-FF28A4FC27A1}" srcOrd="0" destOrd="0" presId="urn:microsoft.com/office/officeart/2005/8/layout/equation1"/>
    <dgm:cxn modelId="{4AB88819-8040-483D-8503-D43D14510BE1}" type="presParOf" srcId="{5ACA9651-9B8A-4C1E-B013-69D9E7437E57}" destId="{115BB93D-9095-42A0-96E5-C3046FC5344F}" srcOrd="0" destOrd="0" presId="urn:microsoft.com/office/officeart/2005/8/layout/equation1"/>
    <dgm:cxn modelId="{3F7C60F8-55BA-428F-AB06-763A85688CF5}" type="presParOf" srcId="{5ACA9651-9B8A-4C1E-B013-69D9E7437E57}" destId="{4CDD195E-F643-43EB-8294-45DE7E52A81A}" srcOrd="1" destOrd="0" presId="urn:microsoft.com/office/officeart/2005/8/layout/equation1"/>
    <dgm:cxn modelId="{C06938CE-AFFB-48A0-A0FB-90D2ECBE4634}" type="presParOf" srcId="{5ACA9651-9B8A-4C1E-B013-69D9E7437E57}" destId="{856647A2-DBAF-4A5A-B369-C3DC59274946}" srcOrd="2" destOrd="0" presId="urn:microsoft.com/office/officeart/2005/8/layout/equation1"/>
    <dgm:cxn modelId="{2484A3EE-17B8-4355-A24C-FABF5DBE4611}" type="presParOf" srcId="{5ACA9651-9B8A-4C1E-B013-69D9E7437E57}" destId="{EED55E6C-2552-45ED-A53E-A9DEE96B509B}" srcOrd="3" destOrd="0" presId="urn:microsoft.com/office/officeart/2005/8/layout/equation1"/>
    <dgm:cxn modelId="{744A5061-9620-459D-84B7-1CB60E5B7FA7}" type="presParOf" srcId="{5ACA9651-9B8A-4C1E-B013-69D9E7437E57}" destId="{C2924716-F567-47F5-BCB1-5E7CAE23E387}" srcOrd="4" destOrd="0" presId="urn:microsoft.com/office/officeart/2005/8/layout/equation1"/>
    <dgm:cxn modelId="{384757C5-C933-476F-B023-DDD46B7E9135}" type="presParOf" srcId="{5ACA9651-9B8A-4C1E-B013-69D9E7437E57}" destId="{AD1C56E6-A8D6-4D6B-AD81-9FEFAECADF90}" srcOrd="5" destOrd="0" presId="urn:microsoft.com/office/officeart/2005/8/layout/equation1"/>
    <dgm:cxn modelId="{0FB2C600-9893-46EE-A9B4-1B0C6F562578}" type="presParOf" srcId="{5ACA9651-9B8A-4C1E-B013-69D9E7437E57}" destId="{D2F1B2B6-BEAE-4AB2-AC9E-FC32CE8C2AB7}" srcOrd="6" destOrd="0" presId="urn:microsoft.com/office/officeart/2005/8/layout/equation1"/>
    <dgm:cxn modelId="{1DF4D659-8BBC-4E79-A67E-51BF4022F8A0}" type="presParOf" srcId="{5ACA9651-9B8A-4C1E-B013-69D9E7437E57}" destId="{248CD74B-2D09-4401-9ED0-6A583D333E03}" srcOrd="7" destOrd="0" presId="urn:microsoft.com/office/officeart/2005/8/layout/equation1"/>
    <dgm:cxn modelId="{B4BB27B9-7265-4746-9A8B-7D83A088E8FA}" type="presParOf" srcId="{5ACA9651-9B8A-4C1E-B013-69D9E7437E57}" destId="{BFF8C627-E9CF-45BB-99A1-FF28A4FC27A1}" srcOrd="8" destOrd="0" presId="urn:microsoft.com/office/officeart/2005/8/layout/equation1"/>
    <dgm:cxn modelId="{AFDB2149-3E88-4588-B1E5-37678F9B487C}" type="presParOf" srcId="{5ACA9651-9B8A-4C1E-B013-69D9E7437E57}" destId="{5437FA49-BEA3-4BFE-BB42-5AAE88A5BC86}" srcOrd="9" destOrd="0" presId="urn:microsoft.com/office/officeart/2005/8/layout/equation1"/>
    <dgm:cxn modelId="{A10C7435-CAC7-4CF3-8A5B-3069A7E5A194}" type="presParOf" srcId="{5ACA9651-9B8A-4C1E-B013-69D9E7437E57}" destId="{588CA7C3-C4B5-4BBD-84FB-7D0DC78A9CFF}" srcOrd="10" destOrd="0" presId="urn:microsoft.com/office/officeart/2005/8/layout/equation1"/>
    <dgm:cxn modelId="{370366BD-A121-4F43-B817-9CB728687E1A}" type="presParOf" srcId="{5ACA9651-9B8A-4C1E-B013-69D9E7437E57}" destId="{163022A7-C5CC-4F9C-9CA3-1C6A2D4ADBD6}" srcOrd="11" destOrd="0" presId="urn:microsoft.com/office/officeart/2005/8/layout/equation1"/>
    <dgm:cxn modelId="{14087736-EE71-458A-963C-45FFA9182B5E}" type="presParOf" srcId="{5ACA9651-9B8A-4C1E-B013-69D9E7437E57}" destId="{DCB6B956-A349-4331-BADC-D130F3D73D27}"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5981" cy="512460"/>
          </a:xfrm>
          <a:prstGeom prst="rect">
            <a:avLst/>
          </a:prstGeom>
        </p:spPr>
        <p:txBody>
          <a:bodyPr vert="horz" lIns="93744" tIns="46872" rIns="93744" bIns="46872" rtlCol="0"/>
          <a:lstStyle>
            <a:lvl1pPr algn="l">
              <a:defRPr sz="1200"/>
            </a:lvl1pPr>
          </a:lstStyle>
          <a:p>
            <a:endParaRPr lang="en-AU"/>
          </a:p>
        </p:txBody>
      </p:sp>
      <p:sp>
        <p:nvSpPr>
          <p:cNvPr id="3" name="Date Placeholder 2"/>
          <p:cNvSpPr>
            <a:spLocks noGrp="1"/>
          </p:cNvSpPr>
          <p:nvPr>
            <p:ph type="dt" sz="quarter" idx="1"/>
          </p:nvPr>
        </p:nvSpPr>
        <p:spPr>
          <a:xfrm>
            <a:off x="4021682" y="0"/>
            <a:ext cx="3075981" cy="512460"/>
          </a:xfrm>
          <a:prstGeom prst="rect">
            <a:avLst/>
          </a:prstGeom>
        </p:spPr>
        <p:txBody>
          <a:bodyPr vert="horz" lIns="93744" tIns="46872" rIns="93744" bIns="46872" rtlCol="0"/>
          <a:lstStyle>
            <a:lvl1pPr algn="r">
              <a:defRPr sz="1200"/>
            </a:lvl1pPr>
          </a:lstStyle>
          <a:p>
            <a:fld id="{3646659E-A0EC-4525-B922-3C2C498C746C}" type="datetime7">
              <a:rPr lang="en-AU" smtClean="0"/>
              <a:t>Mar-14</a:t>
            </a:fld>
            <a:endParaRPr lang="en-AU"/>
          </a:p>
        </p:txBody>
      </p:sp>
      <p:sp>
        <p:nvSpPr>
          <p:cNvPr id="4" name="Footer Placeholder 3"/>
          <p:cNvSpPr>
            <a:spLocks noGrp="1"/>
          </p:cNvSpPr>
          <p:nvPr>
            <p:ph type="ftr" sz="quarter" idx="2"/>
          </p:nvPr>
        </p:nvSpPr>
        <p:spPr>
          <a:xfrm>
            <a:off x="0" y="9722153"/>
            <a:ext cx="3075981" cy="512460"/>
          </a:xfrm>
          <a:prstGeom prst="rect">
            <a:avLst/>
          </a:prstGeom>
        </p:spPr>
        <p:txBody>
          <a:bodyPr vert="horz" lIns="93744" tIns="46872" rIns="93744" bIns="46872" rtlCol="0" anchor="b"/>
          <a:lstStyle>
            <a:lvl1pPr algn="l">
              <a:defRPr sz="1200"/>
            </a:lvl1pPr>
          </a:lstStyle>
          <a:p>
            <a:endParaRPr lang="en-AU"/>
          </a:p>
        </p:txBody>
      </p:sp>
      <p:sp>
        <p:nvSpPr>
          <p:cNvPr id="5" name="Slide Number Placeholder 4"/>
          <p:cNvSpPr>
            <a:spLocks noGrp="1"/>
          </p:cNvSpPr>
          <p:nvPr>
            <p:ph type="sldNum" sz="quarter" idx="3"/>
          </p:nvPr>
        </p:nvSpPr>
        <p:spPr>
          <a:xfrm>
            <a:off x="4021682" y="9722153"/>
            <a:ext cx="3075981" cy="512460"/>
          </a:xfrm>
          <a:prstGeom prst="rect">
            <a:avLst/>
          </a:prstGeom>
        </p:spPr>
        <p:txBody>
          <a:bodyPr vert="horz" lIns="93744" tIns="46872" rIns="93744" bIns="46872" rtlCol="0" anchor="b"/>
          <a:lstStyle>
            <a:lvl1pPr algn="r">
              <a:defRPr sz="1200"/>
            </a:lvl1pPr>
          </a:lstStyle>
          <a:p>
            <a:fld id="{F12CADD5-BF13-4BD6-9469-C9B9589395BD}" type="slidenum">
              <a:rPr lang="en-AU" smtClean="0"/>
              <a:t>‹#›</a:t>
            </a:fld>
            <a:endParaRPr lang="en-AU"/>
          </a:p>
        </p:txBody>
      </p:sp>
    </p:spTree>
    <p:extLst>
      <p:ext uri="{BB962C8B-B14F-4D97-AF65-F5344CB8AC3E}">
        <p14:creationId xmlns:p14="http://schemas.microsoft.com/office/powerpoint/2010/main" val="173647326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4" cy="513509"/>
          </a:xfrm>
          <a:prstGeom prst="rect">
            <a:avLst/>
          </a:prstGeom>
        </p:spPr>
        <p:txBody>
          <a:bodyPr vert="horz" lIns="99040" tIns="49520" rIns="99040" bIns="49520" rtlCol="0"/>
          <a:lstStyle>
            <a:lvl1pPr algn="l">
              <a:defRPr sz="1300"/>
            </a:lvl1pPr>
          </a:lstStyle>
          <a:p>
            <a:endParaRPr lang="en-AU" dirty="0"/>
          </a:p>
        </p:txBody>
      </p:sp>
      <p:sp>
        <p:nvSpPr>
          <p:cNvPr id="3" name="Date Placeholder 2"/>
          <p:cNvSpPr>
            <a:spLocks noGrp="1"/>
          </p:cNvSpPr>
          <p:nvPr>
            <p:ph type="dt" idx="1"/>
          </p:nvPr>
        </p:nvSpPr>
        <p:spPr>
          <a:xfrm>
            <a:off x="4021294" y="0"/>
            <a:ext cx="3076364" cy="513509"/>
          </a:xfrm>
          <a:prstGeom prst="rect">
            <a:avLst/>
          </a:prstGeom>
        </p:spPr>
        <p:txBody>
          <a:bodyPr vert="horz" lIns="99040" tIns="49520" rIns="99040" bIns="49520" rtlCol="0"/>
          <a:lstStyle>
            <a:lvl1pPr algn="r">
              <a:defRPr sz="1300"/>
            </a:lvl1pPr>
          </a:lstStyle>
          <a:p>
            <a:fld id="{0BCF93BF-754B-4D2C-87C8-33FF0AE5AC06}" type="datetime7">
              <a:rPr lang="en-AU" smtClean="0"/>
              <a:t>Mar-14</a:t>
            </a:fld>
            <a:endParaRPr lang="en-AU" dirty="0"/>
          </a:p>
        </p:txBody>
      </p:sp>
      <p:sp>
        <p:nvSpPr>
          <p:cNvPr id="4" name="Slide Image Placeholder 3"/>
          <p:cNvSpPr>
            <a:spLocks noGrp="1" noRot="1" noChangeAspect="1"/>
          </p:cNvSpPr>
          <p:nvPr>
            <p:ph type="sldImg" idx="2"/>
          </p:nvPr>
        </p:nvSpPr>
        <p:spPr>
          <a:xfrm>
            <a:off x="1246188" y="1279525"/>
            <a:ext cx="4606925" cy="3454400"/>
          </a:xfrm>
          <a:prstGeom prst="rect">
            <a:avLst/>
          </a:prstGeom>
          <a:noFill/>
          <a:ln w="12700">
            <a:solidFill>
              <a:prstClr val="black"/>
            </a:solidFill>
          </a:ln>
        </p:spPr>
        <p:txBody>
          <a:bodyPr vert="horz" lIns="99040" tIns="49520" rIns="99040" bIns="49520" rtlCol="0" anchor="ctr"/>
          <a:lstStyle/>
          <a:p>
            <a:endParaRPr lang="en-AU" dirty="0"/>
          </a:p>
        </p:txBody>
      </p:sp>
      <p:sp>
        <p:nvSpPr>
          <p:cNvPr id="5" name="Notes Placeholder 4"/>
          <p:cNvSpPr>
            <a:spLocks noGrp="1"/>
          </p:cNvSpPr>
          <p:nvPr>
            <p:ph type="body" sz="quarter" idx="3"/>
          </p:nvPr>
        </p:nvSpPr>
        <p:spPr>
          <a:xfrm>
            <a:off x="709931" y="4925408"/>
            <a:ext cx="5679440" cy="4029879"/>
          </a:xfrm>
          <a:prstGeom prst="rect">
            <a:avLst/>
          </a:prstGeom>
        </p:spPr>
        <p:txBody>
          <a:bodyPr vert="horz" lIns="99040" tIns="49520" rIns="99040" bIns="495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721107"/>
            <a:ext cx="3076364" cy="513506"/>
          </a:xfrm>
          <a:prstGeom prst="rect">
            <a:avLst/>
          </a:prstGeom>
        </p:spPr>
        <p:txBody>
          <a:bodyPr vert="horz" lIns="99040" tIns="49520" rIns="99040" bIns="49520" rtlCol="0" anchor="b"/>
          <a:lstStyle>
            <a:lvl1pPr algn="l">
              <a:defRPr sz="1300"/>
            </a:lvl1pPr>
          </a:lstStyle>
          <a:p>
            <a:endParaRPr lang="en-AU" dirty="0"/>
          </a:p>
        </p:txBody>
      </p:sp>
      <p:sp>
        <p:nvSpPr>
          <p:cNvPr id="7" name="Slide Number Placeholder 6"/>
          <p:cNvSpPr>
            <a:spLocks noGrp="1"/>
          </p:cNvSpPr>
          <p:nvPr>
            <p:ph type="sldNum" sz="quarter" idx="5"/>
          </p:nvPr>
        </p:nvSpPr>
        <p:spPr>
          <a:xfrm>
            <a:off x="4021294" y="9721107"/>
            <a:ext cx="3076364" cy="513506"/>
          </a:xfrm>
          <a:prstGeom prst="rect">
            <a:avLst/>
          </a:prstGeom>
        </p:spPr>
        <p:txBody>
          <a:bodyPr vert="horz" lIns="99040" tIns="49520" rIns="99040" bIns="49520" rtlCol="0" anchor="b"/>
          <a:lstStyle>
            <a:lvl1pPr algn="r">
              <a:defRPr sz="1300"/>
            </a:lvl1pPr>
          </a:lstStyle>
          <a:p>
            <a:fld id="{95D2E718-E184-471F-8BD6-9487C56BA6DA}" type="slidenum">
              <a:rPr lang="en-AU" smtClean="0"/>
              <a:t>‹#›</a:t>
            </a:fld>
            <a:endParaRPr lang="en-AU" dirty="0"/>
          </a:p>
        </p:txBody>
      </p:sp>
    </p:spTree>
    <p:extLst>
      <p:ext uri="{BB962C8B-B14F-4D97-AF65-F5344CB8AC3E}">
        <p14:creationId xmlns:p14="http://schemas.microsoft.com/office/powerpoint/2010/main" val="405603556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Everyone in the room to introduce themselves,</a:t>
            </a:r>
            <a:r>
              <a:rPr lang="en-AU" baseline="0" dirty="0" smtClean="0"/>
              <a:t> their org, where they are at with their grant-seeking</a:t>
            </a:r>
            <a:endParaRPr lang="en-AU" dirty="0"/>
          </a:p>
        </p:txBody>
      </p:sp>
      <p:sp>
        <p:nvSpPr>
          <p:cNvPr id="4" name="Slide Number Placeholder 3"/>
          <p:cNvSpPr>
            <a:spLocks noGrp="1"/>
          </p:cNvSpPr>
          <p:nvPr>
            <p:ph type="sldNum" sz="quarter" idx="10"/>
          </p:nvPr>
        </p:nvSpPr>
        <p:spPr/>
        <p:txBody>
          <a:bodyPr/>
          <a:lstStyle/>
          <a:p>
            <a:fld id="{95D2E718-E184-471F-8BD6-9487C56BA6DA}" type="slidenum">
              <a:rPr lang="en-AU" smtClean="0"/>
              <a:t>2</a:t>
            </a:fld>
            <a:endParaRPr lang="en-AU" dirty="0"/>
          </a:p>
        </p:txBody>
      </p:sp>
      <p:sp>
        <p:nvSpPr>
          <p:cNvPr id="5" name="Date Placeholder 4"/>
          <p:cNvSpPr>
            <a:spLocks noGrp="1"/>
          </p:cNvSpPr>
          <p:nvPr>
            <p:ph type="dt" idx="11"/>
          </p:nvPr>
        </p:nvSpPr>
        <p:spPr/>
        <p:txBody>
          <a:bodyPr/>
          <a:lstStyle/>
          <a:p>
            <a:fld id="{46D3DC0B-BAB5-45D0-9AA1-A95710D2F55F}" type="datetime7">
              <a:rPr lang="en-AU" smtClean="0"/>
              <a:t>Mar-14</a:t>
            </a:fld>
            <a:endParaRPr lang="en-AU" dirty="0"/>
          </a:p>
        </p:txBody>
      </p:sp>
    </p:spTree>
    <p:extLst>
      <p:ext uri="{BB962C8B-B14F-4D97-AF65-F5344CB8AC3E}">
        <p14:creationId xmlns:p14="http://schemas.microsoft.com/office/powerpoint/2010/main" val="31469817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Who can provide a</a:t>
            </a:r>
            <a:r>
              <a:rPr lang="en-AU" baseline="0" dirty="0" smtClean="0"/>
              <a:t> detailed history of their organisation’s grants program?</a:t>
            </a:r>
            <a:endParaRPr lang="en-AU" dirty="0"/>
          </a:p>
        </p:txBody>
      </p:sp>
      <p:sp>
        <p:nvSpPr>
          <p:cNvPr id="4" name="Slide Number Placeholder 3"/>
          <p:cNvSpPr>
            <a:spLocks noGrp="1"/>
          </p:cNvSpPr>
          <p:nvPr>
            <p:ph type="sldNum" sz="quarter" idx="10"/>
          </p:nvPr>
        </p:nvSpPr>
        <p:spPr/>
        <p:txBody>
          <a:bodyPr/>
          <a:lstStyle/>
          <a:p>
            <a:fld id="{95D2E718-E184-471F-8BD6-9487C56BA6DA}" type="slidenum">
              <a:rPr lang="en-AU" smtClean="0"/>
              <a:t>22</a:t>
            </a:fld>
            <a:endParaRPr lang="en-AU" dirty="0"/>
          </a:p>
        </p:txBody>
      </p:sp>
      <p:sp>
        <p:nvSpPr>
          <p:cNvPr id="5" name="Date Placeholder 4"/>
          <p:cNvSpPr>
            <a:spLocks noGrp="1"/>
          </p:cNvSpPr>
          <p:nvPr>
            <p:ph type="dt" idx="11"/>
          </p:nvPr>
        </p:nvSpPr>
        <p:spPr/>
        <p:txBody>
          <a:bodyPr/>
          <a:lstStyle/>
          <a:p>
            <a:fld id="{B7A9F179-2F28-40A4-BA1C-769B8D19E56C}" type="datetime7">
              <a:rPr lang="en-AU" smtClean="0"/>
              <a:t>Mar-14</a:t>
            </a:fld>
            <a:endParaRPr lang="en-AU" dirty="0"/>
          </a:p>
        </p:txBody>
      </p:sp>
    </p:spTree>
    <p:extLst>
      <p:ext uri="{BB962C8B-B14F-4D97-AF65-F5344CB8AC3E}">
        <p14:creationId xmlns:p14="http://schemas.microsoft.com/office/powerpoint/2010/main" val="2219278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It is often a lack</a:t>
            </a:r>
            <a:r>
              <a:rPr lang="en-AU" baseline="0" dirty="0" smtClean="0"/>
              <a:t> of well documented project plans that inhibits an organisation’s grants success. Does anyone here have that problem? Missing deadlines because project plans aren’t developed? How do orgs processes work?</a:t>
            </a:r>
            <a:endParaRPr lang="en-AU" dirty="0"/>
          </a:p>
        </p:txBody>
      </p:sp>
      <p:sp>
        <p:nvSpPr>
          <p:cNvPr id="4" name="Slide Number Placeholder 3"/>
          <p:cNvSpPr>
            <a:spLocks noGrp="1"/>
          </p:cNvSpPr>
          <p:nvPr>
            <p:ph type="sldNum" sz="quarter" idx="10"/>
          </p:nvPr>
        </p:nvSpPr>
        <p:spPr/>
        <p:txBody>
          <a:bodyPr/>
          <a:lstStyle/>
          <a:p>
            <a:pPr>
              <a:defRPr/>
            </a:pPr>
            <a:fld id="{2A7A8EF8-99E9-4BC4-BF3E-1D77EF839FB7}" type="slidenum">
              <a:rPr lang="en-US" smtClean="0"/>
              <a:pPr>
                <a:defRPr/>
              </a:pPr>
              <a:t>23</a:t>
            </a:fld>
            <a:endParaRPr lang="en-US" dirty="0"/>
          </a:p>
        </p:txBody>
      </p:sp>
      <p:sp>
        <p:nvSpPr>
          <p:cNvPr id="5" name="Date Placeholder 4"/>
          <p:cNvSpPr>
            <a:spLocks noGrp="1"/>
          </p:cNvSpPr>
          <p:nvPr>
            <p:ph type="dt" idx="11"/>
          </p:nvPr>
        </p:nvSpPr>
        <p:spPr/>
        <p:txBody>
          <a:bodyPr/>
          <a:lstStyle/>
          <a:p>
            <a:fld id="{FD2C9288-CF2A-471E-892B-2AFA483DB950}" type="datetime7">
              <a:rPr lang="en-AU" smtClean="0"/>
              <a:t>Mar-14</a:t>
            </a:fld>
            <a:endParaRPr lang="en-AU" dirty="0"/>
          </a:p>
        </p:txBody>
      </p:sp>
    </p:spTree>
    <p:extLst>
      <p:ext uri="{BB962C8B-B14F-4D97-AF65-F5344CB8AC3E}">
        <p14:creationId xmlns:p14="http://schemas.microsoft.com/office/powerpoint/2010/main" val="1503346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To ensure a project is ready to present to a funder, you should be able to answer these questions – broadly at least, with the capacity to then provide more detail when putting together an actual application. </a:t>
            </a:r>
            <a:endParaRPr lang="en-AU" dirty="0"/>
          </a:p>
        </p:txBody>
      </p:sp>
      <p:sp>
        <p:nvSpPr>
          <p:cNvPr id="4" name="Slide Number Placeholder 3"/>
          <p:cNvSpPr>
            <a:spLocks noGrp="1"/>
          </p:cNvSpPr>
          <p:nvPr>
            <p:ph type="sldNum" sz="quarter" idx="10"/>
          </p:nvPr>
        </p:nvSpPr>
        <p:spPr/>
        <p:txBody>
          <a:bodyPr/>
          <a:lstStyle/>
          <a:p>
            <a:fld id="{10F9288D-142E-4318-8860-5E9F3590EB00}" type="slidenum">
              <a:rPr lang="en-AU" smtClean="0"/>
              <a:pPr/>
              <a:t>24</a:t>
            </a:fld>
            <a:endParaRPr lang="en-AU" dirty="0"/>
          </a:p>
        </p:txBody>
      </p:sp>
      <p:sp>
        <p:nvSpPr>
          <p:cNvPr id="5" name="Date Placeholder 4"/>
          <p:cNvSpPr>
            <a:spLocks noGrp="1"/>
          </p:cNvSpPr>
          <p:nvPr>
            <p:ph type="dt" idx="11"/>
          </p:nvPr>
        </p:nvSpPr>
        <p:spPr/>
        <p:txBody>
          <a:bodyPr/>
          <a:lstStyle/>
          <a:p>
            <a:fld id="{E497E839-FB06-40BF-968F-BAFE9CC86687}" type="datetime7">
              <a:rPr lang="en-AU" smtClean="0"/>
              <a:t>Mar-14</a:t>
            </a:fld>
            <a:endParaRPr lang="en-AU" dirty="0"/>
          </a:p>
        </p:txBody>
      </p:sp>
    </p:spTree>
    <p:extLst>
      <p:ext uri="{BB962C8B-B14F-4D97-AF65-F5344CB8AC3E}">
        <p14:creationId xmlns:p14="http://schemas.microsoft.com/office/powerpoint/2010/main" val="36639259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0F9288D-142E-4318-8860-5E9F3590EB00}" type="slidenum">
              <a:rPr lang="en-AU" smtClean="0"/>
              <a:pPr/>
              <a:t>25</a:t>
            </a:fld>
            <a:endParaRPr lang="en-AU" dirty="0"/>
          </a:p>
        </p:txBody>
      </p:sp>
      <p:sp>
        <p:nvSpPr>
          <p:cNvPr id="5" name="Date Placeholder 4"/>
          <p:cNvSpPr>
            <a:spLocks noGrp="1"/>
          </p:cNvSpPr>
          <p:nvPr>
            <p:ph type="dt" idx="11"/>
          </p:nvPr>
        </p:nvSpPr>
        <p:spPr/>
        <p:txBody>
          <a:bodyPr/>
          <a:lstStyle/>
          <a:p>
            <a:fld id="{016E104A-6F7C-444F-ACF9-7AB6E865F793}" type="datetime7">
              <a:rPr lang="en-AU" smtClean="0"/>
              <a:t>Mar-14</a:t>
            </a:fld>
            <a:endParaRPr lang="en-AU" dirty="0"/>
          </a:p>
        </p:txBody>
      </p:sp>
    </p:spTree>
    <p:extLst>
      <p:ext uri="{BB962C8B-B14F-4D97-AF65-F5344CB8AC3E}">
        <p14:creationId xmlns:p14="http://schemas.microsoft.com/office/powerpoint/2010/main" val="1263811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Note on this</a:t>
            </a:r>
            <a:r>
              <a:rPr lang="en-AU" baseline="0" dirty="0" smtClean="0"/>
              <a:t> the difference between outputs, outcomes and impact </a:t>
            </a:r>
            <a:endParaRPr lang="en-AU" dirty="0"/>
          </a:p>
        </p:txBody>
      </p:sp>
      <p:sp>
        <p:nvSpPr>
          <p:cNvPr id="4" name="Slide Number Placeholder 3"/>
          <p:cNvSpPr>
            <a:spLocks noGrp="1"/>
          </p:cNvSpPr>
          <p:nvPr>
            <p:ph type="sldNum" sz="quarter" idx="10"/>
          </p:nvPr>
        </p:nvSpPr>
        <p:spPr/>
        <p:txBody>
          <a:bodyPr/>
          <a:lstStyle/>
          <a:p>
            <a:fld id="{10F9288D-142E-4318-8860-5E9F3590EB00}" type="slidenum">
              <a:rPr lang="en-AU" smtClean="0"/>
              <a:pPr/>
              <a:t>26</a:t>
            </a:fld>
            <a:endParaRPr lang="en-AU" dirty="0"/>
          </a:p>
        </p:txBody>
      </p:sp>
      <p:sp>
        <p:nvSpPr>
          <p:cNvPr id="5" name="Date Placeholder 4"/>
          <p:cNvSpPr>
            <a:spLocks noGrp="1"/>
          </p:cNvSpPr>
          <p:nvPr>
            <p:ph type="dt" idx="11"/>
          </p:nvPr>
        </p:nvSpPr>
        <p:spPr/>
        <p:txBody>
          <a:bodyPr/>
          <a:lstStyle/>
          <a:p>
            <a:fld id="{9A318B2B-4295-4EE7-B23F-87C565779071}" type="datetime7">
              <a:rPr lang="en-AU" smtClean="0"/>
              <a:t>Mar-14</a:t>
            </a:fld>
            <a:endParaRPr lang="en-AU" dirty="0"/>
          </a:p>
        </p:txBody>
      </p:sp>
    </p:spTree>
    <p:extLst>
      <p:ext uri="{BB962C8B-B14F-4D97-AF65-F5344CB8AC3E}">
        <p14:creationId xmlns:p14="http://schemas.microsoft.com/office/powerpoint/2010/main" val="826473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Funders like collaboration! They do not like replication. It is important to note how your research is contributing to the larger body of research being conducted in a given area. </a:t>
            </a:r>
          </a:p>
          <a:p>
            <a:endParaRPr lang="en-AU" dirty="0"/>
          </a:p>
          <a:p>
            <a:r>
              <a:rPr lang="en-AU" dirty="0" smtClean="0"/>
              <a:t>Using other groups infrastructure for example, demonstrates value for money and certainly when multiple research groups will be benefit from the results of a project, funding chances are increased. </a:t>
            </a:r>
            <a:endParaRPr lang="en-AU" dirty="0"/>
          </a:p>
        </p:txBody>
      </p:sp>
      <p:sp>
        <p:nvSpPr>
          <p:cNvPr id="4" name="Slide Number Placeholder 3"/>
          <p:cNvSpPr>
            <a:spLocks noGrp="1"/>
          </p:cNvSpPr>
          <p:nvPr>
            <p:ph type="sldNum" sz="quarter" idx="10"/>
          </p:nvPr>
        </p:nvSpPr>
        <p:spPr/>
        <p:txBody>
          <a:bodyPr/>
          <a:lstStyle/>
          <a:p>
            <a:fld id="{10F9288D-142E-4318-8860-5E9F3590EB00}" type="slidenum">
              <a:rPr lang="en-AU" smtClean="0"/>
              <a:pPr/>
              <a:t>29</a:t>
            </a:fld>
            <a:endParaRPr lang="en-AU" dirty="0"/>
          </a:p>
        </p:txBody>
      </p:sp>
      <p:sp>
        <p:nvSpPr>
          <p:cNvPr id="5" name="Date Placeholder 4"/>
          <p:cNvSpPr>
            <a:spLocks noGrp="1"/>
          </p:cNvSpPr>
          <p:nvPr>
            <p:ph type="dt" idx="11"/>
          </p:nvPr>
        </p:nvSpPr>
        <p:spPr/>
        <p:txBody>
          <a:bodyPr/>
          <a:lstStyle/>
          <a:p>
            <a:fld id="{E3BFC712-D7DB-4FBD-9E69-57F3793E619E}" type="datetime7">
              <a:rPr lang="en-AU" smtClean="0"/>
              <a:t>Mar-14</a:t>
            </a:fld>
            <a:endParaRPr lang="en-AU" dirty="0"/>
          </a:p>
        </p:txBody>
      </p:sp>
    </p:spTree>
    <p:extLst>
      <p:ext uri="{BB962C8B-B14F-4D97-AF65-F5344CB8AC3E}">
        <p14:creationId xmlns:p14="http://schemas.microsoft.com/office/powerpoint/2010/main" val="20548824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Ensure your budget is realistic and that you can deliver with the amount that you have said it will cost. </a:t>
            </a:r>
            <a:endParaRPr lang="en-AU" dirty="0"/>
          </a:p>
          <a:p>
            <a:r>
              <a:rPr lang="en-AU" dirty="0" smtClean="0"/>
              <a:t>Funders like Co-funding! More often than not now funders require co-funding contributions. You may need to provide evidence confirming what the co-contributors have committed. </a:t>
            </a:r>
          </a:p>
          <a:p>
            <a:endParaRPr lang="en-AU" dirty="0"/>
          </a:p>
          <a:p>
            <a:r>
              <a:rPr lang="en-AU" dirty="0" smtClean="0"/>
              <a:t>Ensure your grant request is within the funder’s grantable amounts. </a:t>
            </a:r>
          </a:p>
          <a:p>
            <a:endParaRPr lang="en-AU" dirty="0"/>
          </a:p>
          <a:p>
            <a:endParaRPr lang="en-AU" dirty="0"/>
          </a:p>
        </p:txBody>
      </p:sp>
      <p:sp>
        <p:nvSpPr>
          <p:cNvPr id="4" name="Slide Number Placeholder 3"/>
          <p:cNvSpPr>
            <a:spLocks noGrp="1"/>
          </p:cNvSpPr>
          <p:nvPr>
            <p:ph type="sldNum" sz="quarter" idx="10"/>
          </p:nvPr>
        </p:nvSpPr>
        <p:spPr/>
        <p:txBody>
          <a:bodyPr/>
          <a:lstStyle/>
          <a:p>
            <a:fld id="{10F9288D-142E-4318-8860-5E9F3590EB00}" type="slidenum">
              <a:rPr lang="en-AU" smtClean="0"/>
              <a:pPr/>
              <a:t>30</a:t>
            </a:fld>
            <a:endParaRPr lang="en-AU" dirty="0"/>
          </a:p>
        </p:txBody>
      </p:sp>
      <p:sp>
        <p:nvSpPr>
          <p:cNvPr id="5" name="Date Placeholder 4"/>
          <p:cNvSpPr>
            <a:spLocks noGrp="1"/>
          </p:cNvSpPr>
          <p:nvPr>
            <p:ph type="dt" idx="11"/>
          </p:nvPr>
        </p:nvSpPr>
        <p:spPr/>
        <p:txBody>
          <a:bodyPr/>
          <a:lstStyle/>
          <a:p>
            <a:fld id="{FC19713B-1D12-4B90-BE45-38EB6889869D}" type="datetime7">
              <a:rPr lang="en-AU" smtClean="0"/>
              <a:t>Mar-14</a:t>
            </a:fld>
            <a:endParaRPr lang="en-AU" dirty="0"/>
          </a:p>
        </p:txBody>
      </p:sp>
    </p:spTree>
    <p:extLst>
      <p:ext uri="{BB962C8B-B14F-4D97-AF65-F5344CB8AC3E}">
        <p14:creationId xmlns:p14="http://schemas.microsoft.com/office/powerpoint/2010/main" val="28807432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Revisiting</a:t>
            </a:r>
            <a:r>
              <a:rPr lang="en-AU" baseline="0" dirty="0" smtClean="0"/>
              <a:t> </a:t>
            </a:r>
            <a:r>
              <a:rPr lang="en-AU" dirty="0" smtClean="0"/>
              <a:t>Fundraising 101</a:t>
            </a:r>
            <a:endParaRPr lang="en-AU" dirty="0"/>
          </a:p>
        </p:txBody>
      </p:sp>
      <p:sp>
        <p:nvSpPr>
          <p:cNvPr id="4" name="Slide Number Placeholder 3"/>
          <p:cNvSpPr>
            <a:spLocks noGrp="1"/>
          </p:cNvSpPr>
          <p:nvPr>
            <p:ph type="sldNum" sz="quarter" idx="10"/>
          </p:nvPr>
        </p:nvSpPr>
        <p:spPr/>
        <p:txBody>
          <a:bodyPr/>
          <a:lstStyle/>
          <a:p>
            <a:fld id="{CC4243B2-3CF2-4901-8E71-9DC6FFD7CAC6}" type="slidenum">
              <a:rPr lang="en-AU" smtClean="0"/>
              <a:t>32</a:t>
            </a:fld>
            <a:endParaRPr lang="en-AU" dirty="0"/>
          </a:p>
        </p:txBody>
      </p:sp>
      <p:sp>
        <p:nvSpPr>
          <p:cNvPr id="5" name="Date Placeholder 4"/>
          <p:cNvSpPr>
            <a:spLocks noGrp="1"/>
          </p:cNvSpPr>
          <p:nvPr>
            <p:ph type="dt" idx="11"/>
          </p:nvPr>
        </p:nvSpPr>
        <p:spPr/>
        <p:txBody>
          <a:bodyPr/>
          <a:lstStyle/>
          <a:p>
            <a:fld id="{3ACF01CA-D290-4241-822E-416EB18EDDB6}" type="datetime7">
              <a:rPr lang="en-AU" smtClean="0"/>
              <a:t>Mar-14</a:t>
            </a:fld>
            <a:endParaRPr lang="en-AU" dirty="0"/>
          </a:p>
        </p:txBody>
      </p:sp>
    </p:spTree>
    <p:extLst>
      <p:ext uri="{BB962C8B-B14F-4D97-AF65-F5344CB8AC3E}">
        <p14:creationId xmlns:p14="http://schemas.microsoft.com/office/powerpoint/2010/main" val="26231225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A7A8EF8-99E9-4BC4-BF3E-1D77EF839FB7}" type="slidenum">
              <a:rPr lang="en-US" smtClean="0"/>
              <a:pPr>
                <a:defRPr/>
              </a:pPr>
              <a:t>33</a:t>
            </a:fld>
            <a:endParaRPr lang="en-US" dirty="0"/>
          </a:p>
        </p:txBody>
      </p:sp>
      <p:sp>
        <p:nvSpPr>
          <p:cNvPr id="5" name="Date Placeholder 4"/>
          <p:cNvSpPr>
            <a:spLocks noGrp="1"/>
          </p:cNvSpPr>
          <p:nvPr>
            <p:ph type="dt" idx="11"/>
          </p:nvPr>
        </p:nvSpPr>
        <p:spPr/>
        <p:txBody>
          <a:bodyPr/>
          <a:lstStyle/>
          <a:p>
            <a:fld id="{1618A981-B21E-49EF-A4B9-0E69B5DB22F7}" type="datetime7">
              <a:rPr lang="en-AU" smtClean="0"/>
              <a:t>Mar-14</a:t>
            </a:fld>
            <a:endParaRPr lang="en-AU" dirty="0"/>
          </a:p>
        </p:txBody>
      </p:sp>
    </p:spTree>
    <p:extLst>
      <p:ext uri="{BB962C8B-B14F-4D97-AF65-F5344CB8AC3E}">
        <p14:creationId xmlns:p14="http://schemas.microsoft.com/office/powerpoint/2010/main" val="616290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Ask:</a:t>
            </a:r>
            <a:r>
              <a:rPr lang="en-AU" baseline="0" dirty="0" smtClean="0"/>
              <a:t> Who has a central donor management system? Who can produce a list of their organisation’s grants history in soft and / or hard copy? Go through each point and discuss as a group. If it’s not happening as it should, workshop how it should work.</a:t>
            </a:r>
            <a:endParaRPr lang="en-AU" dirty="0"/>
          </a:p>
        </p:txBody>
      </p:sp>
      <p:sp>
        <p:nvSpPr>
          <p:cNvPr id="4" name="Slide Number Placeholder 3"/>
          <p:cNvSpPr>
            <a:spLocks noGrp="1"/>
          </p:cNvSpPr>
          <p:nvPr>
            <p:ph type="sldNum" sz="quarter" idx="10"/>
          </p:nvPr>
        </p:nvSpPr>
        <p:spPr/>
        <p:txBody>
          <a:bodyPr/>
          <a:lstStyle/>
          <a:p>
            <a:pPr>
              <a:defRPr/>
            </a:pPr>
            <a:fld id="{2A7A8EF8-99E9-4BC4-BF3E-1D77EF839FB7}" type="slidenum">
              <a:rPr lang="en-US" smtClean="0"/>
              <a:pPr>
                <a:defRPr/>
              </a:pPr>
              <a:t>37</a:t>
            </a:fld>
            <a:endParaRPr lang="en-US" dirty="0"/>
          </a:p>
        </p:txBody>
      </p:sp>
      <p:sp>
        <p:nvSpPr>
          <p:cNvPr id="5" name="Date Placeholder 4"/>
          <p:cNvSpPr>
            <a:spLocks noGrp="1"/>
          </p:cNvSpPr>
          <p:nvPr>
            <p:ph type="dt" idx="11"/>
          </p:nvPr>
        </p:nvSpPr>
        <p:spPr/>
        <p:txBody>
          <a:bodyPr/>
          <a:lstStyle/>
          <a:p>
            <a:fld id="{DBAD45D6-B8C9-428C-8964-C1467782CB27}" type="datetime7">
              <a:rPr lang="en-AU" smtClean="0"/>
              <a:t>Mar-14</a:t>
            </a:fld>
            <a:endParaRPr lang="en-AU" dirty="0"/>
          </a:p>
        </p:txBody>
      </p:sp>
    </p:spTree>
    <p:extLst>
      <p:ext uri="{BB962C8B-B14F-4D97-AF65-F5344CB8AC3E}">
        <p14:creationId xmlns:p14="http://schemas.microsoft.com/office/powerpoint/2010/main" val="2128166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There are so many things to do before we sit down to write the</a:t>
            </a:r>
            <a:r>
              <a:rPr lang="en-AU" baseline="0" dirty="0" smtClean="0"/>
              <a:t> application. In fact, we advocate that the application is only about 20% of the process. </a:t>
            </a:r>
            <a:endParaRPr lang="en-AU" dirty="0"/>
          </a:p>
        </p:txBody>
      </p:sp>
      <p:sp>
        <p:nvSpPr>
          <p:cNvPr id="4" name="Slide Number Placeholder 3"/>
          <p:cNvSpPr>
            <a:spLocks noGrp="1"/>
          </p:cNvSpPr>
          <p:nvPr>
            <p:ph type="sldNum" sz="quarter" idx="10"/>
          </p:nvPr>
        </p:nvSpPr>
        <p:spPr/>
        <p:txBody>
          <a:bodyPr/>
          <a:lstStyle/>
          <a:p>
            <a:fld id="{95D2E718-E184-471F-8BD6-9487C56BA6DA}" type="slidenum">
              <a:rPr lang="en-AU" smtClean="0"/>
              <a:t>3</a:t>
            </a:fld>
            <a:endParaRPr lang="en-AU" dirty="0"/>
          </a:p>
        </p:txBody>
      </p:sp>
      <p:sp>
        <p:nvSpPr>
          <p:cNvPr id="5" name="Date Placeholder 4"/>
          <p:cNvSpPr>
            <a:spLocks noGrp="1"/>
          </p:cNvSpPr>
          <p:nvPr>
            <p:ph type="dt" idx="11"/>
          </p:nvPr>
        </p:nvSpPr>
        <p:spPr/>
        <p:txBody>
          <a:bodyPr/>
          <a:lstStyle/>
          <a:p>
            <a:fld id="{14C65870-BF3C-4F81-9FA7-881698509A6B}" type="datetime7">
              <a:rPr lang="en-AU" smtClean="0"/>
              <a:t>Mar-14</a:t>
            </a:fld>
            <a:endParaRPr lang="en-AU" dirty="0"/>
          </a:p>
        </p:txBody>
      </p:sp>
    </p:spTree>
    <p:extLst>
      <p:ext uri="{BB962C8B-B14F-4D97-AF65-F5344CB8AC3E}">
        <p14:creationId xmlns:p14="http://schemas.microsoft.com/office/powerpoint/2010/main" val="1330161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ngsana New" pitchFamily="18" charset="-34"/>
                <a:cs typeface="Arial" charset="0"/>
              </a:defRPr>
            </a:lvl1pPr>
            <a:lvl2pPr marL="804707" indent="-309503" eaLnBrk="0" hangingPunct="0">
              <a:defRPr>
                <a:solidFill>
                  <a:schemeClr val="tx1"/>
                </a:solidFill>
                <a:latin typeface="Angsana New" pitchFamily="18" charset="-34"/>
                <a:cs typeface="Arial" charset="0"/>
              </a:defRPr>
            </a:lvl2pPr>
            <a:lvl3pPr marL="1238011" indent="-247602" eaLnBrk="0" hangingPunct="0">
              <a:defRPr>
                <a:solidFill>
                  <a:schemeClr val="tx1"/>
                </a:solidFill>
                <a:latin typeface="Angsana New" pitchFamily="18" charset="-34"/>
                <a:cs typeface="Arial" charset="0"/>
              </a:defRPr>
            </a:lvl3pPr>
            <a:lvl4pPr marL="1733214" indent="-247602" eaLnBrk="0" hangingPunct="0">
              <a:defRPr>
                <a:solidFill>
                  <a:schemeClr val="tx1"/>
                </a:solidFill>
                <a:latin typeface="Angsana New" pitchFamily="18" charset="-34"/>
                <a:cs typeface="Arial" charset="0"/>
              </a:defRPr>
            </a:lvl4pPr>
            <a:lvl5pPr marL="2228419" indent="-247602" eaLnBrk="0" hangingPunct="0">
              <a:defRPr>
                <a:solidFill>
                  <a:schemeClr val="tx1"/>
                </a:solidFill>
                <a:latin typeface="Angsana New" pitchFamily="18" charset="-34"/>
                <a:cs typeface="Arial" charset="0"/>
              </a:defRPr>
            </a:lvl5pPr>
            <a:lvl6pPr marL="2723623" indent="-247602" eaLnBrk="0" fontAlgn="base" hangingPunct="0">
              <a:spcBef>
                <a:spcPct val="0"/>
              </a:spcBef>
              <a:spcAft>
                <a:spcPct val="0"/>
              </a:spcAft>
              <a:defRPr>
                <a:solidFill>
                  <a:schemeClr val="tx1"/>
                </a:solidFill>
                <a:latin typeface="Angsana New" pitchFamily="18" charset="-34"/>
                <a:cs typeface="Arial" charset="0"/>
              </a:defRPr>
            </a:lvl6pPr>
            <a:lvl7pPr marL="3218828" indent="-247602" eaLnBrk="0" fontAlgn="base" hangingPunct="0">
              <a:spcBef>
                <a:spcPct val="0"/>
              </a:spcBef>
              <a:spcAft>
                <a:spcPct val="0"/>
              </a:spcAft>
              <a:defRPr>
                <a:solidFill>
                  <a:schemeClr val="tx1"/>
                </a:solidFill>
                <a:latin typeface="Angsana New" pitchFamily="18" charset="-34"/>
                <a:cs typeface="Arial" charset="0"/>
              </a:defRPr>
            </a:lvl7pPr>
            <a:lvl8pPr marL="3714032" indent="-247602" eaLnBrk="0" fontAlgn="base" hangingPunct="0">
              <a:spcBef>
                <a:spcPct val="0"/>
              </a:spcBef>
              <a:spcAft>
                <a:spcPct val="0"/>
              </a:spcAft>
              <a:defRPr>
                <a:solidFill>
                  <a:schemeClr val="tx1"/>
                </a:solidFill>
                <a:latin typeface="Angsana New" pitchFamily="18" charset="-34"/>
                <a:cs typeface="Arial" charset="0"/>
              </a:defRPr>
            </a:lvl8pPr>
            <a:lvl9pPr marL="4209235" indent="-247602" eaLnBrk="0" fontAlgn="base" hangingPunct="0">
              <a:spcBef>
                <a:spcPct val="0"/>
              </a:spcBef>
              <a:spcAft>
                <a:spcPct val="0"/>
              </a:spcAft>
              <a:defRPr>
                <a:solidFill>
                  <a:schemeClr val="tx1"/>
                </a:solidFill>
                <a:latin typeface="Angsana New" pitchFamily="18" charset="-34"/>
                <a:cs typeface="Arial" charset="0"/>
              </a:defRPr>
            </a:lvl9pPr>
          </a:lstStyle>
          <a:p>
            <a:pPr eaLnBrk="1" hangingPunct="1"/>
            <a:fld id="{97581211-63A9-4BAD-A0DC-63621A5F3B43}" type="slidenum">
              <a:rPr lang="en-US" smtClean="0"/>
              <a:pPr eaLnBrk="1" hangingPunct="1"/>
              <a:t>38</a:t>
            </a:fld>
            <a:endParaRPr lang="en-US" dirty="0" smtClean="0"/>
          </a:p>
        </p:txBody>
      </p:sp>
      <p:sp>
        <p:nvSpPr>
          <p:cNvPr id="2" name="Date Placeholder 1"/>
          <p:cNvSpPr>
            <a:spLocks noGrp="1"/>
          </p:cNvSpPr>
          <p:nvPr>
            <p:ph type="dt" idx="10"/>
          </p:nvPr>
        </p:nvSpPr>
        <p:spPr/>
        <p:txBody>
          <a:bodyPr/>
          <a:lstStyle/>
          <a:p>
            <a:fld id="{081CAE7D-07A1-41A2-92C5-A33FDE4351AA}" type="datetime7">
              <a:rPr lang="en-AU" smtClean="0"/>
              <a:t>Mar-14</a:t>
            </a:fld>
            <a:endParaRPr lang="en-AU" dirty="0"/>
          </a:p>
        </p:txBody>
      </p:sp>
    </p:spTree>
    <p:extLst>
      <p:ext uri="{BB962C8B-B14F-4D97-AF65-F5344CB8AC3E}">
        <p14:creationId xmlns:p14="http://schemas.microsoft.com/office/powerpoint/2010/main" val="794031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443">
              <a:defRPr/>
            </a:pPr>
            <a:r>
              <a:rPr lang="en-US" dirty="0" smtClean="0"/>
              <a:t>Whose organisation has a key messages statement? </a:t>
            </a:r>
          </a:p>
          <a:p>
            <a:endParaRPr lang="en-AU" dirty="0"/>
          </a:p>
        </p:txBody>
      </p:sp>
      <p:sp>
        <p:nvSpPr>
          <p:cNvPr id="4" name="Slide Number Placeholder 3"/>
          <p:cNvSpPr>
            <a:spLocks noGrp="1"/>
          </p:cNvSpPr>
          <p:nvPr>
            <p:ph type="sldNum" sz="quarter" idx="10"/>
          </p:nvPr>
        </p:nvSpPr>
        <p:spPr/>
        <p:txBody>
          <a:bodyPr/>
          <a:lstStyle/>
          <a:p>
            <a:fld id="{95D2E718-E184-471F-8BD6-9487C56BA6DA}" type="slidenum">
              <a:rPr lang="en-AU" smtClean="0"/>
              <a:t>40</a:t>
            </a:fld>
            <a:endParaRPr lang="en-AU" dirty="0"/>
          </a:p>
        </p:txBody>
      </p:sp>
      <p:sp>
        <p:nvSpPr>
          <p:cNvPr id="5" name="Date Placeholder 4"/>
          <p:cNvSpPr>
            <a:spLocks noGrp="1"/>
          </p:cNvSpPr>
          <p:nvPr>
            <p:ph type="dt" idx="11"/>
          </p:nvPr>
        </p:nvSpPr>
        <p:spPr/>
        <p:txBody>
          <a:bodyPr/>
          <a:lstStyle/>
          <a:p>
            <a:fld id="{4BCA3D7E-6C41-4C2A-9E09-A816D3FC9AF1}" type="datetime7">
              <a:rPr lang="en-AU" smtClean="0"/>
              <a:t>Mar-14</a:t>
            </a:fld>
            <a:endParaRPr lang="en-AU" dirty="0"/>
          </a:p>
        </p:txBody>
      </p:sp>
    </p:spTree>
    <p:extLst>
      <p:ext uri="{BB962C8B-B14F-4D97-AF65-F5344CB8AC3E}">
        <p14:creationId xmlns:p14="http://schemas.microsoft.com/office/powerpoint/2010/main" val="4087862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What is wrong with this description?</a:t>
            </a:r>
          </a:p>
          <a:p>
            <a:r>
              <a:rPr lang="en-AU" dirty="0" smtClean="0"/>
              <a:t>I</a:t>
            </a:r>
            <a:r>
              <a:rPr lang="en-AU" baseline="0" dirty="0" smtClean="0"/>
              <a:t>t talks about the PEOPLE that the org supports last. This should be up the front. It does not succinctly say, in detail, what it precisely does? What services, where, etc.  This sort of response is a common mistake. </a:t>
            </a:r>
            <a:endParaRPr lang="en-AU" dirty="0"/>
          </a:p>
        </p:txBody>
      </p:sp>
      <p:sp>
        <p:nvSpPr>
          <p:cNvPr id="4" name="Slide Number Placeholder 3"/>
          <p:cNvSpPr>
            <a:spLocks noGrp="1"/>
          </p:cNvSpPr>
          <p:nvPr>
            <p:ph type="sldNum" sz="quarter" idx="10"/>
          </p:nvPr>
        </p:nvSpPr>
        <p:spPr/>
        <p:txBody>
          <a:bodyPr/>
          <a:lstStyle/>
          <a:p>
            <a:fld id="{95D2E718-E184-471F-8BD6-9487C56BA6DA}" type="slidenum">
              <a:rPr lang="en-AU" smtClean="0"/>
              <a:t>47</a:t>
            </a:fld>
            <a:endParaRPr lang="en-AU" dirty="0"/>
          </a:p>
        </p:txBody>
      </p:sp>
      <p:sp>
        <p:nvSpPr>
          <p:cNvPr id="5" name="Date Placeholder 4"/>
          <p:cNvSpPr>
            <a:spLocks noGrp="1"/>
          </p:cNvSpPr>
          <p:nvPr>
            <p:ph type="dt" idx="11"/>
          </p:nvPr>
        </p:nvSpPr>
        <p:spPr/>
        <p:txBody>
          <a:bodyPr/>
          <a:lstStyle/>
          <a:p>
            <a:fld id="{484240E8-1998-465F-9936-37D4C160A92B}" type="datetime7">
              <a:rPr lang="en-AU" smtClean="0"/>
              <a:t>Mar-14</a:t>
            </a:fld>
            <a:endParaRPr lang="en-AU" dirty="0"/>
          </a:p>
        </p:txBody>
      </p:sp>
    </p:spTree>
    <p:extLst>
      <p:ext uri="{BB962C8B-B14F-4D97-AF65-F5344CB8AC3E}">
        <p14:creationId xmlns:p14="http://schemas.microsoft.com/office/powerpoint/2010/main" val="805444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Hopefully, in this response, you can see</a:t>
            </a:r>
            <a:r>
              <a:rPr lang="en-AU" baseline="0" dirty="0" smtClean="0"/>
              <a:t> that it is a lot more precise in providing a strong answer to the question. It talks about the people being supported up front, geographic reach, its track record, and breadth of support services. </a:t>
            </a:r>
            <a:endParaRPr lang="en-AU" dirty="0"/>
          </a:p>
        </p:txBody>
      </p:sp>
      <p:sp>
        <p:nvSpPr>
          <p:cNvPr id="4" name="Slide Number Placeholder 3"/>
          <p:cNvSpPr>
            <a:spLocks noGrp="1"/>
          </p:cNvSpPr>
          <p:nvPr>
            <p:ph type="sldNum" sz="quarter" idx="10"/>
          </p:nvPr>
        </p:nvSpPr>
        <p:spPr/>
        <p:txBody>
          <a:bodyPr/>
          <a:lstStyle/>
          <a:p>
            <a:fld id="{95D2E718-E184-471F-8BD6-9487C56BA6DA}" type="slidenum">
              <a:rPr lang="en-AU" smtClean="0"/>
              <a:t>48</a:t>
            </a:fld>
            <a:endParaRPr lang="en-AU" dirty="0"/>
          </a:p>
        </p:txBody>
      </p:sp>
      <p:sp>
        <p:nvSpPr>
          <p:cNvPr id="5" name="Date Placeholder 4"/>
          <p:cNvSpPr>
            <a:spLocks noGrp="1"/>
          </p:cNvSpPr>
          <p:nvPr>
            <p:ph type="dt" idx="11"/>
          </p:nvPr>
        </p:nvSpPr>
        <p:spPr/>
        <p:txBody>
          <a:bodyPr/>
          <a:lstStyle/>
          <a:p>
            <a:fld id="{10640F3C-31F4-4CBD-B102-CED63BD62127}" type="datetime7">
              <a:rPr lang="en-AU" smtClean="0"/>
              <a:t>Mar-14</a:t>
            </a:fld>
            <a:endParaRPr lang="en-AU" dirty="0"/>
          </a:p>
        </p:txBody>
      </p:sp>
    </p:spTree>
    <p:extLst>
      <p:ext uri="{BB962C8B-B14F-4D97-AF65-F5344CB8AC3E}">
        <p14:creationId xmlns:p14="http://schemas.microsoft.com/office/powerpoint/2010/main" val="754119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What is wrong with this response?  It DOES NOT ANSWER THE QUESTION.</a:t>
            </a:r>
            <a:r>
              <a:rPr lang="en-AU" baseline="0" dirty="0" smtClean="0"/>
              <a:t> It doesn’t explain the need.  The project description is also very general. </a:t>
            </a:r>
            <a:endParaRPr lang="en-AU" dirty="0"/>
          </a:p>
        </p:txBody>
      </p:sp>
      <p:sp>
        <p:nvSpPr>
          <p:cNvPr id="4" name="Slide Number Placeholder 3"/>
          <p:cNvSpPr>
            <a:spLocks noGrp="1"/>
          </p:cNvSpPr>
          <p:nvPr>
            <p:ph type="sldNum" sz="quarter" idx="10"/>
          </p:nvPr>
        </p:nvSpPr>
        <p:spPr/>
        <p:txBody>
          <a:bodyPr/>
          <a:lstStyle/>
          <a:p>
            <a:fld id="{95D2E718-E184-471F-8BD6-9487C56BA6DA}" type="slidenum">
              <a:rPr lang="en-AU" smtClean="0"/>
              <a:t>49</a:t>
            </a:fld>
            <a:endParaRPr lang="en-AU" dirty="0"/>
          </a:p>
        </p:txBody>
      </p:sp>
      <p:sp>
        <p:nvSpPr>
          <p:cNvPr id="5" name="Date Placeholder 4"/>
          <p:cNvSpPr>
            <a:spLocks noGrp="1"/>
          </p:cNvSpPr>
          <p:nvPr>
            <p:ph type="dt" idx="11"/>
          </p:nvPr>
        </p:nvSpPr>
        <p:spPr/>
        <p:txBody>
          <a:bodyPr/>
          <a:lstStyle/>
          <a:p>
            <a:fld id="{E085743D-54FF-4707-9897-F1010CC28D03}" type="datetime7">
              <a:rPr lang="en-AU" smtClean="0"/>
              <a:t>Mar-14</a:t>
            </a:fld>
            <a:endParaRPr lang="en-AU" dirty="0"/>
          </a:p>
        </p:txBody>
      </p:sp>
    </p:spTree>
    <p:extLst>
      <p:ext uri="{BB962C8B-B14F-4D97-AF65-F5344CB8AC3E}">
        <p14:creationId xmlns:p14="http://schemas.microsoft.com/office/powerpoint/2010/main" val="11889939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need is clearly articulated in this response. As is a</a:t>
            </a:r>
            <a:r>
              <a:rPr lang="en-AU" baseline="0" dirty="0" smtClean="0"/>
              <a:t> detailed project description, which also managed to weave in the collaboration with another provider, which funders of course love. </a:t>
            </a:r>
            <a:endParaRPr lang="en-AU" dirty="0"/>
          </a:p>
        </p:txBody>
      </p:sp>
      <p:sp>
        <p:nvSpPr>
          <p:cNvPr id="4" name="Slide Number Placeholder 3"/>
          <p:cNvSpPr>
            <a:spLocks noGrp="1"/>
          </p:cNvSpPr>
          <p:nvPr>
            <p:ph type="sldNum" sz="quarter" idx="10"/>
          </p:nvPr>
        </p:nvSpPr>
        <p:spPr/>
        <p:txBody>
          <a:bodyPr/>
          <a:lstStyle/>
          <a:p>
            <a:fld id="{95D2E718-E184-471F-8BD6-9487C56BA6DA}" type="slidenum">
              <a:rPr lang="en-AU" smtClean="0"/>
              <a:t>50</a:t>
            </a:fld>
            <a:endParaRPr lang="en-AU" dirty="0"/>
          </a:p>
        </p:txBody>
      </p:sp>
      <p:sp>
        <p:nvSpPr>
          <p:cNvPr id="5" name="Date Placeholder 4"/>
          <p:cNvSpPr>
            <a:spLocks noGrp="1"/>
          </p:cNvSpPr>
          <p:nvPr>
            <p:ph type="dt" idx="11"/>
          </p:nvPr>
        </p:nvSpPr>
        <p:spPr/>
        <p:txBody>
          <a:bodyPr/>
          <a:lstStyle/>
          <a:p>
            <a:fld id="{7CAA47EF-A5DC-4531-BF1E-07453106EB57}" type="datetime7">
              <a:rPr lang="en-AU" smtClean="0"/>
              <a:t>Mar-14</a:t>
            </a:fld>
            <a:endParaRPr lang="en-AU" dirty="0"/>
          </a:p>
        </p:txBody>
      </p:sp>
    </p:spTree>
    <p:extLst>
      <p:ext uri="{BB962C8B-B14F-4D97-AF65-F5344CB8AC3E}">
        <p14:creationId xmlns:p14="http://schemas.microsoft.com/office/powerpoint/2010/main" val="6428824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5D2E718-E184-471F-8BD6-9487C56BA6DA}" type="slidenum">
              <a:rPr lang="en-AU" smtClean="0"/>
              <a:t>52</a:t>
            </a:fld>
            <a:endParaRPr lang="en-AU" dirty="0"/>
          </a:p>
        </p:txBody>
      </p:sp>
      <p:sp>
        <p:nvSpPr>
          <p:cNvPr id="5" name="Date Placeholder 4"/>
          <p:cNvSpPr>
            <a:spLocks noGrp="1"/>
          </p:cNvSpPr>
          <p:nvPr>
            <p:ph type="dt" idx="11"/>
          </p:nvPr>
        </p:nvSpPr>
        <p:spPr/>
        <p:txBody>
          <a:bodyPr/>
          <a:lstStyle/>
          <a:p>
            <a:fld id="{2AA79D3A-5464-4976-9DD7-3F4DE39F0761}" type="datetime7">
              <a:rPr lang="en-AU" smtClean="0"/>
              <a:t>Mar-14</a:t>
            </a:fld>
            <a:endParaRPr lang="en-AU" dirty="0"/>
          </a:p>
        </p:txBody>
      </p:sp>
    </p:spTree>
    <p:extLst>
      <p:ext uri="{BB962C8B-B14F-4D97-AF65-F5344CB8AC3E}">
        <p14:creationId xmlns:p14="http://schemas.microsoft.com/office/powerpoint/2010/main" val="3996555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AU" dirty="0" smtClean="0"/>
              <a:t>The administering body – the entity to which the grant was made, is ultimately responsible for reporting and acquittal. Therefore you can expect to be contacted by them at regular intervals for reminders on when reports are due to funders etc. </a:t>
            </a:r>
          </a:p>
        </p:txBody>
      </p:sp>
      <p:sp>
        <p:nvSpPr>
          <p:cNvPr id="194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12" charset="-128"/>
              </a:defRPr>
            </a:lvl1pPr>
            <a:lvl2pPr marL="761672" indent="-292951" eaLnBrk="0" hangingPunct="0">
              <a:defRPr>
                <a:solidFill>
                  <a:schemeClr val="tx1"/>
                </a:solidFill>
                <a:latin typeface="Arial" charset="0"/>
                <a:ea typeface="ＭＳ Ｐゴシック" pitchFamily="-112" charset="-128"/>
              </a:defRPr>
            </a:lvl2pPr>
            <a:lvl3pPr marL="1171804" indent="-234361" eaLnBrk="0" hangingPunct="0">
              <a:defRPr>
                <a:solidFill>
                  <a:schemeClr val="tx1"/>
                </a:solidFill>
                <a:latin typeface="Arial" charset="0"/>
                <a:ea typeface="ＭＳ Ｐゴシック" pitchFamily="-112" charset="-128"/>
              </a:defRPr>
            </a:lvl3pPr>
            <a:lvl4pPr marL="1640525" indent="-234361" eaLnBrk="0" hangingPunct="0">
              <a:defRPr>
                <a:solidFill>
                  <a:schemeClr val="tx1"/>
                </a:solidFill>
                <a:latin typeface="Arial" charset="0"/>
                <a:ea typeface="ＭＳ Ｐゴシック" pitchFamily="-112" charset="-128"/>
              </a:defRPr>
            </a:lvl4pPr>
            <a:lvl5pPr marL="2109246" indent="-234361" eaLnBrk="0" hangingPunct="0">
              <a:defRPr>
                <a:solidFill>
                  <a:schemeClr val="tx1"/>
                </a:solidFill>
                <a:latin typeface="Arial" charset="0"/>
                <a:ea typeface="ＭＳ Ｐゴシック" pitchFamily="-112" charset="-128"/>
              </a:defRPr>
            </a:lvl5pPr>
            <a:lvl6pPr marL="2577968" indent="-234361" eaLnBrk="0" fontAlgn="base" hangingPunct="0">
              <a:spcBef>
                <a:spcPct val="0"/>
              </a:spcBef>
              <a:spcAft>
                <a:spcPct val="0"/>
              </a:spcAft>
              <a:defRPr>
                <a:solidFill>
                  <a:schemeClr val="tx1"/>
                </a:solidFill>
                <a:latin typeface="Arial" charset="0"/>
                <a:ea typeface="ＭＳ Ｐゴシック" pitchFamily="-112" charset="-128"/>
              </a:defRPr>
            </a:lvl6pPr>
            <a:lvl7pPr marL="3046689" indent="-234361" eaLnBrk="0" fontAlgn="base" hangingPunct="0">
              <a:spcBef>
                <a:spcPct val="0"/>
              </a:spcBef>
              <a:spcAft>
                <a:spcPct val="0"/>
              </a:spcAft>
              <a:defRPr>
                <a:solidFill>
                  <a:schemeClr val="tx1"/>
                </a:solidFill>
                <a:latin typeface="Arial" charset="0"/>
                <a:ea typeface="ＭＳ Ｐゴシック" pitchFamily="-112" charset="-128"/>
              </a:defRPr>
            </a:lvl7pPr>
            <a:lvl8pPr marL="3515411" indent="-234361" eaLnBrk="0" fontAlgn="base" hangingPunct="0">
              <a:spcBef>
                <a:spcPct val="0"/>
              </a:spcBef>
              <a:spcAft>
                <a:spcPct val="0"/>
              </a:spcAft>
              <a:defRPr>
                <a:solidFill>
                  <a:schemeClr val="tx1"/>
                </a:solidFill>
                <a:latin typeface="Arial" charset="0"/>
                <a:ea typeface="ＭＳ Ｐゴシック" pitchFamily="-112" charset="-128"/>
              </a:defRPr>
            </a:lvl8pPr>
            <a:lvl9pPr marL="3984132" indent="-234361" eaLnBrk="0" fontAlgn="base" hangingPunct="0">
              <a:spcBef>
                <a:spcPct val="0"/>
              </a:spcBef>
              <a:spcAft>
                <a:spcPct val="0"/>
              </a:spcAft>
              <a:defRPr>
                <a:solidFill>
                  <a:schemeClr val="tx1"/>
                </a:solidFill>
                <a:latin typeface="Arial" charset="0"/>
                <a:ea typeface="ＭＳ Ｐゴシック" pitchFamily="-112" charset="-128"/>
              </a:defRPr>
            </a:lvl9pPr>
          </a:lstStyle>
          <a:p>
            <a:fld id="{5F4FD395-FC1D-4311-BD0A-F7002257D7AE}" type="slidenum">
              <a:rPr lang="en-AU" smtClean="0"/>
              <a:pPr/>
              <a:t>55</a:t>
            </a:fld>
            <a:endParaRPr lang="en-AU" dirty="0" smtClean="0"/>
          </a:p>
        </p:txBody>
      </p:sp>
      <p:sp>
        <p:nvSpPr>
          <p:cNvPr id="2" name="Date Placeholder 1"/>
          <p:cNvSpPr>
            <a:spLocks noGrp="1"/>
          </p:cNvSpPr>
          <p:nvPr>
            <p:ph type="dt" idx="10"/>
          </p:nvPr>
        </p:nvSpPr>
        <p:spPr/>
        <p:txBody>
          <a:bodyPr/>
          <a:lstStyle/>
          <a:p>
            <a:fld id="{0124FB20-39B4-4F90-861C-92C61E4EB9F5}" type="datetime7">
              <a:rPr lang="en-AU" smtClean="0"/>
              <a:t>Mar-14</a:t>
            </a:fld>
            <a:endParaRPr lang="en-AU" dirty="0"/>
          </a:p>
        </p:txBody>
      </p:sp>
    </p:spTree>
    <p:extLst>
      <p:ext uri="{BB962C8B-B14F-4D97-AF65-F5344CB8AC3E}">
        <p14:creationId xmlns:p14="http://schemas.microsoft.com/office/powerpoint/2010/main" val="1084109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a:t>
            </a:r>
            <a:r>
              <a:rPr lang="en-US" baseline="0" dirty="0" smtClean="0"/>
              <a:t> these are all not-for-profit, n</a:t>
            </a:r>
            <a:r>
              <a:rPr lang="en-US" dirty="0" smtClean="0"/>
              <a:t>ot all of these are charitable, not all are for the public benefit, not all are eligible for grants.</a:t>
            </a:r>
            <a:endParaRPr lang="en-US" dirty="0"/>
          </a:p>
        </p:txBody>
      </p:sp>
      <p:sp>
        <p:nvSpPr>
          <p:cNvPr id="4" name="Slide Number Placeholder 3"/>
          <p:cNvSpPr>
            <a:spLocks noGrp="1"/>
          </p:cNvSpPr>
          <p:nvPr>
            <p:ph type="sldNum" sz="quarter" idx="10"/>
          </p:nvPr>
        </p:nvSpPr>
        <p:spPr/>
        <p:txBody>
          <a:bodyPr/>
          <a:lstStyle/>
          <a:p>
            <a:fld id="{95D2E718-E184-471F-8BD6-9487C56BA6DA}" type="slidenum">
              <a:rPr lang="en-AU" smtClean="0"/>
              <a:t>4</a:t>
            </a:fld>
            <a:endParaRPr lang="en-AU" dirty="0"/>
          </a:p>
        </p:txBody>
      </p:sp>
    </p:spTree>
    <p:extLst>
      <p:ext uri="{BB962C8B-B14F-4D97-AF65-F5344CB8AC3E}">
        <p14:creationId xmlns:p14="http://schemas.microsoft.com/office/powerpoint/2010/main" val="223535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Philanthropy Australia is the peak body promoting philanthropy in Australia. It’s membership is trusts and foundations. </a:t>
            </a:r>
          </a:p>
          <a:p>
            <a:endParaRPr lang="en-AU" dirty="0"/>
          </a:p>
          <a:p>
            <a:endParaRPr lang="en-AU" dirty="0"/>
          </a:p>
        </p:txBody>
      </p:sp>
      <p:sp>
        <p:nvSpPr>
          <p:cNvPr id="4" name="Slide Number Placeholder 3"/>
          <p:cNvSpPr>
            <a:spLocks noGrp="1"/>
          </p:cNvSpPr>
          <p:nvPr>
            <p:ph type="sldNum" sz="quarter" idx="10"/>
          </p:nvPr>
        </p:nvSpPr>
        <p:spPr/>
        <p:txBody>
          <a:bodyPr/>
          <a:lstStyle/>
          <a:p>
            <a:fld id="{10F9288D-142E-4318-8860-5E9F3590EB00}" type="slidenum">
              <a:rPr lang="en-AU" smtClean="0"/>
              <a:pPr/>
              <a:t>6</a:t>
            </a:fld>
            <a:endParaRPr lang="en-AU" dirty="0"/>
          </a:p>
        </p:txBody>
      </p:sp>
      <p:sp>
        <p:nvSpPr>
          <p:cNvPr id="5" name="Date Placeholder 4"/>
          <p:cNvSpPr>
            <a:spLocks noGrp="1"/>
          </p:cNvSpPr>
          <p:nvPr>
            <p:ph type="dt" idx="11"/>
          </p:nvPr>
        </p:nvSpPr>
        <p:spPr/>
        <p:txBody>
          <a:bodyPr/>
          <a:lstStyle/>
          <a:p>
            <a:fld id="{E5654427-71AB-4C75-BF4F-CD8E60932BBB}" type="datetime7">
              <a:rPr lang="en-AU" smtClean="0"/>
              <a:t>Mar-14</a:t>
            </a:fld>
            <a:endParaRPr lang="en-AU" dirty="0"/>
          </a:p>
        </p:txBody>
      </p:sp>
    </p:spTree>
    <p:extLst>
      <p:ext uri="{BB962C8B-B14F-4D97-AF65-F5344CB8AC3E}">
        <p14:creationId xmlns:p14="http://schemas.microsoft.com/office/powerpoint/2010/main" val="1809273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ngsana New" pitchFamily="18" charset="-34"/>
                <a:cs typeface="Arial" charset="0"/>
              </a:defRPr>
            </a:lvl1pPr>
            <a:lvl2pPr marL="804707" indent="-309503" eaLnBrk="0" hangingPunct="0">
              <a:defRPr>
                <a:solidFill>
                  <a:schemeClr val="tx1"/>
                </a:solidFill>
                <a:latin typeface="Angsana New" pitchFamily="18" charset="-34"/>
                <a:cs typeface="Arial" charset="0"/>
              </a:defRPr>
            </a:lvl2pPr>
            <a:lvl3pPr marL="1238011" indent="-247602" eaLnBrk="0" hangingPunct="0">
              <a:defRPr>
                <a:solidFill>
                  <a:schemeClr val="tx1"/>
                </a:solidFill>
                <a:latin typeface="Angsana New" pitchFamily="18" charset="-34"/>
                <a:cs typeface="Arial" charset="0"/>
              </a:defRPr>
            </a:lvl3pPr>
            <a:lvl4pPr marL="1733214" indent="-247602" eaLnBrk="0" hangingPunct="0">
              <a:defRPr>
                <a:solidFill>
                  <a:schemeClr val="tx1"/>
                </a:solidFill>
                <a:latin typeface="Angsana New" pitchFamily="18" charset="-34"/>
                <a:cs typeface="Arial" charset="0"/>
              </a:defRPr>
            </a:lvl4pPr>
            <a:lvl5pPr marL="2228419" indent="-247602" eaLnBrk="0" hangingPunct="0">
              <a:defRPr>
                <a:solidFill>
                  <a:schemeClr val="tx1"/>
                </a:solidFill>
                <a:latin typeface="Angsana New" pitchFamily="18" charset="-34"/>
                <a:cs typeface="Arial" charset="0"/>
              </a:defRPr>
            </a:lvl5pPr>
            <a:lvl6pPr marL="2723623" indent="-247602" eaLnBrk="0" fontAlgn="base" hangingPunct="0">
              <a:spcBef>
                <a:spcPct val="0"/>
              </a:spcBef>
              <a:spcAft>
                <a:spcPct val="0"/>
              </a:spcAft>
              <a:defRPr>
                <a:solidFill>
                  <a:schemeClr val="tx1"/>
                </a:solidFill>
                <a:latin typeface="Angsana New" pitchFamily="18" charset="-34"/>
                <a:cs typeface="Arial" charset="0"/>
              </a:defRPr>
            </a:lvl6pPr>
            <a:lvl7pPr marL="3218828" indent="-247602" eaLnBrk="0" fontAlgn="base" hangingPunct="0">
              <a:spcBef>
                <a:spcPct val="0"/>
              </a:spcBef>
              <a:spcAft>
                <a:spcPct val="0"/>
              </a:spcAft>
              <a:defRPr>
                <a:solidFill>
                  <a:schemeClr val="tx1"/>
                </a:solidFill>
                <a:latin typeface="Angsana New" pitchFamily="18" charset="-34"/>
                <a:cs typeface="Arial" charset="0"/>
              </a:defRPr>
            </a:lvl7pPr>
            <a:lvl8pPr marL="3714032" indent="-247602" eaLnBrk="0" fontAlgn="base" hangingPunct="0">
              <a:spcBef>
                <a:spcPct val="0"/>
              </a:spcBef>
              <a:spcAft>
                <a:spcPct val="0"/>
              </a:spcAft>
              <a:defRPr>
                <a:solidFill>
                  <a:schemeClr val="tx1"/>
                </a:solidFill>
                <a:latin typeface="Angsana New" pitchFamily="18" charset="-34"/>
                <a:cs typeface="Arial" charset="0"/>
              </a:defRPr>
            </a:lvl8pPr>
            <a:lvl9pPr marL="4209235" indent="-247602" eaLnBrk="0" fontAlgn="base" hangingPunct="0">
              <a:spcBef>
                <a:spcPct val="0"/>
              </a:spcBef>
              <a:spcAft>
                <a:spcPct val="0"/>
              </a:spcAft>
              <a:defRPr>
                <a:solidFill>
                  <a:schemeClr val="tx1"/>
                </a:solidFill>
                <a:latin typeface="Angsana New" pitchFamily="18" charset="-34"/>
                <a:cs typeface="Arial" charset="0"/>
              </a:defRPr>
            </a:lvl9pPr>
          </a:lstStyle>
          <a:p>
            <a:pPr eaLnBrk="1" hangingPunct="1"/>
            <a:fld id="{C77E6496-22A8-418B-8C93-AF40BD7D74DE}" type="slidenum">
              <a:rPr lang="en-US" smtClean="0"/>
              <a:pPr eaLnBrk="1" hangingPunct="1"/>
              <a:t>8</a:t>
            </a:fld>
            <a:endParaRPr lang="en-US" dirty="0" smtClean="0"/>
          </a:p>
        </p:txBody>
      </p:sp>
      <p:sp>
        <p:nvSpPr>
          <p:cNvPr id="2" name="Date Placeholder 1"/>
          <p:cNvSpPr>
            <a:spLocks noGrp="1"/>
          </p:cNvSpPr>
          <p:nvPr>
            <p:ph type="dt" idx="10"/>
          </p:nvPr>
        </p:nvSpPr>
        <p:spPr/>
        <p:txBody>
          <a:bodyPr/>
          <a:lstStyle/>
          <a:p>
            <a:fld id="{D23C9A9E-ABD6-4830-9A62-B092685DA39E}" type="datetime7">
              <a:rPr lang="en-AU" smtClean="0"/>
              <a:t>Mar-14</a:t>
            </a:fld>
            <a:endParaRPr lang="en-AU" dirty="0"/>
          </a:p>
        </p:txBody>
      </p:sp>
    </p:spTree>
    <p:extLst>
      <p:ext uri="{BB962C8B-B14F-4D97-AF65-F5344CB8AC3E}">
        <p14:creationId xmlns:p14="http://schemas.microsoft.com/office/powerpoint/2010/main" val="3721088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These points further highlight the need to be strategic and follow best practice processes. </a:t>
            </a:r>
          </a:p>
          <a:p>
            <a:endParaRPr lang="en-AU" dirty="0"/>
          </a:p>
          <a:p>
            <a:r>
              <a:rPr lang="en-AU" dirty="0" smtClean="0"/>
              <a:t>EMF’s role is to help reduce the frustration by helping you identify the most appropriate funding channels, ensuring strong relationships are built with funding bodies and presenting top quality applications to funders. </a:t>
            </a:r>
            <a:endParaRPr lang="en-AU" dirty="0"/>
          </a:p>
        </p:txBody>
      </p:sp>
      <p:sp>
        <p:nvSpPr>
          <p:cNvPr id="4" name="Slide Number Placeholder 3"/>
          <p:cNvSpPr>
            <a:spLocks noGrp="1"/>
          </p:cNvSpPr>
          <p:nvPr>
            <p:ph type="sldNum" sz="quarter" idx="10"/>
          </p:nvPr>
        </p:nvSpPr>
        <p:spPr/>
        <p:txBody>
          <a:bodyPr/>
          <a:lstStyle/>
          <a:p>
            <a:fld id="{10F9288D-142E-4318-8860-5E9F3590EB00}" type="slidenum">
              <a:rPr lang="en-AU" smtClean="0"/>
              <a:pPr/>
              <a:t>9</a:t>
            </a:fld>
            <a:endParaRPr lang="en-AU" dirty="0"/>
          </a:p>
        </p:txBody>
      </p:sp>
      <p:sp>
        <p:nvSpPr>
          <p:cNvPr id="5" name="Date Placeholder 4"/>
          <p:cNvSpPr>
            <a:spLocks noGrp="1"/>
          </p:cNvSpPr>
          <p:nvPr>
            <p:ph type="dt" idx="11"/>
          </p:nvPr>
        </p:nvSpPr>
        <p:spPr/>
        <p:txBody>
          <a:bodyPr/>
          <a:lstStyle/>
          <a:p>
            <a:fld id="{4D77CC0F-4E00-4A36-97FD-F03CF80227CC}" type="datetime7">
              <a:rPr lang="en-AU" smtClean="0"/>
              <a:t>Mar-14</a:t>
            </a:fld>
            <a:endParaRPr lang="en-AU" dirty="0"/>
          </a:p>
        </p:txBody>
      </p:sp>
    </p:spTree>
    <p:extLst>
      <p:ext uri="{BB962C8B-B14F-4D97-AF65-F5344CB8AC3E}">
        <p14:creationId xmlns:p14="http://schemas.microsoft.com/office/powerpoint/2010/main" val="2332969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Grants</a:t>
            </a:r>
            <a:r>
              <a:rPr lang="en-US" baseline="0" dirty="0" smtClean="0"/>
              <a:t> can be from </a:t>
            </a:r>
            <a:r>
              <a:rPr lang="en-AU" dirty="0"/>
              <a:t>Trusts, Foundations, PAFs, Corporate Foundations and government. Do corporate foundations sit within a grants or corporate funding area within your organisation? What are the determinants of where they sit?</a:t>
            </a:r>
            <a:endParaRPr lang="en-US" dirty="0" smtClean="0"/>
          </a:p>
        </p:txBody>
      </p:sp>
      <p:sp>
        <p:nvSpPr>
          <p:cNvPr id="4" name="Slide Number Placeholder 3"/>
          <p:cNvSpPr>
            <a:spLocks noGrp="1"/>
          </p:cNvSpPr>
          <p:nvPr>
            <p:ph type="sldNum" sz="quarter" idx="5"/>
          </p:nvPr>
        </p:nvSpPr>
        <p:spPr/>
        <p:txBody>
          <a:bodyPr/>
          <a:lstStyle/>
          <a:p>
            <a:pPr>
              <a:defRPr/>
            </a:pPr>
            <a:fld id="{AC2DD74D-EA32-4B6D-B680-3701AE3DE0FB}" type="slidenum">
              <a:rPr lang="en-US" smtClean="0"/>
              <a:pPr>
                <a:defRPr/>
              </a:pPr>
              <a:t>12</a:t>
            </a:fld>
            <a:endParaRPr lang="en-US" dirty="0"/>
          </a:p>
        </p:txBody>
      </p:sp>
      <p:sp>
        <p:nvSpPr>
          <p:cNvPr id="2" name="Date Placeholder 1"/>
          <p:cNvSpPr>
            <a:spLocks noGrp="1"/>
          </p:cNvSpPr>
          <p:nvPr>
            <p:ph type="dt" idx="10"/>
          </p:nvPr>
        </p:nvSpPr>
        <p:spPr/>
        <p:txBody>
          <a:bodyPr/>
          <a:lstStyle/>
          <a:p>
            <a:fld id="{7F3D710F-2CEF-4386-AA21-034948B88061}" type="datetime7">
              <a:rPr lang="en-AU" smtClean="0"/>
              <a:t>Mar-14</a:t>
            </a:fld>
            <a:endParaRPr lang="en-AU" dirty="0"/>
          </a:p>
        </p:txBody>
      </p:sp>
    </p:spTree>
    <p:extLst>
      <p:ext uri="{BB962C8B-B14F-4D97-AF65-F5344CB8AC3E}">
        <p14:creationId xmlns:p14="http://schemas.microsoft.com/office/powerpoint/2010/main" val="1733106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slide is not in their workbooks</a:t>
            </a:r>
            <a:r>
              <a:rPr lang="en-AU" baseline="0" dirty="0" smtClean="0"/>
              <a:t> for Syd workshop! </a:t>
            </a:r>
            <a:endParaRPr lang="en-AU" dirty="0"/>
          </a:p>
        </p:txBody>
      </p:sp>
      <p:sp>
        <p:nvSpPr>
          <p:cNvPr id="4" name="Slide Number Placeholder 3"/>
          <p:cNvSpPr>
            <a:spLocks noGrp="1"/>
          </p:cNvSpPr>
          <p:nvPr>
            <p:ph type="sldNum" sz="quarter" idx="10"/>
          </p:nvPr>
        </p:nvSpPr>
        <p:spPr/>
        <p:txBody>
          <a:bodyPr/>
          <a:lstStyle/>
          <a:p>
            <a:fld id="{95D2E718-E184-471F-8BD6-9487C56BA6DA}" type="slidenum">
              <a:rPr lang="en-AU" smtClean="0"/>
              <a:t>13</a:t>
            </a:fld>
            <a:endParaRPr lang="en-AU" dirty="0"/>
          </a:p>
        </p:txBody>
      </p:sp>
      <p:sp>
        <p:nvSpPr>
          <p:cNvPr id="5" name="Date Placeholder 4"/>
          <p:cNvSpPr>
            <a:spLocks noGrp="1"/>
          </p:cNvSpPr>
          <p:nvPr>
            <p:ph type="dt" idx="11"/>
          </p:nvPr>
        </p:nvSpPr>
        <p:spPr/>
        <p:txBody>
          <a:bodyPr/>
          <a:lstStyle/>
          <a:p>
            <a:fld id="{CC19BC81-0809-4EBC-B5DC-3A15B94BD1AE}" type="datetime7">
              <a:rPr lang="en-AU" smtClean="0"/>
              <a:t>Mar-14</a:t>
            </a:fld>
            <a:endParaRPr lang="en-AU" dirty="0"/>
          </a:p>
        </p:txBody>
      </p:sp>
    </p:spTree>
    <p:extLst>
      <p:ext uri="{BB962C8B-B14F-4D97-AF65-F5344CB8AC3E}">
        <p14:creationId xmlns:p14="http://schemas.microsoft.com/office/powerpoint/2010/main" val="25494627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Before</a:t>
            </a:r>
            <a:r>
              <a:rPr lang="en-AU" baseline="0" dirty="0" smtClean="0"/>
              <a:t> clicking: ask the group what other fundraising activities they do. </a:t>
            </a:r>
            <a:endParaRPr lang="en-AU" dirty="0"/>
          </a:p>
        </p:txBody>
      </p:sp>
      <p:sp>
        <p:nvSpPr>
          <p:cNvPr id="4" name="Slide Number Placeholder 3"/>
          <p:cNvSpPr>
            <a:spLocks noGrp="1"/>
          </p:cNvSpPr>
          <p:nvPr>
            <p:ph type="sldNum" sz="quarter" idx="10"/>
          </p:nvPr>
        </p:nvSpPr>
        <p:spPr/>
        <p:txBody>
          <a:bodyPr/>
          <a:lstStyle/>
          <a:p>
            <a:fld id="{95D2E718-E184-471F-8BD6-9487C56BA6DA}" type="slidenum">
              <a:rPr lang="en-AU" smtClean="0"/>
              <a:t>14</a:t>
            </a:fld>
            <a:endParaRPr lang="en-AU" dirty="0"/>
          </a:p>
        </p:txBody>
      </p:sp>
      <p:sp>
        <p:nvSpPr>
          <p:cNvPr id="5" name="Date Placeholder 4"/>
          <p:cNvSpPr>
            <a:spLocks noGrp="1"/>
          </p:cNvSpPr>
          <p:nvPr>
            <p:ph type="dt" idx="11"/>
          </p:nvPr>
        </p:nvSpPr>
        <p:spPr/>
        <p:txBody>
          <a:bodyPr/>
          <a:lstStyle/>
          <a:p>
            <a:fld id="{9951C875-6044-41A5-B56F-84738FC1A9E6}" type="datetime7">
              <a:rPr lang="en-AU" smtClean="0"/>
              <a:t>Mar-14</a:t>
            </a:fld>
            <a:endParaRPr lang="en-AU" dirty="0"/>
          </a:p>
        </p:txBody>
      </p:sp>
    </p:spTree>
    <p:extLst>
      <p:ext uri="{BB962C8B-B14F-4D97-AF65-F5344CB8AC3E}">
        <p14:creationId xmlns:p14="http://schemas.microsoft.com/office/powerpoint/2010/main" val="1876442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15D233AB-2BE7-CF41-81D7-10D56DE8F1CF}" type="datetimeFigureOut">
              <a:rPr lang="en-US" smtClean="0"/>
              <a:t>3/18/2014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4C647C-02A4-994F-9D6F-924F654032E5}" type="slidenum">
              <a:rPr lang="en-US" smtClean="0"/>
              <a:t>‹#›</a:t>
            </a:fld>
            <a:endParaRPr lang="en-US" dirty="0"/>
          </a:p>
        </p:txBody>
      </p:sp>
    </p:spTree>
    <p:extLst>
      <p:ext uri="{BB962C8B-B14F-4D97-AF65-F5344CB8AC3E}">
        <p14:creationId xmlns:p14="http://schemas.microsoft.com/office/powerpoint/2010/main" val="1748684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15D233AB-2BE7-CF41-81D7-10D56DE8F1CF}" type="datetimeFigureOut">
              <a:rPr lang="en-US" smtClean="0"/>
              <a:t>3/18/2014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4C647C-02A4-994F-9D6F-924F654032E5}" type="slidenum">
              <a:rPr lang="en-US" smtClean="0"/>
              <a:t>‹#›</a:t>
            </a:fld>
            <a:endParaRPr lang="en-US" dirty="0"/>
          </a:p>
        </p:txBody>
      </p:sp>
    </p:spTree>
    <p:extLst>
      <p:ext uri="{BB962C8B-B14F-4D97-AF65-F5344CB8AC3E}">
        <p14:creationId xmlns:p14="http://schemas.microsoft.com/office/powerpoint/2010/main" val="4286140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15D233AB-2BE7-CF41-81D7-10D56DE8F1CF}" type="datetimeFigureOut">
              <a:rPr lang="en-US" smtClean="0"/>
              <a:t>3/18/2014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4C647C-02A4-994F-9D6F-924F654032E5}" type="slidenum">
              <a:rPr lang="en-US" smtClean="0"/>
              <a:t>‹#›</a:t>
            </a:fld>
            <a:endParaRPr lang="en-US" dirty="0"/>
          </a:p>
        </p:txBody>
      </p:sp>
    </p:spTree>
    <p:extLst>
      <p:ext uri="{BB962C8B-B14F-4D97-AF65-F5344CB8AC3E}">
        <p14:creationId xmlns:p14="http://schemas.microsoft.com/office/powerpoint/2010/main" val="3857422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15D233AB-2BE7-CF41-81D7-10D56DE8F1CF}" type="datetimeFigureOut">
              <a:rPr lang="en-US" smtClean="0"/>
              <a:t>3/18/2014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4C647C-02A4-994F-9D6F-924F654032E5}" type="slidenum">
              <a:rPr lang="en-US" smtClean="0"/>
              <a:t>‹#›</a:t>
            </a:fld>
            <a:endParaRPr lang="en-US" dirty="0"/>
          </a:p>
        </p:txBody>
      </p:sp>
    </p:spTree>
    <p:extLst>
      <p:ext uri="{BB962C8B-B14F-4D97-AF65-F5344CB8AC3E}">
        <p14:creationId xmlns:p14="http://schemas.microsoft.com/office/powerpoint/2010/main" val="1314960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15D233AB-2BE7-CF41-81D7-10D56DE8F1CF}" type="datetimeFigureOut">
              <a:rPr lang="en-US" smtClean="0"/>
              <a:t>3/18/2014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4C647C-02A4-994F-9D6F-924F654032E5}" type="slidenum">
              <a:rPr lang="en-US" smtClean="0"/>
              <a:t>‹#›</a:t>
            </a:fld>
            <a:endParaRPr lang="en-US" dirty="0"/>
          </a:p>
        </p:txBody>
      </p:sp>
    </p:spTree>
    <p:extLst>
      <p:ext uri="{BB962C8B-B14F-4D97-AF65-F5344CB8AC3E}">
        <p14:creationId xmlns:p14="http://schemas.microsoft.com/office/powerpoint/2010/main" val="1800768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15D233AB-2BE7-CF41-81D7-10D56DE8F1CF}" type="datetimeFigureOut">
              <a:rPr lang="en-US" smtClean="0"/>
              <a:t>3/18/2014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4C647C-02A4-994F-9D6F-924F654032E5}" type="slidenum">
              <a:rPr lang="en-US" smtClean="0"/>
              <a:t>‹#›</a:t>
            </a:fld>
            <a:endParaRPr lang="en-US" dirty="0"/>
          </a:p>
        </p:txBody>
      </p:sp>
    </p:spTree>
    <p:extLst>
      <p:ext uri="{BB962C8B-B14F-4D97-AF65-F5344CB8AC3E}">
        <p14:creationId xmlns:p14="http://schemas.microsoft.com/office/powerpoint/2010/main" val="2132537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15D233AB-2BE7-CF41-81D7-10D56DE8F1CF}" type="datetimeFigureOut">
              <a:rPr lang="en-US" smtClean="0"/>
              <a:t>3/18/2014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4C647C-02A4-994F-9D6F-924F654032E5}" type="slidenum">
              <a:rPr lang="en-US" smtClean="0"/>
              <a:t>‹#›</a:t>
            </a:fld>
            <a:endParaRPr lang="en-US" dirty="0"/>
          </a:p>
        </p:txBody>
      </p:sp>
    </p:spTree>
    <p:extLst>
      <p:ext uri="{BB962C8B-B14F-4D97-AF65-F5344CB8AC3E}">
        <p14:creationId xmlns:p14="http://schemas.microsoft.com/office/powerpoint/2010/main" val="206627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15D233AB-2BE7-CF41-81D7-10D56DE8F1CF}" type="datetimeFigureOut">
              <a:rPr lang="en-US" smtClean="0"/>
              <a:t>3/18/2014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4C647C-02A4-994F-9D6F-924F654032E5}" type="slidenum">
              <a:rPr lang="en-US" smtClean="0"/>
              <a:t>‹#›</a:t>
            </a:fld>
            <a:endParaRPr lang="en-US" dirty="0"/>
          </a:p>
        </p:txBody>
      </p:sp>
    </p:spTree>
    <p:extLst>
      <p:ext uri="{BB962C8B-B14F-4D97-AF65-F5344CB8AC3E}">
        <p14:creationId xmlns:p14="http://schemas.microsoft.com/office/powerpoint/2010/main" val="179017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D233AB-2BE7-CF41-81D7-10D56DE8F1CF}" type="datetimeFigureOut">
              <a:rPr lang="en-US" smtClean="0"/>
              <a:t>3/18/2014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4C647C-02A4-994F-9D6F-924F654032E5}" type="slidenum">
              <a:rPr lang="en-US" smtClean="0"/>
              <a:t>‹#›</a:t>
            </a:fld>
            <a:endParaRPr lang="en-US" dirty="0"/>
          </a:p>
        </p:txBody>
      </p:sp>
    </p:spTree>
    <p:extLst>
      <p:ext uri="{BB962C8B-B14F-4D97-AF65-F5344CB8AC3E}">
        <p14:creationId xmlns:p14="http://schemas.microsoft.com/office/powerpoint/2010/main" val="333064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15D233AB-2BE7-CF41-81D7-10D56DE8F1CF}" type="datetimeFigureOut">
              <a:rPr lang="en-US" smtClean="0"/>
              <a:t>3/18/2014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4C647C-02A4-994F-9D6F-924F654032E5}" type="slidenum">
              <a:rPr lang="en-US" smtClean="0"/>
              <a:t>‹#›</a:t>
            </a:fld>
            <a:endParaRPr lang="en-US" dirty="0"/>
          </a:p>
        </p:txBody>
      </p:sp>
    </p:spTree>
    <p:extLst>
      <p:ext uri="{BB962C8B-B14F-4D97-AF65-F5344CB8AC3E}">
        <p14:creationId xmlns:p14="http://schemas.microsoft.com/office/powerpoint/2010/main" val="765285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15D233AB-2BE7-CF41-81D7-10D56DE8F1CF}" type="datetimeFigureOut">
              <a:rPr lang="en-US" smtClean="0"/>
              <a:t>3/18/2014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4C647C-02A4-994F-9D6F-924F654032E5}" type="slidenum">
              <a:rPr lang="en-US" smtClean="0"/>
              <a:t>‹#›</a:t>
            </a:fld>
            <a:endParaRPr lang="en-US" dirty="0"/>
          </a:p>
        </p:txBody>
      </p:sp>
    </p:spTree>
    <p:extLst>
      <p:ext uri="{BB962C8B-B14F-4D97-AF65-F5344CB8AC3E}">
        <p14:creationId xmlns:p14="http://schemas.microsoft.com/office/powerpoint/2010/main" val="2134529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0588 S Grants PowerPoint Template2.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527404"/>
            <a:ext cx="8229600" cy="890233"/>
          </a:xfrm>
          <a:prstGeom prst="rect">
            <a:avLst/>
          </a:prstGeom>
        </p:spPr>
        <p:txBody>
          <a:bodyPr vert="horz" lIns="91440" tIns="45720" rIns="91440" bIns="45720" rtlCol="0" anchor="ctr">
            <a:norm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457200" y="1936132"/>
            <a:ext cx="8229600" cy="4190031"/>
          </a:xfrm>
          <a:prstGeom prst="rect">
            <a:avLst/>
          </a:prstGeom>
        </p:spPr>
        <p:txBody>
          <a:bodyPr vert="horz" lIns="91440" tIns="45720" rIns="91440" bIns="45720" rtlCol="0">
            <a:normAutofit/>
          </a:body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Date Placeholder 3"/>
          <p:cNvSpPr>
            <a:spLocks noGrp="1"/>
          </p:cNvSpPr>
          <p:nvPr>
            <p:ph type="dt" sz="half" idx="2"/>
          </p:nvPr>
        </p:nvSpPr>
        <p:spPr>
          <a:xfrm>
            <a:off x="457200" y="637023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D233AB-2BE7-CF41-81D7-10D56DE8F1CF}" type="datetimeFigureOut">
              <a:rPr lang="en-US" smtClean="0"/>
              <a:t>3/18/2014</a:t>
            </a:fld>
            <a:endParaRPr lang="en-US" dirty="0"/>
          </a:p>
        </p:txBody>
      </p:sp>
      <p:sp>
        <p:nvSpPr>
          <p:cNvPr id="5" name="Footer Placeholder 4"/>
          <p:cNvSpPr>
            <a:spLocks noGrp="1"/>
          </p:cNvSpPr>
          <p:nvPr>
            <p:ph type="ftr" sz="quarter" idx="3"/>
          </p:nvPr>
        </p:nvSpPr>
        <p:spPr>
          <a:xfrm>
            <a:off x="3124200" y="637023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7023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4C647C-02A4-994F-9D6F-924F654032E5}" type="slidenum">
              <a:rPr lang="en-US" smtClean="0"/>
              <a:t>‹#›</a:t>
            </a:fld>
            <a:endParaRPr lang="en-US" dirty="0"/>
          </a:p>
        </p:txBody>
      </p:sp>
    </p:spTree>
    <p:extLst>
      <p:ext uri="{BB962C8B-B14F-4D97-AF65-F5344CB8AC3E}">
        <p14:creationId xmlns:p14="http://schemas.microsoft.com/office/powerpoint/2010/main" val="1459510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200" b="1" i="0" kern="1200">
          <a:solidFill>
            <a:srgbClr val="64A845"/>
          </a:solidFill>
          <a:latin typeface="Century Gothic Bold"/>
          <a:ea typeface="+mj-ea"/>
          <a:cs typeface="Century Gothic Bold"/>
        </a:defRPr>
      </a:lvl1pPr>
    </p:titleStyle>
    <p:bodyStyle>
      <a:lvl1pPr marL="342900" indent="-342900" algn="l" defTabSz="457200" rtl="0" eaLnBrk="1" latinLnBrk="0" hangingPunct="1">
        <a:spcBef>
          <a:spcPct val="20000"/>
        </a:spcBef>
        <a:buFont typeface="Arial"/>
        <a:buChar char="•"/>
        <a:defRPr sz="2800" b="0" i="0" kern="1200">
          <a:solidFill>
            <a:srgbClr val="565F5A"/>
          </a:solidFill>
          <a:latin typeface="Century Gothic Bold"/>
          <a:ea typeface="+mn-ea"/>
          <a:cs typeface="Century Gothic Bold"/>
        </a:defRPr>
      </a:lvl1pPr>
      <a:lvl2pPr marL="742950" indent="-285750" algn="l" defTabSz="457200" rtl="0" eaLnBrk="1" latinLnBrk="0" hangingPunct="1">
        <a:spcBef>
          <a:spcPct val="20000"/>
        </a:spcBef>
        <a:buFont typeface="Arial"/>
        <a:buChar char="–"/>
        <a:defRPr sz="2800" b="0" i="0" kern="1200">
          <a:solidFill>
            <a:srgbClr val="565F5A"/>
          </a:solidFill>
          <a:latin typeface="Century Gothic"/>
          <a:ea typeface="+mn-ea"/>
          <a:cs typeface="Century Gothic"/>
        </a:defRPr>
      </a:lvl2pPr>
      <a:lvl3pPr marL="1143000" indent="-228600" algn="l" defTabSz="457200" rtl="0" eaLnBrk="1" latinLnBrk="0" hangingPunct="1">
        <a:spcBef>
          <a:spcPct val="20000"/>
        </a:spcBef>
        <a:buFont typeface="Arial"/>
        <a:buChar char="•"/>
        <a:defRPr sz="2400" b="0" i="0" kern="1200">
          <a:solidFill>
            <a:srgbClr val="565F5A"/>
          </a:solidFill>
          <a:latin typeface="Century Gothic"/>
          <a:ea typeface="+mn-ea"/>
          <a:cs typeface="Century Gothic"/>
        </a:defRPr>
      </a:lvl3pPr>
      <a:lvl4pPr marL="1600200" indent="-228600" algn="l" defTabSz="457200" rtl="0" eaLnBrk="1" latinLnBrk="0" hangingPunct="1">
        <a:spcBef>
          <a:spcPct val="20000"/>
        </a:spcBef>
        <a:buFont typeface="Arial"/>
        <a:buChar char="–"/>
        <a:defRPr sz="2000" b="0" i="0" kern="1200">
          <a:solidFill>
            <a:srgbClr val="565F5A"/>
          </a:solidFill>
          <a:latin typeface="Century Gothic"/>
          <a:ea typeface="+mn-ea"/>
          <a:cs typeface="Century Gothic"/>
        </a:defRPr>
      </a:lvl4pPr>
      <a:lvl5pPr marL="2057400" indent="-228600" algn="l" defTabSz="457200" rtl="0" eaLnBrk="1" latinLnBrk="0" hangingPunct="1">
        <a:spcBef>
          <a:spcPct val="20000"/>
        </a:spcBef>
        <a:buFont typeface="Arial"/>
        <a:buChar char="»"/>
        <a:defRPr sz="2000" b="0" i="0" kern="1200">
          <a:solidFill>
            <a:srgbClr val="565F5A"/>
          </a:solidFill>
          <a:latin typeface="Century Gothic"/>
          <a:ea typeface="+mn-ea"/>
          <a:cs typeface="Century Gothic"/>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philanthropy.org.au/" TargetMode="External"/><Relationship Id="rId7" Type="http://schemas.openxmlformats.org/officeDocument/2006/relationships/hyperlink" Target="http://client.strategicgrants.com.au/demo/" TargetMode="Externa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hyperlink" Target="http://www.grantslink.gov.au/" TargetMode="External"/><Relationship Id="rId5" Type="http://schemas.openxmlformats.org/officeDocument/2006/relationships/hyperlink" Target="http://www.grantready.com.au/" TargetMode="External"/><Relationship Id="rId4" Type="http://schemas.openxmlformats.org/officeDocument/2006/relationships/hyperlink" Target="http://www.ourcommunity.com.au/funding/grant_main.jsp"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wkkf.org/knowledge-center/resources/2006/02/wk-kellogg-foundation-logic-model-development-guide.aspx"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lmct.org.au/homelessness-fact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53.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philanthropy.org.au/research/fast.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588 S Grants PowerPoint Templat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0740" y="2072639"/>
            <a:ext cx="9062519" cy="2051469"/>
          </a:xfrm>
        </p:spPr>
        <p:txBody>
          <a:bodyPr>
            <a:normAutofit/>
          </a:bodyPr>
          <a:lstStyle/>
          <a:p>
            <a:r>
              <a:rPr lang="en-US" sz="2800" dirty="0" smtClean="0">
                <a:solidFill>
                  <a:srgbClr val="565F5A"/>
                </a:solidFill>
                <a:latin typeface="Century Gothic"/>
                <a:cs typeface="Century Gothic"/>
              </a:rPr>
              <a:t>Grant Seeking: Strategies for Success</a:t>
            </a:r>
            <a:r>
              <a:rPr lang="en-US" sz="2800" b="0" dirty="0" smtClean="0">
                <a:solidFill>
                  <a:srgbClr val="565F5A"/>
                </a:solidFill>
                <a:latin typeface="Century Gothic"/>
                <a:cs typeface="Century Gothic"/>
              </a:rPr>
              <a:t/>
            </a:r>
            <a:br>
              <a:rPr lang="en-US" sz="2800" b="0" dirty="0" smtClean="0">
                <a:solidFill>
                  <a:srgbClr val="565F5A"/>
                </a:solidFill>
                <a:latin typeface="Century Gothic"/>
                <a:cs typeface="Century Gothic"/>
              </a:rPr>
            </a:br>
            <a:r>
              <a:rPr lang="en-US" sz="2400" b="0" dirty="0" smtClean="0">
                <a:solidFill>
                  <a:srgbClr val="565F5A"/>
                </a:solidFill>
                <a:latin typeface="Century Gothic"/>
                <a:cs typeface="Century Gothic"/>
              </a:rPr>
              <a:t/>
            </a:r>
            <a:br>
              <a:rPr lang="en-US" sz="2400" b="0" dirty="0" smtClean="0">
                <a:solidFill>
                  <a:srgbClr val="565F5A"/>
                </a:solidFill>
                <a:latin typeface="Century Gothic"/>
                <a:cs typeface="Century Gothic"/>
              </a:rPr>
            </a:br>
            <a:r>
              <a:rPr lang="en-US" sz="1800" b="0" dirty="0" smtClean="0">
                <a:solidFill>
                  <a:srgbClr val="565F5A"/>
                </a:solidFill>
                <a:latin typeface="Century Gothic"/>
                <a:cs typeface="Century Gothic"/>
              </a:rPr>
              <a:t>Presented by Harriett Carter</a:t>
            </a:r>
            <a:br>
              <a:rPr lang="en-US" sz="1800" b="0" dirty="0" smtClean="0">
                <a:solidFill>
                  <a:srgbClr val="565F5A"/>
                </a:solidFill>
                <a:latin typeface="Century Gothic"/>
                <a:cs typeface="Century Gothic"/>
              </a:rPr>
            </a:br>
            <a:r>
              <a:rPr lang="en-US" sz="1800" b="0" dirty="0" smtClean="0">
                <a:solidFill>
                  <a:srgbClr val="565F5A"/>
                </a:solidFill>
                <a:latin typeface="Century Gothic"/>
                <a:cs typeface="Century Gothic"/>
              </a:rPr>
              <a:t>Queensland Manager, Strategic Grants</a:t>
            </a:r>
            <a:r>
              <a:rPr lang="en-AU" sz="1800" dirty="0" smtClean="0"/>
              <a:t>  </a:t>
            </a:r>
            <a:br>
              <a:rPr lang="en-AU" sz="1800" dirty="0" smtClean="0"/>
            </a:br>
            <a:r>
              <a:rPr lang="en-AU" sz="1800" dirty="0" smtClean="0"/>
              <a:t>18</a:t>
            </a:r>
            <a:r>
              <a:rPr lang="en-AU" sz="1800" baseline="30000" dirty="0" smtClean="0"/>
              <a:t>th</a:t>
            </a:r>
            <a:r>
              <a:rPr lang="en-AU" sz="1800" dirty="0" smtClean="0"/>
              <a:t> March, 2014</a:t>
            </a:r>
            <a:endParaRPr lang="en-US" sz="1800" b="0" dirty="0">
              <a:solidFill>
                <a:srgbClr val="565F5A"/>
              </a:solidFill>
              <a:latin typeface="Century Gothic"/>
              <a:cs typeface="Century Gothic"/>
            </a:endParaRPr>
          </a:p>
        </p:txBody>
      </p:sp>
    </p:spTree>
    <p:extLst>
      <p:ext uri="{BB962C8B-B14F-4D97-AF65-F5344CB8AC3E}">
        <p14:creationId xmlns:p14="http://schemas.microsoft.com/office/powerpoint/2010/main" val="16182334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1035586"/>
            <a:ext cx="9144000" cy="5334644"/>
          </a:xfrm>
        </p:spPr>
        <p:txBody>
          <a:bodyPr>
            <a:noAutofit/>
          </a:bodyPr>
          <a:lstStyle/>
          <a:p>
            <a:pPr>
              <a:spcBef>
                <a:spcPts val="0"/>
              </a:spcBef>
            </a:pPr>
            <a:r>
              <a:rPr lang="en-AU" sz="1800" dirty="0" smtClean="0"/>
              <a:t>Queensland Community Foundation: </a:t>
            </a:r>
          </a:p>
          <a:p>
            <a:pPr marL="0" indent="0">
              <a:buNone/>
            </a:pPr>
            <a:r>
              <a:rPr lang="en-AU" sz="1800" dirty="0" smtClean="0"/>
              <a:t>	190 </a:t>
            </a:r>
            <a:r>
              <a:rPr lang="en-AU" sz="1800" dirty="0"/>
              <a:t>Expressions of Interest in </a:t>
            </a:r>
            <a:r>
              <a:rPr lang="en-AU" sz="1800" dirty="0" smtClean="0"/>
              <a:t>2013.</a:t>
            </a:r>
          </a:p>
          <a:p>
            <a:pPr marL="0" indent="0">
              <a:buNone/>
            </a:pPr>
            <a:r>
              <a:rPr lang="en-AU" sz="1800" dirty="0"/>
              <a:t>	</a:t>
            </a:r>
            <a:r>
              <a:rPr lang="en-AU" sz="1800" dirty="0" smtClean="0"/>
              <a:t>36.5</a:t>
            </a:r>
            <a:r>
              <a:rPr lang="en-AU" sz="1800" dirty="0"/>
              <a:t>% were invited to submit full applications.</a:t>
            </a:r>
          </a:p>
          <a:p>
            <a:pPr marL="0" indent="0">
              <a:buNone/>
            </a:pPr>
            <a:r>
              <a:rPr lang="en-AU" sz="1800" dirty="0" smtClean="0"/>
              <a:t>	8.5</a:t>
            </a:r>
            <a:r>
              <a:rPr lang="en-AU" sz="1800" dirty="0"/>
              <a:t>% did not have DGR </a:t>
            </a:r>
            <a:r>
              <a:rPr lang="en-AU" sz="1800" dirty="0" smtClean="0"/>
              <a:t>status </a:t>
            </a:r>
            <a:endParaRPr lang="en-AU" sz="1800" dirty="0"/>
          </a:p>
          <a:p>
            <a:pPr marL="0" indent="0">
              <a:buNone/>
            </a:pPr>
            <a:r>
              <a:rPr lang="en-AU" sz="1800" dirty="0" smtClean="0"/>
              <a:t>	55</a:t>
            </a:r>
            <a:r>
              <a:rPr lang="en-AU" sz="1800" dirty="0"/>
              <a:t>% did not address the capacity-building criteria</a:t>
            </a:r>
          </a:p>
          <a:p>
            <a:pPr>
              <a:spcBef>
                <a:spcPts val="0"/>
              </a:spcBef>
            </a:pPr>
            <a:endParaRPr lang="en-AU" sz="1800" dirty="0" smtClean="0"/>
          </a:p>
          <a:p>
            <a:pPr>
              <a:spcBef>
                <a:spcPts val="0"/>
              </a:spcBef>
            </a:pPr>
            <a:r>
              <a:rPr lang="en-AU" sz="1800" dirty="0" smtClean="0"/>
              <a:t>FaHCSIA </a:t>
            </a:r>
            <a:r>
              <a:rPr lang="en-AU" sz="1800" dirty="0"/>
              <a:t>2012:</a:t>
            </a:r>
          </a:p>
          <a:p>
            <a:pPr marL="0" indent="0">
              <a:spcBef>
                <a:spcPts val="0"/>
              </a:spcBef>
              <a:buNone/>
            </a:pPr>
            <a:r>
              <a:rPr lang="en-AU" sz="1800" dirty="0" smtClean="0"/>
              <a:t>	12 500 </a:t>
            </a:r>
            <a:r>
              <a:rPr lang="en-AU" sz="1800" dirty="0"/>
              <a:t>apps, </a:t>
            </a:r>
            <a:r>
              <a:rPr lang="en-AU" sz="1800" dirty="0" smtClean="0"/>
              <a:t>4 000 funded. 32% success (but there are $5 000 grants!)</a:t>
            </a:r>
            <a:endParaRPr lang="en-AU" sz="1800" dirty="0"/>
          </a:p>
          <a:p>
            <a:pPr marL="0" indent="0">
              <a:spcBef>
                <a:spcPts val="0"/>
              </a:spcBef>
              <a:buNone/>
            </a:pPr>
            <a:r>
              <a:rPr lang="en-AU" sz="1800" dirty="0" smtClean="0"/>
              <a:t>	Feedback: addressing </a:t>
            </a:r>
            <a:r>
              <a:rPr lang="en-AU" sz="1800" dirty="0"/>
              <a:t>selection criteria was of paramount importance</a:t>
            </a:r>
          </a:p>
          <a:p>
            <a:pPr>
              <a:spcBef>
                <a:spcPts val="0"/>
              </a:spcBef>
            </a:pPr>
            <a:endParaRPr lang="en-AU" sz="1800" dirty="0"/>
          </a:p>
          <a:p>
            <a:pPr>
              <a:spcBef>
                <a:spcPts val="0"/>
              </a:spcBef>
            </a:pPr>
            <a:r>
              <a:rPr lang="en-AU" sz="1800" dirty="0" smtClean="0"/>
              <a:t>nib </a:t>
            </a:r>
            <a:r>
              <a:rPr lang="en-AU" sz="1800" dirty="0"/>
              <a:t>foundation 2012: </a:t>
            </a:r>
          </a:p>
          <a:p>
            <a:pPr marL="0" indent="0">
              <a:spcBef>
                <a:spcPts val="0"/>
              </a:spcBef>
              <a:buNone/>
            </a:pPr>
            <a:r>
              <a:rPr lang="en-AU" sz="1800" dirty="0" smtClean="0"/>
              <a:t>	100 </a:t>
            </a:r>
            <a:r>
              <a:rPr lang="en-AU" sz="1800" dirty="0"/>
              <a:t>apps, 10 </a:t>
            </a:r>
            <a:r>
              <a:rPr lang="en-AU" sz="1800" dirty="0" smtClean="0"/>
              <a:t>grants, 10% success rate</a:t>
            </a:r>
            <a:endParaRPr lang="en-AU" sz="1800" dirty="0"/>
          </a:p>
          <a:p>
            <a:pPr marL="0" indent="0">
              <a:spcBef>
                <a:spcPts val="0"/>
              </a:spcBef>
              <a:buNone/>
            </a:pPr>
            <a:r>
              <a:rPr lang="en-AU" sz="1800" dirty="0" smtClean="0"/>
              <a:t>	Selected </a:t>
            </a:r>
            <a:r>
              <a:rPr lang="en-AU" sz="1800" dirty="0"/>
              <a:t>projects that “deliver material change to their local communities”</a:t>
            </a:r>
          </a:p>
          <a:p>
            <a:pPr marL="0" indent="0">
              <a:spcBef>
                <a:spcPts val="0"/>
              </a:spcBef>
              <a:buNone/>
            </a:pPr>
            <a:r>
              <a:rPr lang="en-AU" sz="1800" dirty="0"/>
              <a:t> </a:t>
            </a:r>
          </a:p>
          <a:p>
            <a:pPr>
              <a:spcBef>
                <a:spcPts val="0"/>
              </a:spcBef>
            </a:pPr>
            <a:r>
              <a:rPr lang="en-AU" sz="1800" dirty="0"/>
              <a:t>Perpetual Trustees June 2013 distributions: </a:t>
            </a:r>
          </a:p>
          <a:p>
            <a:pPr marL="0" indent="0">
              <a:spcBef>
                <a:spcPts val="0"/>
              </a:spcBef>
              <a:buNone/>
            </a:pPr>
            <a:r>
              <a:rPr lang="en-AU" sz="1800" dirty="0"/>
              <a:t>	Over </a:t>
            </a:r>
            <a:r>
              <a:rPr lang="en-AU" sz="1800" dirty="0" smtClean="0"/>
              <a:t>1 230 </a:t>
            </a:r>
            <a:r>
              <a:rPr lang="en-AU" sz="1800" dirty="0"/>
              <a:t>applications, approximately 190 activities  funded, 15% success</a:t>
            </a:r>
          </a:p>
          <a:p>
            <a:pPr marL="0" indent="0">
              <a:spcBef>
                <a:spcPts val="0"/>
              </a:spcBef>
              <a:buNone/>
            </a:pPr>
            <a:r>
              <a:rPr lang="en-AU" sz="1800" dirty="0"/>
              <a:t>	</a:t>
            </a:r>
            <a:r>
              <a:rPr lang="en-AU" sz="1800" dirty="0" smtClean="0"/>
              <a:t>Many do not satisfactorily address the selection criteria! </a:t>
            </a:r>
            <a:endParaRPr lang="en-AU" sz="1800" dirty="0"/>
          </a:p>
          <a:p>
            <a:pPr>
              <a:spcBef>
                <a:spcPts val="0"/>
              </a:spcBef>
            </a:pPr>
            <a:endParaRPr lang="en-AU" sz="1800" dirty="0" smtClean="0"/>
          </a:p>
        </p:txBody>
      </p:sp>
      <p:sp>
        <p:nvSpPr>
          <p:cNvPr id="4" name="Slide Number Placeholder 3"/>
          <p:cNvSpPr>
            <a:spLocks noGrp="1"/>
          </p:cNvSpPr>
          <p:nvPr>
            <p:ph type="sldNum" sz="quarter" idx="12"/>
          </p:nvPr>
        </p:nvSpPr>
        <p:spPr/>
        <p:txBody>
          <a:bodyPr/>
          <a:lstStyle/>
          <a:p>
            <a:pPr>
              <a:defRPr/>
            </a:pPr>
            <a:fld id="{5EAB47F3-D7F7-4231-92EF-ABA136ABCCFF}" type="slidenum">
              <a:rPr lang="en-US" smtClean="0"/>
              <a:pPr>
                <a:defRPr/>
              </a:pPr>
              <a:t>10</a:t>
            </a:fld>
            <a:endParaRPr lang="en-US" dirty="0"/>
          </a:p>
        </p:txBody>
      </p:sp>
      <p:sp>
        <p:nvSpPr>
          <p:cNvPr id="5" name="Title 4"/>
          <p:cNvSpPr>
            <a:spLocks noGrp="1"/>
          </p:cNvSpPr>
          <p:nvPr>
            <p:ph type="title"/>
          </p:nvPr>
        </p:nvSpPr>
        <p:spPr>
          <a:xfrm>
            <a:off x="457200" y="282243"/>
            <a:ext cx="8229600" cy="921878"/>
          </a:xfrm>
        </p:spPr>
        <p:txBody>
          <a:bodyPr/>
          <a:lstStyle/>
          <a:p>
            <a:pPr algn="ctr"/>
            <a:r>
              <a:rPr lang="en-AU" dirty="0" smtClean="0"/>
              <a:t>Current Trends	</a:t>
            </a:r>
            <a:endParaRPr lang="en-AU" dirty="0"/>
          </a:p>
        </p:txBody>
      </p:sp>
    </p:spTree>
    <p:extLst>
      <p:ext uri="{BB962C8B-B14F-4D97-AF65-F5344CB8AC3E}">
        <p14:creationId xmlns:p14="http://schemas.microsoft.com/office/powerpoint/2010/main" val="45174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
                                            <p:txEl>
                                              <p:pRg st="11" end="11"/>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
                                            <p:txEl>
                                              <p:pRg st="14" end="14"/>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
                                            <p:txEl>
                                              <p:pRg st="15" end="15"/>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09312"/>
            <a:ext cx="8229600" cy="4616852"/>
          </a:xfrm>
        </p:spPr>
        <p:txBody>
          <a:bodyPr>
            <a:normAutofit/>
          </a:bodyPr>
          <a:lstStyle/>
          <a:p>
            <a:r>
              <a:rPr lang="en-AU" dirty="0"/>
              <a:t>Trusts and Foundations are receiving more applications than ever before </a:t>
            </a:r>
            <a:endParaRPr lang="en-AU" dirty="0" smtClean="0"/>
          </a:p>
          <a:p>
            <a:endParaRPr lang="en-AU" dirty="0"/>
          </a:p>
          <a:p>
            <a:endParaRPr lang="en-AU" dirty="0" smtClean="0"/>
          </a:p>
          <a:p>
            <a:r>
              <a:rPr lang="en-AU" dirty="0" smtClean="0"/>
              <a:t>We </a:t>
            </a:r>
            <a:r>
              <a:rPr lang="en-AU" dirty="0"/>
              <a:t>need to be strategic and develop strong relationships with </a:t>
            </a:r>
            <a:r>
              <a:rPr lang="en-AU" dirty="0" smtClean="0"/>
              <a:t>funders</a:t>
            </a:r>
            <a:endParaRPr lang="en-AU" dirty="0"/>
          </a:p>
          <a:p>
            <a:endParaRPr lang="en-AU" dirty="0"/>
          </a:p>
        </p:txBody>
      </p:sp>
      <p:sp>
        <p:nvSpPr>
          <p:cNvPr id="4" name="Slide Number Placeholder 3"/>
          <p:cNvSpPr>
            <a:spLocks noGrp="1"/>
          </p:cNvSpPr>
          <p:nvPr>
            <p:ph type="sldNum" sz="quarter" idx="12"/>
          </p:nvPr>
        </p:nvSpPr>
        <p:spPr/>
        <p:txBody>
          <a:bodyPr/>
          <a:lstStyle/>
          <a:p>
            <a:pPr>
              <a:defRPr/>
            </a:pPr>
            <a:fld id="{5EAB47F3-D7F7-4231-92EF-ABA136ABCCFF}" type="slidenum">
              <a:rPr lang="en-US" smtClean="0"/>
              <a:pPr>
                <a:defRPr/>
              </a:pPr>
              <a:t>11</a:t>
            </a:fld>
            <a:endParaRPr lang="en-US" dirty="0"/>
          </a:p>
        </p:txBody>
      </p:sp>
    </p:spTree>
    <p:extLst>
      <p:ext uri="{BB962C8B-B14F-4D97-AF65-F5344CB8AC3E}">
        <p14:creationId xmlns:p14="http://schemas.microsoft.com/office/powerpoint/2010/main" val="34824272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1"/>
          <p:cNvSpPr>
            <a:spLocks noGrp="1"/>
          </p:cNvSpPr>
          <p:nvPr>
            <p:ph idx="1"/>
          </p:nvPr>
        </p:nvSpPr>
        <p:spPr>
          <a:xfrm>
            <a:off x="457200" y="1966511"/>
            <a:ext cx="8229600" cy="4266008"/>
          </a:xfrm>
        </p:spPr>
        <p:txBody>
          <a:bodyPr>
            <a:normAutofit fontScale="92500" lnSpcReduction="10000"/>
          </a:bodyPr>
          <a:lstStyle/>
          <a:p>
            <a:pPr eaLnBrk="1" hangingPunct="1">
              <a:spcAft>
                <a:spcPts val="600"/>
              </a:spcAft>
            </a:pPr>
            <a:endParaRPr lang="en-US" dirty="0" smtClean="0"/>
          </a:p>
          <a:p>
            <a:pPr>
              <a:spcBef>
                <a:spcPts val="600"/>
              </a:spcBef>
              <a:buFont typeface="Wingdings" pitchFamily="2" charset="2"/>
              <a:buChar char="§"/>
            </a:pPr>
            <a:r>
              <a:rPr lang="en-US" sz="2400" dirty="0"/>
              <a:t>Corporate Partnerships generally require a commercial arrangement where the corporate expects or requires an estimated value of promotional benefit via co-branding etc.</a:t>
            </a:r>
          </a:p>
          <a:p>
            <a:pPr>
              <a:spcBef>
                <a:spcPts val="600"/>
              </a:spcBef>
              <a:buFont typeface="Wingdings" pitchFamily="2" charset="2"/>
              <a:buChar char="§"/>
            </a:pPr>
            <a:endParaRPr lang="en-US" sz="2400" dirty="0"/>
          </a:p>
          <a:p>
            <a:pPr>
              <a:spcBef>
                <a:spcPts val="600"/>
              </a:spcBef>
              <a:buFont typeface="Wingdings" pitchFamily="2" charset="2"/>
              <a:buChar char="§"/>
            </a:pPr>
            <a:r>
              <a:rPr lang="en-US" sz="2400" dirty="0" smtClean="0"/>
              <a:t>Major </a:t>
            </a:r>
            <a:r>
              <a:rPr lang="en-US" sz="2400" dirty="0"/>
              <a:t>Gifts are gifts above a certain value donated by individual donors to a charity.  </a:t>
            </a:r>
          </a:p>
          <a:p>
            <a:pPr>
              <a:spcBef>
                <a:spcPts val="600"/>
              </a:spcBef>
              <a:buFont typeface="Wingdings" pitchFamily="2" charset="2"/>
              <a:buChar char="§"/>
            </a:pPr>
            <a:endParaRPr lang="en-US" sz="2400" dirty="0" smtClean="0"/>
          </a:p>
          <a:p>
            <a:pPr>
              <a:spcBef>
                <a:spcPts val="600"/>
              </a:spcBef>
              <a:buFont typeface="Wingdings" pitchFamily="2" charset="2"/>
              <a:buChar char="§"/>
            </a:pPr>
            <a:r>
              <a:rPr lang="en-US" sz="2400" dirty="0" smtClean="0"/>
              <a:t>Grants </a:t>
            </a:r>
            <a:r>
              <a:rPr lang="en-US" sz="2400" dirty="0"/>
              <a:t>are made without the expectation of commercial return but instead expect a social return on investment. </a:t>
            </a:r>
          </a:p>
        </p:txBody>
      </p:sp>
      <p:sp>
        <p:nvSpPr>
          <p:cNvPr id="7" name="Slide Number Placeholder 6"/>
          <p:cNvSpPr>
            <a:spLocks noGrp="1"/>
          </p:cNvSpPr>
          <p:nvPr>
            <p:ph type="sldNum" sz="quarter" idx="12"/>
          </p:nvPr>
        </p:nvSpPr>
        <p:spPr/>
        <p:txBody>
          <a:bodyPr/>
          <a:lstStyle/>
          <a:p>
            <a:pPr>
              <a:defRPr/>
            </a:pPr>
            <a:fld id="{5F84D9CB-3419-4BC7-8949-D1658F82A0D0}" type="slidenum">
              <a:rPr lang="en-US" smtClean="0"/>
              <a:pPr>
                <a:defRPr/>
              </a:pPr>
              <a:t>12</a:t>
            </a:fld>
            <a:endParaRPr lang="en-US" dirty="0"/>
          </a:p>
        </p:txBody>
      </p:sp>
      <p:sp>
        <p:nvSpPr>
          <p:cNvPr id="3" name="Title 2"/>
          <p:cNvSpPr>
            <a:spLocks noGrp="1"/>
          </p:cNvSpPr>
          <p:nvPr>
            <p:ph type="title"/>
          </p:nvPr>
        </p:nvSpPr>
        <p:spPr>
          <a:xfrm>
            <a:off x="457200" y="527404"/>
            <a:ext cx="8229600" cy="1191227"/>
          </a:xfrm>
        </p:spPr>
        <p:txBody>
          <a:bodyPr>
            <a:noAutofit/>
          </a:bodyPr>
          <a:lstStyle/>
          <a:p>
            <a:r>
              <a:rPr lang="en-AU" sz="2800" dirty="0"/>
              <a:t>Corporate Partnerships </a:t>
            </a:r>
            <a:r>
              <a:rPr lang="en-AU" sz="2800" dirty="0" smtClean="0"/>
              <a:t>vs Major </a:t>
            </a:r>
            <a:r>
              <a:rPr lang="en-AU" sz="2800" dirty="0"/>
              <a:t>Gifts vs</a:t>
            </a:r>
            <a:br>
              <a:rPr lang="en-AU" sz="2800" dirty="0"/>
            </a:br>
            <a:r>
              <a:rPr lang="en-AU" sz="2800" dirty="0" smtClean="0"/>
              <a:t>Grants</a:t>
            </a:r>
            <a:endParaRPr lang="en-US" sz="2800" dirty="0"/>
          </a:p>
        </p:txBody>
      </p:sp>
    </p:spTree>
    <p:extLst>
      <p:ext uri="{BB962C8B-B14F-4D97-AF65-F5344CB8AC3E}">
        <p14:creationId xmlns:p14="http://schemas.microsoft.com/office/powerpoint/2010/main" val="25912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2">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2">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4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Government funding…</a:t>
            </a:r>
            <a:endParaRPr lang="en-AU" dirty="0"/>
          </a:p>
        </p:txBody>
      </p:sp>
      <p:sp>
        <p:nvSpPr>
          <p:cNvPr id="3" name="Content Placeholder 2"/>
          <p:cNvSpPr>
            <a:spLocks noGrp="1"/>
          </p:cNvSpPr>
          <p:nvPr>
            <p:ph idx="1"/>
          </p:nvPr>
        </p:nvSpPr>
        <p:spPr/>
        <p:txBody>
          <a:bodyPr/>
          <a:lstStyle/>
          <a:p>
            <a:r>
              <a:rPr lang="en-US" dirty="0">
                <a:solidFill>
                  <a:schemeClr val="tx1"/>
                </a:solidFill>
              </a:rPr>
              <a:t>Government</a:t>
            </a:r>
            <a:r>
              <a:rPr lang="en-US" dirty="0"/>
              <a:t> looks for accountable, best-practice organisations with proven track </a:t>
            </a:r>
            <a:r>
              <a:rPr lang="en-US" dirty="0" smtClean="0"/>
              <a:t>records, </a:t>
            </a:r>
            <a:r>
              <a:rPr lang="en-US" dirty="0"/>
              <a:t>to deliver services in areas it has identified as priority needs.</a:t>
            </a:r>
          </a:p>
          <a:p>
            <a:endParaRPr lang="en-AU" dirty="0"/>
          </a:p>
        </p:txBody>
      </p:sp>
    </p:spTree>
    <p:extLst>
      <p:ext uri="{BB962C8B-B14F-4D97-AF65-F5344CB8AC3E}">
        <p14:creationId xmlns:p14="http://schemas.microsoft.com/office/powerpoint/2010/main" val="2949487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7404"/>
            <a:ext cx="8686800" cy="890233"/>
          </a:xfrm>
        </p:spPr>
        <p:txBody>
          <a:bodyPr>
            <a:normAutofit/>
          </a:bodyPr>
          <a:lstStyle/>
          <a:p>
            <a:r>
              <a:rPr lang="en-AU" sz="2400" dirty="0" smtClean="0"/>
              <a:t>Grants are generally for time-limited projects, </a:t>
            </a:r>
            <a:br>
              <a:rPr lang="en-AU" sz="2400" dirty="0" smtClean="0"/>
            </a:br>
            <a:r>
              <a:rPr lang="en-AU" sz="2400" dirty="0" smtClean="0"/>
              <a:t>NOT for recurrent operating costs!</a:t>
            </a:r>
            <a:endParaRPr lang="en-AU" sz="2400" dirty="0"/>
          </a:p>
        </p:txBody>
      </p:sp>
      <p:sp>
        <p:nvSpPr>
          <p:cNvPr id="3" name="Content Placeholder 2"/>
          <p:cNvSpPr>
            <a:spLocks noGrp="1"/>
          </p:cNvSpPr>
          <p:nvPr>
            <p:ph idx="1"/>
          </p:nvPr>
        </p:nvSpPr>
        <p:spPr>
          <a:xfrm>
            <a:off x="253497" y="1629624"/>
            <a:ext cx="8433303" cy="4879818"/>
          </a:xfrm>
        </p:spPr>
        <p:txBody>
          <a:bodyPr>
            <a:normAutofit fontScale="77500" lnSpcReduction="20000"/>
          </a:bodyPr>
          <a:lstStyle/>
          <a:p>
            <a:r>
              <a:rPr lang="en-AU" dirty="0" smtClean="0"/>
              <a:t>You need to be able to demonstrate to funders how your projects and organisation are going to be sustainable</a:t>
            </a:r>
          </a:p>
          <a:p>
            <a:endParaRPr lang="en-AU" dirty="0" smtClean="0"/>
          </a:p>
          <a:p>
            <a:r>
              <a:rPr lang="en-AU" dirty="0" smtClean="0"/>
              <a:t>Common fundraising / revenue raising programs include: </a:t>
            </a:r>
          </a:p>
          <a:p>
            <a:pPr lvl="1"/>
            <a:r>
              <a:rPr lang="en-AU" dirty="0" smtClean="0"/>
              <a:t>Direct Mail </a:t>
            </a:r>
          </a:p>
          <a:p>
            <a:pPr lvl="1"/>
            <a:r>
              <a:rPr lang="en-AU" dirty="0" smtClean="0"/>
              <a:t>Online campaigns</a:t>
            </a:r>
          </a:p>
          <a:p>
            <a:pPr lvl="1"/>
            <a:r>
              <a:rPr lang="en-AU" dirty="0" smtClean="0"/>
              <a:t>Major Donors (individuals and grants)</a:t>
            </a:r>
          </a:p>
          <a:p>
            <a:pPr lvl="1"/>
            <a:r>
              <a:rPr lang="en-AU" dirty="0" smtClean="0"/>
              <a:t>Capital campaigns</a:t>
            </a:r>
          </a:p>
          <a:p>
            <a:pPr lvl="1"/>
            <a:r>
              <a:rPr lang="en-AU" dirty="0" smtClean="0"/>
              <a:t>Lotteries / Art Unions</a:t>
            </a:r>
          </a:p>
          <a:p>
            <a:pPr lvl="1"/>
            <a:r>
              <a:rPr lang="en-AU" dirty="0" smtClean="0"/>
              <a:t>Events</a:t>
            </a:r>
          </a:p>
          <a:p>
            <a:pPr lvl="1"/>
            <a:r>
              <a:rPr lang="en-AU" dirty="0" smtClean="0"/>
              <a:t>Corporate partnerships and sponsorships</a:t>
            </a:r>
          </a:p>
          <a:p>
            <a:pPr lvl="1"/>
            <a:r>
              <a:rPr lang="en-AU" dirty="0" smtClean="0"/>
              <a:t>Bequests</a:t>
            </a:r>
          </a:p>
          <a:p>
            <a:pPr lvl="1"/>
            <a:r>
              <a:rPr lang="en-AU" dirty="0" smtClean="0"/>
              <a:t>Merchandise</a:t>
            </a:r>
          </a:p>
          <a:p>
            <a:pPr lvl="1"/>
            <a:r>
              <a:rPr lang="en-AU" dirty="0" smtClean="0"/>
              <a:t>Social enterprises</a:t>
            </a:r>
          </a:p>
          <a:p>
            <a:pPr marL="0" indent="0">
              <a:buNone/>
            </a:pPr>
            <a:endParaRPr lang="en-AU" dirty="0"/>
          </a:p>
        </p:txBody>
      </p:sp>
    </p:spTree>
    <p:extLst>
      <p:ext uri="{BB962C8B-B14F-4D97-AF65-F5344CB8AC3E}">
        <p14:creationId xmlns:p14="http://schemas.microsoft.com/office/powerpoint/2010/main" val="224456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5"/>
          <p:cNvSpPr>
            <a:spLocks noGrp="1" noChangeArrowheads="1"/>
          </p:cNvSpPr>
          <p:nvPr>
            <p:ph type="body" idx="1"/>
          </p:nvPr>
        </p:nvSpPr>
        <p:spPr bwMode="auto">
          <a:xfrm>
            <a:off x="251520" y="1620173"/>
            <a:ext cx="8229600" cy="30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buFontTx/>
              <a:buNone/>
            </a:pPr>
            <a:r>
              <a:rPr lang="en-US" dirty="0" smtClean="0"/>
              <a:t>	</a:t>
            </a:r>
            <a:r>
              <a:rPr lang="en-US" sz="2800" dirty="0" smtClean="0"/>
              <a:t>How do we find the</a:t>
            </a:r>
            <a:endParaRPr lang="en-US" dirty="0" smtClean="0"/>
          </a:p>
          <a:p>
            <a:pPr algn="ctr" eaLnBrk="1" hangingPunct="1">
              <a:buFontTx/>
              <a:buNone/>
            </a:pPr>
            <a:r>
              <a:rPr lang="en-US" dirty="0" smtClean="0"/>
              <a:t> </a:t>
            </a:r>
          </a:p>
          <a:p>
            <a:pPr algn="ctr" eaLnBrk="1" hangingPunct="1">
              <a:buFontTx/>
              <a:buNone/>
            </a:pPr>
            <a:r>
              <a:rPr lang="en-US" sz="6600" dirty="0" smtClean="0"/>
              <a:t>grants? </a:t>
            </a:r>
            <a:endParaRPr lang="en-US" sz="6600" b="1" dirty="0" smtClean="0"/>
          </a:p>
        </p:txBody>
      </p:sp>
      <p:pic>
        <p:nvPicPr>
          <p:cNvPr id="6148" name="Picture 4" descr="C:\Documents and Settings\jmgarner\Local Settings\Temporary Internet Files\Content.IE5\PD19PXGZ\MC900431629[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20000">
            <a:off x="1853782" y="1912905"/>
            <a:ext cx="5588787" cy="4788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58811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96136" y="0"/>
            <a:ext cx="3347864" cy="2505726"/>
          </a:xfrm>
        </p:spPr>
      </p:pic>
      <p:sp>
        <p:nvSpPr>
          <p:cNvPr id="4" name="Slide Number Placeholder 3"/>
          <p:cNvSpPr>
            <a:spLocks noGrp="1"/>
          </p:cNvSpPr>
          <p:nvPr>
            <p:ph type="sldNum" sz="quarter" idx="12"/>
          </p:nvPr>
        </p:nvSpPr>
        <p:spPr/>
        <p:txBody>
          <a:bodyPr/>
          <a:lstStyle/>
          <a:p>
            <a:pPr>
              <a:defRPr/>
            </a:pPr>
            <a:fld id="{5EAB47F3-D7F7-4231-92EF-ABA136ABCCFF}" type="slidenum">
              <a:rPr lang="en-US" smtClean="0"/>
              <a:pPr>
                <a:defRPr/>
              </a:pPr>
              <a:t>16</a:t>
            </a:fld>
            <a:endParaRPr lang="en-US" dirty="0"/>
          </a:p>
        </p:txBody>
      </p:sp>
      <p:sp>
        <p:nvSpPr>
          <p:cNvPr id="5" name="Title 4"/>
          <p:cNvSpPr>
            <a:spLocks noGrp="1"/>
          </p:cNvSpPr>
          <p:nvPr>
            <p:ph type="title"/>
          </p:nvPr>
        </p:nvSpPr>
        <p:spPr/>
        <p:txBody>
          <a:bodyPr/>
          <a:lstStyle/>
          <a:p>
            <a:r>
              <a:rPr lang="en-AU" dirty="0" smtClean="0"/>
              <a:t>The usual suspects </a:t>
            </a:r>
            <a:endParaRPr lang="en-AU" dirty="0"/>
          </a:p>
        </p:txBody>
      </p:sp>
      <p:sp>
        <p:nvSpPr>
          <p:cNvPr id="7" name="TextBox 6"/>
          <p:cNvSpPr txBox="1"/>
          <p:nvPr/>
        </p:nvSpPr>
        <p:spPr>
          <a:xfrm>
            <a:off x="0" y="1490654"/>
            <a:ext cx="7971656" cy="4431983"/>
          </a:xfrm>
          <a:prstGeom prst="rect">
            <a:avLst/>
          </a:prstGeom>
          <a:noFill/>
        </p:spPr>
        <p:txBody>
          <a:bodyPr wrap="square" rtlCol="0">
            <a:spAutoFit/>
          </a:bodyPr>
          <a:lstStyle/>
          <a:p>
            <a:pPr marL="879475" lvl="1" indent="-514350" eaLnBrk="1" hangingPunct="1">
              <a:spcBef>
                <a:spcPts val="1200"/>
              </a:spcBef>
              <a:spcAft>
                <a:spcPts val="600"/>
              </a:spcAft>
              <a:buFont typeface="Courier New" pitchFamily="49" charset="0"/>
              <a:buChar char="o"/>
            </a:pPr>
            <a:r>
              <a:rPr lang="en-US" sz="1600" dirty="0">
                <a:latin typeface="Century Gothic" panose="020B0502020202020204" pitchFamily="34" charset="0"/>
              </a:rPr>
              <a:t>Philanthropy Australia’s online </a:t>
            </a:r>
            <a:r>
              <a:rPr lang="en-US" sz="1600" dirty="0" smtClean="0">
                <a:latin typeface="Century Gothic" panose="020B0502020202020204" pitchFamily="34" charset="0"/>
              </a:rPr>
              <a:t>database</a:t>
            </a:r>
            <a:r>
              <a:rPr lang="en-US" sz="1600" dirty="0">
                <a:latin typeface="Century Gothic" panose="020B0502020202020204" pitchFamily="34" charset="0"/>
              </a:rPr>
              <a:t> </a:t>
            </a:r>
            <a:r>
              <a:rPr lang="en-US" sz="1600" dirty="0" smtClean="0">
                <a:latin typeface="Century Gothic" panose="020B0502020202020204" pitchFamily="34" charset="0"/>
              </a:rPr>
              <a:t>                 </a:t>
            </a:r>
            <a:r>
              <a:rPr lang="en-US" sz="1600" dirty="0" smtClean="0">
                <a:latin typeface="Century Gothic" panose="020B0502020202020204" pitchFamily="34" charset="0"/>
                <a:hlinkClick r:id="rId3"/>
              </a:rPr>
              <a:t>www.philanthropy.org.au</a:t>
            </a:r>
            <a:r>
              <a:rPr lang="en-US" sz="1600" dirty="0" smtClean="0">
                <a:latin typeface="Century Gothic" panose="020B0502020202020204" pitchFamily="34" charset="0"/>
              </a:rPr>
              <a:t> </a:t>
            </a:r>
          </a:p>
          <a:p>
            <a:pPr marL="879475" lvl="1" indent="-514350" eaLnBrk="1" hangingPunct="1">
              <a:spcBef>
                <a:spcPts val="1200"/>
              </a:spcBef>
              <a:spcAft>
                <a:spcPts val="600"/>
              </a:spcAft>
              <a:buFont typeface="Courier New" pitchFamily="49" charset="0"/>
              <a:buChar char="o"/>
            </a:pPr>
            <a:r>
              <a:rPr lang="en-US" sz="1600" dirty="0" smtClean="0">
                <a:latin typeface="Century Gothic" panose="020B0502020202020204" pitchFamily="34" charset="0"/>
              </a:rPr>
              <a:t>Our </a:t>
            </a:r>
            <a:r>
              <a:rPr lang="en-US" sz="1600" dirty="0">
                <a:latin typeface="Century Gothic" panose="020B0502020202020204" pitchFamily="34" charset="0"/>
              </a:rPr>
              <a:t>Community’s Easy </a:t>
            </a:r>
            <a:r>
              <a:rPr lang="en-US" sz="1600" dirty="0" smtClean="0">
                <a:latin typeface="Century Gothic" panose="020B0502020202020204" pitchFamily="34" charset="0"/>
              </a:rPr>
              <a:t>Grants</a:t>
            </a:r>
            <a:r>
              <a:rPr lang="en-US" sz="1600" dirty="0">
                <a:latin typeface="Century Gothic" panose="020B0502020202020204" pitchFamily="34" charset="0"/>
              </a:rPr>
              <a:t> </a:t>
            </a:r>
            <a:r>
              <a:rPr lang="en-US" sz="1600" dirty="0" smtClean="0">
                <a:latin typeface="Century Gothic" panose="020B0502020202020204" pitchFamily="34" charset="0"/>
                <a:hlinkClick r:id="rId4"/>
              </a:rPr>
              <a:t>http</a:t>
            </a:r>
            <a:r>
              <a:rPr lang="en-US" sz="1600" dirty="0">
                <a:latin typeface="Century Gothic" panose="020B0502020202020204" pitchFamily="34" charset="0"/>
                <a:hlinkClick r:id="rId4"/>
              </a:rPr>
              <a:t>://www.ourcommunity.com.au/funding/grant_main.jsp</a:t>
            </a:r>
            <a:r>
              <a:rPr lang="en-US" sz="1600" dirty="0">
                <a:latin typeface="Century Gothic" panose="020B0502020202020204" pitchFamily="34" charset="0"/>
              </a:rPr>
              <a:t> </a:t>
            </a:r>
          </a:p>
          <a:p>
            <a:pPr marL="879475" lvl="1" indent="-514350" eaLnBrk="1" hangingPunct="1">
              <a:spcBef>
                <a:spcPts val="1200"/>
              </a:spcBef>
              <a:spcAft>
                <a:spcPts val="600"/>
              </a:spcAft>
              <a:buFont typeface="Courier New" pitchFamily="49" charset="0"/>
              <a:buChar char="o"/>
            </a:pPr>
            <a:r>
              <a:rPr lang="en-US" sz="1600" dirty="0" smtClean="0">
                <a:latin typeface="Century Gothic" panose="020B0502020202020204" pitchFamily="34" charset="0"/>
              </a:rPr>
              <a:t>GrantReady </a:t>
            </a:r>
            <a:r>
              <a:rPr lang="en-US" sz="1600" dirty="0">
                <a:latin typeface="Century Gothic" panose="020B0502020202020204" pitchFamily="34" charset="0"/>
                <a:hlinkClick r:id="rId5"/>
              </a:rPr>
              <a:t>http://www.grantready.com.au</a:t>
            </a:r>
            <a:r>
              <a:rPr lang="en-US" sz="1600" dirty="0" smtClean="0">
                <a:latin typeface="Century Gothic" panose="020B0502020202020204" pitchFamily="34" charset="0"/>
                <a:hlinkClick r:id="rId5"/>
              </a:rPr>
              <a:t>/</a:t>
            </a:r>
            <a:r>
              <a:rPr lang="en-US" sz="1600" dirty="0" smtClean="0">
                <a:latin typeface="Century Gothic" panose="020B0502020202020204" pitchFamily="34" charset="0"/>
              </a:rPr>
              <a:t> </a:t>
            </a:r>
          </a:p>
          <a:p>
            <a:pPr marL="879475" lvl="1" indent="-514350" eaLnBrk="1" hangingPunct="1">
              <a:spcBef>
                <a:spcPts val="1200"/>
              </a:spcBef>
              <a:spcAft>
                <a:spcPts val="600"/>
              </a:spcAft>
              <a:buFont typeface="Courier New" pitchFamily="49" charset="0"/>
              <a:buChar char="o"/>
            </a:pPr>
            <a:r>
              <a:rPr lang="en-US" sz="1600" dirty="0" smtClean="0">
                <a:latin typeface="Century Gothic" panose="020B0502020202020204" pitchFamily="34" charset="0"/>
              </a:rPr>
              <a:t>PAFs </a:t>
            </a:r>
            <a:r>
              <a:rPr lang="en-US" sz="1600" dirty="0">
                <a:latin typeface="Century Gothic" panose="020B0502020202020204" pitchFamily="34" charset="0"/>
              </a:rPr>
              <a:t>may not advertise – talk to solicitors,  accountants and your donors!</a:t>
            </a:r>
          </a:p>
          <a:p>
            <a:pPr marL="879475" lvl="1" indent="-514350" eaLnBrk="1" hangingPunct="1">
              <a:spcBef>
                <a:spcPts val="1200"/>
              </a:spcBef>
              <a:spcAft>
                <a:spcPts val="600"/>
              </a:spcAft>
              <a:buFont typeface="Courier New" pitchFamily="49" charset="0"/>
              <a:buChar char="o"/>
            </a:pPr>
            <a:r>
              <a:rPr lang="en-US" sz="1600" dirty="0">
                <a:latin typeface="Century Gothic" panose="020B0502020202020204" pitchFamily="34" charset="0"/>
              </a:rPr>
              <a:t>Government </a:t>
            </a:r>
            <a:r>
              <a:rPr lang="en-US" sz="1600" dirty="0" smtClean="0">
                <a:latin typeface="Century Gothic" panose="020B0502020202020204" pitchFamily="34" charset="0"/>
              </a:rPr>
              <a:t>websites </a:t>
            </a:r>
            <a:r>
              <a:rPr lang="en-US" sz="1600" dirty="0" smtClean="0">
                <a:latin typeface="Century Gothic" panose="020B0502020202020204" pitchFamily="34" charset="0"/>
                <a:hlinkClick r:id="rId6"/>
              </a:rPr>
              <a:t>www.grantslink.gov.au</a:t>
            </a:r>
            <a:endParaRPr lang="en-US" sz="1600" dirty="0" smtClean="0">
              <a:latin typeface="Century Gothic" panose="020B0502020202020204" pitchFamily="34" charset="0"/>
            </a:endParaRPr>
          </a:p>
          <a:p>
            <a:pPr marL="879475" lvl="1" indent="-514350" eaLnBrk="1" hangingPunct="1">
              <a:spcBef>
                <a:spcPts val="1200"/>
              </a:spcBef>
              <a:spcAft>
                <a:spcPts val="600"/>
              </a:spcAft>
              <a:buFont typeface="Courier New" pitchFamily="49" charset="0"/>
              <a:buChar char="o"/>
            </a:pPr>
            <a:r>
              <a:rPr lang="en-US" sz="1600" dirty="0" smtClean="0">
                <a:latin typeface="Century Gothic" panose="020B0502020202020204" pitchFamily="34" charset="0"/>
              </a:rPr>
              <a:t>Newspapers, other publications, funding briefing sessions, conversations with funders.</a:t>
            </a:r>
          </a:p>
          <a:p>
            <a:pPr marL="879475" lvl="1" indent="-514350">
              <a:spcBef>
                <a:spcPts val="1200"/>
              </a:spcBef>
              <a:spcAft>
                <a:spcPts val="600"/>
              </a:spcAft>
              <a:buFont typeface="Courier New" pitchFamily="49" charset="0"/>
              <a:buChar char="o"/>
            </a:pPr>
            <a:r>
              <a:rPr lang="en-US" sz="1600" b="1" dirty="0" smtClean="0">
                <a:latin typeface="Century Gothic" panose="020B0502020202020204" pitchFamily="34" charset="0"/>
              </a:rPr>
              <a:t>Strategic Grants’ Grants Hub </a:t>
            </a:r>
            <a:r>
              <a:rPr lang="en-AU" sz="1600" b="1" dirty="0">
                <a:latin typeface="Century Gothic" panose="020B0502020202020204" pitchFamily="34" charset="0"/>
                <a:hlinkClick r:id="rId7"/>
              </a:rPr>
              <a:t>http://client.strategicgrants.com.au/demo</a:t>
            </a:r>
            <a:r>
              <a:rPr lang="en-AU" sz="1600" b="1" dirty="0" smtClean="0">
                <a:latin typeface="Century Gothic" panose="020B0502020202020204" pitchFamily="34" charset="0"/>
                <a:hlinkClick r:id="rId7"/>
              </a:rPr>
              <a:t>/</a:t>
            </a:r>
            <a:r>
              <a:rPr lang="en-AU" sz="1600" b="1" dirty="0" smtClean="0">
                <a:latin typeface="Century Gothic" panose="020B0502020202020204" pitchFamily="34" charset="0"/>
              </a:rPr>
              <a:t> </a:t>
            </a:r>
            <a:endParaRPr lang="en-US" sz="1600" b="1" dirty="0" smtClean="0">
              <a:latin typeface="Century Gothic" panose="020B0502020202020204" pitchFamily="34" charset="0"/>
            </a:endParaRPr>
          </a:p>
        </p:txBody>
      </p:sp>
    </p:spTree>
    <p:extLst>
      <p:ext uri="{BB962C8B-B14F-4D97-AF65-F5344CB8AC3E}">
        <p14:creationId xmlns:p14="http://schemas.microsoft.com/office/powerpoint/2010/main" val="9800937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EAB47F3-D7F7-4231-92EF-ABA136ABCCFF}" type="slidenum">
              <a:rPr lang="en-US" smtClean="0"/>
              <a:pPr>
                <a:defRPr/>
              </a:pPr>
              <a:t>17</a:t>
            </a:fld>
            <a:endParaRPr lang="en-US" dirty="0"/>
          </a:p>
        </p:txBody>
      </p:sp>
      <p:sp>
        <p:nvSpPr>
          <p:cNvPr id="5" name="Title 4"/>
          <p:cNvSpPr>
            <a:spLocks noGrp="1"/>
          </p:cNvSpPr>
          <p:nvPr>
            <p:ph type="title"/>
          </p:nvPr>
        </p:nvSpPr>
        <p:spPr>
          <a:xfrm>
            <a:off x="457200" y="274638"/>
            <a:ext cx="8229600" cy="5818658"/>
          </a:xfrm>
        </p:spPr>
        <p:txBody>
          <a:bodyPr>
            <a:normAutofit fontScale="90000"/>
          </a:bodyPr>
          <a:lstStyle/>
          <a:p>
            <a:r>
              <a:rPr lang="en-AU" dirty="0" smtClean="0"/>
              <a:t/>
            </a:r>
            <a:br>
              <a:rPr lang="en-AU" dirty="0" smtClean="0"/>
            </a:br>
            <a:r>
              <a:rPr lang="en-AU" dirty="0"/>
              <a:t/>
            </a:r>
            <a:br>
              <a:rPr lang="en-AU" dirty="0"/>
            </a:br>
            <a:r>
              <a:rPr lang="en-AU" sz="4400" dirty="0" smtClean="0"/>
              <a:t>Where to from here? </a:t>
            </a:r>
            <a:r>
              <a:rPr lang="en-AU" dirty="0" smtClean="0"/>
              <a:t/>
            </a:r>
            <a:br>
              <a:rPr lang="en-AU" dirty="0" smtClean="0"/>
            </a:br>
            <a:r>
              <a:rPr lang="en-AU" dirty="0"/>
              <a:t/>
            </a:r>
            <a:br>
              <a:rPr lang="en-AU" dirty="0"/>
            </a:br>
            <a:r>
              <a:rPr lang="en-AU" dirty="0" smtClean="0">
                <a:solidFill>
                  <a:srgbClr val="565F5A"/>
                </a:solidFill>
              </a:rPr>
              <a:t>Do we want to be proactive</a:t>
            </a:r>
            <a:r>
              <a:rPr lang="en-AU" dirty="0">
                <a:solidFill>
                  <a:srgbClr val="565F5A"/>
                </a:solidFill>
              </a:rPr>
              <a:t>, forward planning and organised? </a:t>
            </a:r>
            <a:r>
              <a:rPr lang="en-AU" dirty="0" smtClean="0"/>
              <a:t/>
            </a:r>
            <a:br>
              <a:rPr lang="en-AU" dirty="0" smtClean="0"/>
            </a:br>
            <a:r>
              <a:rPr lang="en-AU" dirty="0" smtClean="0"/>
              <a:t/>
            </a:r>
            <a:br>
              <a:rPr lang="en-AU" dirty="0" smtClean="0"/>
            </a:br>
            <a:r>
              <a:rPr lang="en-AU" dirty="0" smtClean="0"/>
              <a:t/>
            </a:r>
            <a:br>
              <a:rPr lang="en-AU" dirty="0" smtClean="0"/>
            </a:br>
            <a:r>
              <a:rPr lang="en-AU" dirty="0"/>
              <a:t/>
            </a:r>
            <a:br>
              <a:rPr lang="en-AU" dirty="0"/>
            </a:br>
            <a:r>
              <a:rPr lang="en-AU" dirty="0" smtClean="0">
                <a:solidFill>
                  <a:srgbClr val="565F5A"/>
                </a:solidFill>
              </a:rPr>
              <a:t>Or reactive, scrambling for </a:t>
            </a:r>
            <a:br>
              <a:rPr lang="en-AU" dirty="0" smtClean="0">
                <a:solidFill>
                  <a:srgbClr val="565F5A"/>
                </a:solidFill>
              </a:rPr>
            </a:br>
            <a:r>
              <a:rPr lang="en-AU" dirty="0" smtClean="0">
                <a:solidFill>
                  <a:srgbClr val="565F5A"/>
                </a:solidFill>
              </a:rPr>
              <a:t>projects as deadlines present</a:t>
            </a:r>
            <a:br>
              <a:rPr lang="en-AU" dirty="0" smtClean="0">
                <a:solidFill>
                  <a:srgbClr val="565F5A"/>
                </a:solidFill>
              </a:rPr>
            </a:br>
            <a:r>
              <a:rPr lang="en-AU" dirty="0"/>
              <a:t/>
            </a:r>
            <a:br>
              <a:rPr lang="en-AU" dirty="0"/>
            </a:br>
            <a:endParaRPr lang="en-AU" dirty="0"/>
          </a:p>
        </p:txBody>
      </p:sp>
      <p:pic>
        <p:nvPicPr>
          <p:cNvPr id="1036" name="Picture 12" descr="C:\Users\Jo Garner\AppData\Local\Microsoft\Windows\Temporary Internet Files\Content.IE5\QAFE7E42\MP90044236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800411">
            <a:off x="5480975" y="3406118"/>
            <a:ext cx="3302248" cy="2195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527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1508" y="503951"/>
            <a:ext cx="7249099" cy="584775"/>
          </a:xfrm>
          <a:prstGeom prst="rect">
            <a:avLst/>
          </a:prstGeom>
          <a:noFill/>
        </p:spPr>
        <p:txBody>
          <a:bodyPr wrap="square" rtlCol="0">
            <a:spAutoFit/>
          </a:bodyPr>
          <a:lstStyle/>
          <a:p>
            <a:r>
              <a:rPr lang="en-AU" sz="3200" b="1" dirty="0" smtClean="0">
                <a:solidFill>
                  <a:srgbClr val="64A845"/>
                </a:solidFill>
                <a:latin typeface="Century Gothic" panose="020B0502020202020204" pitchFamily="34" charset="0"/>
              </a:rPr>
              <a:t>Success = Planned</a:t>
            </a:r>
          </a:p>
        </p:txBody>
      </p:sp>
      <p:sp>
        <p:nvSpPr>
          <p:cNvPr id="2" name="Slide Number Placeholder 1"/>
          <p:cNvSpPr>
            <a:spLocks noGrp="1"/>
          </p:cNvSpPr>
          <p:nvPr>
            <p:ph type="sldNum" sz="quarter" idx="12"/>
          </p:nvPr>
        </p:nvSpPr>
        <p:spPr/>
        <p:txBody>
          <a:bodyPr/>
          <a:lstStyle/>
          <a:p>
            <a:fld id="{604C647C-02A4-994F-9D6F-924F654032E5}" type="slidenum">
              <a:rPr lang="en-US" smtClean="0"/>
              <a:t>18</a:t>
            </a:fld>
            <a:endParaRPr lang="en-US" dirty="0"/>
          </a:p>
        </p:txBody>
      </p:sp>
      <p:pic>
        <p:nvPicPr>
          <p:cNvPr id="5" name="Content Placeholder 5"/>
          <p:cNvPicPr>
            <a:picLocks noChangeAspect="1"/>
          </p:cNvPicPr>
          <p:nvPr/>
        </p:nvPicPr>
        <p:blipFill rotWithShape="1">
          <a:blip r:embed="rId2" cstate="print">
            <a:extLst>
              <a:ext uri="{28A0092B-C50C-407E-A947-70E740481C1C}">
                <a14:useLocalDpi xmlns:a14="http://schemas.microsoft.com/office/drawing/2010/main" val="0"/>
              </a:ext>
            </a:extLst>
          </a:blip>
          <a:srcRect t="6339" b="27275"/>
          <a:stretch/>
        </p:blipFill>
        <p:spPr>
          <a:xfrm>
            <a:off x="108488" y="1549303"/>
            <a:ext cx="9035512" cy="4117549"/>
          </a:xfrm>
          <a:prstGeom prst="rect">
            <a:avLst/>
          </a:prstGeom>
        </p:spPr>
      </p:pic>
    </p:spTree>
    <p:extLst>
      <p:ext uri="{BB962C8B-B14F-4D97-AF65-F5344CB8AC3E}">
        <p14:creationId xmlns:p14="http://schemas.microsoft.com/office/powerpoint/2010/main" val="5356976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39"/>
            <a:ext cx="8229600" cy="1169778"/>
          </a:xfrm>
        </p:spPr>
        <p:txBody>
          <a:bodyPr>
            <a:noAutofit/>
          </a:bodyPr>
          <a:lstStyle/>
          <a:p>
            <a:r>
              <a:rPr lang="en-AU" sz="2400" dirty="0" smtClean="0"/>
              <a:t>Does your organisation have a clear mission statement, vision and know what its strategic objectives are? </a:t>
            </a:r>
            <a:endParaRPr lang="en-AU" sz="2400" dirty="0"/>
          </a:p>
        </p:txBody>
      </p:sp>
      <p:sp>
        <p:nvSpPr>
          <p:cNvPr id="3" name="Content Placeholder 2"/>
          <p:cNvSpPr>
            <a:spLocks noGrp="1"/>
          </p:cNvSpPr>
          <p:nvPr>
            <p:ph idx="1"/>
          </p:nvPr>
        </p:nvSpPr>
        <p:spPr>
          <a:xfrm>
            <a:off x="457200" y="1936132"/>
            <a:ext cx="8482084" cy="4190031"/>
          </a:xfrm>
        </p:spPr>
        <p:txBody>
          <a:bodyPr>
            <a:normAutofit fontScale="92500" lnSpcReduction="10000"/>
          </a:bodyPr>
          <a:lstStyle/>
          <a:p>
            <a:pPr marL="0" indent="0">
              <a:buNone/>
            </a:pPr>
            <a:endParaRPr lang="en-AU" dirty="0" smtClean="0"/>
          </a:p>
          <a:p>
            <a:r>
              <a:rPr lang="en-AU" dirty="0" smtClean="0"/>
              <a:t>No matter what size, ALL organisations should have an agreed, clear Mission that articulates WHY your organisation exists. </a:t>
            </a:r>
          </a:p>
          <a:p>
            <a:endParaRPr lang="en-AU" dirty="0"/>
          </a:p>
          <a:p>
            <a:pPr marL="0" indent="0">
              <a:buNone/>
            </a:pPr>
            <a:r>
              <a:rPr lang="en-AU" dirty="0" smtClean="0"/>
              <a:t>Strategic Grants’ Mission: </a:t>
            </a:r>
          </a:p>
          <a:p>
            <a:pPr marL="0" indent="0">
              <a:buNone/>
            </a:pPr>
            <a:r>
              <a:rPr lang="en-AU" dirty="0"/>
              <a:t>to enable </a:t>
            </a:r>
            <a:r>
              <a:rPr lang="en-AU" dirty="0" smtClean="0"/>
              <a:t>non-profit </a:t>
            </a:r>
            <a:r>
              <a:rPr lang="en-AU" dirty="0"/>
              <a:t>organisations to establish sustainable, cost-effective grant-seeking strategies to deliver projects that fulfil their organisational missions.</a:t>
            </a:r>
            <a:endParaRPr lang="en-AU" dirty="0" smtClean="0"/>
          </a:p>
          <a:p>
            <a:endParaRPr lang="en-AU" dirty="0"/>
          </a:p>
        </p:txBody>
      </p:sp>
    </p:spTree>
    <p:extLst>
      <p:ext uri="{BB962C8B-B14F-4D97-AF65-F5344CB8AC3E}">
        <p14:creationId xmlns:p14="http://schemas.microsoft.com/office/powerpoint/2010/main" val="3792782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Introductions 		</a:t>
            </a:r>
            <a:endParaRPr lang="en-AU" dirty="0"/>
          </a:p>
        </p:txBody>
      </p:sp>
      <p:sp>
        <p:nvSpPr>
          <p:cNvPr id="3" name="Content Placeholder 2"/>
          <p:cNvSpPr>
            <a:spLocks noGrp="1"/>
          </p:cNvSpPr>
          <p:nvPr>
            <p:ph idx="1"/>
          </p:nvPr>
        </p:nvSpPr>
        <p:spPr>
          <a:xfrm>
            <a:off x="457200" y="1417638"/>
            <a:ext cx="8229600" cy="4708526"/>
          </a:xfrm>
        </p:spPr>
        <p:txBody>
          <a:bodyPr/>
          <a:lstStyle/>
          <a:p>
            <a:r>
              <a:rPr lang="en-AU" dirty="0" smtClean="0"/>
              <a:t>Strategic Grants’ mission is </a:t>
            </a:r>
            <a:r>
              <a:rPr lang="en-AU" dirty="0"/>
              <a:t>to enable non-profit organisations to establish sustainable, cost-effective grant-seeking strategies to deliver projects that fulfil their organisational missions.</a:t>
            </a:r>
          </a:p>
          <a:p>
            <a:endParaRPr lang="en-AU" b="1" dirty="0" smtClean="0"/>
          </a:p>
          <a:p>
            <a:r>
              <a:rPr lang="en-AU" b="1" dirty="0" smtClean="0"/>
              <a:t>Our </a:t>
            </a:r>
            <a:r>
              <a:rPr lang="en-AU" b="1" dirty="0"/>
              <a:t>vision</a:t>
            </a:r>
            <a:r>
              <a:rPr lang="en-AU" dirty="0"/>
              <a:t> is to build the capacity of non-profit organisations to apply strategic thinking to their service delivery and fundraising programs.</a:t>
            </a:r>
          </a:p>
          <a:p>
            <a:endParaRPr lang="en-AU" dirty="0"/>
          </a:p>
        </p:txBody>
      </p:sp>
    </p:spTree>
    <p:extLst>
      <p:ext uri="{BB962C8B-B14F-4D97-AF65-F5344CB8AC3E}">
        <p14:creationId xmlns:p14="http://schemas.microsoft.com/office/powerpoint/2010/main" val="41675709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7404"/>
            <a:ext cx="8229600" cy="4985122"/>
          </a:xfrm>
        </p:spPr>
        <p:txBody>
          <a:bodyPr>
            <a:normAutofit/>
          </a:bodyPr>
          <a:lstStyle/>
          <a:p>
            <a:pPr algn="ctr"/>
            <a:r>
              <a:rPr lang="en-AU" dirty="0" smtClean="0"/>
              <a:t>Projects for which you apply for funding need to make sense. </a:t>
            </a:r>
            <a:br>
              <a:rPr lang="en-AU" dirty="0" smtClean="0"/>
            </a:br>
            <a:r>
              <a:rPr lang="en-AU" dirty="0"/>
              <a:t/>
            </a:r>
            <a:br>
              <a:rPr lang="en-AU" dirty="0"/>
            </a:br>
            <a:r>
              <a:rPr lang="en-AU" dirty="0" smtClean="0"/>
              <a:t>Do NOT make up projects, off-mission, just to receive funding. </a:t>
            </a:r>
            <a:endParaRPr lang="en-AU" dirty="0"/>
          </a:p>
        </p:txBody>
      </p:sp>
    </p:spTree>
    <p:extLst>
      <p:ext uri="{BB962C8B-B14F-4D97-AF65-F5344CB8AC3E}">
        <p14:creationId xmlns:p14="http://schemas.microsoft.com/office/powerpoint/2010/main" val="1176193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2" name="Picture 8" descr="C:\Documents and Settings\jmgarner\Local Settings\Temporary Internet Files\Content.IE5\DCAVXS9N\MC90007871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57073" y="1973929"/>
            <a:ext cx="36322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7"/>
          <p:cNvSpPr txBox="1">
            <a:spLocks noChangeArrowheads="1"/>
          </p:cNvSpPr>
          <p:nvPr/>
        </p:nvSpPr>
        <p:spPr bwMode="auto">
          <a:xfrm>
            <a:off x="900113" y="981075"/>
            <a:ext cx="6911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ngsana New" panose="02020603050405020304" pitchFamily="18" charset="-34"/>
                <a:cs typeface="Arial" panose="020B0604020202020204" pitchFamily="34" charset="0"/>
              </a:defRPr>
            </a:lvl1pPr>
            <a:lvl2pPr marL="742950" indent="-285750" eaLnBrk="0" hangingPunct="0">
              <a:defRPr>
                <a:solidFill>
                  <a:schemeClr val="tx1"/>
                </a:solidFill>
                <a:latin typeface="Angsana New" panose="02020603050405020304" pitchFamily="18" charset="-34"/>
                <a:cs typeface="Arial" panose="020B0604020202020204" pitchFamily="34" charset="0"/>
              </a:defRPr>
            </a:lvl2pPr>
            <a:lvl3pPr marL="1143000" indent="-228600" eaLnBrk="0" hangingPunct="0">
              <a:defRPr>
                <a:solidFill>
                  <a:schemeClr val="tx1"/>
                </a:solidFill>
                <a:latin typeface="Angsana New" panose="02020603050405020304" pitchFamily="18" charset="-34"/>
                <a:cs typeface="Arial" panose="020B0604020202020204" pitchFamily="34" charset="0"/>
              </a:defRPr>
            </a:lvl3pPr>
            <a:lvl4pPr marL="1600200" indent="-228600" eaLnBrk="0" hangingPunct="0">
              <a:defRPr>
                <a:solidFill>
                  <a:schemeClr val="tx1"/>
                </a:solidFill>
                <a:latin typeface="Angsana New" panose="02020603050405020304" pitchFamily="18" charset="-34"/>
                <a:cs typeface="Arial" panose="020B0604020202020204" pitchFamily="34" charset="0"/>
              </a:defRPr>
            </a:lvl4pPr>
            <a:lvl5pPr marL="2057400" indent="-228600" eaLnBrk="0" hangingPunct="0">
              <a:defRPr>
                <a:solidFill>
                  <a:schemeClr val="tx1"/>
                </a:solidFill>
                <a:latin typeface="Angsana New" panose="02020603050405020304" pitchFamily="18" charset="-34"/>
                <a:cs typeface="Arial" panose="020B0604020202020204" pitchFamily="34" charset="0"/>
              </a:defRPr>
            </a:lvl5pPr>
            <a:lvl6pPr marL="25146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6pPr>
            <a:lvl7pPr marL="29718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7pPr>
            <a:lvl8pPr marL="34290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8pPr>
            <a:lvl9pPr marL="38862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9pPr>
          </a:lstStyle>
          <a:p>
            <a:pPr eaLnBrk="1" hangingPunct="1"/>
            <a:endParaRPr lang="en-US" dirty="0"/>
          </a:p>
        </p:txBody>
      </p:sp>
      <p:sp>
        <p:nvSpPr>
          <p:cNvPr id="10" name="TextBox 9"/>
          <p:cNvSpPr txBox="1">
            <a:spLocks noChangeArrowheads="1"/>
          </p:cNvSpPr>
          <p:nvPr/>
        </p:nvSpPr>
        <p:spPr bwMode="auto">
          <a:xfrm>
            <a:off x="-74342" y="3600963"/>
            <a:ext cx="396081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ngsana New" panose="02020603050405020304" pitchFamily="18" charset="-34"/>
                <a:cs typeface="Arial" panose="020B0604020202020204" pitchFamily="34" charset="0"/>
              </a:defRPr>
            </a:lvl1pPr>
            <a:lvl2pPr marL="742950" indent="-285750" eaLnBrk="0" hangingPunct="0">
              <a:defRPr>
                <a:solidFill>
                  <a:schemeClr val="tx1"/>
                </a:solidFill>
                <a:latin typeface="Angsana New" panose="02020603050405020304" pitchFamily="18" charset="-34"/>
                <a:cs typeface="Arial" panose="020B0604020202020204" pitchFamily="34" charset="0"/>
              </a:defRPr>
            </a:lvl2pPr>
            <a:lvl3pPr marL="1143000" indent="-228600" eaLnBrk="0" hangingPunct="0">
              <a:defRPr>
                <a:solidFill>
                  <a:schemeClr val="tx1"/>
                </a:solidFill>
                <a:latin typeface="Angsana New" panose="02020603050405020304" pitchFamily="18" charset="-34"/>
                <a:cs typeface="Arial" panose="020B0604020202020204" pitchFamily="34" charset="0"/>
              </a:defRPr>
            </a:lvl3pPr>
            <a:lvl4pPr marL="1600200" indent="-228600" eaLnBrk="0" hangingPunct="0">
              <a:defRPr>
                <a:solidFill>
                  <a:schemeClr val="tx1"/>
                </a:solidFill>
                <a:latin typeface="Angsana New" panose="02020603050405020304" pitchFamily="18" charset="-34"/>
                <a:cs typeface="Arial" panose="020B0604020202020204" pitchFamily="34" charset="0"/>
              </a:defRPr>
            </a:lvl4pPr>
            <a:lvl5pPr marL="2057400" indent="-228600" eaLnBrk="0" hangingPunct="0">
              <a:defRPr>
                <a:solidFill>
                  <a:schemeClr val="tx1"/>
                </a:solidFill>
                <a:latin typeface="Angsana New" panose="02020603050405020304" pitchFamily="18" charset="-34"/>
                <a:cs typeface="Arial" panose="020B0604020202020204" pitchFamily="34" charset="0"/>
              </a:defRPr>
            </a:lvl5pPr>
            <a:lvl6pPr marL="25146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6pPr>
            <a:lvl7pPr marL="29718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7pPr>
            <a:lvl8pPr marL="34290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8pPr>
            <a:lvl9pPr marL="38862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9pPr>
          </a:lstStyle>
          <a:p>
            <a:pPr eaLnBrk="1" hangingPunct="1"/>
            <a:r>
              <a:rPr lang="en-US" sz="1600" b="1" dirty="0" smtClean="0">
                <a:latin typeface="Century Gothic" panose="020B0502020202020204" pitchFamily="34" charset="0"/>
              </a:rPr>
              <a:t>Prioritised, approved wish list</a:t>
            </a:r>
            <a:r>
              <a:rPr lang="en-US" sz="1600" b="1" dirty="0">
                <a:latin typeface="Century Gothic" panose="020B0502020202020204" pitchFamily="34" charset="0"/>
              </a:rPr>
              <a:t>?</a:t>
            </a:r>
          </a:p>
          <a:p>
            <a:pPr eaLnBrk="1" hangingPunct="1"/>
            <a:endParaRPr lang="en-US" sz="1600" b="1" dirty="0">
              <a:latin typeface="Century Gothic" panose="020B0502020202020204" pitchFamily="34" charset="0"/>
            </a:endParaRPr>
          </a:p>
        </p:txBody>
      </p:sp>
      <p:sp>
        <p:nvSpPr>
          <p:cNvPr id="13" name="TextBox 12"/>
          <p:cNvSpPr txBox="1">
            <a:spLocks noChangeArrowheads="1"/>
          </p:cNvSpPr>
          <p:nvPr/>
        </p:nvSpPr>
        <p:spPr bwMode="auto">
          <a:xfrm>
            <a:off x="124780" y="5271119"/>
            <a:ext cx="396081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ngsana New" panose="02020603050405020304" pitchFamily="18" charset="-34"/>
                <a:cs typeface="Arial" panose="020B0604020202020204" pitchFamily="34" charset="0"/>
              </a:defRPr>
            </a:lvl1pPr>
            <a:lvl2pPr marL="742950" indent="-285750" eaLnBrk="0" hangingPunct="0">
              <a:defRPr>
                <a:solidFill>
                  <a:schemeClr val="tx1"/>
                </a:solidFill>
                <a:latin typeface="Angsana New" panose="02020603050405020304" pitchFamily="18" charset="-34"/>
                <a:cs typeface="Arial" panose="020B0604020202020204" pitchFamily="34" charset="0"/>
              </a:defRPr>
            </a:lvl2pPr>
            <a:lvl3pPr marL="1143000" indent="-228600" eaLnBrk="0" hangingPunct="0">
              <a:defRPr>
                <a:solidFill>
                  <a:schemeClr val="tx1"/>
                </a:solidFill>
                <a:latin typeface="Angsana New" panose="02020603050405020304" pitchFamily="18" charset="-34"/>
                <a:cs typeface="Arial" panose="020B0604020202020204" pitchFamily="34" charset="0"/>
              </a:defRPr>
            </a:lvl3pPr>
            <a:lvl4pPr marL="1600200" indent="-228600" eaLnBrk="0" hangingPunct="0">
              <a:defRPr>
                <a:solidFill>
                  <a:schemeClr val="tx1"/>
                </a:solidFill>
                <a:latin typeface="Angsana New" panose="02020603050405020304" pitchFamily="18" charset="-34"/>
                <a:cs typeface="Arial" panose="020B0604020202020204" pitchFamily="34" charset="0"/>
              </a:defRPr>
            </a:lvl4pPr>
            <a:lvl5pPr marL="2057400" indent="-228600" eaLnBrk="0" hangingPunct="0">
              <a:defRPr>
                <a:solidFill>
                  <a:schemeClr val="tx1"/>
                </a:solidFill>
                <a:latin typeface="Angsana New" panose="02020603050405020304" pitchFamily="18" charset="-34"/>
                <a:cs typeface="Arial" panose="020B0604020202020204" pitchFamily="34" charset="0"/>
              </a:defRPr>
            </a:lvl5pPr>
            <a:lvl6pPr marL="25146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6pPr>
            <a:lvl7pPr marL="29718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7pPr>
            <a:lvl8pPr marL="34290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8pPr>
            <a:lvl9pPr marL="38862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9pPr>
          </a:lstStyle>
          <a:p>
            <a:pPr eaLnBrk="1" hangingPunct="1"/>
            <a:r>
              <a:rPr lang="en-US" sz="1600" b="1" dirty="0" smtClean="0">
                <a:latin typeface="Century Gothic" panose="020B0502020202020204" pitchFamily="34" charset="0"/>
              </a:rPr>
              <a:t>Engagement </a:t>
            </a:r>
            <a:r>
              <a:rPr lang="en-US" sz="1600" b="1" dirty="0">
                <a:latin typeface="Century Gothic" panose="020B0502020202020204" pitchFamily="34" charset="0"/>
              </a:rPr>
              <a:t>and </a:t>
            </a:r>
            <a:r>
              <a:rPr lang="en-US" sz="1600" b="1" dirty="0" smtClean="0">
                <a:latin typeface="Century Gothic" panose="020B0502020202020204" pitchFamily="34" charset="0"/>
              </a:rPr>
              <a:t>stewardship strategies in place?</a:t>
            </a:r>
            <a:endParaRPr lang="en-US" sz="1600" b="1" dirty="0">
              <a:latin typeface="Century Gothic" panose="020B0502020202020204" pitchFamily="34" charset="0"/>
            </a:endParaRPr>
          </a:p>
          <a:p>
            <a:pPr eaLnBrk="1" hangingPunct="1"/>
            <a:endParaRPr lang="en-US" sz="1600" b="1" dirty="0">
              <a:latin typeface="Century Gothic" panose="020B0502020202020204" pitchFamily="34" charset="0"/>
            </a:endParaRPr>
          </a:p>
        </p:txBody>
      </p:sp>
      <p:sp>
        <p:nvSpPr>
          <p:cNvPr id="14" name="TextBox 13"/>
          <p:cNvSpPr txBox="1">
            <a:spLocks noChangeArrowheads="1"/>
          </p:cNvSpPr>
          <p:nvPr/>
        </p:nvSpPr>
        <p:spPr bwMode="auto">
          <a:xfrm>
            <a:off x="6289273" y="1833646"/>
            <a:ext cx="39592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ngsana New" panose="02020603050405020304" pitchFamily="18" charset="-34"/>
                <a:cs typeface="Arial" panose="020B0604020202020204" pitchFamily="34" charset="0"/>
              </a:defRPr>
            </a:lvl1pPr>
            <a:lvl2pPr marL="742950" indent="-285750" eaLnBrk="0" hangingPunct="0">
              <a:defRPr>
                <a:solidFill>
                  <a:schemeClr val="tx1"/>
                </a:solidFill>
                <a:latin typeface="Angsana New" panose="02020603050405020304" pitchFamily="18" charset="-34"/>
                <a:cs typeface="Arial" panose="020B0604020202020204" pitchFamily="34" charset="0"/>
              </a:defRPr>
            </a:lvl2pPr>
            <a:lvl3pPr marL="1143000" indent="-228600" eaLnBrk="0" hangingPunct="0">
              <a:defRPr>
                <a:solidFill>
                  <a:schemeClr val="tx1"/>
                </a:solidFill>
                <a:latin typeface="Angsana New" panose="02020603050405020304" pitchFamily="18" charset="-34"/>
                <a:cs typeface="Arial" panose="020B0604020202020204" pitchFamily="34" charset="0"/>
              </a:defRPr>
            </a:lvl3pPr>
            <a:lvl4pPr marL="1600200" indent="-228600" eaLnBrk="0" hangingPunct="0">
              <a:defRPr>
                <a:solidFill>
                  <a:schemeClr val="tx1"/>
                </a:solidFill>
                <a:latin typeface="Angsana New" panose="02020603050405020304" pitchFamily="18" charset="-34"/>
                <a:cs typeface="Arial" panose="020B0604020202020204" pitchFamily="34" charset="0"/>
              </a:defRPr>
            </a:lvl4pPr>
            <a:lvl5pPr marL="2057400" indent="-228600" eaLnBrk="0" hangingPunct="0">
              <a:defRPr>
                <a:solidFill>
                  <a:schemeClr val="tx1"/>
                </a:solidFill>
                <a:latin typeface="Angsana New" panose="02020603050405020304" pitchFamily="18" charset="-34"/>
                <a:cs typeface="Arial" panose="020B0604020202020204" pitchFamily="34" charset="0"/>
              </a:defRPr>
            </a:lvl5pPr>
            <a:lvl6pPr marL="25146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6pPr>
            <a:lvl7pPr marL="29718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7pPr>
            <a:lvl8pPr marL="34290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8pPr>
            <a:lvl9pPr marL="38862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9pPr>
          </a:lstStyle>
          <a:p>
            <a:pPr eaLnBrk="1" hangingPunct="1"/>
            <a:r>
              <a:rPr lang="en-US" sz="1600" b="1" dirty="0">
                <a:latin typeface="Century Gothic" panose="020B0502020202020204" pitchFamily="34" charset="0"/>
              </a:rPr>
              <a:t>Educated project leaders?</a:t>
            </a:r>
          </a:p>
          <a:p>
            <a:pPr eaLnBrk="1" hangingPunct="1"/>
            <a:endParaRPr lang="en-US" sz="1600" b="1" dirty="0">
              <a:latin typeface="Century Gothic" panose="020B0502020202020204" pitchFamily="34" charset="0"/>
            </a:endParaRPr>
          </a:p>
        </p:txBody>
      </p:sp>
      <p:sp>
        <p:nvSpPr>
          <p:cNvPr id="15" name="TextBox 14"/>
          <p:cNvSpPr txBox="1">
            <a:spLocks noChangeArrowheads="1"/>
          </p:cNvSpPr>
          <p:nvPr/>
        </p:nvSpPr>
        <p:spPr bwMode="auto">
          <a:xfrm>
            <a:off x="6434138" y="3166119"/>
            <a:ext cx="27559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ngsana New" panose="02020603050405020304" pitchFamily="18" charset="-34"/>
                <a:cs typeface="Arial" panose="020B0604020202020204" pitchFamily="34" charset="0"/>
              </a:defRPr>
            </a:lvl1pPr>
            <a:lvl2pPr marL="742950" indent="-285750" eaLnBrk="0" hangingPunct="0">
              <a:defRPr>
                <a:solidFill>
                  <a:schemeClr val="tx1"/>
                </a:solidFill>
                <a:latin typeface="Angsana New" panose="02020603050405020304" pitchFamily="18" charset="-34"/>
                <a:cs typeface="Arial" panose="020B0604020202020204" pitchFamily="34" charset="0"/>
              </a:defRPr>
            </a:lvl2pPr>
            <a:lvl3pPr marL="1143000" indent="-228600" eaLnBrk="0" hangingPunct="0">
              <a:defRPr>
                <a:solidFill>
                  <a:schemeClr val="tx1"/>
                </a:solidFill>
                <a:latin typeface="Angsana New" panose="02020603050405020304" pitchFamily="18" charset="-34"/>
                <a:cs typeface="Arial" panose="020B0604020202020204" pitchFamily="34" charset="0"/>
              </a:defRPr>
            </a:lvl3pPr>
            <a:lvl4pPr marL="1600200" indent="-228600" eaLnBrk="0" hangingPunct="0">
              <a:defRPr>
                <a:solidFill>
                  <a:schemeClr val="tx1"/>
                </a:solidFill>
                <a:latin typeface="Angsana New" panose="02020603050405020304" pitchFamily="18" charset="-34"/>
                <a:cs typeface="Arial" panose="020B0604020202020204" pitchFamily="34" charset="0"/>
              </a:defRPr>
            </a:lvl4pPr>
            <a:lvl5pPr marL="2057400" indent="-228600" eaLnBrk="0" hangingPunct="0">
              <a:defRPr>
                <a:solidFill>
                  <a:schemeClr val="tx1"/>
                </a:solidFill>
                <a:latin typeface="Angsana New" panose="02020603050405020304" pitchFamily="18" charset="-34"/>
                <a:cs typeface="Arial" panose="020B0604020202020204" pitchFamily="34" charset="0"/>
              </a:defRPr>
            </a:lvl5pPr>
            <a:lvl6pPr marL="25146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6pPr>
            <a:lvl7pPr marL="29718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7pPr>
            <a:lvl8pPr marL="34290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8pPr>
            <a:lvl9pPr marL="38862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9pPr>
          </a:lstStyle>
          <a:p>
            <a:pPr eaLnBrk="1" hangingPunct="1"/>
            <a:r>
              <a:rPr lang="en-US" sz="1600" b="1" dirty="0">
                <a:latin typeface="Century Gothic" panose="020B0502020202020204" pitchFamily="34" charset="0"/>
              </a:rPr>
              <a:t>Project </a:t>
            </a:r>
            <a:r>
              <a:rPr lang="en-US" sz="1600" b="1" dirty="0" smtClean="0">
                <a:latin typeface="Century Gothic" panose="020B0502020202020204" pitchFamily="34" charset="0"/>
              </a:rPr>
              <a:t>evaluation methodologies in place?</a:t>
            </a:r>
            <a:endParaRPr lang="en-US" sz="1600" b="1" dirty="0">
              <a:latin typeface="Century Gothic" panose="020B0502020202020204" pitchFamily="34" charset="0"/>
            </a:endParaRPr>
          </a:p>
          <a:p>
            <a:pPr eaLnBrk="1" hangingPunct="1"/>
            <a:endParaRPr lang="en-US" sz="1600" b="1" dirty="0">
              <a:latin typeface="Century Gothic" panose="020B0502020202020204" pitchFamily="34" charset="0"/>
            </a:endParaRPr>
          </a:p>
        </p:txBody>
      </p:sp>
      <p:sp>
        <p:nvSpPr>
          <p:cNvPr id="16" name="TextBox 15"/>
          <p:cNvSpPr txBox="1">
            <a:spLocks noChangeArrowheads="1"/>
          </p:cNvSpPr>
          <p:nvPr/>
        </p:nvSpPr>
        <p:spPr bwMode="auto">
          <a:xfrm>
            <a:off x="3329930" y="5932839"/>
            <a:ext cx="42481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ngsana New" panose="02020603050405020304" pitchFamily="18" charset="-34"/>
                <a:cs typeface="Arial" panose="020B0604020202020204" pitchFamily="34" charset="0"/>
              </a:defRPr>
            </a:lvl1pPr>
            <a:lvl2pPr marL="742950" indent="-285750" eaLnBrk="0" hangingPunct="0">
              <a:defRPr>
                <a:solidFill>
                  <a:schemeClr val="tx1"/>
                </a:solidFill>
                <a:latin typeface="Angsana New" panose="02020603050405020304" pitchFamily="18" charset="-34"/>
                <a:cs typeface="Arial" panose="020B0604020202020204" pitchFamily="34" charset="0"/>
              </a:defRPr>
            </a:lvl2pPr>
            <a:lvl3pPr marL="1143000" indent="-228600" eaLnBrk="0" hangingPunct="0">
              <a:defRPr>
                <a:solidFill>
                  <a:schemeClr val="tx1"/>
                </a:solidFill>
                <a:latin typeface="Angsana New" panose="02020603050405020304" pitchFamily="18" charset="-34"/>
                <a:cs typeface="Arial" panose="020B0604020202020204" pitchFamily="34" charset="0"/>
              </a:defRPr>
            </a:lvl3pPr>
            <a:lvl4pPr marL="1600200" indent="-228600" eaLnBrk="0" hangingPunct="0">
              <a:defRPr>
                <a:solidFill>
                  <a:schemeClr val="tx1"/>
                </a:solidFill>
                <a:latin typeface="Angsana New" panose="02020603050405020304" pitchFamily="18" charset="-34"/>
                <a:cs typeface="Arial" panose="020B0604020202020204" pitchFamily="34" charset="0"/>
              </a:defRPr>
            </a:lvl4pPr>
            <a:lvl5pPr marL="2057400" indent="-228600" eaLnBrk="0" hangingPunct="0">
              <a:defRPr>
                <a:solidFill>
                  <a:schemeClr val="tx1"/>
                </a:solidFill>
                <a:latin typeface="Angsana New" panose="02020603050405020304" pitchFamily="18" charset="-34"/>
                <a:cs typeface="Arial" panose="020B0604020202020204" pitchFamily="34" charset="0"/>
              </a:defRPr>
            </a:lvl5pPr>
            <a:lvl6pPr marL="25146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6pPr>
            <a:lvl7pPr marL="29718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7pPr>
            <a:lvl8pPr marL="34290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8pPr>
            <a:lvl9pPr marL="3886200" indent="-228600" eaLnBrk="0" fontAlgn="base" hangingPunct="0">
              <a:spcBef>
                <a:spcPct val="0"/>
              </a:spcBef>
              <a:spcAft>
                <a:spcPct val="0"/>
              </a:spcAft>
              <a:defRPr>
                <a:solidFill>
                  <a:schemeClr val="tx1"/>
                </a:solidFill>
                <a:latin typeface="Angsana New" panose="02020603050405020304" pitchFamily="18" charset="-34"/>
                <a:cs typeface="Arial" panose="020B0604020202020204" pitchFamily="34" charset="0"/>
              </a:defRPr>
            </a:lvl9pPr>
          </a:lstStyle>
          <a:p>
            <a:pPr eaLnBrk="1" hangingPunct="1"/>
            <a:r>
              <a:rPr lang="en-US" sz="1600" b="1" dirty="0">
                <a:latin typeface="Century Gothic" panose="020B0502020202020204" pitchFamily="34" charset="0"/>
              </a:rPr>
              <a:t>Recurrent funding strategies?</a:t>
            </a:r>
          </a:p>
          <a:p>
            <a:pPr eaLnBrk="1" hangingPunct="1"/>
            <a:endParaRPr lang="en-US" sz="1600" b="1" dirty="0">
              <a:latin typeface="Century Gothic" panose="020B0502020202020204" pitchFamily="34" charset="0"/>
            </a:endParaRPr>
          </a:p>
        </p:txBody>
      </p:sp>
      <p:sp>
        <p:nvSpPr>
          <p:cNvPr id="2" name="TextBox 1"/>
          <p:cNvSpPr txBox="1"/>
          <p:nvPr/>
        </p:nvSpPr>
        <p:spPr>
          <a:xfrm>
            <a:off x="3247803" y="1440057"/>
            <a:ext cx="2952328" cy="338554"/>
          </a:xfrm>
          <a:prstGeom prst="rect">
            <a:avLst/>
          </a:prstGeom>
          <a:noFill/>
        </p:spPr>
        <p:txBody>
          <a:bodyPr wrap="square" rtlCol="0">
            <a:spAutoFit/>
          </a:bodyPr>
          <a:lstStyle/>
          <a:p>
            <a:r>
              <a:rPr lang="en-AU" sz="1600" b="1" dirty="0" smtClean="0">
                <a:latin typeface="Century Gothic" panose="020B0502020202020204" pitchFamily="34" charset="0"/>
              </a:rPr>
              <a:t>Project plans and budgets?</a:t>
            </a:r>
            <a:endParaRPr lang="en-AU" sz="1600" b="1" dirty="0">
              <a:latin typeface="Century Gothic" panose="020B0502020202020204" pitchFamily="34" charset="0"/>
            </a:endParaRPr>
          </a:p>
        </p:txBody>
      </p:sp>
      <p:sp>
        <p:nvSpPr>
          <p:cNvPr id="3" name="TextBox 2"/>
          <p:cNvSpPr txBox="1"/>
          <p:nvPr/>
        </p:nvSpPr>
        <p:spPr>
          <a:xfrm>
            <a:off x="5501853" y="2514250"/>
            <a:ext cx="3008164" cy="338554"/>
          </a:xfrm>
          <a:prstGeom prst="rect">
            <a:avLst/>
          </a:prstGeom>
          <a:noFill/>
        </p:spPr>
        <p:txBody>
          <a:bodyPr wrap="square" rtlCol="0">
            <a:spAutoFit/>
          </a:bodyPr>
          <a:lstStyle/>
          <a:p>
            <a:r>
              <a:rPr lang="en-AU" sz="1600" b="1" dirty="0" smtClean="0">
                <a:latin typeface="Century Gothic" panose="020B0502020202020204" pitchFamily="34" charset="0"/>
              </a:rPr>
              <a:t>Clear and current website?</a:t>
            </a:r>
            <a:endParaRPr lang="en-AU" sz="1600" b="1" dirty="0">
              <a:latin typeface="Century Gothic" panose="020B0502020202020204" pitchFamily="34" charset="0"/>
            </a:endParaRPr>
          </a:p>
        </p:txBody>
      </p:sp>
      <p:sp>
        <p:nvSpPr>
          <p:cNvPr id="4" name="TextBox 3"/>
          <p:cNvSpPr txBox="1"/>
          <p:nvPr/>
        </p:nvSpPr>
        <p:spPr>
          <a:xfrm>
            <a:off x="6128943" y="4518584"/>
            <a:ext cx="3131840" cy="830997"/>
          </a:xfrm>
          <a:prstGeom prst="rect">
            <a:avLst/>
          </a:prstGeom>
          <a:noFill/>
        </p:spPr>
        <p:txBody>
          <a:bodyPr wrap="square" rtlCol="0">
            <a:spAutoFit/>
          </a:bodyPr>
          <a:lstStyle/>
          <a:p>
            <a:r>
              <a:rPr lang="en-AU" sz="1600" b="1" dirty="0" smtClean="0">
                <a:latin typeface="Century Gothic" panose="020B0502020202020204" pitchFamily="34" charset="0"/>
              </a:rPr>
              <a:t>Historical knowledge: have all previous grants have been acquitted on time? </a:t>
            </a:r>
            <a:endParaRPr lang="en-AU" sz="1600" b="1" dirty="0">
              <a:latin typeface="Century Gothic" panose="020B0502020202020204" pitchFamily="34" charset="0"/>
            </a:endParaRPr>
          </a:p>
        </p:txBody>
      </p:sp>
      <p:sp>
        <p:nvSpPr>
          <p:cNvPr id="5" name="TextBox 4"/>
          <p:cNvSpPr txBox="1"/>
          <p:nvPr/>
        </p:nvSpPr>
        <p:spPr>
          <a:xfrm>
            <a:off x="184196" y="1708478"/>
            <a:ext cx="3240162" cy="338554"/>
          </a:xfrm>
          <a:prstGeom prst="rect">
            <a:avLst/>
          </a:prstGeom>
          <a:noFill/>
        </p:spPr>
        <p:txBody>
          <a:bodyPr wrap="square" rtlCol="0">
            <a:spAutoFit/>
          </a:bodyPr>
          <a:lstStyle/>
          <a:p>
            <a:r>
              <a:rPr lang="en-AU" sz="1600" b="1" dirty="0" smtClean="0">
                <a:latin typeface="Century Gothic" panose="020B0502020202020204" pitchFamily="34" charset="0"/>
              </a:rPr>
              <a:t>List of funder deadlines?</a:t>
            </a:r>
            <a:endParaRPr lang="en-AU" sz="1600" b="1" dirty="0">
              <a:latin typeface="Century Gothic" panose="020B0502020202020204" pitchFamily="34" charset="0"/>
            </a:endParaRPr>
          </a:p>
        </p:txBody>
      </p:sp>
      <p:sp>
        <p:nvSpPr>
          <p:cNvPr id="6" name="TextBox 5"/>
          <p:cNvSpPr txBox="1"/>
          <p:nvPr/>
        </p:nvSpPr>
        <p:spPr>
          <a:xfrm>
            <a:off x="133980" y="2545798"/>
            <a:ext cx="2448272" cy="584775"/>
          </a:xfrm>
          <a:prstGeom prst="rect">
            <a:avLst/>
          </a:prstGeom>
          <a:noFill/>
        </p:spPr>
        <p:txBody>
          <a:bodyPr wrap="square" rtlCol="0">
            <a:spAutoFit/>
          </a:bodyPr>
          <a:lstStyle/>
          <a:p>
            <a:r>
              <a:rPr lang="en-AU" sz="1600" b="1" dirty="0" smtClean="0">
                <a:latin typeface="Century Gothic" panose="020B0502020202020204" pitchFamily="34" charset="0"/>
              </a:rPr>
              <a:t>Someone to write a strong application?</a:t>
            </a:r>
            <a:endParaRPr lang="en-AU" sz="1600" b="1" dirty="0">
              <a:latin typeface="Century Gothic" panose="020B0502020202020204" pitchFamily="34" charset="0"/>
            </a:endParaRPr>
          </a:p>
        </p:txBody>
      </p:sp>
      <p:sp>
        <p:nvSpPr>
          <p:cNvPr id="17" name="Title 4"/>
          <p:cNvSpPr>
            <a:spLocks noGrp="1"/>
          </p:cNvSpPr>
          <p:nvPr>
            <p:ph type="title"/>
          </p:nvPr>
        </p:nvSpPr>
        <p:spPr>
          <a:xfrm>
            <a:off x="457200" y="392110"/>
            <a:ext cx="8229600" cy="1025528"/>
          </a:xfrm>
        </p:spPr>
        <p:txBody>
          <a:bodyPr>
            <a:normAutofit fontScale="90000"/>
          </a:bodyPr>
          <a:lstStyle/>
          <a:p>
            <a:pPr algn="ctr"/>
            <a:r>
              <a:rPr lang="en-AU" dirty="0" smtClean="0"/>
              <a:t>Getting your organisation </a:t>
            </a:r>
            <a:br>
              <a:rPr lang="en-AU" dirty="0" smtClean="0"/>
            </a:br>
            <a:r>
              <a:rPr lang="en-AU" dirty="0" smtClean="0"/>
              <a:t>grant-ready</a:t>
            </a:r>
            <a:endParaRPr lang="en-AU" dirty="0"/>
          </a:p>
        </p:txBody>
      </p:sp>
    </p:spTree>
    <p:extLst>
      <p:ext uri="{BB962C8B-B14F-4D97-AF65-F5344CB8AC3E}">
        <p14:creationId xmlns:p14="http://schemas.microsoft.com/office/powerpoint/2010/main" val="3037076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0-#ppt_w/2"/>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0-#ppt_w/2"/>
                                          </p:val>
                                        </p:tav>
                                        <p:tav tm="100000">
                                          <p:val>
                                            <p:strVal val="#ppt_x"/>
                                          </p:val>
                                        </p:tav>
                                      </p:tavLst>
                                    </p:anim>
                                    <p:anim calcmode="lin" valueType="num">
                                      <p:cBhvr additive="base">
                                        <p:cTn id="3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3"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1+#ppt_w/2"/>
                                          </p:val>
                                        </p:tav>
                                        <p:tav tm="100000">
                                          <p:val>
                                            <p:strVal val="#ppt_x"/>
                                          </p:val>
                                        </p:tav>
                                      </p:tavLst>
                                    </p:anim>
                                    <p:anim calcmode="lin" valueType="num">
                                      <p:cBhvr additive="base">
                                        <p:cTn id="44"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2"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0-#ppt_w/2"/>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2"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0-#ppt_w/2"/>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additive="base">
                                        <p:cTn id="61" dur="500" fill="hold"/>
                                        <p:tgtEl>
                                          <p:spTgt spid="6"/>
                                        </p:tgtEl>
                                        <p:attrNameLst>
                                          <p:attrName>ppt_x</p:attrName>
                                        </p:attrNameLst>
                                      </p:cBhvr>
                                      <p:tavLst>
                                        <p:tav tm="0">
                                          <p:val>
                                            <p:strVal val="#ppt_x"/>
                                          </p:val>
                                        </p:tav>
                                        <p:tav tm="100000">
                                          <p:val>
                                            <p:strVal val="#ppt_x"/>
                                          </p:val>
                                        </p:tav>
                                      </p:tavLst>
                                    </p:anim>
                                    <p:anim calcmode="lin" valueType="num">
                                      <p:cBhvr additive="base">
                                        <p:cTn id="6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1272"/>
                                        </p:tgtEl>
                                        <p:attrNameLst>
                                          <p:attrName>style.visibility</p:attrName>
                                        </p:attrNameLst>
                                      </p:cBhvr>
                                      <p:to>
                                        <p:strVal val="visible"/>
                                      </p:to>
                                    </p:set>
                                    <p:animEffect transition="in" filter="fade">
                                      <p:cBhvr>
                                        <p:cTn id="67" dur="2000"/>
                                        <p:tgtEl>
                                          <p:spTgt spid="11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Look at your history with grants </a:t>
            </a:r>
            <a:endParaRPr lang="en-AU" dirty="0"/>
          </a:p>
        </p:txBody>
      </p:sp>
      <p:sp>
        <p:nvSpPr>
          <p:cNvPr id="3" name="Content Placeholder 2"/>
          <p:cNvSpPr>
            <a:spLocks noGrp="1"/>
          </p:cNvSpPr>
          <p:nvPr>
            <p:ph idx="1"/>
          </p:nvPr>
        </p:nvSpPr>
        <p:spPr>
          <a:xfrm>
            <a:off x="457200" y="1515292"/>
            <a:ext cx="8229600" cy="4610872"/>
          </a:xfrm>
        </p:spPr>
        <p:txBody>
          <a:bodyPr/>
          <a:lstStyle/>
          <a:p>
            <a:pPr>
              <a:spcBef>
                <a:spcPts val="1200"/>
              </a:spcBef>
              <a:spcAft>
                <a:spcPts val="2400"/>
              </a:spcAft>
            </a:pPr>
            <a:r>
              <a:rPr lang="en-AU" dirty="0" smtClean="0"/>
              <a:t>Who has given to you in the past? Existing donors are your best prospects! </a:t>
            </a:r>
          </a:p>
          <a:p>
            <a:pPr>
              <a:spcBef>
                <a:spcPts val="1200"/>
              </a:spcBef>
              <a:spcAft>
                <a:spcPts val="2400"/>
              </a:spcAft>
            </a:pPr>
            <a:r>
              <a:rPr lang="en-AU" dirty="0" smtClean="0"/>
              <a:t>Have all acquittal reports been provided on time?</a:t>
            </a:r>
          </a:p>
          <a:p>
            <a:pPr>
              <a:spcBef>
                <a:spcPts val="1200"/>
              </a:spcBef>
              <a:spcAft>
                <a:spcPts val="2400"/>
              </a:spcAft>
            </a:pPr>
            <a:r>
              <a:rPr lang="en-AU" dirty="0" smtClean="0"/>
              <a:t>Are there multi-year grants in place?</a:t>
            </a:r>
          </a:p>
          <a:p>
            <a:pPr>
              <a:spcBef>
                <a:spcPts val="1200"/>
              </a:spcBef>
              <a:spcAft>
                <a:spcPts val="2400"/>
              </a:spcAft>
            </a:pPr>
            <a:r>
              <a:rPr lang="en-AU" dirty="0" smtClean="0"/>
              <a:t>What is the relationship status with current and previous grant-makers? </a:t>
            </a:r>
            <a:endParaRPr lang="en-AU" dirty="0"/>
          </a:p>
        </p:txBody>
      </p:sp>
    </p:spTree>
    <p:extLst>
      <p:ext uri="{BB962C8B-B14F-4D97-AF65-F5344CB8AC3E}">
        <p14:creationId xmlns:p14="http://schemas.microsoft.com/office/powerpoint/2010/main" val="159763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50834"/>
            <a:ext cx="8229600" cy="4340645"/>
          </a:xfrm>
        </p:spPr>
        <p:txBody>
          <a:bodyPr>
            <a:normAutofit/>
          </a:bodyPr>
          <a:lstStyle/>
          <a:p>
            <a:pPr>
              <a:spcBef>
                <a:spcPts val="1200"/>
              </a:spcBef>
              <a:spcAft>
                <a:spcPts val="600"/>
              </a:spcAft>
            </a:pPr>
            <a:r>
              <a:rPr lang="en-AU" sz="2400" dirty="0" smtClean="0"/>
              <a:t>Does your organisation have a centralised, prioritised project wish list that covers organisational funding needs and focuses on mission delivery? </a:t>
            </a:r>
          </a:p>
          <a:p>
            <a:pPr>
              <a:spcBef>
                <a:spcPts val="1200"/>
              </a:spcBef>
              <a:spcAft>
                <a:spcPts val="600"/>
              </a:spcAft>
            </a:pPr>
            <a:r>
              <a:rPr lang="en-AU" sz="2400" dirty="0" smtClean="0"/>
              <a:t>Project forms?</a:t>
            </a:r>
          </a:p>
          <a:p>
            <a:pPr>
              <a:spcBef>
                <a:spcPts val="1200"/>
              </a:spcBef>
              <a:spcAft>
                <a:spcPts val="600"/>
              </a:spcAft>
            </a:pPr>
            <a:r>
              <a:rPr lang="en-AU" sz="2400" dirty="0" smtClean="0"/>
              <a:t>Sign-off processes? </a:t>
            </a:r>
          </a:p>
          <a:p>
            <a:pPr>
              <a:spcBef>
                <a:spcPts val="1200"/>
              </a:spcBef>
              <a:spcAft>
                <a:spcPts val="600"/>
              </a:spcAft>
            </a:pPr>
            <a:r>
              <a:rPr lang="en-AU" sz="2400" dirty="0" smtClean="0"/>
              <a:t>How are project budgets developed? </a:t>
            </a:r>
          </a:p>
          <a:p>
            <a:pPr>
              <a:spcBef>
                <a:spcPts val="1200"/>
              </a:spcBef>
              <a:spcAft>
                <a:spcPts val="600"/>
              </a:spcAft>
            </a:pPr>
            <a:r>
              <a:rPr lang="en-AU" sz="2400" dirty="0" smtClean="0"/>
              <a:t>Is there a need for organisational education – focussing on funders’ expectations? </a:t>
            </a:r>
          </a:p>
        </p:txBody>
      </p:sp>
      <p:sp>
        <p:nvSpPr>
          <p:cNvPr id="4" name="Slide Number Placeholder 3"/>
          <p:cNvSpPr>
            <a:spLocks noGrp="1"/>
          </p:cNvSpPr>
          <p:nvPr>
            <p:ph type="sldNum" sz="quarter" idx="12"/>
          </p:nvPr>
        </p:nvSpPr>
        <p:spPr/>
        <p:txBody>
          <a:bodyPr/>
          <a:lstStyle/>
          <a:p>
            <a:pPr>
              <a:defRPr/>
            </a:pPr>
            <a:fld id="{5EAB47F3-D7F7-4231-92EF-ABA136ABCCFF}" type="slidenum">
              <a:rPr lang="en-US" smtClean="0"/>
              <a:pPr>
                <a:defRPr/>
              </a:pPr>
              <a:t>23</a:t>
            </a:fld>
            <a:endParaRPr lang="en-US" dirty="0"/>
          </a:p>
        </p:txBody>
      </p:sp>
      <p:sp>
        <p:nvSpPr>
          <p:cNvPr id="5" name="Title 4"/>
          <p:cNvSpPr>
            <a:spLocks noGrp="1"/>
          </p:cNvSpPr>
          <p:nvPr>
            <p:ph type="title"/>
          </p:nvPr>
        </p:nvSpPr>
        <p:spPr>
          <a:xfrm>
            <a:off x="600419" y="478749"/>
            <a:ext cx="8229600" cy="890233"/>
          </a:xfrm>
        </p:spPr>
        <p:txBody>
          <a:bodyPr>
            <a:normAutofit fontScale="90000"/>
          </a:bodyPr>
          <a:lstStyle/>
          <a:p>
            <a:pPr algn="ctr"/>
            <a:r>
              <a:rPr lang="en-AU" dirty="0" smtClean="0"/>
              <a:t>Project wish </a:t>
            </a:r>
            <a:r>
              <a:rPr lang="en-AU" dirty="0"/>
              <a:t>l</a:t>
            </a:r>
            <a:r>
              <a:rPr lang="en-AU" dirty="0" smtClean="0"/>
              <a:t>ist and </a:t>
            </a:r>
            <a:br>
              <a:rPr lang="en-AU" dirty="0" smtClean="0"/>
            </a:br>
            <a:r>
              <a:rPr lang="en-AU" dirty="0" smtClean="0"/>
              <a:t>project matching</a:t>
            </a:r>
            <a:endParaRPr lang="en-AU" dirty="0"/>
          </a:p>
        </p:txBody>
      </p:sp>
    </p:spTree>
    <p:extLst>
      <p:ext uri="{BB962C8B-B14F-4D97-AF65-F5344CB8AC3E}">
        <p14:creationId xmlns:p14="http://schemas.microsoft.com/office/powerpoint/2010/main" val="198704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0908"/>
            <a:ext cx="8229600" cy="886397"/>
          </a:xfrm>
        </p:spPr>
        <p:txBody>
          <a:bodyPr>
            <a:normAutofit fontScale="90000"/>
          </a:bodyPr>
          <a:lstStyle/>
          <a:p>
            <a:pPr algn="ctr"/>
            <a:r>
              <a:rPr lang="en-AU" dirty="0" smtClean="0"/>
              <a:t>How to get our project leaders </a:t>
            </a:r>
            <a:br>
              <a:rPr lang="en-AU" dirty="0" smtClean="0"/>
            </a:br>
            <a:r>
              <a:rPr lang="en-AU" dirty="0" smtClean="0"/>
              <a:t>grant-ready</a:t>
            </a:r>
            <a:endParaRPr lang="en-AU" dirty="0"/>
          </a:p>
        </p:txBody>
      </p:sp>
      <p:sp>
        <p:nvSpPr>
          <p:cNvPr id="3" name="Content Placeholder 2"/>
          <p:cNvSpPr>
            <a:spLocks noGrp="1"/>
          </p:cNvSpPr>
          <p:nvPr>
            <p:ph idx="1"/>
          </p:nvPr>
        </p:nvSpPr>
        <p:spPr/>
        <p:txBody>
          <a:bodyPr>
            <a:normAutofit fontScale="85000" lnSpcReduction="20000"/>
          </a:bodyPr>
          <a:lstStyle/>
          <a:p>
            <a:r>
              <a:rPr lang="en-US" b="1" dirty="0"/>
              <a:t>Aim:</a:t>
            </a:r>
            <a:r>
              <a:rPr lang="en-US" dirty="0"/>
              <a:t> </a:t>
            </a:r>
            <a:endParaRPr lang="en-AU" dirty="0"/>
          </a:p>
          <a:p>
            <a:pPr marL="857250" lvl="1" indent="-457200">
              <a:buFont typeface="Wingdings" panose="05000000000000000000" pitchFamily="2" charset="2"/>
              <a:buChar char="§"/>
            </a:pPr>
            <a:r>
              <a:rPr lang="en-US" dirty="0"/>
              <a:t>What is the goal of the project? </a:t>
            </a:r>
            <a:endParaRPr lang="en-AU" dirty="0"/>
          </a:p>
          <a:p>
            <a:pPr marL="857250" lvl="1" indent="-457200">
              <a:buFont typeface="Wingdings" panose="05000000000000000000" pitchFamily="2" charset="2"/>
              <a:buChar char="§"/>
            </a:pPr>
            <a:r>
              <a:rPr lang="en-US" dirty="0"/>
              <a:t>Ensure this aligns both with your </a:t>
            </a:r>
            <a:r>
              <a:rPr lang="en-US" dirty="0" smtClean="0"/>
              <a:t>organisational </a:t>
            </a:r>
            <a:r>
              <a:rPr lang="en-US" dirty="0"/>
              <a:t>mission and the mission of the funding body. </a:t>
            </a:r>
            <a:endParaRPr lang="en-AU" dirty="0"/>
          </a:p>
          <a:p>
            <a:endParaRPr lang="en-US" b="1" dirty="0" smtClean="0"/>
          </a:p>
          <a:p>
            <a:r>
              <a:rPr lang="en-US" b="1" dirty="0" smtClean="0"/>
              <a:t>Project </a:t>
            </a:r>
            <a:r>
              <a:rPr lang="en-US" b="1" dirty="0"/>
              <a:t>Need: </a:t>
            </a:r>
            <a:endParaRPr lang="en-AU" dirty="0"/>
          </a:p>
          <a:p>
            <a:pPr marL="857250" lvl="1" indent="-457200">
              <a:buFont typeface="Wingdings" panose="05000000000000000000" pitchFamily="2" charset="2"/>
              <a:buChar char="§"/>
            </a:pPr>
            <a:r>
              <a:rPr lang="en-US" dirty="0" smtClean="0"/>
              <a:t>WHY </a:t>
            </a:r>
            <a:r>
              <a:rPr lang="en-US" dirty="0"/>
              <a:t>is the project needed?  	</a:t>
            </a:r>
            <a:endParaRPr lang="en-AU" dirty="0"/>
          </a:p>
          <a:p>
            <a:pPr marL="857250" lvl="1" indent="-457200">
              <a:buFont typeface="Wingdings" panose="05000000000000000000" pitchFamily="2" charset="2"/>
              <a:buChar char="§"/>
            </a:pPr>
            <a:r>
              <a:rPr lang="en-US" dirty="0"/>
              <a:t>WHAT gap in </a:t>
            </a:r>
            <a:r>
              <a:rPr lang="en-US" dirty="0" smtClean="0"/>
              <a:t>research / services is </a:t>
            </a:r>
            <a:r>
              <a:rPr lang="en-US" dirty="0"/>
              <a:t>it </a:t>
            </a:r>
            <a:r>
              <a:rPr lang="en-US" dirty="0" smtClean="0"/>
              <a:t>filling</a:t>
            </a:r>
            <a:r>
              <a:rPr lang="en-US" dirty="0"/>
              <a:t>? </a:t>
            </a:r>
            <a:endParaRPr lang="en-AU" dirty="0"/>
          </a:p>
          <a:p>
            <a:pPr marL="857250" lvl="1" indent="-457200">
              <a:buFont typeface="Wingdings" panose="05000000000000000000" pitchFamily="2" charset="2"/>
              <a:buChar char="§"/>
            </a:pPr>
            <a:r>
              <a:rPr lang="en-US" dirty="0"/>
              <a:t>HOW do you know this need exists? </a:t>
            </a:r>
            <a:endParaRPr lang="en-AU" dirty="0"/>
          </a:p>
          <a:p>
            <a:pPr marL="857250" lvl="1" indent="-457200">
              <a:buFont typeface="Wingdings" panose="05000000000000000000" pitchFamily="2" charset="2"/>
              <a:buChar char="§"/>
            </a:pPr>
            <a:r>
              <a:rPr lang="en-US" dirty="0"/>
              <a:t>Demonstrate with data, evidence and references. </a:t>
            </a:r>
            <a:endParaRPr lang="en-AU" dirty="0"/>
          </a:p>
          <a:p>
            <a:endParaRPr lang="en-AU" dirty="0"/>
          </a:p>
          <a:p>
            <a:endParaRPr lang="en-AU" dirty="0"/>
          </a:p>
        </p:txBody>
      </p:sp>
    </p:spTree>
    <p:extLst>
      <p:ext uri="{BB962C8B-B14F-4D97-AF65-F5344CB8AC3E}">
        <p14:creationId xmlns:p14="http://schemas.microsoft.com/office/powerpoint/2010/main" val="213960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082" y="1068634"/>
            <a:ext cx="8229600" cy="5321933"/>
          </a:xfrm>
        </p:spPr>
        <p:txBody>
          <a:bodyPr>
            <a:normAutofit fontScale="92500" lnSpcReduction="20000"/>
          </a:bodyPr>
          <a:lstStyle/>
          <a:p>
            <a:r>
              <a:rPr lang="en-US" b="1" dirty="0"/>
              <a:t>Key </a:t>
            </a:r>
            <a:r>
              <a:rPr lang="en-US" b="1" dirty="0" smtClean="0"/>
              <a:t>Differentiating Factors</a:t>
            </a:r>
            <a:r>
              <a:rPr lang="en-US" b="1" dirty="0"/>
              <a:t>: </a:t>
            </a:r>
            <a:endParaRPr lang="en-AU" dirty="0"/>
          </a:p>
          <a:p>
            <a:pPr marL="857250" lvl="1" indent="-457200">
              <a:buFont typeface="Wingdings" panose="05000000000000000000" pitchFamily="2" charset="2"/>
              <a:buChar char="§"/>
            </a:pPr>
            <a:r>
              <a:rPr lang="en-US" dirty="0"/>
              <a:t>How is this project different to others that may be similar? </a:t>
            </a:r>
            <a:endParaRPr lang="en-US" dirty="0" smtClean="0"/>
          </a:p>
          <a:p>
            <a:pPr marL="857250" lvl="1" indent="-457200">
              <a:buFont typeface="Wingdings" panose="05000000000000000000" pitchFamily="2" charset="2"/>
              <a:buChar char="§"/>
            </a:pPr>
            <a:r>
              <a:rPr lang="en-US" dirty="0" smtClean="0"/>
              <a:t>How does it contribute to the larger body of research knowledge in your field? </a:t>
            </a:r>
            <a:endParaRPr lang="en-AU" dirty="0"/>
          </a:p>
          <a:p>
            <a:endParaRPr lang="en-US" b="1" dirty="0" smtClean="0"/>
          </a:p>
          <a:p>
            <a:r>
              <a:rPr lang="en-US" b="1" dirty="0" smtClean="0"/>
              <a:t>Target </a:t>
            </a:r>
            <a:r>
              <a:rPr lang="en-US" b="1" dirty="0"/>
              <a:t>Group:</a:t>
            </a:r>
            <a:r>
              <a:rPr lang="en-US" dirty="0"/>
              <a:t> </a:t>
            </a:r>
            <a:endParaRPr lang="en-AU" dirty="0"/>
          </a:p>
          <a:p>
            <a:pPr marL="857250" lvl="1" indent="-457200">
              <a:buFont typeface="Wingdings" panose="05000000000000000000" pitchFamily="2" charset="2"/>
              <a:buChar char="§"/>
            </a:pPr>
            <a:r>
              <a:rPr lang="en-US" dirty="0"/>
              <a:t>WHO is this project helping? </a:t>
            </a:r>
            <a:endParaRPr lang="en-AU" dirty="0"/>
          </a:p>
          <a:p>
            <a:pPr marL="857250" lvl="1" indent="-457200">
              <a:buFont typeface="Wingdings" panose="05000000000000000000" pitchFamily="2" charset="2"/>
              <a:buChar char="§"/>
            </a:pPr>
            <a:r>
              <a:rPr lang="en-US" dirty="0"/>
              <a:t>How many people will be assisted? </a:t>
            </a:r>
            <a:endParaRPr lang="en-AU" dirty="0"/>
          </a:p>
          <a:p>
            <a:endParaRPr lang="en-US" b="1" dirty="0" smtClean="0"/>
          </a:p>
          <a:p>
            <a:r>
              <a:rPr lang="en-US" b="1" dirty="0" smtClean="0"/>
              <a:t>Objectives: </a:t>
            </a:r>
            <a:endParaRPr lang="en-AU" dirty="0" smtClean="0"/>
          </a:p>
          <a:p>
            <a:pPr marL="857250" lvl="1" indent="-457200">
              <a:buFont typeface="Wingdings" panose="05000000000000000000" pitchFamily="2" charset="2"/>
              <a:buChar char="§"/>
            </a:pPr>
            <a:r>
              <a:rPr lang="en-US" dirty="0" smtClean="0"/>
              <a:t>Objectives are the measureable outcomes to achieve the aim / goal. </a:t>
            </a:r>
            <a:endParaRPr lang="en-AU" dirty="0" smtClean="0"/>
          </a:p>
          <a:p>
            <a:endParaRPr lang="en-AU" dirty="0" smtClean="0"/>
          </a:p>
        </p:txBody>
      </p:sp>
    </p:spTree>
    <p:extLst>
      <p:ext uri="{BB962C8B-B14F-4D97-AF65-F5344CB8AC3E}">
        <p14:creationId xmlns:p14="http://schemas.microsoft.com/office/powerpoint/2010/main" val="1466030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775" y="462708"/>
            <a:ext cx="8229600" cy="5894026"/>
          </a:xfrm>
        </p:spPr>
        <p:txBody>
          <a:bodyPr>
            <a:normAutofit fontScale="85000" lnSpcReduction="10000"/>
          </a:bodyPr>
          <a:lstStyle/>
          <a:p>
            <a:endParaRPr lang="en-US" b="1" dirty="0" smtClean="0"/>
          </a:p>
          <a:p>
            <a:r>
              <a:rPr lang="en-US" b="1" dirty="0" smtClean="0"/>
              <a:t>Strategies / Methodologies:</a:t>
            </a:r>
            <a:endParaRPr lang="en-AU" dirty="0"/>
          </a:p>
          <a:p>
            <a:pPr marL="857250" lvl="1" indent="-457200">
              <a:buFont typeface="Wingdings" panose="05000000000000000000" pitchFamily="2" charset="2"/>
              <a:buChar char="§"/>
            </a:pPr>
            <a:r>
              <a:rPr lang="en-US" dirty="0"/>
              <a:t>The tasks that will be implemented to achieve the objectives.  </a:t>
            </a:r>
            <a:endParaRPr lang="en-AU" dirty="0"/>
          </a:p>
          <a:p>
            <a:pPr marL="857250" lvl="1" indent="-457200">
              <a:buFont typeface="Wingdings" panose="05000000000000000000" pitchFamily="2" charset="2"/>
              <a:buChar char="§"/>
            </a:pPr>
            <a:r>
              <a:rPr lang="en-US" dirty="0"/>
              <a:t>Each objective generally has its own set of strategies. </a:t>
            </a:r>
            <a:endParaRPr lang="en-AU" dirty="0"/>
          </a:p>
          <a:p>
            <a:r>
              <a:rPr lang="en-US" dirty="0" smtClean="0"/>
              <a:t>T</a:t>
            </a:r>
            <a:r>
              <a:rPr lang="en-US" b="1" dirty="0" smtClean="0"/>
              <a:t>imeframe </a:t>
            </a:r>
            <a:r>
              <a:rPr lang="en-US" b="1" dirty="0"/>
              <a:t>/ Key Milestones: </a:t>
            </a:r>
            <a:endParaRPr lang="en-AU" dirty="0"/>
          </a:p>
          <a:p>
            <a:pPr marL="857250" lvl="1" indent="-457200">
              <a:buFont typeface="Wingdings" panose="05000000000000000000" pitchFamily="2" charset="2"/>
              <a:buChar char="§"/>
            </a:pPr>
            <a:r>
              <a:rPr lang="en-US" dirty="0"/>
              <a:t>Confirm project will be ready to start </a:t>
            </a:r>
            <a:r>
              <a:rPr lang="en-US" dirty="0" smtClean="0"/>
              <a:t>and </a:t>
            </a:r>
            <a:r>
              <a:rPr lang="en-US" dirty="0"/>
              <a:t>won’t </a:t>
            </a:r>
            <a:r>
              <a:rPr lang="en-US" dirty="0" smtClean="0"/>
              <a:t>already have started </a:t>
            </a:r>
            <a:r>
              <a:rPr lang="en-US" dirty="0"/>
              <a:t>before funding becomes available.</a:t>
            </a:r>
            <a:r>
              <a:rPr lang="en-US" b="1" dirty="0"/>
              <a:t> </a:t>
            </a:r>
            <a:endParaRPr lang="en-AU" dirty="0"/>
          </a:p>
          <a:p>
            <a:r>
              <a:rPr lang="en-US" b="1" dirty="0"/>
              <a:t>Outputs: </a:t>
            </a:r>
            <a:endParaRPr lang="en-AU" dirty="0"/>
          </a:p>
          <a:p>
            <a:pPr marL="857250" lvl="1" indent="-457200">
              <a:buFont typeface="Wingdings" panose="05000000000000000000" pitchFamily="2" charset="2"/>
              <a:buChar char="§"/>
            </a:pPr>
            <a:r>
              <a:rPr lang="en-US" dirty="0"/>
              <a:t>What are the </a:t>
            </a:r>
            <a:r>
              <a:rPr lang="en-US" dirty="0" smtClean="0"/>
              <a:t>immediate deliverable </a:t>
            </a:r>
            <a:r>
              <a:rPr lang="en-US" dirty="0"/>
              <a:t>elements? </a:t>
            </a:r>
            <a:endParaRPr lang="en-AU" dirty="0"/>
          </a:p>
          <a:p>
            <a:r>
              <a:rPr lang="en-US" b="1" dirty="0" smtClean="0"/>
              <a:t>Outcomes and Impact Forecast:</a:t>
            </a:r>
            <a:endParaRPr lang="en-AU" dirty="0"/>
          </a:p>
          <a:p>
            <a:pPr lvl="1">
              <a:buFont typeface="Wingdings" panose="05000000000000000000" pitchFamily="2" charset="2"/>
              <a:buChar char="§"/>
            </a:pPr>
            <a:r>
              <a:rPr lang="en-AU" dirty="0"/>
              <a:t>Outcomes are the direct changes. </a:t>
            </a:r>
            <a:endParaRPr lang="en-AU" dirty="0" smtClean="0"/>
          </a:p>
          <a:p>
            <a:pPr lvl="1">
              <a:buFont typeface="Wingdings" panose="05000000000000000000" pitchFamily="2" charset="2"/>
              <a:buChar char="§"/>
            </a:pPr>
            <a:r>
              <a:rPr lang="en-AU" dirty="0" smtClean="0"/>
              <a:t>Impact </a:t>
            </a:r>
            <a:r>
              <a:rPr lang="en-AU" dirty="0"/>
              <a:t>results in sustained changes</a:t>
            </a:r>
          </a:p>
          <a:p>
            <a:endParaRPr lang="en-AU" dirty="0"/>
          </a:p>
          <a:p>
            <a:endParaRPr lang="en-AU" dirty="0"/>
          </a:p>
        </p:txBody>
      </p:sp>
    </p:spTree>
    <p:extLst>
      <p:ext uri="{BB962C8B-B14F-4D97-AF65-F5344CB8AC3E}">
        <p14:creationId xmlns:p14="http://schemas.microsoft.com/office/powerpoint/2010/main" val="1642012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nodeType="after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AU" dirty="0"/>
              <a:t>Funders expect </a:t>
            </a:r>
            <a:r>
              <a:rPr lang="en-AU" dirty="0" smtClean="0"/>
              <a:t>evaluation!</a:t>
            </a:r>
          </a:p>
          <a:p>
            <a:endParaRPr lang="en-AU" dirty="0"/>
          </a:p>
          <a:p>
            <a:r>
              <a:rPr lang="en-AU" dirty="0"/>
              <a:t>You should implement </a:t>
            </a:r>
            <a:r>
              <a:rPr lang="en-AU" dirty="0" smtClean="0"/>
              <a:t>relevant evaluation methods for </a:t>
            </a:r>
            <a:r>
              <a:rPr lang="en-AU" dirty="0"/>
              <a:t>the benefit of your </a:t>
            </a:r>
            <a:r>
              <a:rPr lang="en-AU" dirty="0" smtClean="0"/>
              <a:t>organisation’s mission </a:t>
            </a:r>
            <a:r>
              <a:rPr lang="en-AU" dirty="0"/>
              <a:t>delivery and </a:t>
            </a:r>
            <a:r>
              <a:rPr lang="en-AU" dirty="0" smtClean="0"/>
              <a:t>to be  </a:t>
            </a:r>
            <a:r>
              <a:rPr lang="en-AU" dirty="0"/>
              <a:t>more </a:t>
            </a:r>
            <a:r>
              <a:rPr lang="en-AU" dirty="0" smtClean="0"/>
              <a:t>effective.</a:t>
            </a:r>
            <a:endParaRPr lang="en-AU" dirty="0"/>
          </a:p>
          <a:p>
            <a:endParaRPr lang="en-AU" dirty="0" smtClean="0"/>
          </a:p>
          <a:p>
            <a:r>
              <a:rPr lang="en-AU" dirty="0" smtClean="0"/>
              <a:t>Evaluation methods do not have to be complicated or cost a lot of money.</a:t>
            </a:r>
            <a:endParaRPr lang="en-AU" dirty="0"/>
          </a:p>
        </p:txBody>
      </p:sp>
      <p:sp>
        <p:nvSpPr>
          <p:cNvPr id="4" name="Slide Number Placeholder 3"/>
          <p:cNvSpPr>
            <a:spLocks noGrp="1"/>
          </p:cNvSpPr>
          <p:nvPr>
            <p:ph type="sldNum" sz="quarter" idx="12"/>
          </p:nvPr>
        </p:nvSpPr>
        <p:spPr/>
        <p:txBody>
          <a:bodyPr/>
          <a:lstStyle/>
          <a:p>
            <a:pPr>
              <a:defRPr/>
            </a:pPr>
            <a:fld id="{5EAB47F3-D7F7-4231-92EF-ABA136ABCCFF}" type="slidenum">
              <a:rPr lang="en-US" smtClean="0"/>
              <a:pPr>
                <a:defRPr/>
              </a:pPr>
              <a:t>27</a:t>
            </a:fld>
            <a:endParaRPr lang="en-US" dirty="0"/>
          </a:p>
        </p:txBody>
      </p:sp>
      <p:sp>
        <p:nvSpPr>
          <p:cNvPr id="5" name="Title 4"/>
          <p:cNvSpPr>
            <a:spLocks noGrp="1"/>
          </p:cNvSpPr>
          <p:nvPr>
            <p:ph type="title"/>
          </p:nvPr>
        </p:nvSpPr>
        <p:spPr/>
        <p:txBody>
          <a:bodyPr/>
          <a:lstStyle/>
          <a:p>
            <a:r>
              <a:rPr lang="en-AU" dirty="0" smtClean="0"/>
              <a:t>Evaluation</a:t>
            </a:r>
            <a:endParaRPr lang="en-AU" dirty="0"/>
          </a:p>
        </p:txBody>
      </p:sp>
    </p:spTree>
    <p:extLst>
      <p:ext uri="{BB962C8B-B14F-4D97-AF65-F5344CB8AC3E}">
        <p14:creationId xmlns:p14="http://schemas.microsoft.com/office/powerpoint/2010/main" val="20036585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Content Placeholder 50"/>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9677" y="1556792"/>
            <a:ext cx="7104645" cy="3887447"/>
          </a:xfrm>
        </p:spPr>
      </p:pic>
      <p:sp>
        <p:nvSpPr>
          <p:cNvPr id="4" name="Slide Number Placeholder 3"/>
          <p:cNvSpPr>
            <a:spLocks noGrp="1"/>
          </p:cNvSpPr>
          <p:nvPr>
            <p:ph type="sldNum" sz="quarter" idx="12"/>
          </p:nvPr>
        </p:nvSpPr>
        <p:spPr/>
        <p:txBody>
          <a:bodyPr/>
          <a:lstStyle/>
          <a:p>
            <a:pPr>
              <a:defRPr/>
            </a:pPr>
            <a:fld id="{5EAB47F3-D7F7-4231-92EF-ABA136ABCCFF}" type="slidenum">
              <a:rPr lang="en-US" smtClean="0"/>
              <a:pPr>
                <a:defRPr/>
              </a:pPr>
              <a:t>28</a:t>
            </a:fld>
            <a:endParaRPr lang="en-US" dirty="0"/>
          </a:p>
        </p:txBody>
      </p:sp>
      <p:sp>
        <p:nvSpPr>
          <p:cNvPr id="5" name="Title 4"/>
          <p:cNvSpPr>
            <a:spLocks noGrp="1"/>
          </p:cNvSpPr>
          <p:nvPr>
            <p:ph type="title"/>
          </p:nvPr>
        </p:nvSpPr>
        <p:spPr>
          <a:xfrm>
            <a:off x="457200" y="605928"/>
            <a:ext cx="8229600" cy="1087131"/>
          </a:xfrm>
        </p:spPr>
        <p:txBody>
          <a:bodyPr>
            <a:normAutofit fontScale="90000"/>
          </a:bodyPr>
          <a:lstStyle/>
          <a:p>
            <a:pPr algn="ctr"/>
            <a:r>
              <a:rPr lang="en-AU" dirty="0">
                <a:effectLst/>
              </a:rPr>
              <a:t>W.K. Kellogg Foundation </a:t>
            </a:r>
            <a:r>
              <a:rPr lang="en-AU" dirty="0" smtClean="0">
                <a:effectLst/>
              </a:rPr>
              <a:t/>
            </a:r>
            <a:br>
              <a:rPr lang="en-AU" dirty="0" smtClean="0">
                <a:effectLst/>
              </a:rPr>
            </a:br>
            <a:r>
              <a:rPr lang="en-AU" dirty="0" smtClean="0">
                <a:effectLst/>
              </a:rPr>
              <a:t>Logic </a:t>
            </a:r>
            <a:r>
              <a:rPr lang="en-AU" dirty="0">
                <a:effectLst/>
              </a:rPr>
              <a:t>Model Development Guide</a:t>
            </a:r>
            <a:br>
              <a:rPr lang="en-AU" dirty="0">
                <a:effectLst/>
              </a:rPr>
            </a:br>
            <a:endParaRPr lang="en-AU" dirty="0"/>
          </a:p>
        </p:txBody>
      </p:sp>
      <p:sp>
        <p:nvSpPr>
          <p:cNvPr id="52" name="TextBox 51"/>
          <p:cNvSpPr txBox="1"/>
          <p:nvPr/>
        </p:nvSpPr>
        <p:spPr>
          <a:xfrm>
            <a:off x="3275856" y="5949280"/>
            <a:ext cx="5737176" cy="461665"/>
          </a:xfrm>
          <a:prstGeom prst="rect">
            <a:avLst/>
          </a:prstGeom>
          <a:noFill/>
        </p:spPr>
        <p:txBody>
          <a:bodyPr wrap="square" rtlCol="0">
            <a:spAutoFit/>
          </a:bodyPr>
          <a:lstStyle/>
          <a:p>
            <a:r>
              <a:rPr lang="en-AU" sz="1200" dirty="0">
                <a:latin typeface="Century Gothic" panose="020B0502020202020204" pitchFamily="34" charset="0"/>
                <a:hlinkClick r:id="rId3"/>
              </a:rPr>
              <a:t>http://www.wkkf.org/knowledge-center/resources/2006/02/wk-kellogg-foundation-logic-model-development-guide.aspx</a:t>
            </a:r>
            <a:endParaRPr lang="en-AU" sz="1200" dirty="0">
              <a:latin typeface="Century Gothic" panose="020B0502020202020204" pitchFamily="34" charset="0"/>
            </a:endParaRPr>
          </a:p>
        </p:txBody>
      </p:sp>
    </p:spTree>
    <p:extLst>
      <p:ext uri="{BB962C8B-B14F-4D97-AF65-F5344CB8AC3E}">
        <p14:creationId xmlns:p14="http://schemas.microsoft.com/office/powerpoint/2010/main" val="35893647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70333"/>
            <a:ext cx="8229600" cy="5652437"/>
          </a:xfrm>
        </p:spPr>
        <p:txBody>
          <a:bodyPr>
            <a:normAutofit fontScale="85000" lnSpcReduction="20000"/>
          </a:bodyPr>
          <a:lstStyle/>
          <a:p>
            <a:r>
              <a:rPr lang="en-US" b="1" dirty="0"/>
              <a:t>Evaluation measures:</a:t>
            </a:r>
            <a:r>
              <a:rPr lang="en-US" dirty="0"/>
              <a:t> </a:t>
            </a:r>
            <a:endParaRPr lang="en-AU" dirty="0"/>
          </a:p>
          <a:p>
            <a:pPr marL="857250" lvl="1" indent="-457200">
              <a:buFont typeface="Wingdings" panose="05000000000000000000" pitchFamily="2" charset="2"/>
              <a:buChar char="§"/>
            </a:pPr>
            <a:r>
              <a:rPr lang="en-US" dirty="0" smtClean="0"/>
              <a:t>HOW </a:t>
            </a:r>
            <a:r>
              <a:rPr lang="en-US" dirty="0"/>
              <a:t>will you be measuring? </a:t>
            </a:r>
            <a:r>
              <a:rPr lang="en-US" dirty="0" smtClean="0"/>
              <a:t>I.e.: </a:t>
            </a:r>
            <a:r>
              <a:rPr lang="en-US" dirty="0"/>
              <a:t>quantitative / qualitative data capture methodologies. </a:t>
            </a:r>
            <a:endParaRPr lang="en-AU" dirty="0"/>
          </a:p>
          <a:p>
            <a:pPr lvl="1">
              <a:buFont typeface="Wingdings" panose="05000000000000000000" pitchFamily="2" charset="2"/>
              <a:buChar char="§"/>
            </a:pPr>
            <a:r>
              <a:rPr lang="en-US" dirty="0" smtClean="0"/>
              <a:t>Pre </a:t>
            </a:r>
            <a:r>
              <a:rPr lang="en-US" dirty="0"/>
              <a:t>and post tests for </a:t>
            </a:r>
            <a:r>
              <a:rPr lang="en-US" dirty="0" smtClean="0"/>
              <a:t>programs </a:t>
            </a:r>
            <a:r>
              <a:rPr lang="en-US" dirty="0"/>
              <a:t>are a great example. </a:t>
            </a:r>
            <a:r>
              <a:rPr lang="en-AU" dirty="0" smtClean="0"/>
              <a:t>Has there been a change in thinking and actions as a result of the program delivery?</a:t>
            </a:r>
            <a:endParaRPr lang="en-AU" dirty="0"/>
          </a:p>
          <a:p>
            <a:endParaRPr lang="en-US" b="1" dirty="0" smtClean="0"/>
          </a:p>
          <a:p>
            <a:r>
              <a:rPr lang="en-US" b="1" dirty="0" smtClean="0"/>
              <a:t>Who </a:t>
            </a:r>
            <a:r>
              <a:rPr lang="en-US" b="1" dirty="0"/>
              <a:t>is conducting the evaluation?</a:t>
            </a:r>
            <a:r>
              <a:rPr lang="en-US" dirty="0"/>
              <a:t> </a:t>
            </a:r>
            <a:endParaRPr lang="en-AU" dirty="0"/>
          </a:p>
          <a:p>
            <a:pPr marL="857250" lvl="1" indent="-457200">
              <a:buFont typeface="Wingdings" panose="05000000000000000000" pitchFamily="2" charset="2"/>
              <a:buChar char="§"/>
            </a:pPr>
            <a:r>
              <a:rPr lang="en-US" dirty="0"/>
              <a:t>Project leader or external reviewer? </a:t>
            </a:r>
            <a:endParaRPr lang="en-AU" dirty="0"/>
          </a:p>
          <a:p>
            <a:endParaRPr lang="en-AU" dirty="0"/>
          </a:p>
          <a:p>
            <a:r>
              <a:rPr lang="en-US" b="1" dirty="0"/>
              <a:t>Are there any project risks?</a:t>
            </a:r>
            <a:endParaRPr lang="en-AU" dirty="0"/>
          </a:p>
          <a:p>
            <a:pPr marL="857250" lvl="1" indent="-457200">
              <a:buFont typeface="Wingdings" panose="05000000000000000000" pitchFamily="2" charset="2"/>
              <a:buChar char="§"/>
            </a:pPr>
            <a:r>
              <a:rPr lang="en-US" dirty="0"/>
              <a:t>If so, what are they and what are the mitigation strategies? </a:t>
            </a:r>
            <a:endParaRPr lang="en-AU" dirty="0"/>
          </a:p>
          <a:p>
            <a:pPr marL="0" indent="0">
              <a:buNone/>
            </a:pPr>
            <a:r>
              <a:rPr lang="en-US" dirty="0"/>
              <a:t>	</a:t>
            </a:r>
            <a:endParaRPr lang="en-AU" dirty="0"/>
          </a:p>
          <a:p>
            <a:r>
              <a:rPr lang="en-US" b="1" dirty="0"/>
              <a:t>Collaborations: </a:t>
            </a:r>
            <a:r>
              <a:rPr lang="en-US" dirty="0" smtClean="0"/>
              <a:t>List </a:t>
            </a:r>
            <a:endParaRPr lang="en-AU" dirty="0"/>
          </a:p>
          <a:p>
            <a:endParaRPr lang="en-AU" dirty="0"/>
          </a:p>
        </p:txBody>
      </p:sp>
    </p:spTree>
    <p:extLst>
      <p:ext uri="{BB962C8B-B14F-4D97-AF65-F5344CB8AC3E}">
        <p14:creationId xmlns:p14="http://schemas.microsoft.com/office/powerpoint/2010/main" val="2889470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3"/>
          <p:cNvSpPr>
            <a:spLocks noGrp="1"/>
          </p:cNvSpPr>
          <p:nvPr>
            <p:ph type="title"/>
          </p:nvPr>
        </p:nvSpPr>
        <p:spPr bwMode="auto">
          <a:xfrm>
            <a:off x="292774" y="391707"/>
            <a:ext cx="8136904" cy="12961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ctr"/>
            <a:r>
              <a:rPr lang="en-US" sz="2800" dirty="0" smtClean="0"/>
              <a:t>Agenda - What’s needed BEFORE </a:t>
            </a:r>
            <a:br>
              <a:rPr lang="en-US" sz="2800" dirty="0" smtClean="0"/>
            </a:br>
            <a:r>
              <a:rPr lang="en-US" sz="2800" dirty="0" smtClean="0"/>
              <a:t>putting pen to paper</a:t>
            </a:r>
            <a:endParaRPr lang="en-US" dirty="0" smtClean="0"/>
          </a:p>
        </p:txBody>
      </p:sp>
      <p:pic>
        <p:nvPicPr>
          <p:cNvPr id="1030" name="Picture 6" descr="C:\Documents and Settings\jmgarner\Local Settings\Temporary Internet Files\Content.IE5\C5CKI1TM\MC900287000[1].wmf"/>
          <p:cNvPicPr>
            <a:picLocks noChangeAspect="1" noChangeArrowheads="1"/>
          </p:cNvPicPr>
          <p:nvPr/>
        </p:nvPicPr>
        <p:blipFill>
          <a:blip r:embed="rId3" cstate="print"/>
          <a:srcRect/>
          <a:stretch>
            <a:fillRect/>
          </a:stretch>
        </p:blipFill>
        <p:spPr bwMode="auto">
          <a:xfrm rot="1560000">
            <a:off x="2528776" y="1847202"/>
            <a:ext cx="3633850" cy="4845867"/>
          </a:xfrm>
          <a:prstGeom prst="rect">
            <a:avLst/>
          </a:prstGeom>
          <a:noFill/>
          <a:effectLst>
            <a:softEdge rad="317500"/>
          </a:effectLst>
        </p:spPr>
      </p:pic>
      <p:sp>
        <p:nvSpPr>
          <p:cNvPr id="10" name="TextBox 9"/>
          <p:cNvSpPr txBox="1"/>
          <p:nvPr/>
        </p:nvSpPr>
        <p:spPr>
          <a:xfrm>
            <a:off x="150695" y="2832902"/>
            <a:ext cx="3600400" cy="830997"/>
          </a:xfrm>
          <a:prstGeom prst="rect">
            <a:avLst/>
          </a:prstGeom>
          <a:noFill/>
        </p:spPr>
        <p:txBody>
          <a:bodyPr wrap="square" rtlCol="0">
            <a:spAutoFit/>
          </a:bodyPr>
          <a:lstStyle/>
          <a:p>
            <a:r>
              <a:rPr lang="en-AU" sz="2400" dirty="0" smtClean="0">
                <a:latin typeface="+mn-lt"/>
              </a:rPr>
              <a:t>Understand the grants climate</a:t>
            </a:r>
            <a:endParaRPr lang="en-AU" sz="2400" dirty="0">
              <a:latin typeface="+mn-lt"/>
            </a:endParaRPr>
          </a:p>
        </p:txBody>
      </p:sp>
      <p:sp>
        <p:nvSpPr>
          <p:cNvPr id="3" name="TextBox 2"/>
          <p:cNvSpPr txBox="1"/>
          <p:nvPr/>
        </p:nvSpPr>
        <p:spPr>
          <a:xfrm>
            <a:off x="714322" y="1812195"/>
            <a:ext cx="3857678" cy="830997"/>
          </a:xfrm>
          <a:prstGeom prst="rect">
            <a:avLst/>
          </a:prstGeom>
          <a:noFill/>
        </p:spPr>
        <p:txBody>
          <a:bodyPr wrap="square" rtlCol="0">
            <a:spAutoFit/>
          </a:bodyPr>
          <a:lstStyle/>
          <a:p>
            <a:pPr algn="ctr"/>
            <a:r>
              <a:rPr lang="en-AU" sz="2400" dirty="0" smtClean="0">
                <a:latin typeface="+mn-lt"/>
              </a:rPr>
              <a:t>Is your organisation grant-ready?</a:t>
            </a:r>
            <a:endParaRPr lang="en-AU" sz="2400" dirty="0">
              <a:latin typeface="+mn-lt"/>
            </a:endParaRPr>
          </a:p>
        </p:txBody>
      </p:sp>
      <p:sp>
        <p:nvSpPr>
          <p:cNvPr id="5" name="TextBox 4"/>
          <p:cNvSpPr txBox="1"/>
          <p:nvPr/>
        </p:nvSpPr>
        <p:spPr>
          <a:xfrm>
            <a:off x="4882434" y="1481253"/>
            <a:ext cx="3516194" cy="830997"/>
          </a:xfrm>
          <a:prstGeom prst="rect">
            <a:avLst/>
          </a:prstGeom>
          <a:noFill/>
        </p:spPr>
        <p:txBody>
          <a:bodyPr wrap="square" rtlCol="0">
            <a:spAutoFit/>
          </a:bodyPr>
          <a:lstStyle/>
          <a:p>
            <a:r>
              <a:rPr lang="en-AU" sz="2400" dirty="0" smtClean="0">
                <a:latin typeface="+mn-lt"/>
              </a:rPr>
              <a:t>Project Wish List and project planning</a:t>
            </a:r>
            <a:endParaRPr lang="en-AU" sz="2400" dirty="0">
              <a:latin typeface="+mn-lt"/>
            </a:endParaRPr>
          </a:p>
        </p:txBody>
      </p:sp>
      <p:sp>
        <p:nvSpPr>
          <p:cNvPr id="6" name="TextBox 5"/>
          <p:cNvSpPr txBox="1"/>
          <p:nvPr/>
        </p:nvSpPr>
        <p:spPr>
          <a:xfrm>
            <a:off x="6171596" y="2632063"/>
            <a:ext cx="2463280" cy="461665"/>
          </a:xfrm>
          <a:prstGeom prst="rect">
            <a:avLst/>
          </a:prstGeom>
          <a:noFill/>
        </p:spPr>
        <p:txBody>
          <a:bodyPr wrap="square" rtlCol="0">
            <a:spAutoFit/>
          </a:bodyPr>
          <a:lstStyle/>
          <a:p>
            <a:r>
              <a:rPr lang="en-AU" sz="2400" dirty="0" smtClean="0">
                <a:latin typeface="+mn-lt"/>
              </a:rPr>
              <a:t>Project Matching</a:t>
            </a:r>
            <a:endParaRPr lang="en-AU" sz="2400" dirty="0">
              <a:latin typeface="+mn-lt"/>
            </a:endParaRPr>
          </a:p>
        </p:txBody>
      </p:sp>
      <p:sp>
        <p:nvSpPr>
          <p:cNvPr id="7" name="TextBox 6"/>
          <p:cNvSpPr txBox="1"/>
          <p:nvPr/>
        </p:nvSpPr>
        <p:spPr>
          <a:xfrm>
            <a:off x="6272696" y="3654383"/>
            <a:ext cx="2925173" cy="461665"/>
          </a:xfrm>
          <a:prstGeom prst="rect">
            <a:avLst/>
          </a:prstGeom>
          <a:noFill/>
        </p:spPr>
        <p:txBody>
          <a:bodyPr wrap="square" rtlCol="0">
            <a:spAutoFit/>
          </a:bodyPr>
          <a:lstStyle/>
          <a:p>
            <a:r>
              <a:rPr lang="en-AU" sz="2400" dirty="0" smtClean="0">
                <a:latin typeface="+mn-lt"/>
              </a:rPr>
              <a:t>Relationship Building</a:t>
            </a:r>
            <a:endParaRPr lang="en-AU" sz="2400" dirty="0">
              <a:latin typeface="+mn-lt"/>
            </a:endParaRPr>
          </a:p>
        </p:txBody>
      </p:sp>
      <p:sp>
        <p:nvSpPr>
          <p:cNvPr id="8" name="TextBox 7"/>
          <p:cNvSpPr txBox="1"/>
          <p:nvPr/>
        </p:nvSpPr>
        <p:spPr>
          <a:xfrm>
            <a:off x="1910757" y="5846544"/>
            <a:ext cx="4029396" cy="646331"/>
          </a:xfrm>
          <a:prstGeom prst="rect">
            <a:avLst/>
          </a:prstGeom>
          <a:noFill/>
        </p:spPr>
        <p:txBody>
          <a:bodyPr wrap="square" rtlCol="0">
            <a:spAutoFit/>
          </a:bodyPr>
          <a:lstStyle/>
          <a:p>
            <a:r>
              <a:rPr lang="en-AU" sz="2400" dirty="0" smtClean="0">
                <a:latin typeface="+mn-lt"/>
              </a:rPr>
              <a:t>Then…</a:t>
            </a:r>
            <a:r>
              <a:rPr lang="en-AU" sz="3600" dirty="0" smtClean="0">
                <a:latin typeface="+mn-lt"/>
              </a:rPr>
              <a:t>We Write! </a:t>
            </a:r>
            <a:endParaRPr lang="en-AU" sz="3600" dirty="0">
              <a:latin typeface="+mn-lt"/>
            </a:endParaRPr>
          </a:p>
        </p:txBody>
      </p:sp>
      <p:sp>
        <p:nvSpPr>
          <p:cNvPr id="2" name="Left-Right Arrow 1"/>
          <p:cNvSpPr/>
          <p:nvPr/>
        </p:nvSpPr>
        <p:spPr>
          <a:xfrm rot="18855081">
            <a:off x="5371853" y="4366203"/>
            <a:ext cx="2794808" cy="1913488"/>
          </a:xfrm>
          <a:prstGeom prst="leftRightArrow">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n w="0"/>
              <a:solidFill>
                <a:schemeClr val="tx1"/>
              </a:solidFill>
              <a:effectLst>
                <a:outerShdw blurRad="38100" dist="19050" dir="2700000" algn="tl" rotWithShape="0">
                  <a:schemeClr val="dk1">
                    <a:alpha val="40000"/>
                  </a:schemeClr>
                </a:outerShdw>
              </a:effectLst>
            </a:endParaRPr>
          </a:p>
        </p:txBody>
      </p:sp>
      <p:sp>
        <p:nvSpPr>
          <p:cNvPr id="4" name="TextBox 3"/>
          <p:cNvSpPr txBox="1"/>
          <p:nvPr/>
        </p:nvSpPr>
        <p:spPr>
          <a:xfrm rot="18810813">
            <a:off x="5774829" y="4700590"/>
            <a:ext cx="2167118" cy="923330"/>
          </a:xfrm>
          <a:prstGeom prst="rect">
            <a:avLst/>
          </a:prstGeom>
          <a:noFill/>
        </p:spPr>
        <p:txBody>
          <a:bodyPr wrap="square" rtlCol="0">
            <a:spAutoFit/>
          </a:bodyPr>
          <a:lstStyle/>
          <a:p>
            <a:r>
              <a:rPr lang="en-AU" dirty="0" smtClean="0"/>
              <a:t>And then back to donor engagement and stewardship</a:t>
            </a:r>
            <a:endParaRPr lang="en-AU" dirty="0"/>
          </a:p>
        </p:txBody>
      </p:sp>
    </p:spTree>
    <p:extLst>
      <p:ext uri="{BB962C8B-B14F-4D97-AF65-F5344CB8AC3E}">
        <p14:creationId xmlns:p14="http://schemas.microsoft.com/office/powerpoint/2010/main" val="35694694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0-#ppt_w/2"/>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0-#ppt_w/2"/>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P spid="5" grpId="0"/>
      <p:bldP spid="6" grpId="0"/>
      <p:bldP spid="7" grpId="0"/>
      <p:bldP spid="8" grpId="0"/>
      <p:bldP spid="2" grpId="0" animBg="1"/>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7675" y="766361"/>
            <a:ext cx="8229600" cy="5954713"/>
          </a:xfrm>
        </p:spPr>
        <p:txBody>
          <a:bodyPr/>
          <a:lstStyle/>
          <a:p>
            <a:r>
              <a:rPr lang="en-US" b="1" dirty="0" smtClean="0"/>
              <a:t>Budget</a:t>
            </a:r>
            <a:r>
              <a:rPr lang="en-US" dirty="0"/>
              <a:t>: </a:t>
            </a:r>
            <a:endParaRPr lang="en-AU" dirty="0"/>
          </a:p>
          <a:p>
            <a:pPr marL="857250" lvl="1" indent="-457200">
              <a:buFont typeface="Wingdings" panose="05000000000000000000" pitchFamily="2" charset="2"/>
              <a:buChar char="§"/>
            </a:pPr>
            <a:endParaRPr lang="en-US" sz="2400" dirty="0" smtClean="0"/>
          </a:p>
          <a:p>
            <a:pPr marL="857250" lvl="1" indent="-457200">
              <a:spcBef>
                <a:spcPts val="1200"/>
              </a:spcBef>
              <a:spcAft>
                <a:spcPts val="600"/>
              </a:spcAft>
              <a:buFont typeface="Wingdings" panose="05000000000000000000" pitchFamily="2" charset="2"/>
              <a:buChar char="§"/>
            </a:pPr>
            <a:r>
              <a:rPr lang="en-US" sz="2400" dirty="0" smtClean="0"/>
              <a:t>Include </a:t>
            </a:r>
            <a:r>
              <a:rPr lang="en-US" sz="2400" dirty="0"/>
              <a:t>ALL costs including staff time and resources required to implement this </a:t>
            </a:r>
            <a:r>
              <a:rPr lang="en-US" sz="2400" dirty="0" smtClean="0"/>
              <a:t>project</a:t>
            </a:r>
            <a:r>
              <a:rPr lang="en-US" sz="2400" dirty="0"/>
              <a:t> </a:t>
            </a:r>
            <a:r>
              <a:rPr lang="en-US" sz="2400" dirty="0" smtClean="0"/>
              <a:t>– </a:t>
            </a:r>
            <a:r>
              <a:rPr lang="en-US" sz="2400" b="1" dirty="0" smtClean="0">
                <a:solidFill>
                  <a:srgbClr val="64A845"/>
                </a:solidFill>
              </a:rPr>
              <a:t>What is the total cost to your organisation to implement this project? </a:t>
            </a:r>
            <a:endParaRPr lang="en-AU" sz="2400" b="1" dirty="0">
              <a:solidFill>
                <a:srgbClr val="64A845"/>
              </a:solidFill>
            </a:endParaRPr>
          </a:p>
          <a:p>
            <a:pPr marL="857250" lvl="1" indent="-457200">
              <a:spcBef>
                <a:spcPts val="1200"/>
              </a:spcBef>
              <a:spcAft>
                <a:spcPts val="600"/>
              </a:spcAft>
              <a:buFont typeface="Wingdings" panose="05000000000000000000" pitchFamily="2" charset="2"/>
              <a:buChar char="§"/>
            </a:pPr>
            <a:r>
              <a:rPr lang="en-US" sz="2400" dirty="0"/>
              <a:t>Don’t make figures up. </a:t>
            </a:r>
            <a:r>
              <a:rPr lang="en-US" sz="2400" dirty="0" smtClean="0"/>
              <a:t>Get </a:t>
            </a:r>
            <a:r>
              <a:rPr lang="en-US" sz="2400" dirty="0"/>
              <a:t>estimates or quotes from suppliers so accurate figures are included. </a:t>
            </a:r>
            <a:endParaRPr lang="en-AU" sz="2400" dirty="0"/>
          </a:p>
          <a:p>
            <a:pPr marL="857250" lvl="1" indent="-457200">
              <a:spcBef>
                <a:spcPts val="1200"/>
              </a:spcBef>
              <a:spcAft>
                <a:spcPts val="600"/>
              </a:spcAft>
              <a:buFont typeface="Wingdings" panose="05000000000000000000" pitchFamily="2" charset="2"/>
              <a:buChar char="§"/>
            </a:pPr>
            <a:r>
              <a:rPr lang="en-US" sz="2400" dirty="0" smtClean="0"/>
              <a:t>Has </a:t>
            </a:r>
            <a:r>
              <a:rPr lang="en-US" sz="2400" dirty="0"/>
              <a:t>any other funding been received for this project? </a:t>
            </a:r>
            <a:r>
              <a:rPr lang="en-US" sz="2400" dirty="0" smtClean="0"/>
              <a:t>Give details. </a:t>
            </a:r>
          </a:p>
          <a:p>
            <a:pPr marL="857250" lvl="1" indent="-457200">
              <a:spcBef>
                <a:spcPts val="1200"/>
              </a:spcBef>
              <a:spcAft>
                <a:spcPts val="600"/>
              </a:spcAft>
              <a:buFont typeface="Wingdings" panose="05000000000000000000" pitchFamily="2" charset="2"/>
              <a:buChar char="§"/>
            </a:pPr>
            <a:r>
              <a:rPr lang="en-US" sz="2400" dirty="0" smtClean="0"/>
              <a:t>Ensure that income and expense columns are equal!</a:t>
            </a:r>
            <a:endParaRPr lang="en-AU" sz="2400" dirty="0"/>
          </a:p>
          <a:p>
            <a:endParaRPr lang="en-AU" dirty="0"/>
          </a:p>
        </p:txBody>
      </p:sp>
    </p:spTree>
    <p:extLst>
      <p:ext uri="{BB962C8B-B14F-4D97-AF65-F5344CB8AC3E}">
        <p14:creationId xmlns:p14="http://schemas.microsoft.com/office/powerpoint/2010/main" val="4090685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bwMode="auto">
          <a:xfrm>
            <a:off x="457200" y="1125538"/>
            <a:ext cx="8229600" cy="5000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Tx/>
              <a:buNone/>
            </a:pPr>
            <a:r>
              <a:rPr lang="en-US" dirty="0" smtClean="0"/>
              <a:t>	</a:t>
            </a:r>
            <a:r>
              <a:rPr lang="en-US" b="1" dirty="0" smtClean="0"/>
              <a:t>If you can't explain it simply, you don't understand it well enough. </a:t>
            </a:r>
            <a:r>
              <a:rPr lang="en-US" sz="1800" dirty="0" smtClean="0"/>
              <a:t>Albert Einstein</a:t>
            </a:r>
          </a:p>
        </p:txBody>
      </p:sp>
      <p:pic>
        <p:nvPicPr>
          <p:cNvPr id="4" name="Picture 3" descr="strange-albert-einstei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3575" y="2565400"/>
            <a:ext cx="2676525"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84425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108655" y="1628800"/>
          <a:ext cx="8926689" cy="335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57200" y="752215"/>
            <a:ext cx="8229600" cy="890233"/>
          </a:xfrm>
        </p:spPr>
        <p:txBody>
          <a:bodyPr>
            <a:normAutofit fontScale="90000"/>
          </a:bodyPr>
          <a:lstStyle/>
          <a:p>
            <a:r>
              <a:rPr lang="en-US" dirty="0"/>
              <a:t>To apply or not to apply? </a:t>
            </a:r>
            <a:br>
              <a:rPr lang="en-US" dirty="0"/>
            </a:br>
            <a:r>
              <a:rPr lang="en-US" dirty="0" smtClean="0"/>
              <a:t/>
            </a:r>
            <a:br>
              <a:rPr lang="en-US" dirty="0" smtClean="0"/>
            </a:br>
            <a:r>
              <a:rPr lang="en-US" dirty="0" smtClean="0"/>
              <a:t>Best-fit </a:t>
            </a:r>
            <a:r>
              <a:rPr lang="en-US" dirty="0"/>
              <a:t>project matching</a:t>
            </a:r>
            <a:endParaRPr lang="en-AU" dirty="0"/>
          </a:p>
        </p:txBody>
      </p:sp>
      <p:sp>
        <p:nvSpPr>
          <p:cNvPr id="3" name="TextBox 2"/>
          <p:cNvSpPr txBox="1"/>
          <p:nvPr/>
        </p:nvSpPr>
        <p:spPr>
          <a:xfrm>
            <a:off x="209320" y="4241494"/>
            <a:ext cx="2038121" cy="1200329"/>
          </a:xfrm>
          <a:prstGeom prst="rect">
            <a:avLst/>
          </a:prstGeom>
          <a:noFill/>
        </p:spPr>
        <p:txBody>
          <a:bodyPr wrap="square" rtlCol="0">
            <a:spAutoFit/>
          </a:bodyPr>
          <a:lstStyle/>
          <a:p>
            <a:r>
              <a:rPr lang="en-AU" b="1" dirty="0" smtClean="0">
                <a:solidFill>
                  <a:schemeClr val="tx1">
                    <a:lumMod val="65000"/>
                    <a:lumOff val="35000"/>
                  </a:schemeClr>
                </a:solidFill>
              </a:rPr>
              <a:t>Is there a connection between your org and the funder? </a:t>
            </a:r>
            <a:endParaRPr lang="en-AU" b="1" dirty="0">
              <a:solidFill>
                <a:schemeClr val="tx1">
                  <a:lumMod val="65000"/>
                  <a:lumOff val="35000"/>
                </a:schemeClr>
              </a:solidFill>
            </a:endParaRPr>
          </a:p>
        </p:txBody>
      </p:sp>
      <p:sp>
        <p:nvSpPr>
          <p:cNvPr id="5" name="TextBox 4"/>
          <p:cNvSpPr txBox="1"/>
          <p:nvPr/>
        </p:nvSpPr>
        <p:spPr>
          <a:xfrm>
            <a:off x="2809301" y="4241494"/>
            <a:ext cx="1762699" cy="923330"/>
          </a:xfrm>
          <a:prstGeom prst="rect">
            <a:avLst/>
          </a:prstGeom>
          <a:noFill/>
        </p:spPr>
        <p:txBody>
          <a:bodyPr wrap="square" rtlCol="0">
            <a:spAutoFit/>
          </a:bodyPr>
          <a:lstStyle/>
          <a:p>
            <a:r>
              <a:rPr lang="en-AU" b="1" dirty="0" smtClean="0">
                <a:solidFill>
                  <a:schemeClr val="tx1">
                    <a:lumMod val="65000"/>
                    <a:lumOff val="35000"/>
                  </a:schemeClr>
                </a:solidFill>
              </a:rPr>
              <a:t>Has the funder encouraged you to apply? </a:t>
            </a:r>
            <a:endParaRPr lang="en-AU" b="1" dirty="0">
              <a:solidFill>
                <a:schemeClr val="tx1">
                  <a:lumMod val="65000"/>
                  <a:lumOff val="35000"/>
                </a:schemeClr>
              </a:solidFill>
            </a:endParaRPr>
          </a:p>
        </p:txBody>
      </p:sp>
      <p:sp>
        <p:nvSpPr>
          <p:cNvPr id="6" name="TextBox 5"/>
          <p:cNvSpPr txBox="1"/>
          <p:nvPr/>
        </p:nvSpPr>
        <p:spPr>
          <a:xfrm>
            <a:off x="5266063" y="4241494"/>
            <a:ext cx="1817783" cy="1200329"/>
          </a:xfrm>
          <a:prstGeom prst="rect">
            <a:avLst/>
          </a:prstGeom>
          <a:noFill/>
        </p:spPr>
        <p:txBody>
          <a:bodyPr wrap="square" rtlCol="0">
            <a:spAutoFit/>
          </a:bodyPr>
          <a:lstStyle/>
          <a:p>
            <a:r>
              <a:rPr lang="en-AU" b="1" dirty="0" smtClean="0">
                <a:solidFill>
                  <a:schemeClr val="tx1">
                    <a:lumMod val="65000"/>
                    <a:lumOff val="35000"/>
                  </a:schemeClr>
                </a:solidFill>
              </a:rPr>
              <a:t>Do the funding amounts meet your project budget costs? </a:t>
            </a:r>
            <a:endParaRPr lang="en-AU" b="1" dirty="0">
              <a:solidFill>
                <a:schemeClr val="tx1">
                  <a:lumMod val="65000"/>
                  <a:lumOff val="35000"/>
                </a:schemeClr>
              </a:solidFill>
            </a:endParaRP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76751" y="4065651"/>
            <a:ext cx="1814170" cy="1376172"/>
          </a:xfrm>
          <a:prstGeom prst="rect">
            <a:avLst/>
          </a:prstGeom>
        </p:spPr>
      </p:pic>
    </p:spTree>
    <p:extLst>
      <p:ext uri="{BB962C8B-B14F-4D97-AF65-F5344CB8AC3E}">
        <p14:creationId xmlns:p14="http://schemas.microsoft.com/office/powerpoint/2010/main" val="31578812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3" grpId="0"/>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Content Placeholder 1"/>
          <p:cNvSpPr>
            <a:spLocks noGrp="1"/>
          </p:cNvSpPr>
          <p:nvPr>
            <p:ph idx="1"/>
          </p:nvPr>
        </p:nvSpPr>
        <p:spPr>
          <a:xfrm>
            <a:off x="457200" y="476672"/>
            <a:ext cx="8229600" cy="5846341"/>
          </a:xfrm>
        </p:spPr>
        <p:txBody>
          <a:bodyPr>
            <a:normAutofit lnSpcReduction="10000"/>
          </a:bodyPr>
          <a:lstStyle/>
          <a:p>
            <a:pPr marL="109728" indent="0">
              <a:spcBef>
                <a:spcPts val="600"/>
              </a:spcBef>
              <a:spcAft>
                <a:spcPts val="600"/>
              </a:spcAft>
              <a:buNone/>
            </a:pPr>
            <a:r>
              <a:rPr lang="en-US" sz="3200" b="1" dirty="0" smtClean="0">
                <a:solidFill>
                  <a:srgbClr val="64A845"/>
                </a:solidFill>
              </a:rPr>
              <a:t>Basic Project Matching Principles </a:t>
            </a:r>
          </a:p>
          <a:p>
            <a:pPr>
              <a:spcBef>
                <a:spcPts val="600"/>
              </a:spcBef>
              <a:spcAft>
                <a:spcPts val="600"/>
              </a:spcAft>
            </a:pPr>
            <a:endParaRPr lang="en-US" dirty="0" smtClean="0"/>
          </a:p>
          <a:p>
            <a:pPr>
              <a:spcBef>
                <a:spcPts val="600"/>
              </a:spcBef>
              <a:spcAft>
                <a:spcPts val="600"/>
              </a:spcAft>
            </a:pPr>
            <a:r>
              <a:rPr lang="en-US" dirty="0" smtClean="0"/>
              <a:t>Read the guidelines! Then if uncertain – talk to them. </a:t>
            </a:r>
          </a:p>
          <a:p>
            <a:pPr>
              <a:spcBef>
                <a:spcPts val="600"/>
              </a:spcBef>
              <a:spcAft>
                <a:spcPts val="600"/>
              </a:spcAft>
            </a:pPr>
            <a:endParaRPr lang="en-US" dirty="0" smtClean="0"/>
          </a:p>
          <a:p>
            <a:pPr>
              <a:spcBef>
                <a:spcPts val="600"/>
              </a:spcBef>
              <a:spcAft>
                <a:spcPts val="600"/>
              </a:spcAft>
            </a:pPr>
            <a:r>
              <a:rPr lang="en-US" dirty="0" smtClean="0"/>
              <a:t>There is a fine line between innovative and ineligible projects. </a:t>
            </a:r>
          </a:p>
          <a:p>
            <a:pPr>
              <a:spcBef>
                <a:spcPts val="600"/>
              </a:spcBef>
              <a:spcAft>
                <a:spcPts val="600"/>
              </a:spcAft>
            </a:pPr>
            <a:endParaRPr lang="en-US" dirty="0" smtClean="0"/>
          </a:p>
          <a:p>
            <a:pPr>
              <a:spcBef>
                <a:spcPts val="600"/>
              </a:spcBef>
              <a:spcAft>
                <a:spcPts val="600"/>
              </a:spcAft>
            </a:pPr>
            <a:r>
              <a:rPr lang="en-US" dirty="0" smtClean="0"/>
              <a:t>Feedback from funders is that they do get applications that do not meet their funding criteria</a:t>
            </a:r>
            <a:r>
              <a:rPr lang="en-US" dirty="0"/>
              <a:t> </a:t>
            </a:r>
            <a:r>
              <a:rPr lang="en-US" dirty="0" smtClean="0"/>
              <a:t>or responses simply do not answer the questions. </a:t>
            </a:r>
            <a:endParaRPr lang="en-US" sz="1400" dirty="0" smtClean="0"/>
          </a:p>
          <a:p>
            <a:endParaRPr lang="en-US" dirty="0" smtClean="0"/>
          </a:p>
          <a:p>
            <a:endParaRPr lang="en-US" dirty="0" smtClean="0"/>
          </a:p>
        </p:txBody>
      </p:sp>
      <p:sp>
        <p:nvSpPr>
          <p:cNvPr id="7" name="Slide Number Placeholder 6"/>
          <p:cNvSpPr>
            <a:spLocks noGrp="1"/>
          </p:cNvSpPr>
          <p:nvPr>
            <p:ph type="sldNum" sz="quarter" idx="12"/>
          </p:nvPr>
        </p:nvSpPr>
        <p:spPr/>
        <p:txBody>
          <a:bodyPr/>
          <a:lstStyle/>
          <a:p>
            <a:pPr>
              <a:defRPr/>
            </a:pPr>
            <a:fld id="{C5970938-B309-4712-A9CD-DB0E48C6196F}" type="slidenum">
              <a:rPr lang="en-US" smtClean="0"/>
              <a:pPr>
                <a:defRPr/>
              </a:pPr>
              <a:t>33</a:t>
            </a:fld>
            <a:endParaRPr lang="en-US" dirty="0"/>
          </a:p>
        </p:txBody>
      </p:sp>
    </p:spTree>
    <p:extLst>
      <p:ext uri="{BB962C8B-B14F-4D97-AF65-F5344CB8AC3E}">
        <p14:creationId xmlns:p14="http://schemas.microsoft.com/office/powerpoint/2010/main" val="7128002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1"/>
          <p:cNvSpPr>
            <a:spLocks noGrp="1"/>
          </p:cNvSpPr>
          <p:nvPr>
            <p:ph idx="1"/>
          </p:nvPr>
        </p:nvSpPr>
        <p:spPr>
          <a:xfrm>
            <a:off x="326571" y="1319713"/>
            <a:ext cx="8229600" cy="5314595"/>
          </a:xfrm>
        </p:spPr>
        <p:txBody>
          <a:bodyPr>
            <a:normAutofit/>
          </a:bodyPr>
          <a:lstStyle/>
          <a:p>
            <a:pPr eaLnBrk="1" hangingPunct="1"/>
            <a:r>
              <a:rPr lang="en-US" sz="2400" dirty="0" smtClean="0"/>
              <a:t>Are there synergies between your organisation’s needs and mission and the funder’s mission / charitable purpose?</a:t>
            </a:r>
          </a:p>
          <a:p>
            <a:pPr eaLnBrk="1" hangingPunct="1"/>
            <a:endParaRPr lang="en-US" sz="2400" b="1" i="1" dirty="0" smtClean="0"/>
          </a:p>
          <a:p>
            <a:pPr eaLnBrk="1" hangingPunct="1"/>
            <a:r>
              <a:rPr lang="en-US" sz="2400" b="1" i="1" dirty="0" smtClean="0"/>
              <a:t>Look at what they have funded in the past. </a:t>
            </a:r>
            <a:r>
              <a:rPr lang="en-US" sz="2400" dirty="0" smtClean="0"/>
              <a:t>What is the funder’s motivation to give? </a:t>
            </a:r>
          </a:p>
          <a:p>
            <a:pPr eaLnBrk="1" hangingPunct="1"/>
            <a:endParaRPr lang="en-US" sz="2400" dirty="0" smtClean="0"/>
          </a:p>
          <a:p>
            <a:pPr eaLnBrk="1" hangingPunct="1"/>
            <a:r>
              <a:rPr lang="en-US" sz="2400" dirty="0" smtClean="0"/>
              <a:t>Have they previously provided grants to your geographic area?</a:t>
            </a:r>
          </a:p>
          <a:p>
            <a:pPr eaLnBrk="1" hangingPunct="1"/>
            <a:endParaRPr lang="en-US" sz="2400" dirty="0" smtClean="0"/>
          </a:p>
          <a:p>
            <a:pPr eaLnBrk="1" hangingPunct="1"/>
            <a:r>
              <a:rPr lang="en-US" sz="2400" dirty="0" smtClean="0"/>
              <a:t>Does your project fulfill your organisation’s mission and fulfill the funding objectives? </a:t>
            </a:r>
          </a:p>
          <a:p>
            <a:pPr eaLnBrk="1" hangingPunct="1"/>
            <a:endParaRPr lang="en-US" dirty="0" smtClean="0"/>
          </a:p>
          <a:p>
            <a:pPr eaLnBrk="1" hangingPunct="1"/>
            <a:endParaRPr lang="en-US" dirty="0" smtClean="0"/>
          </a:p>
        </p:txBody>
      </p:sp>
      <p:sp>
        <p:nvSpPr>
          <p:cNvPr id="7" name="Slide Number Placeholder 6"/>
          <p:cNvSpPr>
            <a:spLocks noGrp="1"/>
          </p:cNvSpPr>
          <p:nvPr>
            <p:ph type="sldNum" sz="quarter" idx="12"/>
          </p:nvPr>
        </p:nvSpPr>
        <p:spPr/>
        <p:txBody>
          <a:bodyPr/>
          <a:lstStyle/>
          <a:p>
            <a:pPr>
              <a:defRPr/>
            </a:pPr>
            <a:fld id="{BFC3A893-06FC-45C7-AF28-9E329BF9AAD4}" type="slidenum">
              <a:rPr lang="en-US" smtClean="0"/>
              <a:pPr>
                <a:defRPr/>
              </a:pPr>
              <a:t>34</a:t>
            </a:fld>
            <a:endParaRPr lang="en-US" dirty="0"/>
          </a:p>
        </p:txBody>
      </p:sp>
    </p:spTree>
    <p:extLst>
      <p:ext uri="{BB962C8B-B14F-4D97-AF65-F5344CB8AC3E}">
        <p14:creationId xmlns:p14="http://schemas.microsoft.com/office/powerpoint/2010/main" val="15252785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idx="1"/>
          </p:nvPr>
        </p:nvSpPr>
        <p:spPr>
          <a:xfrm>
            <a:off x="457200" y="357188"/>
            <a:ext cx="8229600" cy="5649912"/>
          </a:xfrm>
        </p:spPr>
        <p:txBody>
          <a:bodyPr>
            <a:normAutofit fontScale="92500" lnSpcReduction="10000"/>
          </a:bodyPr>
          <a:lstStyle/>
          <a:p>
            <a:pPr eaLnBrk="1" hangingPunct="1"/>
            <a:endParaRPr lang="en-US" dirty="0" smtClean="0"/>
          </a:p>
          <a:p>
            <a:pPr eaLnBrk="1" hangingPunct="1"/>
            <a:r>
              <a:rPr lang="en-US" dirty="0" smtClean="0"/>
              <a:t>Do the amounts granted match your </a:t>
            </a:r>
            <a:r>
              <a:rPr lang="en-US" dirty="0"/>
              <a:t> </a:t>
            </a:r>
            <a:r>
              <a:rPr lang="en-US" dirty="0" smtClean="0"/>
              <a:t>         project needs?</a:t>
            </a:r>
          </a:p>
          <a:p>
            <a:pPr eaLnBrk="1" hangingPunct="1"/>
            <a:endParaRPr lang="en-US" dirty="0" smtClean="0"/>
          </a:p>
          <a:p>
            <a:pPr eaLnBrk="1" hangingPunct="1"/>
            <a:r>
              <a:rPr lang="en-US" dirty="0" smtClean="0"/>
              <a:t>Does your project replicate? Or fulfill an unmet need? </a:t>
            </a:r>
          </a:p>
          <a:p>
            <a:pPr eaLnBrk="1" hangingPunct="1"/>
            <a:endParaRPr lang="en-US" dirty="0" smtClean="0"/>
          </a:p>
          <a:p>
            <a:pPr eaLnBrk="1" hangingPunct="1"/>
            <a:r>
              <a:rPr lang="en-US" dirty="0" smtClean="0"/>
              <a:t>Is the timing of the funding in line with your project timetable?</a:t>
            </a:r>
          </a:p>
          <a:p>
            <a:endParaRPr lang="en-US" dirty="0" smtClean="0"/>
          </a:p>
          <a:p>
            <a:r>
              <a:rPr lang="en-US" dirty="0" smtClean="0"/>
              <a:t>“We don’t accept unsolicited applications”</a:t>
            </a:r>
          </a:p>
          <a:p>
            <a:pPr>
              <a:buFont typeface="Wingdings 3" pitchFamily="18" charset="2"/>
              <a:buNone/>
            </a:pPr>
            <a:r>
              <a:rPr lang="en-US" dirty="0" smtClean="0"/>
              <a:t>	Look for a link between your organisation and the philanthropic body</a:t>
            </a:r>
            <a:r>
              <a:rPr lang="en-US" dirty="0"/>
              <a:t>.</a:t>
            </a:r>
            <a:endParaRPr lang="en-US" dirty="0" smtClean="0"/>
          </a:p>
          <a:p>
            <a:pPr algn="ctr">
              <a:buFont typeface="Wingdings 3" pitchFamily="18" charset="2"/>
              <a:buNone/>
            </a:pPr>
            <a:endParaRPr lang="en-US" b="1" dirty="0" smtClean="0"/>
          </a:p>
        </p:txBody>
      </p:sp>
      <p:sp>
        <p:nvSpPr>
          <p:cNvPr id="7" name="Slide Number Placeholder 6"/>
          <p:cNvSpPr>
            <a:spLocks noGrp="1"/>
          </p:cNvSpPr>
          <p:nvPr>
            <p:ph type="sldNum" sz="quarter" idx="12"/>
          </p:nvPr>
        </p:nvSpPr>
        <p:spPr/>
        <p:txBody>
          <a:bodyPr/>
          <a:lstStyle/>
          <a:p>
            <a:pPr>
              <a:defRPr/>
            </a:pPr>
            <a:fld id="{012AAA33-EB0D-41EF-8B15-CAB09146E605}" type="slidenum">
              <a:rPr lang="en-US" smtClean="0"/>
              <a:pPr>
                <a:defRPr/>
              </a:pPr>
              <a:t>35</a:t>
            </a:fld>
            <a:endParaRPr lang="en-US" dirty="0"/>
          </a:p>
        </p:txBody>
      </p:sp>
    </p:spTree>
    <p:extLst>
      <p:ext uri="{BB962C8B-B14F-4D97-AF65-F5344CB8AC3E}">
        <p14:creationId xmlns:p14="http://schemas.microsoft.com/office/powerpoint/2010/main" val="18359338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dirty="0" smtClean="0">
                <a:latin typeface="Century Gothic" panose="020B0502020202020204" pitchFamily="34" charset="0"/>
                <a:cs typeface="Arial" pitchFamily="34" charset="0"/>
              </a:rPr>
              <a:t>Engaging </a:t>
            </a:r>
            <a:r>
              <a:rPr lang="en-AU" dirty="0">
                <a:latin typeface="Century Gothic" panose="020B0502020202020204" pitchFamily="34" charset="0"/>
                <a:cs typeface="Arial" pitchFamily="34" charset="0"/>
              </a:rPr>
              <a:t>with Funders</a:t>
            </a:r>
          </a:p>
        </p:txBody>
      </p:sp>
      <p:sp>
        <p:nvSpPr>
          <p:cNvPr id="3" name="Content Placeholder 2"/>
          <p:cNvSpPr>
            <a:spLocks noGrp="1"/>
          </p:cNvSpPr>
          <p:nvPr>
            <p:ph idx="1"/>
          </p:nvPr>
        </p:nvSpPr>
        <p:spPr>
          <a:xfrm>
            <a:off x="396240" y="1417637"/>
            <a:ext cx="8229600" cy="5534427"/>
          </a:xfrm>
        </p:spPr>
        <p:txBody>
          <a:bodyPr>
            <a:normAutofit/>
          </a:bodyPr>
          <a:lstStyle/>
          <a:p>
            <a:pPr>
              <a:spcBef>
                <a:spcPts val="1200"/>
              </a:spcBef>
              <a:spcAft>
                <a:spcPts val="1200"/>
              </a:spcAft>
            </a:pPr>
            <a:r>
              <a:rPr lang="en-AU" sz="2400" dirty="0" smtClean="0"/>
              <a:t>Do your research</a:t>
            </a:r>
          </a:p>
          <a:p>
            <a:pPr>
              <a:spcBef>
                <a:spcPts val="1200"/>
              </a:spcBef>
              <a:spcAft>
                <a:spcPts val="1200"/>
              </a:spcAft>
            </a:pPr>
            <a:r>
              <a:rPr lang="en-AU" sz="2400" dirty="0" smtClean="0"/>
              <a:t>Attend briefing sessions where possible</a:t>
            </a:r>
          </a:p>
          <a:p>
            <a:pPr>
              <a:spcBef>
                <a:spcPts val="1200"/>
              </a:spcBef>
              <a:spcAft>
                <a:spcPts val="1200"/>
              </a:spcAft>
            </a:pPr>
            <a:r>
              <a:rPr lang="en-AU" sz="2400" dirty="0"/>
              <a:t>Rule of thumb – “ring before writing”</a:t>
            </a:r>
          </a:p>
          <a:p>
            <a:pPr>
              <a:spcBef>
                <a:spcPts val="1200"/>
              </a:spcBef>
              <a:spcAft>
                <a:spcPts val="1200"/>
              </a:spcAft>
            </a:pPr>
            <a:r>
              <a:rPr lang="en-AU" sz="2400" dirty="0" smtClean="0"/>
              <a:t>Nurture a relationship with key individuals – organise meetings/tours of facilities if appropriate</a:t>
            </a:r>
          </a:p>
          <a:p>
            <a:pPr>
              <a:spcBef>
                <a:spcPts val="1200"/>
              </a:spcBef>
              <a:spcAft>
                <a:spcPts val="1200"/>
              </a:spcAft>
            </a:pPr>
            <a:r>
              <a:rPr lang="en-AU" sz="2400" dirty="0" smtClean="0"/>
              <a:t>Keep them abreast of organisational changes e.g. new CEO</a:t>
            </a:r>
          </a:p>
          <a:p>
            <a:pPr>
              <a:spcBef>
                <a:spcPts val="1200"/>
              </a:spcBef>
              <a:spcAft>
                <a:spcPts val="1200"/>
              </a:spcAft>
            </a:pPr>
            <a:r>
              <a:rPr lang="en-AU" sz="2400" dirty="0" smtClean="0"/>
              <a:t>Maintain contact on funded projects through project updates/acquittals</a:t>
            </a:r>
          </a:p>
        </p:txBody>
      </p:sp>
    </p:spTree>
    <p:extLst>
      <p:ext uri="{BB962C8B-B14F-4D97-AF65-F5344CB8AC3E}">
        <p14:creationId xmlns:p14="http://schemas.microsoft.com/office/powerpoint/2010/main" val="1337268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15588"/>
            <a:ext cx="8229600" cy="4654641"/>
          </a:xfrm>
        </p:spPr>
        <p:txBody>
          <a:bodyPr>
            <a:normAutofit fontScale="85000" lnSpcReduction="10000"/>
          </a:bodyPr>
          <a:lstStyle/>
          <a:p>
            <a:r>
              <a:rPr lang="en-AU" dirty="0"/>
              <a:t>Where / how are </a:t>
            </a:r>
            <a:r>
              <a:rPr lang="en-AU" dirty="0" smtClean="0"/>
              <a:t>financial transactions </a:t>
            </a:r>
            <a:r>
              <a:rPr lang="en-AU" dirty="0"/>
              <a:t>recorded?</a:t>
            </a:r>
          </a:p>
          <a:p>
            <a:r>
              <a:rPr lang="en-AU" dirty="0"/>
              <a:t>How are existing </a:t>
            </a:r>
            <a:r>
              <a:rPr lang="en-AU" dirty="0" smtClean="0"/>
              <a:t>grant-makers and funders </a:t>
            </a:r>
            <a:r>
              <a:rPr lang="en-AU" dirty="0"/>
              <a:t>managed?</a:t>
            </a:r>
          </a:p>
          <a:p>
            <a:r>
              <a:rPr lang="en-AU" dirty="0" smtClean="0"/>
              <a:t>Who makes the calls to the prospects?</a:t>
            </a:r>
          </a:p>
          <a:p>
            <a:r>
              <a:rPr lang="en-AU" dirty="0" smtClean="0"/>
              <a:t>What is the follow-up process with successful outcomes?</a:t>
            </a:r>
          </a:p>
          <a:p>
            <a:r>
              <a:rPr lang="en-AU" dirty="0" smtClean="0"/>
              <a:t>Unsuccessful outcomes?</a:t>
            </a:r>
          </a:p>
          <a:p>
            <a:r>
              <a:rPr lang="en-AU" dirty="0" smtClean="0"/>
              <a:t>Ensure everyone involved clearly understands WHO is the relationship manager. </a:t>
            </a:r>
          </a:p>
          <a:p>
            <a:pPr marL="109728" indent="0" algn="ctr">
              <a:buNone/>
            </a:pPr>
            <a:r>
              <a:rPr lang="en-AU" dirty="0"/>
              <a:t> </a:t>
            </a:r>
            <a:endParaRPr lang="en-AU" dirty="0" smtClean="0"/>
          </a:p>
          <a:p>
            <a:pPr marL="109728" indent="0" algn="ctr">
              <a:buNone/>
            </a:pPr>
            <a:r>
              <a:rPr lang="en-AU" b="1" dirty="0" smtClean="0">
                <a:solidFill>
                  <a:srgbClr val="64A845"/>
                </a:solidFill>
              </a:rPr>
              <a:t>Communication with funders must be </a:t>
            </a:r>
          </a:p>
          <a:p>
            <a:pPr marL="109728" indent="0" algn="ctr">
              <a:buNone/>
            </a:pPr>
            <a:r>
              <a:rPr lang="en-AU" b="1" dirty="0" smtClean="0">
                <a:solidFill>
                  <a:srgbClr val="64A845"/>
                </a:solidFill>
              </a:rPr>
              <a:t>co-ordinated! </a:t>
            </a:r>
            <a:endParaRPr lang="en-AU" b="1" dirty="0">
              <a:solidFill>
                <a:srgbClr val="64A845"/>
              </a:solidFill>
            </a:endParaRPr>
          </a:p>
        </p:txBody>
      </p:sp>
      <p:sp>
        <p:nvSpPr>
          <p:cNvPr id="4" name="Slide Number Placeholder 3"/>
          <p:cNvSpPr>
            <a:spLocks noGrp="1"/>
          </p:cNvSpPr>
          <p:nvPr>
            <p:ph type="sldNum" sz="quarter" idx="12"/>
          </p:nvPr>
        </p:nvSpPr>
        <p:spPr/>
        <p:txBody>
          <a:bodyPr/>
          <a:lstStyle/>
          <a:p>
            <a:pPr>
              <a:defRPr/>
            </a:pPr>
            <a:fld id="{5EAB47F3-D7F7-4231-92EF-ABA136ABCCFF}" type="slidenum">
              <a:rPr lang="en-US" smtClean="0"/>
              <a:pPr>
                <a:defRPr/>
              </a:pPr>
              <a:t>37</a:t>
            </a:fld>
            <a:endParaRPr lang="en-US" dirty="0"/>
          </a:p>
        </p:txBody>
      </p:sp>
      <p:sp>
        <p:nvSpPr>
          <p:cNvPr id="5" name="Title 4"/>
          <p:cNvSpPr>
            <a:spLocks noGrp="1"/>
          </p:cNvSpPr>
          <p:nvPr>
            <p:ph type="title"/>
          </p:nvPr>
        </p:nvSpPr>
        <p:spPr/>
        <p:txBody>
          <a:bodyPr>
            <a:normAutofit fontScale="90000"/>
          </a:bodyPr>
          <a:lstStyle/>
          <a:p>
            <a:r>
              <a:rPr lang="en-AU" dirty="0" smtClean="0"/>
              <a:t>Co-ordinated Relationship </a:t>
            </a:r>
            <a:br>
              <a:rPr lang="en-AU" dirty="0" smtClean="0"/>
            </a:br>
            <a:r>
              <a:rPr lang="en-AU" dirty="0" smtClean="0"/>
              <a:t>Management</a:t>
            </a:r>
            <a:endParaRPr lang="en-AU" dirty="0"/>
          </a:p>
        </p:txBody>
      </p:sp>
    </p:spTree>
    <p:extLst>
      <p:ext uri="{BB962C8B-B14F-4D97-AF65-F5344CB8AC3E}">
        <p14:creationId xmlns:p14="http://schemas.microsoft.com/office/powerpoint/2010/main" val="30626100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457200" y="319489"/>
            <a:ext cx="8229600" cy="158642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dirty="0" smtClean="0"/>
              <a:t/>
            </a:r>
            <a:br>
              <a:rPr lang="en-US" dirty="0" smtClean="0"/>
            </a:br>
            <a:r>
              <a:rPr lang="en-US" dirty="0" smtClean="0"/>
              <a:t>Ground work laid… </a:t>
            </a:r>
            <a:br>
              <a:rPr lang="en-US" dirty="0" smtClean="0"/>
            </a:br>
            <a:r>
              <a:rPr lang="en-US" dirty="0" smtClean="0"/>
              <a:t>Now for the application!</a:t>
            </a:r>
            <a:br>
              <a:rPr lang="en-US" dirty="0" smtClean="0"/>
            </a:br>
            <a:endParaRPr lang="en-US" dirty="0" smtClean="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3768" y="2016087"/>
            <a:ext cx="5818918" cy="4391897"/>
          </a:xfrm>
          <a:prstGeom prst="rect">
            <a:avLst/>
          </a:prstGeom>
        </p:spPr>
      </p:pic>
    </p:spTree>
    <p:extLst>
      <p:ext uri="{BB962C8B-B14F-4D97-AF65-F5344CB8AC3E}">
        <p14:creationId xmlns:p14="http://schemas.microsoft.com/office/powerpoint/2010/main" val="6048763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125538"/>
            <a:ext cx="9144000" cy="4846637"/>
          </a:xfrm>
        </p:spPr>
        <p:txBody>
          <a:bodyPr/>
          <a:lstStyle/>
          <a:p>
            <a:pPr>
              <a:defRPr/>
            </a:pPr>
            <a:r>
              <a:rPr lang="en-AU" dirty="0" smtClean="0"/>
              <a:t/>
            </a:r>
            <a:br>
              <a:rPr lang="en-AU" dirty="0" smtClean="0"/>
            </a:br>
            <a:r>
              <a:rPr lang="en-AU" dirty="0" smtClean="0"/>
              <a:t/>
            </a:r>
            <a:br>
              <a:rPr lang="en-AU" dirty="0" smtClean="0"/>
            </a:br>
            <a:r>
              <a:rPr lang="en-AU" sz="3600" b="1" dirty="0" smtClean="0">
                <a:solidFill>
                  <a:schemeClr val="tx1">
                    <a:lumMod val="50000"/>
                    <a:lumOff val="50000"/>
                  </a:schemeClr>
                </a:solidFill>
              </a:rPr>
              <a:t>In-depth donor knowledge also informs the style of writing and communication channels that are most appropriate and relevant to the donor.  </a:t>
            </a:r>
            <a:r>
              <a:rPr lang="en-US" sz="3600" dirty="0" smtClean="0"/>
              <a:t/>
            </a:r>
            <a:br>
              <a:rPr lang="en-US" sz="3600" dirty="0" smtClean="0"/>
            </a:br>
            <a:endParaRPr lang="en-US" sz="3600" dirty="0"/>
          </a:p>
        </p:txBody>
      </p:sp>
      <p:pic>
        <p:nvPicPr>
          <p:cNvPr id="58378" name="Picture 10" descr="C:\Documents and Settings\jmgarner\Local Settings\Temporary Internet Files\Content.IE5\VJIECGIW\MC90044172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3833" y="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26578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path" presetSubtype="0" accel="50000" decel="50000" fill="hold" nodeType="after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6" dur="2000" fill="hold"/>
                                        <p:tgtEl>
                                          <p:spTgt spid="5837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5758"/>
            <a:ext cx="8229600" cy="890233"/>
          </a:xfrm>
        </p:spPr>
        <p:txBody>
          <a:bodyPr>
            <a:normAutofit/>
          </a:bodyPr>
          <a:lstStyle/>
          <a:p>
            <a:r>
              <a:rPr lang="en-AU" dirty="0" smtClean="0">
                <a:latin typeface="Century Gothic"/>
                <a:cs typeface="Century Gothic"/>
              </a:rPr>
              <a:t>1. The grants </a:t>
            </a:r>
            <a:r>
              <a:rPr lang="en-AU" dirty="0">
                <a:latin typeface="Century Gothic"/>
                <a:cs typeface="Century Gothic"/>
              </a:rPr>
              <a:t>c</a:t>
            </a:r>
            <a:r>
              <a:rPr lang="en-AU" dirty="0" smtClean="0">
                <a:latin typeface="Century Gothic"/>
                <a:cs typeface="Century Gothic"/>
              </a:rPr>
              <a:t>limate </a:t>
            </a:r>
            <a:r>
              <a:rPr lang="en-AU" dirty="0">
                <a:latin typeface="Century Gothic"/>
                <a:cs typeface="Century Gothic"/>
              </a:rPr>
              <a:t>in </a:t>
            </a:r>
            <a:r>
              <a:rPr lang="en-AU" dirty="0" smtClean="0">
                <a:latin typeface="Century Gothic"/>
                <a:cs typeface="Century Gothic"/>
              </a:rPr>
              <a:t>Australia</a:t>
            </a:r>
            <a:endParaRPr lang="en-AU" dirty="0">
              <a:latin typeface="Century Gothic"/>
              <a:cs typeface="Century Gothic"/>
            </a:endParaRPr>
          </a:p>
        </p:txBody>
      </p:sp>
      <p:sp>
        <p:nvSpPr>
          <p:cNvPr id="3" name="Content Placeholder 2"/>
          <p:cNvSpPr>
            <a:spLocks noGrp="1"/>
          </p:cNvSpPr>
          <p:nvPr>
            <p:ph idx="1"/>
          </p:nvPr>
        </p:nvSpPr>
        <p:spPr>
          <a:xfrm>
            <a:off x="457200" y="1333139"/>
            <a:ext cx="8229600" cy="5112568"/>
          </a:xfrm>
        </p:spPr>
        <p:txBody>
          <a:bodyPr>
            <a:noAutofit/>
          </a:bodyPr>
          <a:lstStyle/>
          <a:p>
            <a:pPr marL="0" indent="0">
              <a:buNone/>
            </a:pPr>
            <a:r>
              <a:rPr lang="en-AU" sz="2000" dirty="0" smtClean="0">
                <a:latin typeface="Century Gothic" panose="020B0502020202020204" pitchFamily="34" charset="0"/>
                <a:cs typeface="Arial" pitchFamily="34" charset="0"/>
              </a:rPr>
              <a:t>ACNC</a:t>
            </a:r>
            <a:r>
              <a:rPr lang="en-AU" sz="2000" dirty="0">
                <a:latin typeface="Century Gothic" panose="020B0502020202020204" pitchFamily="34" charset="0"/>
                <a:cs typeface="Arial" pitchFamily="34" charset="0"/>
              </a:rPr>
              <a:t> </a:t>
            </a:r>
            <a:r>
              <a:rPr lang="en-AU" sz="2000" dirty="0" smtClean="0">
                <a:latin typeface="Century Gothic" panose="020B0502020202020204" pitchFamily="34" charset="0"/>
                <a:cs typeface="Arial" pitchFamily="34" charset="0"/>
              </a:rPr>
              <a:t>reports</a:t>
            </a:r>
            <a:r>
              <a:rPr lang="en-AU" sz="2400" b="1" dirty="0" smtClean="0">
                <a:solidFill>
                  <a:srgbClr val="64A845"/>
                </a:solidFill>
                <a:latin typeface="Century Gothic" panose="020B0502020202020204" pitchFamily="34" charset="0"/>
                <a:cs typeface="Arial" pitchFamily="34" charset="0"/>
              </a:rPr>
              <a:t> </a:t>
            </a:r>
            <a:r>
              <a:rPr lang="en-AU" sz="2400" b="1" dirty="0">
                <a:solidFill>
                  <a:srgbClr val="64A845"/>
                </a:solidFill>
                <a:latin typeface="Century Gothic" panose="020B0502020202020204" pitchFamily="34" charset="0"/>
                <a:cs typeface="Arial" pitchFamily="34" charset="0"/>
              </a:rPr>
              <a:t>600,000 </a:t>
            </a:r>
            <a:r>
              <a:rPr lang="en-AU" sz="2000" dirty="0" smtClean="0">
                <a:latin typeface="Century Gothic" panose="020B0502020202020204" pitchFamily="34" charset="0"/>
                <a:cs typeface="Arial" pitchFamily="34" charset="0"/>
              </a:rPr>
              <a:t>not-for-profit organisations in Australia:</a:t>
            </a:r>
          </a:p>
          <a:p>
            <a:pPr lvl="1">
              <a:buFont typeface="Arial"/>
              <a:buChar char="•"/>
            </a:pPr>
            <a:endParaRPr lang="en-AU" sz="1800" dirty="0" smtClean="0">
              <a:latin typeface="Century Gothic" panose="020B0502020202020204" pitchFamily="34" charset="0"/>
              <a:cs typeface="Arial" pitchFamily="34" charset="0"/>
            </a:endParaRPr>
          </a:p>
          <a:p>
            <a:pPr lvl="1">
              <a:buFont typeface="Arial"/>
              <a:buChar char="•"/>
            </a:pPr>
            <a:r>
              <a:rPr lang="en-AU" sz="1800" dirty="0" smtClean="0">
                <a:latin typeface="Century Gothic" panose="020B0502020202020204" pitchFamily="34" charset="0"/>
                <a:cs typeface="Arial" pitchFamily="34" charset="0"/>
              </a:rPr>
              <a:t>Hobby clubs and local sporting groups </a:t>
            </a:r>
          </a:p>
          <a:p>
            <a:pPr lvl="1">
              <a:buFont typeface="Arial"/>
              <a:buChar char="•"/>
            </a:pPr>
            <a:r>
              <a:rPr lang="en-AU" sz="1800" dirty="0" smtClean="0">
                <a:latin typeface="Century Gothic" panose="020B0502020202020204" pitchFamily="34" charset="0"/>
                <a:cs typeface="Arial" pitchFamily="34" charset="0"/>
              </a:rPr>
              <a:t>Advocacy groups </a:t>
            </a:r>
          </a:p>
          <a:p>
            <a:pPr lvl="1">
              <a:buFont typeface="Arial"/>
              <a:buChar char="•"/>
            </a:pPr>
            <a:r>
              <a:rPr lang="en-AU" sz="1800" dirty="0" smtClean="0">
                <a:latin typeface="Century Gothic" panose="020B0502020202020204" pitchFamily="34" charset="0"/>
                <a:cs typeface="Arial" pitchFamily="34" charset="0"/>
              </a:rPr>
              <a:t>Public hospitals/medical research organisations </a:t>
            </a:r>
          </a:p>
          <a:p>
            <a:pPr lvl="1">
              <a:buFont typeface="Arial"/>
              <a:buChar char="•"/>
            </a:pPr>
            <a:r>
              <a:rPr lang="en-AU" sz="1800" dirty="0" smtClean="0">
                <a:latin typeface="Century Gothic" panose="020B0502020202020204" pitchFamily="34" charset="0"/>
                <a:cs typeface="Arial" pitchFamily="34" charset="0"/>
              </a:rPr>
              <a:t>Professional associations</a:t>
            </a:r>
          </a:p>
          <a:p>
            <a:pPr lvl="1">
              <a:buFont typeface="Arial"/>
              <a:buChar char="•"/>
            </a:pPr>
            <a:r>
              <a:rPr lang="en-AU" sz="1800" dirty="0" smtClean="0">
                <a:latin typeface="Century Gothic" panose="020B0502020202020204" pitchFamily="34" charset="0"/>
                <a:cs typeface="Arial" pitchFamily="34" charset="0"/>
              </a:rPr>
              <a:t>Special schools </a:t>
            </a:r>
          </a:p>
          <a:p>
            <a:pPr lvl="1">
              <a:buFont typeface="Arial"/>
              <a:buChar char="•"/>
            </a:pPr>
            <a:r>
              <a:rPr lang="en-AU" sz="1800" dirty="0" smtClean="0">
                <a:latin typeface="Century Gothic" panose="020B0502020202020204" pitchFamily="34" charset="0"/>
                <a:cs typeface="Arial" pitchFamily="34" charset="0"/>
              </a:rPr>
              <a:t>Philanthropic foundations </a:t>
            </a:r>
          </a:p>
          <a:p>
            <a:pPr lvl="1">
              <a:buFont typeface="Arial"/>
              <a:buChar char="•"/>
            </a:pPr>
            <a:r>
              <a:rPr lang="en-AU" sz="1800" dirty="0" smtClean="0">
                <a:latin typeface="Century Gothic" panose="020B0502020202020204" pitchFamily="34" charset="0"/>
                <a:cs typeface="Arial" pitchFamily="34" charset="0"/>
              </a:rPr>
              <a:t>Community childcare centres </a:t>
            </a:r>
          </a:p>
          <a:p>
            <a:pPr lvl="1">
              <a:buFont typeface="Arial"/>
              <a:buChar char="•"/>
            </a:pPr>
            <a:r>
              <a:rPr lang="en-AU" sz="1800" dirty="0" smtClean="0">
                <a:latin typeface="Century Gothic" panose="020B0502020202020204" pitchFamily="34" charset="0"/>
                <a:cs typeface="Arial" pitchFamily="34" charset="0"/>
              </a:rPr>
              <a:t>Environmental conservation organisations </a:t>
            </a:r>
          </a:p>
          <a:p>
            <a:pPr lvl="1">
              <a:buFont typeface="Arial"/>
              <a:buChar char="•"/>
            </a:pPr>
            <a:r>
              <a:rPr lang="en-AU" sz="1800" dirty="0" smtClean="0">
                <a:latin typeface="Century Gothic" panose="020B0502020202020204" pitchFamily="34" charset="0"/>
                <a:cs typeface="Arial" pitchFamily="34" charset="0"/>
              </a:rPr>
              <a:t>Charities providing assistance to the needy &amp; disadvantaged </a:t>
            </a:r>
          </a:p>
          <a:p>
            <a:pPr marL="457200" lvl="1" indent="0">
              <a:buNone/>
            </a:pPr>
            <a:endParaRPr lang="en-AU" sz="1800" dirty="0" smtClean="0">
              <a:latin typeface="Century Gothic" panose="020B0502020202020204" pitchFamily="34" charset="0"/>
              <a:cs typeface="Arial" pitchFamily="34" charset="0"/>
            </a:endParaRPr>
          </a:p>
          <a:p>
            <a:pPr marL="0" indent="0">
              <a:buNone/>
            </a:pPr>
            <a:r>
              <a:rPr lang="en-AU" sz="2400" b="1" dirty="0">
                <a:solidFill>
                  <a:srgbClr val="64A845"/>
                </a:solidFill>
                <a:latin typeface="Century Gothic" panose="020B0502020202020204" pitchFamily="34" charset="0"/>
                <a:cs typeface="Arial" pitchFamily="34" charset="0"/>
              </a:rPr>
              <a:t>56,000 of these are charitable</a:t>
            </a:r>
            <a:r>
              <a:rPr lang="en-AU" sz="2000" b="1" dirty="0">
                <a:solidFill>
                  <a:srgbClr val="64A845"/>
                </a:solidFill>
                <a:latin typeface="Century Gothic" panose="020B0502020202020204" pitchFamily="34" charset="0"/>
                <a:cs typeface="Arial" pitchFamily="34" charset="0"/>
              </a:rPr>
              <a:t>.</a:t>
            </a:r>
          </a:p>
        </p:txBody>
      </p:sp>
      <p:sp>
        <p:nvSpPr>
          <p:cNvPr id="4" name="Slide Number Placeholder 3"/>
          <p:cNvSpPr>
            <a:spLocks noGrp="1"/>
          </p:cNvSpPr>
          <p:nvPr>
            <p:ph type="sldNum" sz="quarter" idx="12"/>
          </p:nvPr>
        </p:nvSpPr>
        <p:spPr/>
        <p:txBody>
          <a:bodyPr/>
          <a:lstStyle/>
          <a:p>
            <a:fld id="{604C647C-02A4-994F-9D6F-924F654032E5}" type="slidenum">
              <a:rPr lang="en-US" smtClean="0"/>
              <a:t>4</a:t>
            </a:fld>
            <a:endParaRPr lang="en-US" dirty="0"/>
          </a:p>
        </p:txBody>
      </p:sp>
    </p:spTree>
    <p:extLst>
      <p:ext uri="{BB962C8B-B14F-4D97-AF65-F5344CB8AC3E}">
        <p14:creationId xmlns:p14="http://schemas.microsoft.com/office/powerpoint/2010/main" val="97207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534318" y="2157901"/>
            <a:ext cx="8229600" cy="2480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ctr"/>
            <a:r>
              <a:rPr lang="en-US" dirty="0"/>
              <a:t>Develop a Key Messages Statement </a:t>
            </a:r>
            <a:br>
              <a:rPr lang="en-US" dirty="0"/>
            </a:br>
            <a:r>
              <a:rPr lang="en-US" dirty="0"/>
              <a:t>if you don’t already have one</a:t>
            </a:r>
            <a:br>
              <a:rPr lang="en-US" dirty="0"/>
            </a:br>
            <a:endParaRPr lang="en-US" dirty="0" smtClean="0"/>
          </a:p>
        </p:txBody>
      </p:sp>
      <p:sp>
        <p:nvSpPr>
          <p:cNvPr id="29699" name="Content Placeholder 2"/>
          <p:cNvSpPr>
            <a:spLocks noGrp="1"/>
          </p:cNvSpPr>
          <p:nvPr>
            <p:ph idx="1"/>
          </p:nvPr>
        </p:nvSpPr>
        <p:spPr bwMode="auto">
          <a:xfrm>
            <a:off x="457200" y="1936132"/>
            <a:ext cx="8229600" cy="22612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buFontTx/>
              <a:buNone/>
            </a:pPr>
            <a:endParaRPr lang="en-US" b="1" dirty="0" smtClean="0">
              <a:solidFill>
                <a:srgbClr val="64A845"/>
              </a:solidFill>
            </a:endParaRPr>
          </a:p>
          <a:p>
            <a:pPr algn="ctr"/>
            <a:endParaRPr lang="en-US" dirty="0" smtClean="0">
              <a:solidFill>
                <a:srgbClr val="64A845"/>
              </a:solidFill>
            </a:endParaRPr>
          </a:p>
        </p:txBody>
      </p:sp>
    </p:spTree>
    <p:extLst>
      <p:ext uri="{BB962C8B-B14F-4D97-AF65-F5344CB8AC3E}">
        <p14:creationId xmlns:p14="http://schemas.microsoft.com/office/powerpoint/2010/main" val="23133837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9215"/>
            <a:ext cx="8229600" cy="890233"/>
          </a:xfrm>
        </p:spPr>
        <p:txBody>
          <a:bodyPr>
            <a:normAutofit/>
          </a:bodyPr>
          <a:lstStyle/>
          <a:p>
            <a:r>
              <a:rPr lang="en-AU" dirty="0">
                <a:latin typeface="Century Gothic" panose="020B0502020202020204" pitchFamily="34" charset="0"/>
                <a:cs typeface="Arial" pitchFamily="34" charset="0"/>
              </a:rPr>
              <a:t>The </a:t>
            </a:r>
            <a:r>
              <a:rPr lang="en-AU" dirty="0" smtClean="0">
                <a:latin typeface="Century Gothic" panose="020B0502020202020204" pitchFamily="34" charset="0"/>
                <a:cs typeface="Arial" pitchFamily="34" charset="0"/>
              </a:rPr>
              <a:t>Seven “C’s</a:t>
            </a:r>
            <a:r>
              <a:rPr lang="en-AU" dirty="0">
                <a:latin typeface="Century Gothic" panose="020B0502020202020204" pitchFamily="34" charset="0"/>
                <a:cs typeface="Arial" pitchFamily="34" charset="0"/>
              </a:rPr>
              <a:t>” of Key Messages</a:t>
            </a:r>
          </a:p>
        </p:txBody>
      </p:sp>
      <p:sp>
        <p:nvSpPr>
          <p:cNvPr id="3" name="Content Placeholder 2"/>
          <p:cNvSpPr>
            <a:spLocks noGrp="1"/>
          </p:cNvSpPr>
          <p:nvPr>
            <p:ph idx="1"/>
          </p:nvPr>
        </p:nvSpPr>
        <p:spPr>
          <a:xfrm>
            <a:off x="457200" y="2200536"/>
            <a:ext cx="8229600" cy="4190031"/>
          </a:xfrm>
        </p:spPr>
        <p:txBody>
          <a:bodyPr>
            <a:normAutofit/>
          </a:bodyPr>
          <a:lstStyle/>
          <a:p>
            <a:pPr>
              <a:buFont typeface="Wingdings" pitchFamily="2" charset="2"/>
              <a:buChar char="ü"/>
            </a:pPr>
            <a:r>
              <a:rPr lang="en-AU" sz="3200" b="1" dirty="0">
                <a:solidFill>
                  <a:schemeClr val="tx1">
                    <a:lumMod val="75000"/>
                    <a:lumOff val="25000"/>
                  </a:schemeClr>
                </a:solidFill>
                <a:latin typeface="Century Gothic" panose="020B0502020202020204" pitchFamily="34" charset="0"/>
                <a:cs typeface="Arial" pitchFamily="34" charset="0"/>
              </a:rPr>
              <a:t>Clear</a:t>
            </a:r>
          </a:p>
          <a:p>
            <a:pPr>
              <a:buFont typeface="Wingdings" pitchFamily="2" charset="2"/>
              <a:buChar char="ü"/>
            </a:pPr>
            <a:r>
              <a:rPr lang="en-AU" sz="3200" b="1" dirty="0" smtClean="0">
                <a:solidFill>
                  <a:schemeClr val="tx1">
                    <a:lumMod val="75000"/>
                    <a:lumOff val="25000"/>
                  </a:schemeClr>
                </a:solidFill>
                <a:latin typeface="Century Gothic" panose="020B0502020202020204" pitchFamily="34" charset="0"/>
                <a:cs typeface="Arial" pitchFamily="34" charset="0"/>
              </a:rPr>
              <a:t>Compelling</a:t>
            </a:r>
          </a:p>
          <a:p>
            <a:pPr>
              <a:buFont typeface="Wingdings" pitchFamily="2" charset="2"/>
              <a:buChar char="ü"/>
            </a:pPr>
            <a:r>
              <a:rPr lang="en-AU" sz="3200" b="1" dirty="0" smtClean="0">
                <a:solidFill>
                  <a:schemeClr val="tx1">
                    <a:lumMod val="75000"/>
                    <a:lumOff val="25000"/>
                  </a:schemeClr>
                </a:solidFill>
                <a:latin typeface="Century Gothic" panose="020B0502020202020204" pitchFamily="34" charset="0"/>
                <a:cs typeface="Arial" pitchFamily="34" charset="0"/>
              </a:rPr>
              <a:t>Concise</a:t>
            </a:r>
            <a:endParaRPr lang="en-AU" sz="3200" b="1" dirty="0">
              <a:solidFill>
                <a:schemeClr val="tx1">
                  <a:lumMod val="75000"/>
                  <a:lumOff val="25000"/>
                </a:schemeClr>
              </a:solidFill>
              <a:latin typeface="Century Gothic" panose="020B0502020202020204" pitchFamily="34" charset="0"/>
              <a:cs typeface="Arial" pitchFamily="34" charset="0"/>
            </a:endParaRPr>
          </a:p>
          <a:p>
            <a:pPr>
              <a:buFont typeface="Wingdings" pitchFamily="2" charset="2"/>
              <a:buChar char="ü"/>
            </a:pPr>
            <a:r>
              <a:rPr lang="en-AU" sz="3200" b="1" dirty="0">
                <a:solidFill>
                  <a:schemeClr val="tx1">
                    <a:lumMod val="75000"/>
                    <a:lumOff val="25000"/>
                  </a:schemeClr>
                </a:solidFill>
                <a:latin typeface="Century Gothic" panose="020B0502020202020204" pitchFamily="34" charset="0"/>
                <a:cs typeface="Arial" pitchFamily="34" charset="0"/>
              </a:rPr>
              <a:t>Consistent</a:t>
            </a:r>
          </a:p>
          <a:p>
            <a:pPr>
              <a:buFont typeface="Wingdings" pitchFamily="2" charset="2"/>
              <a:buChar char="ü"/>
            </a:pPr>
            <a:r>
              <a:rPr lang="en-AU" sz="3200" b="1" dirty="0">
                <a:solidFill>
                  <a:schemeClr val="tx1">
                    <a:lumMod val="75000"/>
                    <a:lumOff val="25000"/>
                  </a:schemeClr>
                </a:solidFill>
                <a:latin typeface="Century Gothic" panose="020B0502020202020204" pitchFamily="34" charset="0"/>
                <a:cs typeface="Arial" pitchFamily="34" charset="0"/>
              </a:rPr>
              <a:t>Correct</a:t>
            </a:r>
          </a:p>
          <a:p>
            <a:pPr>
              <a:buFont typeface="Wingdings" pitchFamily="2" charset="2"/>
              <a:buChar char="ü"/>
            </a:pPr>
            <a:r>
              <a:rPr lang="en-AU" sz="3200" b="1" dirty="0">
                <a:solidFill>
                  <a:schemeClr val="tx1">
                    <a:lumMod val="75000"/>
                    <a:lumOff val="25000"/>
                  </a:schemeClr>
                </a:solidFill>
                <a:latin typeface="Century Gothic" panose="020B0502020202020204" pitchFamily="34" charset="0"/>
                <a:cs typeface="Arial" pitchFamily="34" charset="0"/>
              </a:rPr>
              <a:t>Certified</a:t>
            </a:r>
          </a:p>
          <a:p>
            <a:pPr>
              <a:buFont typeface="Wingdings" pitchFamily="2" charset="2"/>
              <a:buChar char="ü"/>
            </a:pPr>
            <a:r>
              <a:rPr lang="en-AU" sz="3200" b="1" dirty="0">
                <a:solidFill>
                  <a:schemeClr val="tx1">
                    <a:lumMod val="75000"/>
                    <a:lumOff val="25000"/>
                  </a:schemeClr>
                </a:solidFill>
                <a:latin typeface="Century Gothic" panose="020B0502020202020204" pitchFamily="34" charset="0"/>
                <a:cs typeface="Arial" pitchFamily="34" charset="0"/>
              </a:rPr>
              <a:t>Current!</a:t>
            </a:r>
          </a:p>
          <a:p>
            <a:endParaRPr lang="en-AU" sz="3200" dirty="0">
              <a:latin typeface="Century Gothic" panose="020B0502020202020204" pitchFamily="34" charset="0"/>
            </a:endParaRPr>
          </a:p>
        </p:txBody>
      </p:sp>
    </p:spTree>
    <p:extLst>
      <p:ext uri="{BB962C8B-B14F-4D97-AF65-F5344CB8AC3E}">
        <p14:creationId xmlns:p14="http://schemas.microsoft.com/office/powerpoint/2010/main" val="103935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AU" sz="4000" dirty="0">
                <a:latin typeface="Century Gothic" panose="020B0502020202020204" pitchFamily="34" charset="0"/>
                <a:cs typeface="Arial" pitchFamily="34" charset="0"/>
              </a:rPr>
              <a:t>Key messages</a:t>
            </a:r>
          </a:p>
        </p:txBody>
      </p:sp>
      <p:sp>
        <p:nvSpPr>
          <p:cNvPr id="3" name="Content Placeholder 2"/>
          <p:cNvSpPr>
            <a:spLocks noGrp="1"/>
          </p:cNvSpPr>
          <p:nvPr>
            <p:ph idx="1"/>
          </p:nvPr>
        </p:nvSpPr>
        <p:spPr>
          <a:xfrm>
            <a:off x="358048" y="1583139"/>
            <a:ext cx="8229600" cy="4785395"/>
          </a:xfrm>
        </p:spPr>
        <p:txBody>
          <a:bodyPr>
            <a:normAutofit/>
          </a:bodyPr>
          <a:lstStyle/>
          <a:p>
            <a:pPr marL="0" indent="0">
              <a:buNone/>
            </a:pPr>
            <a:endParaRPr lang="en-AU" b="1" dirty="0" smtClean="0">
              <a:latin typeface="Century Gothic" panose="020B0502020202020204" pitchFamily="34" charset="0"/>
            </a:endParaRPr>
          </a:p>
          <a:p>
            <a:pPr marL="0" indent="0" algn="ctr">
              <a:buNone/>
            </a:pPr>
            <a:r>
              <a:rPr lang="en-AU" b="1" dirty="0" smtClean="0">
                <a:latin typeface="Century Gothic" panose="020B0502020202020204" pitchFamily="34" charset="0"/>
              </a:rPr>
              <a:t>Make sure your key messages </a:t>
            </a:r>
          </a:p>
          <a:p>
            <a:pPr marL="0" indent="0" algn="ctr">
              <a:buNone/>
            </a:pPr>
            <a:r>
              <a:rPr lang="en-AU" b="1" u="sng" dirty="0" smtClean="0">
                <a:latin typeface="Century Gothic" panose="020B0502020202020204" pitchFamily="34" charset="0"/>
              </a:rPr>
              <a:t>clearly define what your organisation is all about and your POINT OF DIFFERENCE. </a:t>
            </a:r>
          </a:p>
          <a:p>
            <a:pPr marL="0" indent="0" algn="ctr">
              <a:buNone/>
            </a:pPr>
            <a:endParaRPr lang="en-AU" b="1" dirty="0" smtClean="0">
              <a:latin typeface="Century Gothic" panose="020B0502020202020204" pitchFamily="34" charset="0"/>
            </a:endParaRPr>
          </a:p>
          <a:p>
            <a:pPr marL="0" indent="0" algn="ctr">
              <a:buNone/>
            </a:pPr>
            <a:r>
              <a:rPr lang="en-AU" b="1" dirty="0" smtClean="0">
                <a:latin typeface="Century Gothic" panose="020B0502020202020204" pitchFamily="34" charset="0"/>
              </a:rPr>
              <a:t>Funders have hundreds of applications to read - survive the “tick and flick” and remember word restrictions!</a:t>
            </a:r>
            <a:endParaRPr lang="en-AU" b="1" dirty="0">
              <a:latin typeface="Century Gothic" panose="020B0502020202020204" pitchFamily="34" charset="0"/>
            </a:endParaRPr>
          </a:p>
          <a:p>
            <a:pPr marL="0" indent="0">
              <a:buNone/>
            </a:pPr>
            <a:endParaRPr lang="en-AU" b="1" dirty="0" smtClean="0">
              <a:latin typeface="Century Gothic" panose="020B0502020202020204" pitchFamily="34" charset="0"/>
            </a:endParaRPr>
          </a:p>
          <a:p>
            <a:pPr marL="0" indent="0">
              <a:buNone/>
            </a:pPr>
            <a:endParaRPr lang="en-AU" b="1" dirty="0">
              <a:latin typeface="Century Gothic" panose="020B0502020202020204" pitchFamily="34" charset="0"/>
            </a:endParaRPr>
          </a:p>
          <a:p>
            <a:pPr marL="0" indent="0">
              <a:buNone/>
            </a:pPr>
            <a:endParaRPr lang="en-AU" b="1" dirty="0" smtClean="0">
              <a:latin typeface="Century Gothic" panose="020B0502020202020204" pitchFamily="34" charset="0"/>
            </a:endParaRPr>
          </a:p>
          <a:p>
            <a:pPr marL="0" indent="0">
              <a:buNone/>
            </a:pPr>
            <a:endParaRPr lang="en-AU" b="1" dirty="0">
              <a:latin typeface="Century Gothic" panose="020B0502020202020204" pitchFamily="34" charset="0"/>
            </a:endParaRPr>
          </a:p>
          <a:p>
            <a:pPr marL="0" indent="0">
              <a:buNone/>
            </a:pPr>
            <a:endParaRPr lang="en-AU" b="1" dirty="0">
              <a:latin typeface="Century Gothic" panose="020B0502020202020204" pitchFamily="34" charset="0"/>
            </a:endParaRPr>
          </a:p>
        </p:txBody>
      </p:sp>
    </p:spTree>
    <p:extLst>
      <p:ext uri="{BB962C8B-B14F-4D97-AF65-F5344CB8AC3E}">
        <p14:creationId xmlns:p14="http://schemas.microsoft.com/office/powerpoint/2010/main" val="1502604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p:cNvSpPr>
            <a:spLocks noGrp="1"/>
          </p:cNvSpPr>
          <p:nvPr>
            <p:ph idx="1"/>
          </p:nvPr>
        </p:nvSpPr>
        <p:spPr bwMode="auto">
          <a:xfrm>
            <a:off x="0" y="1268413"/>
            <a:ext cx="4140200" cy="4146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22300" indent="-514350">
              <a:spcBef>
                <a:spcPts val="600"/>
              </a:spcBef>
              <a:spcAft>
                <a:spcPts val="600"/>
              </a:spcAft>
              <a:buFont typeface="Wingdings 3" pitchFamily="18" charset="2"/>
              <a:buAutoNum type="arabicPeriod"/>
            </a:pPr>
            <a:endParaRPr lang="en-US" sz="2000" dirty="0" smtClean="0"/>
          </a:p>
          <a:p>
            <a:pPr marL="622300" indent="-514350">
              <a:spcBef>
                <a:spcPts val="600"/>
              </a:spcBef>
              <a:spcAft>
                <a:spcPts val="600"/>
              </a:spcAft>
              <a:buFont typeface="Wingdings 3" pitchFamily="18" charset="2"/>
              <a:buAutoNum type="arabicPeriod"/>
            </a:pPr>
            <a:endParaRPr lang="en-US" sz="2400" dirty="0" smtClean="0"/>
          </a:p>
          <a:p>
            <a:pPr marL="622300" indent="-514350">
              <a:spcBef>
                <a:spcPts val="600"/>
              </a:spcBef>
              <a:spcAft>
                <a:spcPts val="600"/>
              </a:spcAft>
              <a:buFont typeface="Wingdings 3" pitchFamily="18" charset="2"/>
              <a:buAutoNum type="arabicPeriod"/>
            </a:pPr>
            <a:endParaRPr lang="en-US" sz="2400" dirty="0" smtClean="0"/>
          </a:p>
          <a:p>
            <a:pPr marL="622300" indent="-514350">
              <a:spcBef>
                <a:spcPts val="600"/>
              </a:spcBef>
              <a:spcAft>
                <a:spcPts val="600"/>
              </a:spcAft>
              <a:buFont typeface="Wingdings 3" pitchFamily="18" charset="2"/>
              <a:buAutoNum type="arabicPeriod"/>
            </a:pPr>
            <a:r>
              <a:rPr lang="en-US" b="1" dirty="0" smtClean="0"/>
              <a:t>Talk the funder’s language </a:t>
            </a:r>
          </a:p>
          <a:p>
            <a:pPr marL="622300" indent="-514350">
              <a:spcBef>
                <a:spcPts val="600"/>
              </a:spcBef>
              <a:spcAft>
                <a:spcPts val="600"/>
              </a:spcAft>
              <a:buFont typeface="Wingdings 3" pitchFamily="18" charset="2"/>
              <a:buAutoNum type="arabicPeriod"/>
            </a:pPr>
            <a:endParaRPr lang="en-US" sz="2000" dirty="0" smtClean="0"/>
          </a:p>
        </p:txBody>
      </p:sp>
      <p:sp>
        <p:nvSpPr>
          <p:cNvPr id="14" name="Title 13"/>
          <p:cNvSpPr>
            <a:spLocks noGrp="1"/>
          </p:cNvSpPr>
          <p:nvPr>
            <p:ph type="title"/>
          </p:nvPr>
        </p:nvSpPr>
        <p:spPr bwMode="auto">
          <a:xfrm>
            <a:off x="959291" y="517793"/>
            <a:ext cx="7507287" cy="6169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r>
              <a:rPr lang="en-US" sz="4000" dirty="0" smtClean="0"/>
              <a:t>The application – the ask</a:t>
            </a:r>
          </a:p>
        </p:txBody>
      </p:sp>
      <p:pic>
        <p:nvPicPr>
          <p:cNvPr id="6" name="Picture 5" descr="rmon117l.jpg"/>
          <p:cNvPicPr>
            <a:picLocks noChangeAspect="1"/>
          </p:cNvPicPr>
          <p:nvPr/>
        </p:nvPicPr>
        <p:blipFill>
          <a:blip r:embed="rId2">
            <a:extLst>
              <a:ext uri="{28A0092B-C50C-407E-A947-70E740481C1C}">
                <a14:useLocalDpi xmlns:a14="http://schemas.microsoft.com/office/drawing/2010/main" val="0"/>
              </a:ext>
            </a:extLst>
          </a:blip>
          <a:srcRect t="8659" r="3876" b="5310"/>
          <a:stretch>
            <a:fillRect/>
          </a:stretch>
        </p:blipFill>
        <p:spPr bwMode="auto">
          <a:xfrm>
            <a:off x="4508195" y="1345531"/>
            <a:ext cx="4129030" cy="5019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82126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xEl>
                                              <p:pRg st="3" end="3"/>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bwMode="auto">
          <a:xfrm>
            <a:off x="467544" y="1308299"/>
            <a:ext cx="8229600" cy="518457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622300" indent="-514350">
              <a:spcBef>
                <a:spcPts val="600"/>
              </a:spcBef>
              <a:spcAft>
                <a:spcPts val="600"/>
              </a:spcAft>
              <a:buFontTx/>
              <a:buAutoNum type="arabicPeriod" startAt="2"/>
            </a:pPr>
            <a:r>
              <a:rPr lang="en-US" sz="2400" dirty="0" smtClean="0"/>
              <a:t>READ the questions carefully and ANSWER them!</a:t>
            </a:r>
          </a:p>
          <a:p>
            <a:pPr marL="622300" indent="-514350">
              <a:spcBef>
                <a:spcPts val="600"/>
              </a:spcBef>
              <a:spcAft>
                <a:spcPts val="600"/>
              </a:spcAft>
              <a:buFontTx/>
              <a:buAutoNum type="arabicPeriod" startAt="2"/>
            </a:pPr>
            <a:r>
              <a:rPr lang="en-US" sz="2400" dirty="0" smtClean="0"/>
              <a:t>Tell them HOW your project addresses their criteria within the responses </a:t>
            </a:r>
          </a:p>
          <a:p>
            <a:pPr marL="622300" indent="-514350">
              <a:spcBef>
                <a:spcPts val="600"/>
              </a:spcBef>
              <a:spcAft>
                <a:spcPts val="600"/>
              </a:spcAft>
              <a:buFontTx/>
              <a:buAutoNum type="arabicPeriod" startAt="2"/>
            </a:pPr>
            <a:r>
              <a:rPr lang="en-US" sz="2400" dirty="0" smtClean="0"/>
              <a:t>Have you got the most up-to-date project information from the project managers? </a:t>
            </a:r>
          </a:p>
          <a:p>
            <a:pPr marL="622300" indent="-514350">
              <a:spcBef>
                <a:spcPts val="600"/>
              </a:spcBef>
              <a:spcAft>
                <a:spcPts val="600"/>
              </a:spcAft>
              <a:buFont typeface="Wingdings 3" pitchFamily="18" charset="2"/>
              <a:buAutoNum type="arabicPeriod" startAt="2"/>
            </a:pPr>
            <a:r>
              <a:rPr lang="en-US" sz="2400" dirty="0" smtClean="0"/>
              <a:t>Include any research and results to date.</a:t>
            </a:r>
          </a:p>
          <a:p>
            <a:pPr marL="622300" indent="-514350">
              <a:spcBef>
                <a:spcPts val="600"/>
              </a:spcBef>
              <a:spcAft>
                <a:spcPts val="600"/>
              </a:spcAft>
              <a:buFont typeface="Wingdings 3" pitchFamily="18" charset="2"/>
              <a:buAutoNum type="arabicPeriod" startAt="2"/>
            </a:pPr>
            <a:r>
              <a:rPr lang="en-US" sz="2400" dirty="0" smtClean="0"/>
              <a:t>Use demonstrable evidence!</a:t>
            </a:r>
          </a:p>
          <a:p>
            <a:pPr marL="622300" indent="-514350">
              <a:spcBef>
                <a:spcPts val="600"/>
              </a:spcBef>
              <a:spcAft>
                <a:spcPts val="600"/>
              </a:spcAft>
              <a:buFont typeface="Wingdings 3" pitchFamily="18" charset="2"/>
              <a:buAutoNum type="arabicPeriod" startAt="2"/>
            </a:pPr>
            <a:r>
              <a:rPr lang="en-US" sz="2400" dirty="0" smtClean="0"/>
              <a:t>Ensure you have someone who writes well to put the application together</a:t>
            </a:r>
          </a:p>
          <a:p>
            <a:pPr marL="622300" indent="-514350">
              <a:spcBef>
                <a:spcPts val="600"/>
              </a:spcBef>
              <a:spcAft>
                <a:spcPts val="600"/>
              </a:spcAft>
              <a:buFont typeface="Wingdings 3" pitchFamily="18" charset="2"/>
              <a:buAutoNum type="arabicPeriod" startAt="2"/>
            </a:pPr>
            <a:r>
              <a:rPr lang="en-US" sz="2400" dirty="0" smtClean="0"/>
              <a:t>Illustrate the need WELL! Grants are highly competitive. </a:t>
            </a:r>
          </a:p>
          <a:p>
            <a:pPr marL="622300" indent="-514350"/>
            <a:endParaRPr lang="en-US" sz="2400" dirty="0" smtClean="0"/>
          </a:p>
        </p:txBody>
      </p:sp>
    </p:spTree>
    <p:extLst>
      <p:ext uri="{BB962C8B-B14F-4D97-AF65-F5344CB8AC3E}">
        <p14:creationId xmlns:p14="http://schemas.microsoft.com/office/powerpoint/2010/main" val="21370721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bwMode="auto">
          <a:xfrm>
            <a:off x="457200" y="1388126"/>
            <a:ext cx="8229600" cy="4738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55000" lnSpcReduction="20000"/>
          </a:bodyPr>
          <a:lstStyle/>
          <a:p>
            <a:pPr algn="ctr">
              <a:buFontTx/>
              <a:buNone/>
            </a:pPr>
            <a:endParaRPr lang="en-AU" sz="4000" b="1" dirty="0" smtClean="0">
              <a:solidFill>
                <a:srgbClr val="4FAE40"/>
              </a:solidFill>
            </a:endParaRPr>
          </a:p>
          <a:p>
            <a:pPr algn="ctr">
              <a:buFontTx/>
              <a:buNone/>
            </a:pPr>
            <a:r>
              <a:rPr lang="en-AU" sz="6500" b="1" dirty="0" smtClean="0">
                <a:solidFill>
                  <a:srgbClr val="64A845"/>
                </a:solidFill>
              </a:rPr>
              <a:t>Remember Fundraising 101 – </a:t>
            </a:r>
          </a:p>
          <a:p>
            <a:pPr algn="ctr">
              <a:buFontTx/>
              <a:buNone/>
            </a:pPr>
            <a:r>
              <a:rPr lang="en-AU" sz="6500" b="1" dirty="0" smtClean="0">
                <a:solidFill>
                  <a:srgbClr val="64A845"/>
                </a:solidFill>
              </a:rPr>
              <a:t>People give to people! </a:t>
            </a:r>
          </a:p>
          <a:p>
            <a:pPr algn="ctr">
              <a:defRPr/>
            </a:pPr>
            <a:endParaRPr lang="en-AU" sz="4000" b="1" dirty="0" smtClean="0"/>
          </a:p>
          <a:p>
            <a:pPr marL="109728" indent="0" algn="ctr">
              <a:buNone/>
              <a:defRPr/>
            </a:pPr>
            <a:r>
              <a:rPr lang="en-AU" sz="4400" b="1" dirty="0" smtClean="0"/>
              <a:t>Balancing </a:t>
            </a:r>
            <a:r>
              <a:rPr lang="en-AU" sz="4400" b="1" dirty="0"/>
              <a:t>Emotion vs Evidence:</a:t>
            </a:r>
          </a:p>
          <a:p>
            <a:pPr>
              <a:defRPr/>
            </a:pPr>
            <a:endParaRPr lang="en-AU" sz="4400" dirty="0"/>
          </a:p>
          <a:p>
            <a:pPr>
              <a:defRPr/>
            </a:pPr>
            <a:endParaRPr lang="en-AU" sz="4400" b="1" dirty="0"/>
          </a:p>
          <a:p>
            <a:pPr marL="109728" indent="0" algn="ctr">
              <a:buNone/>
              <a:defRPr/>
            </a:pPr>
            <a:r>
              <a:rPr lang="en-AU" sz="4400" b="1" dirty="0"/>
              <a:t>“The organisations that are successful in receiving philanthropic funds are the ones able to outline a business case based on outcomes, rather than relying on emotional appeal” </a:t>
            </a:r>
          </a:p>
          <a:p>
            <a:pPr>
              <a:defRPr/>
            </a:pPr>
            <a:endParaRPr lang="en-AU" sz="4000" dirty="0"/>
          </a:p>
          <a:p>
            <a:pPr marL="109728" indent="0" algn="ctr">
              <a:buNone/>
              <a:defRPr/>
            </a:pPr>
            <a:r>
              <a:rPr lang="en-AU" sz="2800" i="1" dirty="0">
                <a:solidFill>
                  <a:schemeClr val="tx1">
                    <a:lumMod val="65000"/>
                    <a:lumOff val="35000"/>
                  </a:schemeClr>
                </a:solidFill>
              </a:rPr>
              <a:t>Andrew Thomas, Perpetual.</a:t>
            </a:r>
          </a:p>
          <a:p>
            <a:pPr algn="ctr">
              <a:buFontTx/>
              <a:buNone/>
            </a:pPr>
            <a:endParaRPr lang="en-US" sz="4000" b="1" dirty="0" smtClean="0">
              <a:solidFill>
                <a:srgbClr val="4FAE40"/>
              </a:solidFill>
            </a:endParaRPr>
          </a:p>
          <a:p>
            <a:endParaRPr lang="en-US" dirty="0" smtClean="0"/>
          </a:p>
        </p:txBody>
      </p:sp>
    </p:spTree>
    <p:extLst>
      <p:ext uri="{BB962C8B-B14F-4D97-AF65-F5344CB8AC3E}">
        <p14:creationId xmlns:p14="http://schemas.microsoft.com/office/powerpoint/2010/main" val="7472915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from="(-#ppt_w/2)" to="(#ppt_x)" calcmode="lin" valueType="num">
                                      <p:cBhvr>
                                        <p:cTn id="7" dur="600" fill="hold">
                                          <p:stCondLst>
                                            <p:cond delay="0"/>
                                          </p:stCondLst>
                                        </p:cTn>
                                        <p:tgtEl>
                                          <p:spTgt spid="3">
                                            <p:txEl>
                                              <p:pRg st="1" end="1"/>
                                            </p:txEl>
                                          </p:spTgt>
                                        </p:tgtEl>
                                        <p:attrNameLst>
                                          <p:attrName>ppt_x</p:attrName>
                                        </p:attrNameLst>
                                      </p:cBhvr>
                                    </p:anim>
                                    <p:anim from="0" to="-1.0" calcmode="lin" valueType="num">
                                      <p:cBhvr>
                                        <p:cTn id="8" dur="200" decel="50000" autoRev="1" fill="hold">
                                          <p:stCondLst>
                                            <p:cond delay="600"/>
                                          </p:stCondLst>
                                        </p:cTn>
                                        <p:tgtEl>
                                          <p:spTgt spid="3">
                                            <p:txEl>
                                              <p:pRg st="1" end="1"/>
                                            </p:txEl>
                                          </p:spTgt>
                                        </p:tgtEl>
                                        <p:attrNameLst>
                                          <p:attrName>xshear</p:attrName>
                                        </p:attrNameLst>
                                      </p:cBhvr>
                                    </p:anim>
                                    <p:animScale>
                                      <p:cBhvr>
                                        <p:cTn id="9" dur="200" decel="100000" autoRev="1" fill="hold">
                                          <p:stCondLst>
                                            <p:cond delay="600"/>
                                          </p:stCondLst>
                                        </p:cTn>
                                        <p:tgtEl>
                                          <p:spTgt spid="3">
                                            <p:txEl>
                                              <p:pRg st="1" end="1"/>
                                            </p:txEl>
                                          </p:spTgt>
                                        </p:tgtEl>
                                      </p:cBhvr>
                                      <p:from x="100000" y="100000"/>
                                      <p:to x="80000" y="100000"/>
                                    </p:animScale>
                                    <p:anim by="(#ppt_h/3+#ppt_w*0.1)" calcmode="lin" valueType="num">
                                      <p:cBhvr additive="sum">
                                        <p:cTn id="10" dur="200" decel="100000" autoRev="1" fill="hold">
                                          <p:stCondLst>
                                            <p:cond delay="600"/>
                                          </p:stCondLst>
                                        </p:cTn>
                                        <p:tgtEl>
                                          <p:spTgt spid="3">
                                            <p:txEl>
                                              <p:pRg st="1" end="1"/>
                                            </p:txEl>
                                          </p:spTgt>
                                        </p:tgtEl>
                                        <p:attrNameLst>
                                          <p:attrName>ppt_x</p:attrName>
                                        </p:attrNameLst>
                                      </p:cBhvr>
                                    </p:anim>
                                  </p:childTnLst>
                                </p:cTn>
                              </p:par>
                              <p:par>
                                <p:cTn id="11" presetID="34"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from="(-#ppt_w/2)" to="(#ppt_x)" calcmode="lin" valueType="num">
                                      <p:cBhvr>
                                        <p:cTn id="13" dur="600" fill="hold">
                                          <p:stCondLst>
                                            <p:cond delay="0"/>
                                          </p:stCondLst>
                                        </p:cTn>
                                        <p:tgtEl>
                                          <p:spTgt spid="3">
                                            <p:txEl>
                                              <p:pRg st="2" end="2"/>
                                            </p:txEl>
                                          </p:spTgt>
                                        </p:tgtEl>
                                        <p:attrNameLst>
                                          <p:attrName>ppt_x</p:attrName>
                                        </p:attrNameLst>
                                      </p:cBhvr>
                                    </p:anim>
                                    <p:anim from="0" to="-1.0" calcmode="lin" valueType="num">
                                      <p:cBhvr>
                                        <p:cTn id="14" dur="200" decel="50000" autoRev="1" fill="hold">
                                          <p:stCondLst>
                                            <p:cond delay="600"/>
                                          </p:stCondLst>
                                        </p:cTn>
                                        <p:tgtEl>
                                          <p:spTgt spid="3">
                                            <p:txEl>
                                              <p:pRg st="2" end="2"/>
                                            </p:txEl>
                                          </p:spTgt>
                                        </p:tgtEl>
                                        <p:attrNameLst>
                                          <p:attrName>xshear</p:attrName>
                                        </p:attrNameLst>
                                      </p:cBhvr>
                                    </p:anim>
                                    <p:animScale>
                                      <p:cBhvr>
                                        <p:cTn id="15" dur="200" decel="100000" autoRev="1" fill="hold">
                                          <p:stCondLst>
                                            <p:cond delay="600"/>
                                          </p:stCondLst>
                                        </p:cTn>
                                        <p:tgtEl>
                                          <p:spTgt spid="3">
                                            <p:txEl>
                                              <p:pRg st="2" end="2"/>
                                            </p:txEl>
                                          </p:spTgt>
                                        </p:tgtEl>
                                      </p:cBhvr>
                                      <p:from x="100000" y="100000"/>
                                      <p:to x="80000" y="100000"/>
                                    </p:animScale>
                                    <p:anim by="(#ppt_h/3+#ppt_w*0.1)" calcmode="lin" valueType="num">
                                      <p:cBhvr additive="sum">
                                        <p:cTn id="16" dur="200" decel="100000" autoRev="1" fill="hold">
                                          <p:stCondLst>
                                            <p:cond delay="600"/>
                                          </p:stCondLst>
                                        </p:cTn>
                                        <p:tgtEl>
                                          <p:spTgt spid="3">
                                            <p:txEl>
                                              <p:pRg st="2" end="2"/>
                                            </p:txEl>
                                          </p:spTgt>
                                        </p:tgtEl>
                                        <p:attrNameLst>
                                          <p:attrName>ppt_x</p:attrName>
                                        </p:attrNameLst>
                                      </p:cBhvr>
                                    </p:anim>
                                  </p:childTnLst>
                                </p:cTn>
                              </p:par>
                              <p:par>
                                <p:cTn id="17" presetID="34"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from="(-#ppt_w/2)" to="(#ppt_x)" calcmode="lin" valueType="num">
                                      <p:cBhvr>
                                        <p:cTn id="19" dur="600" fill="hold">
                                          <p:stCondLst>
                                            <p:cond delay="0"/>
                                          </p:stCondLst>
                                        </p:cTn>
                                        <p:tgtEl>
                                          <p:spTgt spid="3">
                                            <p:txEl>
                                              <p:pRg st="4" end="4"/>
                                            </p:txEl>
                                          </p:spTgt>
                                        </p:tgtEl>
                                        <p:attrNameLst>
                                          <p:attrName>ppt_x</p:attrName>
                                        </p:attrNameLst>
                                      </p:cBhvr>
                                    </p:anim>
                                    <p:anim from="0" to="-1.0" calcmode="lin" valueType="num">
                                      <p:cBhvr>
                                        <p:cTn id="20" dur="200" decel="50000" autoRev="1" fill="hold">
                                          <p:stCondLst>
                                            <p:cond delay="600"/>
                                          </p:stCondLst>
                                        </p:cTn>
                                        <p:tgtEl>
                                          <p:spTgt spid="3">
                                            <p:txEl>
                                              <p:pRg st="4" end="4"/>
                                            </p:txEl>
                                          </p:spTgt>
                                        </p:tgtEl>
                                        <p:attrNameLst>
                                          <p:attrName>xshear</p:attrName>
                                        </p:attrNameLst>
                                      </p:cBhvr>
                                    </p:anim>
                                    <p:animScale>
                                      <p:cBhvr>
                                        <p:cTn id="21" dur="200" decel="100000" autoRev="1" fill="hold">
                                          <p:stCondLst>
                                            <p:cond delay="600"/>
                                          </p:stCondLst>
                                        </p:cTn>
                                        <p:tgtEl>
                                          <p:spTgt spid="3">
                                            <p:txEl>
                                              <p:pRg st="4" end="4"/>
                                            </p:txEl>
                                          </p:spTgt>
                                        </p:tgtEl>
                                      </p:cBhvr>
                                      <p:from x="100000" y="100000"/>
                                      <p:to x="80000" y="100000"/>
                                    </p:animScale>
                                    <p:anim by="(#ppt_h/3+#ppt_w*0.1)" calcmode="lin" valueType="num">
                                      <p:cBhvr additive="sum">
                                        <p:cTn id="22" dur="200" decel="100000" autoRev="1" fill="hold">
                                          <p:stCondLst>
                                            <p:cond delay="600"/>
                                          </p:stCondLst>
                                        </p:cTn>
                                        <p:tgtEl>
                                          <p:spTgt spid="3">
                                            <p:txEl>
                                              <p:pRg st="4" end="4"/>
                                            </p:txEl>
                                          </p:spTgt>
                                        </p:tgtEl>
                                        <p:attrNameLst>
                                          <p:attrName>ppt_x</p:attrName>
                                        </p:attrNameLst>
                                      </p:cBhvr>
                                    </p:anim>
                                  </p:childTnLst>
                                </p:cTn>
                              </p:par>
                              <p:par>
                                <p:cTn id="23" presetID="34"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from="(-#ppt_w/2)" to="(#ppt_x)" calcmode="lin" valueType="num">
                                      <p:cBhvr>
                                        <p:cTn id="25" dur="600" fill="hold">
                                          <p:stCondLst>
                                            <p:cond delay="0"/>
                                          </p:stCondLst>
                                        </p:cTn>
                                        <p:tgtEl>
                                          <p:spTgt spid="3">
                                            <p:txEl>
                                              <p:pRg st="7" end="7"/>
                                            </p:txEl>
                                          </p:spTgt>
                                        </p:tgtEl>
                                        <p:attrNameLst>
                                          <p:attrName>ppt_x</p:attrName>
                                        </p:attrNameLst>
                                      </p:cBhvr>
                                    </p:anim>
                                    <p:anim from="0" to="-1.0" calcmode="lin" valueType="num">
                                      <p:cBhvr>
                                        <p:cTn id="26" dur="200" decel="50000" autoRev="1" fill="hold">
                                          <p:stCondLst>
                                            <p:cond delay="600"/>
                                          </p:stCondLst>
                                        </p:cTn>
                                        <p:tgtEl>
                                          <p:spTgt spid="3">
                                            <p:txEl>
                                              <p:pRg st="7" end="7"/>
                                            </p:txEl>
                                          </p:spTgt>
                                        </p:tgtEl>
                                        <p:attrNameLst>
                                          <p:attrName>xshear</p:attrName>
                                        </p:attrNameLst>
                                      </p:cBhvr>
                                    </p:anim>
                                    <p:animScale>
                                      <p:cBhvr>
                                        <p:cTn id="27" dur="200" decel="100000" autoRev="1" fill="hold">
                                          <p:stCondLst>
                                            <p:cond delay="600"/>
                                          </p:stCondLst>
                                        </p:cTn>
                                        <p:tgtEl>
                                          <p:spTgt spid="3">
                                            <p:txEl>
                                              <p:pRg st="7" end="7"/>
                                            </p:txEl>
                                          </p:spTgt>
                                        </p:tgtEl>
                                      </p:cBhvr>
                                      <p:from x="100000" y="100000"/>
                                      <p:to x="80000" y="100000"/>
                                    </p:animScale>
                                    <p:anim by="(#ppt_h/3+#ppt_w*0.1)" calcmode="lin" valueType="num">
                                      <p:cBhvr additive="sum">
                                        <p:cTn id="28" dur="200" decel="100000" autoRev="1" fill="hold">
                                          <p:stCondLst>
                                            <p:cond delay="600"/>
                                          </p:stCondLst>
                                        </p:cTn>
                                        <p:tgtEl>
                                          <p:spTgt spid="3">
                                            <p:txEl>
                                              <p:pRg st="7" end="7"/>
                                            </p:txEl>
                                          </p:spTgt>
                                        </p:tgtEl>
                                        <p:attrNameLst>
                                          <p:attrName>ppt_x</p:attrName>
                                        </p:attrNameLst>
                                      </p:cBhvr>
                                    </p:anim>
                                  </p:childTnLst>
                                </p:cTn>
                              </p:par>
                              <p:par>
                                <p:cTn id="29" presetID="34"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from="(-#ppt_w/2)" to="(#ppt_x)" calcmode="lin" valueType="num">
                                      <p:cBhvr>
                                        <p:cTn id="31" dur="600" fill="hold">
                                          <p:stCondLst>
                                            <p:cond delay="0"/>
                                          </p:stCondLst>
                                        </p:cTn>
                                        <p:tgtEl>
                                          <p:spTgt spid="3">
                                            <p:txEl>
                                              <p:pRg st="9" end="9"/>
                                            </p:txEl>
                                          </p:spTgt>
                                        </p:tgtEl>
                                        <p:attrNameLst>
                                          <p:attrName>ppt_x</p:attrName>
                                        </p:attrNameLst>
                                      </p:cBhvr>
                                    </p:anim>
                                    <p:anim from="0" to="-1.0" calcmode="lin" valueType="num">
                                      <p:cBhvr>
                                        <p:cTn id="32" dur="200" decel="50000" autoRev="1" fill="hold">
                                          <p:stCondLst>
                                            <p:cond delay="600"/>
                                          </p:stCondLst>
                                        </p:cTn>
                                        <p:tgtEl>
                                          <p:spTgt spid="3">
                                            <p:txEl>
                                              <p:pRg st="9" end="9"/>
                                            </p:txEl>
                                          </p:spTgt>
                                        </p:tgtEl>
                                        <p:attrNameLst>
                                          <p:attrName>xshear</p:attrName>
                                        </p:attrNameLst>
                                      </p:cBhvr>
                                    </p:anim>
                                    <p:animScale>
                                      <p:cBhvr>
                                        <p:cTn id="33" dur="200" decel="100000" autoRev="1" fill="hold">
                                          <p:stCondLst>
                                            <p:cond delay="600"/>
                                          </p:stCondLst>
                                        </p:cTn>
                                        <p:tgtEl>
                                          <p:spTgt spid="3">
                                            <p:txEl>
                                              <p:pRg st="9" end="9"/>
                                            </p:txEl>
                                          </p:spTgt>
                                        </p:tgtEl>
                                      </p:cBhvr>
                                      <p:from x="100000" y="100000"/>
                                      <p:to x="80000" y="100000"/>
                                    </p:animScale>
                                    <p:anim by="(#ppt_h/3+#ppt_w*0.1)" calcmode="lin" valueType="num">
                                      <p:cBhvr additive="sum">
                                        <p:cTn id="34" dur="200" decel="100000" autoRev="1" fill="hold">
                                          <p:stCondLst>
                                            <p:cond delay="600"/>
                                          </p:stCondLst>
                                        </p:cTn>
                                        <p:tgtEl>
                                          <p:spTgt spid="3">
                                            <p:txEl>
                                              <p:pRg st="9" end="9"/>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841375" y="8890"/>
            <a:ext cx="8123238" cy="748344"/>
          </a:xfrm>
        </p:spPr>
        <p:txBody>
          <a:bodyPr>
            <a:normAutofit/>
          </a:bodyPr>
          <a:lstStyle/>
          <a:p>
            <a:pPr algn="ctr">
              <a:defRPr/>
            </a:pPr>
            <a:r>
              <a:rPr lang="en-US" sz="3600" dirty="0" smtClean="0"/>
              <a:t>Grant Writing checklist</a:t>
            </a:r>
            <a:endParaRPr lang="en-US" sz="3600" dirty="0"/>
          </a:p>
        </p:txBody>
      </p:sp>
      <p:sp>
        <p:nvSpPr>
          <p:cNvPr id="8" name="TextBox 7"/>
          <p:cNvSpPr txBox="1"/>
          <p:nvPr/>
        </p:nvSpPr>
        <p:spPr>
          <a:xfrm>
            <a:off x="384175" y="1384300"/>
            <a:ext cx="8432800" cy="5340350"/>
          </a:xfrm>
          <a:prstGeom prst="rect">
            <a:avLst/>
          </a:prstGeom>
          <a:solidFill>
            <a:schemeClr val="accent1">
              <a:lumMod val="20000"/>
              <a:lumOff val="80000"/>
            </a:schemeClr>
          </a:solidFill>
        </p:spPr>
        <p:txBody>
          <a:bodyPr>
            <a:spAutoFit/>
          </a:bodyPr>
          <a:lstStyle/>
          <a:p>
            <a:pPr marL="342900" indent="-342900">
              <a:spcBef>
                <a:spcPts val="600"/>
              </a:spcBef>
              <a:buFont typeface="+mj-lt"/>
              <a:buAutoNum type="arabicPeriod"/>
              <a:defRPr/>
            </a:pPr>
            <a:r>
              <a:rPr lang="en-AU" dirty="0"/>
              <a:t>When writing an application, ensure that the project match is spot on.  </a:t>
            </a:r>
            <a:endParaRPr lang="en-US" dirty="0"/>
          </a:p>
          <a:p>
            <a:pPr marL="342900" indent="-342900">
              <a:spcBef>
                <a:spcPts val="600"/>
              </a:spcBef>
              <a:buFont typeface="+mj-lt"/>
              <a:buAutoNum type="arabicPeriod"/>
              <a:defRPr/>
            </a:pPr>
            <a:r>
              <a:rPr lang="en-AU" dirty="0"/>
              <a:t>Ensure that applications contain the most relevant and </a:t>
            </a:r>
            <a:r>
              <a:rPr lang="en-AU" dirty="0" smtClean="0"/>
              <a:t>up-to-date </a:t>
            </a:r>
            <a:r>
              <a:rPr lang="en-AU" dirty="0"/>
              <a:t>information about the organisation and clients / cause that it represents. </a:t>
            </a:r>
            <a:endParaRPr lang="en-US" dirty="0"/>
          </a:p>
          <a:p>
            <a:pPr marL="342900" indent="-342900">
              <a:spcBef>
                <a:spcPts val="600"/>
              </a:spcBef>
              <a:buFont typeface="+mj-lt"/>
              <a:buAutoNum type="arabicPeriod"/>
              <a:defRPr/>
            </a:pPr>
            <a:r>
              <a:rPr lang="en-AU" dirty="0"/>
              <a:t>Ensure that the ask is at the front of the application (where possible) and that it focuses on the people being helped.</a:t>
            </a:r>
          </a:p>
          <a:p>
            <a:pPr marL="342900" indent="-342900">
              <a:spcBef>
                <a:spcPts val="600"/>
              </a:spcBef>
              <a:buFont typeface="+mj-lt"/>
              <a:buAutoNum type="arabicPeriod"/>
              <a:defRPr/>
            </a:pPr>
            <a:r>
              <a:rPr lang="en-US" dirty="0"/>
              <a:t>Clearly define the AIM of the project. </a:t>
            </a:r>
          </a:p>
          <a:p>
            <a:pPr marL="342900" indent="-342900">
              <a:spcBef>
                <a:spcPts val="600"/>
              </a:spcBef>
              <a:buFont typeface="+mj-lt"/>
              <a:buAutoNum type="arabicPeriod"/>
              <a:defRPr/>
            </a:pPr>
            <a:r>
              <a:rPr lang="en-US" dirty="0"/>
              <a:t>Demonstrate the project need and qualify with data. </a:t>
            </a:r>
          </a:p>
          <a:p>
            <a:pPr marL="342900" indent="-342900">
              <a:spcBef>
                <a:spcPts val="600"/>
              </a:spcBef>
              <a:buFont typeface="+mj-lt"/>
              <a:buAutoNum type="arabicPeriod"/>
              <a:defRPr/>
            </a:pPr>
            <a:r>
              <a:rPr lang="en-US" dirty="0"/>
              <a:t>Define the strategies the project is using to address the needs. 	      </a:t>
            </a:r>
          </a:p>
          <a:p>
            <a:pPr marL="342900" indent="-342900">
              <a:spcBef>
                <a:spcPts val="600"/>
              </a:spcBef>
              <a:buFont typeface="+mj-lt"/>
              <a:buAutoNum type="arabicPeriod"/>
              <a:defRPr/>
            </a:pPr>
            <a:r>
              <a:rPr lang="en-US" dirty="0"/>
              <a:t>Substantiate all outcomes figures. </a:t>
            </a:r>
          </a:p>
          <a:p>
            <a:pPr marL="342900" indent="-342900">
              <a:spcBef>
                <a:spcPts val="600"/>
              </a:spcBef>
              <a:buFont typeface="+mj-lt"/>
              <a:buAutoNum type="arabicPeriod"/>
              <a:defRPr/>
            </a:pPr>
            <a:r>
              <a:rPr lang="en-US" dirty="0"/>
              <a:t>How is the project being evaluated?  WHO is going to evaluate?</a:t>
            </a:r>
          </a:p>
          <a:p>
            <a:pPr marL="342900" indent="-342900">
              <a:spcBef>
                <a:spcPts val="600"/>
              </a:spcBef>
              <a:buFont typeface="+mj-lt"/>
              <a:buAutoNum type="arabicPeriod"/>
              <a:defRPr/>
            </a:pPr>
            <a:r>
              <a:rPr lang="en-US" dirty="0"/>
              <a:t>Budget: </a:t>
            </a:r>
            <a:r>
              <a:rPr lang="en-US" dirty="0" smtClean="0"/>
              <a:t>adhere </a:t>
            </a:r>
            <a:r>
              <a:rPr lang="en-US" dirty="0"/>
              <a:t>to guidelines; </a:t>
            </a:r>
            <a:r>
              <a:rPr lang="en-US" dirty="0" smtClean="0"/>
              <a:t>factor </a:t>
            </a:r>
            <a:r>
              <a:rPr lang="en-US" dirty="0"/>
              <a:t>in other income; </a:t>
            </a:r>
            <a:r>
              <a:rPr lang="en-US" dirty="0" smtClean="0"/>
              <a:t>include </a:t>
            </a:r>
            <a:r>
              <a:rPr lang="en-US" dirty="0"/>
              <a:t>in-kind support</a:t>
            </a:r>
          </a:p>
          <a:p>
            <a:pPr marL="342900" indent="-342900">
              <a:spcBef>
                <a:spcPts val="600"/>
              </a:spcBef>
              <a:buFont typeface="+mj-lt"/>
              <a:buAutoNum type="arabicPeriod"/>
              <a:defRPr/>
            </a:pPr>
            <a:r>
              <a:rPr lang="en-US" dirty="0" smtClean="0"/>
              <a:t>Spelling and </a:t>
            </a:r>
            <a:r>
              <a:rPr lang="en-US" dirty="0"/>
              <a:t>g</a:t>
            </a:r>
            <a:r>
              <a:rPr lang="en-US" dirty="0" smtClean="0"/>
              <a:t>rammar </a:t>
            </a:r>
            <a:r>
              <a:rPr lang="en-US" dirty="0"/>
              <a:t>check</a:t>
            </a:r>
          </a:p>
          <a:p>
            <a:pPr marL="342900" indent="-342900">
              <a:spcBef>
                <a:spcPts val="600"/>
              </a:spcBef>
              <a:buFont typeface="+mj-lt"/>
              <a:buAutoNum type="arabicPeriod"/>
              <a:defRPr/>
            </a:pPr>
            <a:r>
              <a:rPr lang="en-US" dirty="0"/>
              <a:t>Ensure formatting adheres to any funder guideline specifications</a:t>
            </a:r>
          </a:p>
          <a:p>
            <a:pPr marL="342900" indent="-342900">
              <a:spcBef>
                <a:spcPts val="600"/>
              </a:spcBef>
              <a:buFont typeface="+mj-lt"/>
              <a:buAutoNum type="arabicPeriod"/>
              <a:defRPr/>
            </a:pPr>
            <a:r>
              <a:rPr lang="en-US" dirty="0" smtClean="0"/>
              <a:t>Proofread </a:t>
            </a:r>
            <a:endParaRPr lang="en-US" dirty="0"/>
          </a:p>
          <a:p>
            <a:pPr marL="342900" indent="-342900">
              <a:spcBef>
                <a:spcPts val="600"/>
              </a:spcBef>
              <a:buFont typeface="+mj-lt"/>
              <a:buAutoNum type="arabicPeriod"/>
              <a:defRPr/>
            </a:pPr>
            <a:r>
              <a:rPr lang="en-US" b="1" dirty="0"/>
              <a:t>Get a third party to check the application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41374" y="8890"/>
            <a:ext cx="1516901" cy="783040"/>
          </a:xfrm>
        </p:spPr>
      </p:pic>
    </p:spTree>
    <p:extLst>
      <p:ext uri="{BB962C8B-B14F-4D97-AF65-F5344CB8AC3E}">
        <p14:creationId xmlns:p14="http://schemas.microsoft.com/office/powerpoint/2010/main" val="11247738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For example….</a:t>
            </a:r>
            <a:endParaRPr lang="en-AU" dirty="0"/>
          </a:p>
        </p:txBody>
      </p:sp>
      <p:sp>
        <p:nvSpPr>
          <p:cNvPr id="3" name="Content Placeholder 2"/>
          <p:cNvSpPr>
            <a:spLocks noGrp="1"/>
          </p:cNvSpPr>
          <p:nvPr>
            <p:ph idx="1"/>
          </p:nvPr>
        </p:nvSpPr>
        <p:spPr>
          <a:xfrm>
            <a:off x="457200" y="1417638"/>
            <a:ext cx="8229600" cy="4708526"/>
          </a:xfrm>
        </p:spPr>
        <p:txBody>
          <a:bodyPr>
            <a:normAutofit fontScale="85000" lnSpcReduction="20000"/>
          </a:bodyPr>
          <a:lstStyle/>
          <a:p>
            <a:pPr marL="0" indent="0">
              <a:buNone/>
            </a:pPr>
            <a:r>
              <a:rPr lang="en-AU" dirty="0" smtClean="0"/>
              <a:t>St Joseph’s Family Shelter:</a:t>
            </a:r>
          </a:p>
          <a:p>
            <a:pPr marL="0" indent="0">
              <a:buNone/>
            </a:pPr>
            <a:endParaRPr lang="en-AU" sz="1200" dirty="0"/>
          </a:p>
          <a:p>
            <a:pPr marL="0" indent="0">
              <a:buNone/>
            </a:pPr>
            <a:r>
              <a:rPr lang="en-AU" b="1" i="1" dirty="0" smtClean="0">
                <a:solidFill>
                  <a:srgbClr val="64A845"/>
                </a:solidFill>
              </a:rPr>
              <a:t>Briefly describe your organisation</a:t>
            </a:r>
            <a:r>
              <a:rPr lang="en-AU" i="1" dirty="0" smtClean="0">
                <a:solidFill>
                  <a:srgbClr val="64A845"/>
                </a:solidFill>
              </a:rPr>
              <a:t>:</a:t>
            </a:r>
          </a:p>
          <a:p>
            <a:pPr marL="0" indent="0">
              <a:buNone/>
            </a:pPr>
            <a:endParaRPr lang="en-AU" dirty="0" smtClean="0"/>
          </a:p>
          <a:p>
            <a:pPr marL="0" indent="0">
              <a:buNone/>
            </a:pPr>
            <a:r>
              <a:rPr lang="en-AU" dirty="0"/>
              <a:t>For over </a:t>
            </a:r>
            <a:r>
              <a:rPr lang="en-AU" dirty="0" smtClean="0"/>
              <a:t>60 </a:t>
            </a:r>
            <a:r>
              <a:rPr lang="en-AU" dirty="0"/>
              <a:t>years, </a:t>
            </a:r>
            <a:r>
              <a:rPr lang="en-AU" dirty="0" smtClean="0"/>
              <a:t>St Joseph’s has developed </a:t>
            </a:r>
            <a:r>
              <a:rPr lang="en-AU" dirty="0"/>
              <a:t>its position in Australia as a trusted organisation that offers </a:t>
            </a:r>
            <a:r>
              <a:rPr lang="en-AU" dirty="0" smtClean="0"/>
              <a:t>a holistic </a:t>
            </a:r>
            <a:r>
              <a:rPr lang="en-AU" dirty="0"/>
              <a:t>approach to meeting the human need wherever it is required. Our mission is to preach the gospel of Jesus Christ and meet human needs in His name without discrimination. We believe in the power of community and to be community builders, not just service providers. We </a:t>
            </a:r>
            <a:r>
              <a:rPr lang="en-AU" dirty="0" smtClean="0"/>
              <a:t>work </a:t>
            </a:r>
            <a:r>
              <a:rPr lang="en-AU" dirty="0"/>
              <a:t>with people </a:t>
            </a:r>
            <a:r>
              <a:rPr lang="en-AU" dirty="0" smtClean="0"/>
              <a:t>over the long-term, helping </a:t>
            </a:r>
            <a:r>
              <a:rPr lang="en-AU" dirty="0"/>
              <a:t>them to find </a:t>
            </a:r>
            <a:r>
              <a:rPr lang="en-AU" dirty="0" smtClean="0"/>
              <a:t>long-term solutions. </a:t>
            </a:r>
            <a:r>
              <a:rPr lang="en-AU" dirty="0"/>
              <a:t>We help over </a:t>
            </a:r>
            <a:r>
              <a:rPr lang="en-AU" dirty="0" smtClean="0"/>
              <a:t>10,000 people </a:t>
            </a:r>
            <a:r>
              <a:rPr lang="en-AU" dirty="0"/>
              <a:t>in Australia each year. </a:t>
            </a:r>
          </a:p>
          <a:p>
            <a:pPr marL="0" indent="0">
              <a:buNone/>
            </a:pPr>
            <a:endParaRPr lang="en-AU" dirty="0"/>
          </a:p>
          <a:p>
            <a:pPr marL="0" indent="0">
              <a:buNone/>
            </a:pPr>
            <a:endParaRPr lang="en-AU" dirty="0"/>
          </a:p>
          <a:p>
            <a:pPr marL="0" indent="0">
              <a:buNone/>
            </a:pPr>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342" y="5111088"/>
            <a:ext cx="1166884" cy="1166884"/>
          </a:xfrm>
          <a:prstGeom prst="rect">
            <a:avLst/>
          </a:prstGeom>
        </p:spPr>
      </p:pic>
    </p:spTree>
    <p:extLst>
      <p:ext uri="{BB962C8B-B14F-4D97-AF65-F5344CB8AC3E}">
        <p14:creationId xmlns:p14="http://schemas.microsoft.com/office/powerpoint/2010/main" val="36788451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9779" y="1304219"/>
            <a:ext cx="7470850" cy="4190031"/>
          </a:xfrm>
        </p:spPr>
        <p:txBody>
          <a:bodyPr>
            <a:normAutofit fontScale="92500" lnSpcReduction="10000"/>
          </a:bodyPr>
          <a:lstStyle/>
          <a:p>
            <a:pPr marL="0" indent="0">
              <a:buNone/>
            </a:pPr>
            <a:r>
              <a:rPr lang="en-AU" sz="2600" dirty="0" smtClean="0"/>
              <a:t>St Joseph’s Family Shelter provides practical and emotional support to over ten thousand men, women and children each year through its diverse range of services at five sites across Greater Brisbane. Established in 1962, St Joseph’s still works in accordance with its original mission: to respond to and support those in times of need, without discrimination. St Joseph’s network of services is backed by a committed team of staff and volunteers and includes housing and homelessness services, family services, financial counselling and emergency relief. </a:t>
            </a:r>
            <a:endParaRPr lang="en-AU" sz="2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4229" y="4958161"/>
            <a:ext cx="1799771" cy="1199847"/>
          </a:xfrm>
          <a:prstGeom prst="rect">
            <a:avLst/>
          </a:prstGeom>
        </p:spPr>
      </p:pic>
      <p:sp>
        <p:nvSpPr>
          <p:cNvPr id="2" name="TextBox 1"/>
          <p:cNvSpPr txBox="1"/>
          <p:nvPr/>
        </p:nvSpPr>
        <p:spPr>
          <a:xfrm>
            <a:off x="279779" y="559787"/>
            <a:ext cx="2187650" cy="584775"/>
          </a:xfrm>
          <a:prstGeom prst="rect">
            <a:avLst/>
          </a:prstGeom>
          <a:noFill/>
        </p:spPr>
        <p:txBody>
          <a:bodyPr wrap="square" rtlCol="0">
            <a:spAutoFit/>
          </a:bodyPr>
          <a:lstStyle/>
          <a:p>
            <a:r>
              <a:rPr lang="en-AU" sz="3200" b="1" dirty="0" smtClean="0">
                <a:solidFill>
                  <a:srgbClr val="64A845"/>
                </a:solidFill>
                <a:latin typeface="Century Gothic" panose="020B0502020202020204" pitchFamily="34" charset="0"/>
              </a:rPr>
              <a:t>OR….</a:t>
            </a:r>
            <a:endParaRPr lang="en-AU" sz="3200" b="1" dirty="0">
              <a:solidFill>
                <a:srgbClr val="64A845"/>
              </a:solidFill>
              <a:latin typeface="Century Gothic" panose="020B0502020202020204" pitchFamily="34" charset="0"/>
            </a:endParaRPr>
          </a:p>
        </p:txBody>
      </p:sp>
    </p:spTree>
    <p:extLst>
      <p:ext uri="{BB962C8B-B14F-4D97-AF65-F5344CB8AC3E}">
        <p14:creationId xmlns:p14="http://schemas.microsoft.com/office/powerpoint/2010/main" val="366932070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184" y="1167749"/>
            <a:ext cx="8229600" cy="667010"/>
          </a:xfrm>
        </p:spPr>
        <p:txBody>
          <a:bodyPr>
            <a:normAutofit/>
          </a:bodyPr>
          <a:lstStyle/>
          <a:p>
            <a:r>
              <a:rPr lang="en-AU" sz="2400" i="1" dirty="0" smtClean="0"/>
              <a:t>Briefly describe your project and explain the need</a:t>
            </a:r>
            <a:endParaRPr lang="en-AU" sz="2400" i="1" dirty="0"/>
          </a:p>
        </p:txBody>
      </p:sp>
      <p:sp>
        <p:nvSpPr>
          <p:cNvPr id="3" name="Content Placeholder 2"/>
          <p:cNvSpPr>
            <a:spLocks noGrp="1"/>
          </p:cNvSpPr>
          <p:nvPr>
            <p:ph idx="1"/>
          </p:nvPr>
        </p:nvSpPr>
        <p:spPr>
          <a:xfrm>
            <a:off x="279779" y="1963547"/>
            <a:ext cx="7499878" cy="3900224"/>
          </a:xfrm>
        </p:spPr>
        <p:txBody>
          <a:bodyPr>
            <a:normAutofit fontScale="92500" lnSpcReduction="10000"/>
          </a:bodyPr>
          <a:lstStyle/>
          <a:p>
            <a:pPr marL="0" indent="0">
              <a:buNone/>
            </a:pPr>
            <a:r>
              <a:rPr lang="en-AU" dirty="0"/>
              <a:t>Three years ago </a:t>
            </a:r>
            <a:r>
              <a:rPr lang="en-AU" dirty="0" smtClean="0"/>
              <a:t>St Joseph’s identified </a:t>
            </a:r>
            <a:r>
              <a:rPr lang="en-AU" dirty="0"/>
              <a:t>a need to build a </a:t>
            </a:r>
            <a:r>
              <a:rPr lang="en-AU" dirty="0" smtClean="0"/>
              <a:t>refuge which combines an addiction </a:t>
            </a:r>
            <a:r>
              <a:rPr lang="en-AU" dirty="0"/>
              <a:t>recovery </a:t>
            </a:r>
            <a:r>
              <a:rPr lang="en-AU" dirty="0" smtClean="0"/>
              <a:t>facility and transitional accommodation in South Brisbane. This facility will provide services </a:t>
            </a:r>
            <a:r>
              <a:rPr lang="en-AU" dirty="0"/>
              <a:t>for </a:t>
            </a:r>
            <a:r>
              <a:rPr lang="en-AU" dirty="0" smtClean="0"/>
              <a:t>men and women </a:t>
            </a:r>
            <a:r>
              <a:rPr lang="en-AU" dirty="0"/>
              <a:t>adversely affected by alcohol, drugs and gambling and </a:t>
            </a:r>
            <a:r>
              <a:rPr lang="en-AU" dirty="0" smtClean="0"/>
              <a:t>offer temporary housing for those whose </a:t>
            </a:r>
            <a:r>
              <a:rPr lang="en-AU" dirty="0"/>
              <a:t>lives have been affected by </a:t>
            </a:r>
            <a:r>
              <a:rPr lang="en-AU" dirty="0" smtClean="0"/>
              <a:t>addiction</a:t>
            </a:r>
            <a:r>
              <a:rPr lang="en-AU" dirty="0"/>
              <a:t> </a:t>
            </a:r>
            <a:r>
              <a:rPr lang="en-AU" dirty="0" smtClean="0"/>
              <a:t>and do not have access to permanent housing. </a:t>
            </a:r>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7327" y="4968975"/>
            <a:ext cx="1023584" cy="1023584"/>
          </a:xfrm>
          <a:prstGeom prst="rect">
            <a:avLst/>
          </a:prstGeom>
        </p:spPr>
      </p:pic>
    </p:spTree>
    <p:extLst>
      <p:ext uri="{BB962C8B-B14F-4D97-AF65-F5344CB8AC3E}">
        <p14:creationId xmlns:p14="http://schemas.microsoft.com/office/powerpoint/2010/main" val="4003757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bwMode="auto">
          <a:xfrm>
            <a:off x="0" y="1196975"/>
            <a:ext cx="9144000" cy="518640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pPr>
              <a:spcAft>
                <a:spcPts val="600"/>
              </a:spcAft>
            </a:pPr>
            <a:r>
              <a:rPr lang="en-AU" sz="2000" dirty="0" smtClean="0"/>
              <a:t>Government Grants – Local, State and Federal </a:t>
            </a:r>
          </a:p>
          <a:p>
            <a:pPr>
              <a:spcAft>
                <a:spcPts val="600"/>
              </a:spcAft>
            </a:pPr>
            <a:r>
              <a:rPr lang="en-AU" sz="2000" dirty="0" smtClean="0"/>
              <a:t>Private Foundations – established by individuals –</a:t>
            </a:r>
          </a:p>
          <a:p>
            <a:pPr marL="0" indent="0">
              <a:spcAft>
                <a:spcPts val="600"/>
              </a:spcAft>
              <a:buNone/>
            </a:pPr>
            <a:r>
              <a:rPr lang="en-AU" sz="2000" dirty="0" smtClean="0"/>
              <a:t>      The Balnaves Foundation</a:t>
            </a:r>
            <a:endParaRPr lang="en-US" sz="2000" dirty="0" smtClean="0"/>
          </a:p>
          <a:p>
            <a:pPr>
              <a:spcAft>
                <a:spcPts val="600"/>
              </a:spcAft>
            </a:pPr>
            <a:r>
              <a:rPr lang="en-AU" sz="2000" dirty="0" smtClean="0"/>
              <a:t>Family Foundations – The Myer Foundation</a:t>
            </a:r>
            <a:endParaRPr lang="en-US" sz="2000" dirty="0" smtClean="0"/>
          </a:p>
          <a:p>
            <a:pPr>
              <a:spcAft>
                <a:spcPts val="600"/>
              </a:spcAft>
            </a:pPr>
            <a:r>
              <a:rPr lang="en-AU" sz="2000" dirty="0" smtClean="0"/>
              <a:t>Corporate Foundations – Honda </a:t>
            </a:r>
            <a:r>
              <a:rPr lang="en-AU" sz="2000" dirty="0"/>
              <a:t>Foundation and </a:t>
            </a:r>
            <a:endParaRPr lang="en-AU" sz="2000" dirty="0" smtClean="0"/>
          </a:p>
          <a:p>
            <a:pPr marL="0" indent="0">
              <a:spcAft>
                <a:spcPts val="600"/>
              </a:spcAft>
              <a:buNone/>
            </a:pPr>
            <a:r>
              <a:rPr lang="en-AU" sz="2000" dirty="0" smtClean="0"/>
              <a:t>      bankmecu </a:t>
            </a:r>
            <a:r>
              <a:rPr lang="en-AU" sz="2000" dirty="0"/>
              <a:t>Community Investment Program</a:t>
            </a:r>
            <a:endParaRPr lang="en-US" sz="2000" dirty="0" smtClean="0"/>
          </a:p>
          <a:p>
            <a:pPr>
              <a:spcAft>
                <a:spcPts val="600"/>
              </a:spcAft>
            </a:pPr>
            <a:r>
              <a:rPr lang="en-AU" sz="2000" dirty="0" smtClean="0"/>
              <a:t>Trustee Companies – Perpetual Trustees, ANZ Trustees etc who manage and administer estates established through wills and PAFs </a:t>
            </a:r>
            <a:endParaRPr lang="en-US" sz="2000" dirty="0" smtClean="0"/>
          </a:p>
          <a:p>
            <a:pPr>
              <a:spcAft>
                <a:spcPts val="600"/>
              </a:spcAft>
            </a:pPr>
            <a:r>
              <a:rPr lang="en-US" sz="2000" dirty="0" smtClean="0"/>
              <a:t>Private Ancillary Funds (PAFs) - funds established by a Will or Trust instrument with Deductible Gift Recipient (DGR) status – James N Kirby Foundation</a:t>
            </a:r>
          </a:p>
          <a:p>
            <a:pPr>
              <a:spcAft>
                <a:spcPts val="600"/>
              </a:spcAft>
            </a:pPr>
            <a:r>
              <a:rPr lang="en-AU" sz="2000" dirty="0" smtClean="0"/>
              <a:t>Community Foundations – Queensland Community Foundation </a:t>
            </a:r>
            <a:endParaRPr lang="en-US" sz="2000" dirty="0" smtClean="0"/>
          </a:p>
          <a:p>
            <a:pPr>
              <a:spcAft>
                <a:spcPts val="600"/>
              </a:spcAft>
            </a:pPr>
            <a:r>
              <a:rPr lang="en-AU" sz="2000" dirty="0" smtClean="0"/>
              <a:t>Government-established Foundations – Office </a:t>
            </a:r>
            <a:r>
              <a:rPr lang="en-AU" sz="2000" dirty="0"/>
              <a:t>of Liquor and Gaming </a:t>
            </a:r>
            <a:r>
              <a:rPr lang="en-AU" sz="2000" dirty="0" smtClean="0"/>
              <a:t>Regulation Gambling Community Benefit Funds</a:t>
            </a:r>
            <a:endParaRPr lang="en-US" sz="2000" dirty="0" smtClean="0"/>
          </a:p>
          <a:p>
            <a:endParaRPr lang="en-US" sz="2000" dirty="0" smtClean="0"/>
          </a:p>
        </p:txBody>
      </p:sp>
      <p:sp>
        <p:nvSpPr>
          <p:cNvPr id="4" name="Rectangle 4"/>
          <p:cNvSpPr>
            <a:spLocks noGrp="1" noChangeArrowheads="1"/>
          </p:cNvSpPr>
          <p:nvPr>
            <p:ph type="title"/>
          </p:nvPr>
        </p:nvSpPr>
        <p:spPr bwMode="auto">
          <a:xfrm>
            <a:off x="323528" y="425104"/>
            <a:ext cx="8352928" cy="9060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eaLnBrk="1" hangingPunct="1"/>
            <a:r>
              <a:rPr lang="en-US" dirty="0" smtClean="0"/>
              <a:t>Where do grants come from?</a:t>
            </a:r>
            <a:br>
              <a:rPr lang="en-US" dirty="0" smtClean="0"/>
            </a:br>
            <a:endParaRPr lang="en-US" dirty="0" smtClean="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92280" y="-12714"/>
            <a:ext cx="2051720" cy="3058457"/>
          </a:xfrm>
          <a:prstGeom prst="rect">
            <a:avLst/>
          </a:prstGeom>
        </p:spPr>
      </p:pic>
    </p:spTree>
    <p:extLst>
      <p:ext uri="{BB962C8B-B14F-4D97-AF65-F5344CB8AC3E}">
        <p14:creationId xmlns:p14="http://schemas.microsoft.com/office/powerpoint/2010/main" val="283480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5362">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5362">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5362">
                                            <p:txEl>
                                              <p:pRg st="2" end="2"/>
                                            </p:txEl>
                                          </p:spTgt>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5362">
                                            <p:txEl>
                                              <p:pRg st="3" end="3"/>
                                            </p:txEl>
                                          </p:spTgt>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362">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5362">
                                            <p:txEl>
                                              <p:pRg st="5" end="5"/>
                                            </p:txEl>
                                          </p:spTgt>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5362">
                                            <p:txEl>
                                              <p:pRg st="6" end="6"/>
                                            </p:txEl>
                                          </p:spTgt>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5362">
                                            <p:txEl>
                                              <p:pRg st="7" end="7"/>
                                            </p:txEl>
                                          </p:spTgt>
                                        </p:tgtEl>
                                        <p:attrNameLst>
                                          <p:attrName>style.visibility</p:attrName>
                                        </p:attrNameLst>
                                      </p:cBhvr>
                                      <p:to>
                                        <p:strVal val="visible"/>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5362">
                                            <p:txEl>
                                              <p:pRg st="8" end="8"/>
                                            </p:txEl>
                                          </p:spTgt>
                                        </p:tgtEl>
                                        <p:attrNameLst>
                                          <p:attrName>style.visibility</p:attrName>
                                        </p:attrNameLst>
                                      </p:cBhvr>
                                      <p:to>
                                        <p:strVal val="visible"/>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536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35315"/>
            <a:ext cx="7511143" cy="4920342"/>
          </a:xfrm>
        </p:spPr>
        <p:txBody>
          <a:bodyPr>
            <a:normAutofit fontScale="70000" lnSpcReduction="20000"/>
          </a:bodyPr>
          <a:lstStyle/>
          <a:p>
            <a:pPr marL="0" indent="0">
              <a:buNone/>
            </a:pPr>
            <a:r>
              <a:rPr lang="en-AU" dirty="0" smtClean="0"/>
              <a:t>Brisbane City Council’s 2006 </a:t>
            </a:r>
            <a:r>
              <a:rPr lang="en-AU" dirty="0"/>
              <a:t>Census found a total of </a:t>
            </a:r>
            <a:r>
              <a:rPr lang="en-AU" dirty="0" smtClean="0"/>
              <a:t>7 996 people are homeless in Brisbane. More than 2 000 of these were identified within Inner </a:t>
            </a:r>
            <a:r>
              <a:rPr lang="en-AU" dirty="0"/>
              <a:t>City Brisbane</a:t>
            </a:r>
            <a:r>
              <a:rPr lang="en-AU" dirty="0" smtClean="0"/>
              <a:t>. Despite these numbers, there is currently NO facility in South Brisbane which offers both onsite addiction recovery support services and temporary accommodation</a:t>
            </a:r>
            <a:r>
              <a:rPr lang="en-AU" dirty="0"/>
              <a:t>. </a:t>
            </a:r>
            <a:r>
              <a:rPr lang="en-AU" dirty="0" smtClean="0"/>
              <a:t>Reports show </a:t>
            </a:r>
            <a:r>
              <a:rPr lang="en-AU" dirty="0"/>
              <a:t>that people with mental health or substance abuse issues have particular difficulty in maintaining </a:t>
            </a:r>
            <a:r>
              <a:rPr lang="en-AU" dirty="0" smtClean="0"/>
              <a:t>housing (</a:t>
            </a:r>
            <a:r>
              <a:rPr lang="en-AU" i="1" dirty="0" smtClean="0">
                <a:hlinkClick r:id="rId3"/>
              </a:rPr>
              <a:t>www.lmct.org.au/homelessness-facts</a:t>
            </a:r>
            <a:r>
              <a:rPr lang="en-AU" dirty="0" smtClean="0"/>
              <a:t>). </a:t>
            </a:r>
          </a:p>
          <a:p>
            <a:pPr marL="0" indent="0">
              <a:buNone/>
            </a:pPr>
            <a:endParaRPr lang="en-AU" dirty="0"/>
          </a:p>
          <a:p>
            <a:pPr marL="0" indent="0">
              <a:buNone/>
            </a:pPr>
            <a:r>
              <a:rPr lang="en-AU" dirty="0" smtClean="0"/>
              <a:t>To this end, St Joseph’s will join forces with Brisbane Health Services to establish a new addiction recovery centre, where homeless men and women can both receive help to recover from substance addiction and a temporary roof over their heads. Counselling staff will also work together with residents to assist with employment and accommodation options. </a:t>
            </a:r>
            <a:endParaRPr lang="en-AU"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26988" y="5177649"/>
            <a:ext cx="1617012" cy="1078008"/>
          </a:xfrm>
          <a:prstGeom prst="rect">
            <a:avLst/>
          </a:prstGeom>
        </p:spPr>
      </p:pic>
      <p:sp>
        <p:nvSpPr>
          <p:cNvPr id="5" name="TextBox 4"/>
          <p:cNvSpPr txBox="1"/>
          <p:nvPr/>
        </p:nvSpPr>
        <p:spPr>
          <a:xfrm>
            <a:off x="457200" y="682172"/>
            <a:ext cx="2206171" cy="584775"/>
          </a:xfrm>
          <a:prstGeom prst="rect">
            <a:avLst/>
          </a:prstGeom>
          <a:noFill/>
        </p:spPr>
        <p:txBody>
          <a:bodyPr wrap="square" rtlCol="0">
            <a:spAutoFit/>
          </a:bodyPr>
          <a:lstStyle/>
          <a:p>
            <a:pPr lvl="0"/>
            <a:r>
              <a:rPr lang="en-AU" sz="3200" b="1" dirty="0">
                <a:solidFill>
                  <a:srgbClr val="64A845"/>
                </a:solidFill>
                <a:latin typeface="Century Gothic" panose="020B0502020202020204" pitchFamily="34" charset="0"/>
              </a:rPr>
              <a:t>OR….</a:t>
            </a:r>
          </a:p>
        </p:txBody>
      </p:sp>
    </p:spTree>
    <p:extLst>
      <p:ext uri="{BB962C8B-B14F-4D97-AF65-F5344CB8AC3E}">
        <p14:creationId xmlns:p14="http://schemas.microsoft.com/office/powerpoint/2010/main" val="7733353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EAB47F3-D7F7-4231-92EF-ABA136ABCCFF}" type="slidenum">
              <a:rPr lang="en-US" smtClean="0"/>
              <a:pPr>
                <a:defRPr/>
              </a:pPr>
              <a:t>51</a:t>
            </a:fld>
            <a:endParaRPr lang="en-US" dirty="0"/>
          </a:p>
        </p:txBody>
      </p:sp>
      <p:sp>
        <p:nvSpPr>
          <p:cNvPr id="5" name="Title 4"/>
          <p:cNvSpPr>
            <a:spLocks noGrp="1"/>
          </p:cNvSpPr>
          <p:nvPr>
            <p:ph type="title"/>
          </p:nvPr>
        </p:nvSpPr>
        <p:spPr>
          <a:xfrm>
            <a:off x="618465" y="548680"/>
            <a:ext cx="8229600" cy="4320480"/>
          </a:xfrm>
        </p:spPr>
        <p:txBody>
          <a:bodyPr>
            <a:normAutofit/>
          </a:bodyPr>
          <a:lstStyle/>
          <a:p>
            <a:pPr algn="ctr"/>
            <a:r>
              <a:rPr lang="en-AU" dirty="0" smtClean="0"/>
              <a:t>Back to relationship management..</a:t>
            </a:r>
            <a:br>
              <a:rPr lang="en-AU" dirty="0" smtClean="0"/>
            </a:br>
            <a:r>
              <a:rPr lang="en-AU" dirty="0"/>
              <a:t/>
            </a:r>
            <a:br>
              <a:rPr lang="en-AU" dirty="0"/>
            </a:br>
            <a:r>
              <a:rPr lang="en-AU" dirty="0" smtClean="0"/>
              <a:t/>
            </a:r>
            <a:br>
              <a:rPr lang="en-AU" dirty="0" smtClean="0"/>
            </a:br>
            <a:r>
              <a:rPr lang="en-AU" dirty="0" smtClean="0">
                <a:solidFill>
                  <a:srgbClr val="565F5A"/>
                </a:solidFill>
              </a:rPr>
              <a:t>THANKING and ENGAGING</a:t>
            </a:r>
            <a:endParaRPr lang="en-AU" dirty="0">
              <a:solidFill>
                <a:srgbClr val="565F5A"/>
              </a:solidFill>
            </a:endParaRPr>
          </a:p>
        </p:txBody>
      </p:sp>
    </p:spTree>
    <p:extLst>
      <p:ext uri="{BB962C8B-B14F-4D97-AF65-F5344CB8AC3E}">
        <p14:creationId xmlns:p14="http://schemas.microsoft.com/office/powerpoint/2010/main" val="18241010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Jo Garner\Desktop\AA-Thank you.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9407" y="1772816"/>
            <a:ext cx="2226777" cy="16923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455560"/>
            <a:ext cx="9144000" cy="1219004"/>
          </a:xfrm>
        </p:spPr>
        <p:txBody>
          <a:bodyPr>
            <a:normAutofit fontScale="90000"/>
          </a:bodyPr>
          <a:lstStyle/>
          <a:p>
            <a:pPr lvl="0"/>
            <a:r>
              <a:rPr lang="en-AU" dirty="0">
                <a:solidFill>
                  <a:schemeClr val="tx2"/>
                </a:solidFill>
              </a:rPr>
              <a:t/>
            </a:r>
            <a:br>
              <a:rPr lang="en-AU" dirty="0">
                <a:solidFill>
                  <a:schemeClr val="tx2"/>
                </a:solidFill>
              </a:rPr>
            </a:br>
            <a:r>
              <a:rPr lang="en-AU" sz="2200" b="1" dirty="0" smtClean="0">
                <a:solidFill>
                  <a:srgbClr val="565F5A"/>
                </a:solidFill>
              </a:rPr>
              <a:t>Who </a:t>
            </a:r>
            <a:r>
              <a:rPr lang="en-AU" sz="2200" b="1" dirty="0">
                <a:solidFill>
                  <a:srgbClr val="565F5A"/>
                </a:solidFill>
              </a:rPr>
              <a:t>is confident that 100% of their donors are being </a:t>
            </a:r>
            <a:r>
              <a:rPr lang="en-AU" sz="2200" b="1" dirty="0" smtClean="0">
                <a:solidFill>
                  <a:srgbClr val="565F5A"/>
                </a:solidFill>
              </a:rPr>
              <a:t/>
            </a:r>
            <a:br>
              <a:rPr lang="en-AU" sz="2200" b="1" dirty="0" smtClean="0">
                <a:solidFill>
                  <a:srgbClr val="565F5A"/>
                </a:solidFill>
              </a:rPr>
            </a:br>
            <a:r>
              <a:rPr lang="en-AU" sz="2200" b="1" dirty="0" smtClean="0">
                <a:solidFill>
                  <a:srgbClr val="565F5A"/>
                </a:solidFill>
              </a:rPr>
              <a:t>thanked </a:t>
            </a:r>
            <a:r>
              <a:rPr lang="en-AU" sz="2200" b="1" dirty="0">
                <a:solidFill>
                  <a:srgbClr val="565F5A"/>
                </a:solidFill>
              </a:rPr>
              <a:t>in </a:t>
            </a:r>
            <a:r>
              <a:rPr lang="en-AU" sz="2200" b="1" dirty="0" smtClean="0">
                <a:solidFill>
                  <a:srgbClr val="565F5A"/>
                </a:solidFill>
              </a:rPr>
              <a:t>THE </a:t>
            </a:r>
            <a:r>
              <a:rPr lang="en-AU" sz="2200" b="1" dirty="0">
                <a:solidFill>
                  <a:srgbClr val="565F5A"/>
                </a:solidFill>
              </a:rPr>
              <a:t>MOST APPROPRIATE </a:t>
            </a:r>
            <a:r>
              <a:rPr lang="en-AU" sz="2200" b="1" dirty="0" smtClean="0">
                <a:solidFill>
                  <a:srgbClr val="565F5A"/>
                </a:solidFill>
              </a:rPr>
              <a:t>way? </a:t>
            </a:r>
            <a:r>
              <a:rPr lang="en-AU" sz="2200" b="1" dirty="0">
                <a:solidFill>
                  <a:srgbClr val="565F5A"/>
                </a:solidFill>
              </a:rPr>
              <a:t/>
            </a:r>
            <a:br>
              <a:rPr lang="en-AU" sz="2200" b="1" dirty="0">
                <a:solidFill>
                  <a:srgbClr val="565F5A"/>
                </a:solidFill>
              </a:rPr>
            </a:br>
            <a:endParaRPr lang="en-AU" sz="2200" b="1" dirty="0">
              <a:solidFill>
                <a:srgbClr val="565F5A"/>
              </a:solidFill>
            </a:endParaRPr>
          </a:p>
        </p:txBody>
      </p:sp>
      <p:sp>
        <p:nvSpPr>
          <p:cNvPr id="3" name="Content Placeholder 2"/>
          <p:cNvSpPr>
            <a:spLocks noGrp="1"/>
          </p:cNvSpPr>
          <p:nvPr>
            <p:ph idx="1"/>
          </p:nvPr>
        </p:nvSpPr>
        <p:spPr/>
        <p:txBody>
          <a:bodyPr/>
          <a:lstStyle/>
          <a:p>
            <a:pPr marL="514350" indent="-514350">
              <a:buFont typeface="+mj-lt"/>
              <a:buAutoNum type="arabicPeriod" startAt="6"/>
            </a:pPr>
            <a:endParaRPr lang="en-AU" dirty="0"/>
          </a:p>
          <a:p>
            <a:endParaRPr lang="en-AU" dirty="0"/>
          </a:p>
        </p:txBody>
      </p:sp>
      <p:pic>
        <p:nvPicPr>
          <p:cNvPr id="6147" name="Picture 3" descr="C:\Users\Jo Garner\Desktop\thank-you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475460"/>
            <a:ext cx="2858501" cy="175255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Jo Garner\Desktop\thank-you1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4168" y="3475460"/>
            <a:ext cx="2872209" cy="1905795"/>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Jo Garner\Desktop\schoolcolorsblac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92844" y="4956173"/>
            <a:ext cx="1630704" cy="2110324"/>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Users\Jo Garner\Desktop\shaking-hand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51169" y="3457527"/>
            <a:ext cx="2514054" cy="1498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24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148"/>
                                        </p:tgtEl>
                                        <p:attrNameLst>
                                          <p:attrName>style.visibility</p:attrName>
                                        </p:attrNameLst>
                                      </p:cBhvr>
                                      <p:to>
                                        <p:strVal val="visible"/>
                                      </p:to>
                                    </p:set>
                                    <p:anim calcmode="lin" valueType="num">
                                      <p:cBhvr additive="base">
                                        <p:cTn id="12" dur="500" fill="hold"/>
                                        <p:tgtEl>
                                          <p:spTgt spid="6148"/>
                                        </p:tgtEl>
                                        <p:attrNameLst>
                                          <p:attrName>ppt_x</p:attrName>
                                        </p:attrNameLst>
                                      </p:cBhvr>
                                      <p:tavLst>
                                        <p:tav tm="0">
                                          <p:val>
                                            <p:strVal val="1+#ppt_w/2"/>
                                          </p:val>
                                        </p:tav>
                                        <p:tav tm="100000">
                                          <p:val>
                                            <p:strVal val="#ppt_x"/>
                                          </p:val>
                                        </p:tav>
                                      </p:tavLst>
                                    </p:anim>
                                    <p:anim calcmode="lin" valueType="num">
                                      <p:cBhvr additive="base">
                                        <p:cTn id="13" dur="500" fill="hold"/>
                                        <p:tgtEl>
                                          <p:spTgt spid="614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6149"/>
                                        </p:tgtEl>
                                        <p:attrNameLst>
                                          <p:attrName>style.visibility</p:attrName>
                                        </p:attrNameLst>
                                      </p:cBhvr>
                                      <p:to>
                                        <p:strVal val="visible"/>
                                      </p:to>
                                    </p:set>
                                    <p:anim calcmode="lin" valueType="num">
                                      <p:cBhvr additive="base">
                                        <p:cTn id="17" dur="500" fill="hold"/>
                                        <p:tgtEl>
                                          <p:spTgt spid="6149"/>
                                        </p:tgtEl>
                                        <p:attrNameLst>
                                          <p:attrName>ppt_x</p:attrName>
                                        </p:attrNameLst>
                                      </p:cBhvr>
                                      <p:tavLst>
                                        <p:tav tm="0">
                                          <p:val>
                                            <p:strVal val="#ppt_x"/>
                                          </p:val>
                                        </p:tav>
                                        <p:tav tm="100000">
                                          <p:val>
                                            <p:strVal val="#ppt_x"/>
                                          </p:val>
                                        </p:tav>
                                      </p:tavLst>
                                    </p:anim>
                                    <p:anim calcmode="lin" valueType="num">
                                      <p:cBhvr additive="base">
                                        <p:cTn id="18" dur="500" fill="hold"/>
                                        <p:tgtEl>
                                          <p:spTgt spid="6149"/>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6147"/>
                                        </p:tgtEl>
                                        <p:attrNameLst>
                                          <p:attrName>style.visibility</p:attrName>
                                        </p:attrNameLst>
                                      </p:cBhvr>
                                      <p:to>
                                        <p:strVal val="visible"/>
                                      </p:to>
                                    </p:set>
                                    <p:anim calcmode="lin" valueType="num">
                                      <p:cBhvr additive="base">
                                        <p:cTn id="22" dur="500" fill="hold"/>
                                        <p:tgtEl>
                                          <p:spTgt spid="6147"/>
                                        </p:tgtEl>
                                        <p:attrNameLst>
                                          <p:attrName>ppt_x</p:attrName>
                                        </p:attrNameLst>
                                      </p:cBhvr>
                                      <p:tavLst>
                                        <p:tav tm="0">
                                          <p:val>
                                            <p:strVal val="#ppt_x"/>
                                          </p:val>
                                        </p:tav>
                                        <p:tav tm="100000">
                                          <p:val>
                                            <p:strVal val="#ppt_x"/>
                                          </p:val>
                                        </p:tav>
                                      </p:tavLst>
                                    </p:anim>
                                    <p:anim calcmode="lin" valueType="num">
                                      <p:cBhvr additive="base">
                                        <p:cTn id="23" dur="500" fill="hold"/>
                                        <p:tgtEl>
                                          <p:spTgt spid="614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6150"/>
                                        </p:tgtEl>
                                        <p:attrNameLst>
                                          <p:attrName>style.visibility</p:attrName>
                                        </p:attrNameLst>
                                      </p:cBhvr>
                                      <p:to>
                                        <p:strVal val="visible"/>
                                      </p:to>
                                    </p:set>
                                    <p:animEffect transition="in" filter="fade">
                                      <p:cBhvr>
                                        <p:cTn id="27" dur="10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AU" dirty="0" smtClean="0"/>
              <a:t>Pick up the phone and say thank you! </a:t>
            </a:r>
          </a:p>
          <a:p>
            <a:pPr marL="0" indent="0" algn="ctr">
              <a:buNone/>
            </a:pPr>
            <a:endParaRPr lang="en-AU" dirty="0"/>
          </a:p>
          <a:p>
            <a:pPr marL="0" indent="0" algn="ctr">
              <a:buNone/>
            </a:pPr>
            <a:endParaRPr lang="en-AU" dirty="0" smtClean="0"/>
          </a:p>
          <a:p>
            <a:pPr marL="0" indent="0" algn="ctr">
              <a:buNone/>
            </a:pPr>
            <a:endParaRPr lang="en-AU" dirty="0" smtClean="0"/>
          </a:p>
          <a:p>
            <a:pPr marL="0" indent="0" algn="ctr">
              <a:buNone/>
            </a:pPr>
            <a:r>
              <a:rPr lang="en-AU" dirty="0" smtClean="0"/>
              <a:t>In addition to sending a receipt and thank you letter and/or, signed funding agreement</a:t>
            </a: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1714" y="2177141"/>
            <a:ext cx="1647495" cy="1610245"/>
          </a:xfrm>
          <a:prstGeom prst="rect">
            <a:avLst/>
          </a:prstGeom>
        </p:spPr>
      </p:pic>
    </p:spTree>
    <p:extLst>
      <p:ext uri="{BB962C8B-B14F-4D97-AF65-F5344CB8AC3E}">
        <p14:creationId xmlns:p14="http://schemas.microsoft.com/office/powerpoint/2010/main" val="7715987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1"/>
          <p:cNvSpPr>
            <a:spLocks noGrp="1"/>
          </p:cNvSpPr>
          <p:nvPr>
            <p:ph idx="1"/>
          </p:nvPr>
        </p:nvSpPr>
        <p:spPr/>
        <p:txBody>
          <a:bodyPr>
            <a:normAutofit lnSpcReduction="10000"/>
          </a:bodyPr>
          <a:lstStyle/>
          <a:p>
            <a:pPr>
              <a:buFont typeface="Wingdings 3" pitchFamily="18" charset="2"/>
              <a:buNone/>
            </a:pPr>
            <a:r>
              <a:rPr lang="en-US" sz="2400" b="1" dirty="0" smtClean="0"/>
              <a:t>When successful: </a:t>
            </a:r>
          </a:p>
          <a:p>
            <a:pPr>
              <a:buFont typeface="Wingdings 3" pitchFamily="18" charset="2"/>
              <a:buNone/>
            </a:pPr>
            <a:endParaRPr lang="en-US" sz="2400" dirty="0" smtClean="0"/>
          </a:p>
          <a:p>
            <a:pPr>
              <a:spcBef>
                <a:spcPct val="0"/>
              </a:spcBef>
            </a:pPr>
            <a:r>
              <a:rPr lang="en-US" sz="2400" dirty="0" smtClean="0"/>
              <a:t>Process for signing off on Funding Agreements. </a:t>
            </a:r>
          </a:p>
          <a:p>
            <a:pPr>
              <a:spcBef>
                <a:spcPct val="0"/>
              </a:spcBef>
            </a:pPr>
            <a:endParaRPr lang="en-US" sz="2400" dirty="0" smtClean="0"/>
          </a:p>
          <a:p>
            <a:pPr>
              <a:spcBef>
                <a:spcPct val="0"/>
              </a:spcBef>
            </a:pPr>
            <a:r>
              <a:rPr lang="en-US" sz="2400" dirty="0" smtClean="0"/>
              <a:t>How are reporting and acquittal dates recorded? </a:t>
            </a:r>
          </a:p>
          <a:p>
            <a:pPr>
              <a:spcBef>
                <a:spcPct val="0"/>
              </a:spcBef>
            </a:pPr>
            <a:endParaRPr lang="en-US" sz="2400" dirty="0" smtClean="0"/>
          </a:p>
          <a:p>
            <a:pPr>
              <a:spcBef>
                <a:spcPct val="0"/>
              </a:spcBef>
            </a:pPr>
            <a:r>
              <a:rPr lang="en-US" sz="2400" dirty="0" smtClean="0"/>
              <a:t>What are the internal systems to ensure project leader report information is obtained in time to meet funder’s expectations? </a:t>
            </a:r>
          </a:p>
          <a:p>
            <a:pPr>
              <a:spcBef>
                <a:spcPct val="0"/>
              </a:spcBef>
            </a:pPr>
            <a:endParaRPr lang="en-AU" sz="2400" dirty="0" smtClean="0"/>
          </a:p>
          <a:p>
            <a:pPr>
              <a:spcBef>
                <a:spcPct val="0"/>
              </a:spcBef>
            </a:pPr>
            <a:r>
              <a:rPr lang="en-US" sz="2400" dirty="0" smtClean="0"/>
              <a:t>What are the donor’s expectations?</a:t>
            </a:r>
          </a:p>
          <a:p>
            <a:pPr marL="0" indent="0">
              <a:spcBef>
                <a:spcPct val="0"/>
              </a:spcBef>
              <a:buNone/>
            </a:pPr>
            <a:r>
              <a:rPr lang="en-US" sz="2400" dirty="0"/>
              <a:t> </a:t>
            </a:r>
            <a:r>
              <a:rPr lang="en-US" sz="2400" dirty="0" smtClean="0"/>
              <a:t>   Ensure they are met! </a:t>
            </a:r>
            <a:endParaRPr lang="en-AU" sz="2400" dirty="0" smtClean="0"/>
          </a:p>
          <a:p>
            <a:pPr>
              <a:spcBef>
                <a:spcPts val="1200"/>
              </a:spcBef>
              <a:spcAft>
                <a:spcPts val="600"/>
              </a:spcAft>
            </a:pPr>
            <a:endParaRPr lang="en-US" sz="2000" dirty="0" smtClean="0"/>
          </a:p>
        </p:txBody>
      </p:sp>
      <p:sp>
        <p:nvSpPr>
          <p:cNvPr id="7" name="Slide Number Placeholder 6"/>
          <p:cNvSpPr>
            <a:spLocks noGrp="1"/>
          </p:cNvSpPr>
          <p:nvPr>
            <p:ph type="sldNum" sz="quarter" idx="12"/>
          </p:nvPr>
        </p:nvSpPr>
        <p:spPr/>
        <p:txBody>
          <a:bodyPr/>
          <a:lstStyle/>
          <a:p>
            <a:pPr>
              <a:defRPr/>
            </a:pPr>
            <a:fld id="{D2A425E4-0E52-440C-A0DF-71EE632DCB84}" type="slidenum">
              <a:rPr lang="en-US" smtClean="0"/>
              <a:pPr>
                <a:defRPr/>
              </a:pPr>
              <a:t>54</a:t>
            </a:fld>
            <a:endParaRPr lang="en-US" dirty="0"/>
          </a:p>
        </p:txBody>
      </p:sp>
      <p:sp>
        <p:nvSpPr>
          <p:cNvPr id="3" name="Title 2"/>
          <p:cNvSpPr>
            <a:spLocks noGrp="1"/>
          </p:cNvSpPr>
          <p:nvPr>
            <p:ph type="title"/>
          </p:nvPr>
        </p:nvSpPr>
        <p:spPr/>
        <p:txBody>
          <a:bodyPr/>
          <a:lstStyle/>
          <a:p>
            <a:pPr algn="ctr">
              <a:defRPr/>
            </a:pPr>
            <a:r>
              <a:rPr lang="en-US" sz="3200" dirty="0" smtClean="0"/>
              <a:t>Acquittal and Reporting </a:t>
            </a:r>
            <a:endParaRPr lang="en-US" sz="3200" dirty="0"/>
          </a:p>
        </p:txBody>
      </p:sp>
    </p:spTree>
    <p:extLst>
      <p:ext uri="{BB962C8B-B14F-4D97-AF65-F5344CB8AC3E}">
        <p14:creationId xmlns:p14="http://schemas.microsoft.com/office/powerpoint/2010/main" val="92689789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428625" y="364989"/>
            <a:ext cx="8229600" cy="581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AU" sz="3200" b="1" dirty="0" smtClean="0"/>
              <a:t>With funding comes responsibility...</a:t>
            </a:r>
          </a:p>
        </p:txBody>
      </p:sp>
      <p:sp>
        <p:nvSpPr>
          <p:cNvPr id="11267" name="Content Placeholder 2"/>
          <p:cNvSpPr>
            <a:spLocks noGrp="1"/>
          </p:cNvSpPr>
          <p:nvPr>
            <p:ph idx="1"/>
          </p:nvPr>
        </p:nvSpPr>
        <p:spPr bwMode="auto">
          <a:xfrm>
            <a:off x="457200" y="914400"/>
            <a:ext cx="8229600" cy="5486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p>
            <a:pPr eaLnBrk="1" hangingPunct="1">
              <a:buFont typeface="Wingdings 3" pitchFamily="18" charset="2"/>
              <a:buNone/>
            </a:pPr>
            <a:endParaRPr lang="en-US" sz="2400" b="1" dirty="0" smtClean="0"/>
          </a:p>
          <a:p>
            <a:pPr eaLnBrk="1" hangingPunct="1">
              <a:buFont typeface="Wingdings 3" pitchFamily="18" charset="2"/>
              <a:buNone/>
            </a:pPr>
            <a:r>
              <a:rPr lang="en-US" sz="2400" b="1" dirty="0" smtClean="0"/>
              <a:t>Throughout:</a:t>
            </a:r>
          </a:p>
          <a:p>
            <a:pPr eaLnBrk="1" hangingPunct="1">
              <a:buFont typeface="Wingdings 3" pitchFamily="18" charset="2"/>
              <a:buNone/>
            </a:pPr>
            <a:endParaRPr lang="en-US" sz="1700" b="1" dirty="0" smtClean="0"/>
          </a:p>
          <a:p>
            <a:pPr marL="342900" indent="-342900" eaLnBrk="1" hangingPunct="1">
              <a:spcBef>
                <a:spcPct val="0"/>
              </a:spcBef>
              <a:buFont typeface="Arial" pitchFamily="34" charset="0"/>
              <a:buChar char="•"/>
            </a:pPr>
            <a:r>
              <a:rPr lang="en-AU" sz="2400" dirty="0" smtClean="0"/>
              <a:t>Keep funder informed of any deviation from terms of funding agreement.</a:t>
            </a:r>
          </a:p>
          <a:p>
            <a:pPr marL="342900" indent="-342900" eaLnBrk="1" hangingPunct="1">
              <a:buFont typeface="Arial" pitchFamily="34" charset="0"/>
              <a:buChar char="•"/>
            </a:pPr>
            <a:r>
              <a:rPr lang="en-AU" sz="2400" dirty="0" smtClean="0"/>
              <a:t>Let the funder know of any exciting achievements.</a:t>
            </a:r>
          </a:p>
          <a:p>
            <a:pPr eaLnBrk="1" hangingPunct="1">
              <a:spcBef>
                <a:spcPts val="1200"/>
              </a:spcBef>
              <a:spcAft>
                <a:spcPts val="600"/>
              </a:spcAft>
              <a:buFontTx/>
              <a:buNone/>
            </a:pPr>
            <a:r>
              <a:rPr lang="en-US" sz="2400" b="1" dirty="0" smtClean="0"/>
              <a:t>Completion:</a:t>
            </a:r>
          </a:p>
          <a:p>
            <a:pPr marL="342900" indent="-342900" eaLnBrk="1" hangingPunct="1">
              <a:spcBef>
                <a:spcPts val="1200"/>
              </a:spcBef>
              <a:buFont typeface="Arial" pitchFamily="34" charset="0"/>
              <a:buChar char="•"/>
            </a:pPr>
            <a:r>
              <a:rPr lang="en-US" sz="2400" dirty="0" smtClean="0"/>
              <a:t>Report on outcomes according to terms of funding agreement.</a:t>
            </a:r>
          </a:p>
          <a:p>
            <a:pPr marL="342900" indent="-342900" eaLnBrk="1" hangingPunct="1">
              <a:spcBef>
                <a:spcPts val="1200"/>
              </a:spcBef>
              <a:buFont typeface="Arial" pitchFamily="34" charset="0"/>
              <a:buChar char="•"/>
            </a:pPr>
            <a:r>
              <a:rPr lang="en-US" sz="2400" dirty="0" smtClean="0"/>
              <a:t>Offer explanations for any deviations.</a:t>
            </a:r>
          </a:p>
          <a:p>
            <a:pPr>
              <a:spcBef>
                <a:spcPts val="1200"/>
              </a:spcBef>
              <a:buFont typeface="Arial" pitchFamily="34" charset="0"/>
              <a:buChar char="•"/>
            </a:pPr>
            <a:r>
              <a:rPr lang="en-US" sz="2400" dirty="0" smtClean="0"/>
              <a:t>Describe the impact of the project</a:t>
            </a:r>
            <a:r>
              <a:rPr lang="en-US" sz="2400" dirty="0"/>
              <a:t> </a:t>
            </a:r>
            <a:r>
              <a:rPr lang="en-US" sz="2400" dirty="0" smtClean="0"/>
              <a:t>and also any </a:t>
            </a:r>
            <a:r>
              <a:rPr lang="en-AU" sz="2400" dirty="0" smtClean="0"/>
              <a:t>issues </a:t>
            </a:r>
            <a:r>
              <a:rPr lang="en-AU" sz="2400" dirty="0"/>
              <a:t>and </a:t>
            </a:r>
            <a:r>
              <a:rPr lang="en-AU" sz="2400" dirty="0" smtClean="0"/>
              <a:t>challenges</a:t>
            </a:r>
            <a:r>
              <a:rPr lang="en-AU" sz="2400" dirty="0"/>
              <a:t> </a:t>
            </a:r>
            <a:r>
              <a:rPr lang="en-AU" sz="2400" dirty="0" smtClean="0"/>
              <a:t>and what you learnt.</a:t>
            </a:r>
            <a:endParaRPr lang="en-AU" sz="2400" dirty="0"/>
          </a:p>
          <a:p>
            <a:pPr marL="342900" indent="-342900" eaLnBrk="1" hangingPunct="1">
              <a:spcBef>
                <a:spcPts val="1200"/>
              </a:spcBef>
              <a:buFont typeface="Arial" pitchFamily="34" charset="0"/>
              <a:buChar char="•"/>
            </a:pPr>
            <a:endParaRPr lang="en-US" sz="2400" dirty="0" smtClean="0"/>
          </a:p>
          <a:p>
            <a:pPr marL="342900" indent="-342900" eaLnBrk="1" hangingPunct="1">
              <a:spcBef>
                <a:spcPts val="1200"/>
              </a:spcBef>
              <a:buFont typeface="Arial" pitchFamily="34" charset="0"/>
              <a:buChar char="•"/>
            </a:pPr>
            <a:r>
              <a:rPr lang="en-US" sz="2400" dirty="0" smtClean="0"/>
              <a:t>Develop ongoing relationship.</a:t>
            </a:r>
          </a:p>
          <a:p>
            <a:pPr marL="0" indent="0">
              <a:buNone/>
            </a:pPr>
            <a:endParaRPr lang="en-US" sz="2200" i="1" u="sng" dirty="0" smtClean="0"/>
          </a:p>
          <a:p>
            <a:pPr marL="0" indent="0">
              <a:buNone/>
            </a:pPr>
            <a:r>
              <a:rPr lang="en-US" sz="2200" i="1" u="sng" dirty="0" smtClean="0"/>
              <a:t>HINT</a:t>
            </a:r>
            <a:r>
              <a:rPr lang="en-US" sz="2200" i="1" u="sng" dirty="0"/>
              <a:t>:</a:t>
            </a:r>
            <a:r>
              <a:rPr lang="en-US" sz="2200" i="1" dirty="0"/>
              <a:t> </a:t>
            </a:r>
            <a:r>
              <a:rPr lang="en-US" sz="2200" i="1" dirty="0" smtClean="0"/>
              <a:t>Funders’ </a:t>
            </a:r>
            <a:r>
              <a:rPr lang="en-US" sz="2200" i="1" dirty="0"/>
              <a:t>expectations vary. Ensure there is </a:t>
            </a:r>
            <a:r>
              <a:rPr lang="en-AU" sz="2200" i="1" dirty="0"/>
              <a:t>clarity about time lines, outputs and accountability of terms of funding agreement. </a:t>
            </a:r>
            <a:endParaRPr lang="en-US" sz="2200" i="1" dirty="0"/>
          </a:p>
          <a:p>
            <a:pPr eaLnBrk="1" hangingPunct="1"/>
            <a:endParaRPr lang="en-AU" dirty="0" smtClean="0"/>
          </a:p>
        </p:txBody>
      </p:sp>
    </p:spTree>
    <p:extLst>
      <p:ext uri="{BB962C8B-B14F-4D97-AF65-F5344CB8AC3E}">
        <p14:creationId xmlns:p14="http://schemas.microsoft.com/office/powerpoint/2010/main" val="317908179"/>
      </p:ext>
    </p:extLst>
  </p:cSld>
  <p:clrMapOvr>
    <a:masterClrMapping/>
  </p:clrMapOvr>
  <mc:AlternateContent xmlns:mc="http://schemas.openxmlformats.org/markup-compatibility/2006" xmlns:p14="http://schemas.microsoft.com/office/powerpoint/2010/main">
    <mc:Choice Requires="p14">
      <p:transition spd="med" p14:dur="700" advClick="0" advTm="7000">
        <p:fade/>
      </p:transition>
    </mc:Choice>
    <mc:Fallback xmlns="">
      <p:transition spd="med" advClick="0" advTm="7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26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6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267">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267">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267">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5EAB47F3-D7F7-4231-92EF-ABA136ABCCFF}" type="slidenum">
              <a:rPr lang="en-US" smtClean="0"/>
              <a:pPr>
                <a:defRPr/>
              </a:pPr>
              <a:t>56</a:t>
            </a:fld>
            <a:endParaRPr lang="en-US" dirty="0"/>
          </a:p>
        </p:txBody>
      </p:sp>
      <p:sp>
        <p:nvSpPr>
          <p:cNvPr id="6" name="Content Placeholder 2"/>
          <p:cNvSpPr>
            <a:spLocks noGrp="1"/>
          </p:cNvSpPr>
          <p:nvPr>
            <p:ph idx="1"/>
          </p:nvPr>
        </p:nvSpPr>
        <p:spPr>
          <a:xfrm>
            <a:off x="457200" y="1685581"/>
            <a:ext cx="8229600" cy="4561768"/>
          </a:xfrm>
        </p:spPr>
        <p:txBody>
          <a:bodyPr>
            <a:normAutofit/>
          </a:bodyPr>
          <a:lstStyle/>
          <a:p>
            <a:pPr marL="0" indent="0" algn="ctr">
              <a:buNone/>
            </a:pPr>
            <a:r>
              <a:rPr lang="en-AU" sz="2400" b="1" i="1" dirty="0" smtClean="0">
                <a:latin typeface="Century Gothic" pitchFamily="34" charset="0"/>
              </a:rPr>
              <a:t>Grant applications are often the first impression a funder has of your organisation. </a:t>
            </a:r>
          </a:p>
          <a:p>
            <a:pPr marL="0" indent="0" algn="ctr">
              <a:buNone/>
            </a:pPr>
            <a:endParaRPr lang="en-AU" sz="2400" b="1" i="1" dirty="0">
              <a:latin typeface="Century Gothic" pitchFamily="34" charset="0"/>
            </a:endParaRPr>
          </a:p>
          <a:p>
            <a:pPr marL="0" indent="0" algn="ctr">
              <a:buNone/>
            </a:pPr>
            <a:r>
              <a:rPr lang="en-AU" sz="2400" b="1" i="1" dirty="0" smtClean="0">
                <a:latin typeface="Century Gothic" pitchFamily="34" charset="0"/>
              </a:rPr>
              <a:t>Quality counts! </a:t>
            </a:r>
          </a:p>
          <a:p>
            <a:pPr marL="0" indent="0" algn="ctr">
              <a:buNone/>
            </a:pPr>
            <a:endParaRPr lang="en-AU" sz="2400" b="1" i="1" dirty="0">
              <a:latin typeface="Century Gothic" pitchFamily="34" charset="0"/>
            </a:endParaRPr>
          </a:p>
          <a:p>
            <a:pPr marL="0" indent="0" algn="ctr">
              <a:buNone/>
            </a:pPr>
            <a:r>
              <a:rPr lang="en-AU" sz="2400" b="1" i="1" dirty="0" smtClean="0">
                <a:latin typeface="Century Gothic" pitchFamily="34" charset="0"/>
              </a:rPr>
              <a:t>Make sure that you apply best practice to demonstrate to prospective funders that you are a professional organisation, no matter your size. </a:t>
            </a:r>
          </a:p>
          <a:p>
            <a:pPr marL="0" indent="0" algn="ctr">
              <a:buNone/>
            </a:pPr>
            <a:r>
              <a:rPr lang="en-AU" sz="2400" i="1" dirty="0" smtClean="0">
                <a:latin typeface="Century Gothic" pitchFamily="34" charset="0"/>
              </a:rPr>
              <a:t>    </a:t>
            </a:r>
            <a:endParaRPr lang="en-AU" sz="2400" i="1" dirty="0">
              <a:latin typeface="Century Gothic" pitchFamily="34" charset="0"/>
            </a:endParaRPr>
          </a:p>
        </p:txBody>
      </p:sp>
      <p:sp>
        <p:nvSpPr>
          <p:cNvPr id="2" name="TextBox 1"/>
          <p:cNvSpPr txBox="1"/>
          <p:nvPr/>
        </p:nvSpPr>
        <p:spPr>
          <a:xfrm>
            <a:off x="510448" y="683046"/>
            <a:ext cx="6736814" cy="584775"/>
          </a:xfrm>
          <a:prstGeom prst="rect">
            <a:avLst/>
          </a:prstGeom>
          <a:noFill/>
        </p:spPr>
        <p:txBody>
          <a:bodyPr wrap="square" rtlCol="0">
            <a:spAutoFit/>
          </a:bodyPr>
          <a:lstStyle/>
          <a:p>
            <a:pPr algn="ctr"/>
            <a:r>
              <a:rPr lang="en-AU" sz="3200" b="1" dirty="0" smtClean="0">
                <a:solidFill>
                  <a:srgbClr val="64A845"/>
                </a:solidFill>
                <a:latin typeface="Century Gothic" panose="020B0502020202020204" pitchFamily="34" charset="0"/>
              </a:rPr>
              <a:t>Final Message</a:t>
            </a:r>
            <a:endParaRPr lang="en-AU" sz="3200" b="1" dirty="0">
              <a:solidFill>
                <a:srgbClr val="64A845"/>
              </a:solidFill>
              <a:latin typeface="Century Gothic" panose="020B0502020202020204" pitchFamily="34" charset="0"/>
            </a:endParaRPr>
          </a:p>
        </p:txBody>
      </p:sp>
    </p:spTree>
    <p:extLst>
      <p:ext uri="{BB962C8B-B14F-4D97-AF65-F5344CB8AC3E}">
        <p14:creationId xmlns:p14="http://schemas.microsoft.com/office/powerpoint/2010/main" val="405477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Questions and Discussion</a:t>
            </a:r>
            <a:endParaRPr lang="en-AU" dirty="0"/>
          </a:p>
        </p:txBody>
      </p:sp>
      <p:sp>
        <p:nvSpPr>
          <p:cNvPr id="3" name="Content Placeholder 2"/>
          <p:cNvSpPr>
            <a:spLocks noGrp="1"/>
          </p:cNvSpPr>
          <p:nvPr>
            <p:ph idx="1"/>
          </p:nvPr>
        </p:nvSpPr>
        <p:spPr>
          <a:xfrm>
            <a:off x="457200" y="3056709"/>
            <a:ext cx="8229600" cy="3069454"/>
          </a:xfrm>
        </p:spPr>
        <p:txBody>
          <a:bodyPr>
            <a:normAutofit/>
          </a:bodyPr>
          <a:lstStyle/>
          <a:p>
            <a:pPr marL="0" indent="0" algn="ctr">
              <a:buNone/>
            </a:pPr>
            <a:r>
              <a:rPr lang="en-AU" sz="6000" dirty="0" smtClean="0"/>
              <a:t>THANK YOU </a:t>
            </a:r>
            <a:r>
              <a:rPr lang="en-AU" sz="6000" dirty="0" smtClean="0">
                <a:sym typeface="Wingdings" panose="05000000000000000000" pitchFamily="2" charset="2"/>
              </a:rPr>
              <a:t> </a:t>
            </a:r>
            <a:endParaRPr lang="en-AU" sz="6000" dirty="0"/>
          </a:p>
        </p:txBody>
      </p:sp>
    </p:spTree>
    <p:extLst>
      <p:ext uri="{BB962C8B-B14F-4D97-AF65-F5344CB8AC3E}">
        <p14:creationId xmlns:p14="http://schemas.microsoft.com/office/powerpoint/2010/main" val="371058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082" y="561076"/>
            <a:ext cx="8229600" cy="886397"/>
          </a:xfrm>
        </p:spPr>
        <p:txBody>
          <a:bodyPr>
            <a:normAutofit fontScale="90000"/>
          </a:bodyPr>
          <a:lstStyle/>
          <a:p>
            <a:pPr algn="ctr"/>
            <a:r>
              <a:rPr lang="en-AU" dirty="0" smtClean="0"/>
              <a:t>Definition of </a:t>
            </a:r>
            <a:br>
              <a:rPr lang="en-AU" dirty="0" smtClean="0"/>
            </a:br>
            <a:r>
              <a:rPr lang="en-AU" dirty="0" smtClean="0"/>
              <a:t>Philanthropic Foundations</a:t>
            </a:r>
            <a:endParaRPr lang="en-AU" dirty="0"/>
          </a:p>
        </p:txBody>
      </p:sp>
      <p:sp>
        <p:nvSpPr>
          <p:cNvPr id="3" name="Content Placeholder 2"/>
          <p:cNvSpPr>
            <a:spLocks noGrp="1"/>
          </p:cNvSpPr>
          <p:nvPr>
            <p:ph idx="1"/>
          </p:nvPr>
        </p:nvSpPr>
        <p:spPr>
          <a:xfrm>
            <a:off x="0" y="1936132"/>
            <a:ext cx="9144000" cy="4442634"/>
          </a:xfrm>
        </p:spPr>
        <p:txBody>
          <a:bodyPr>
            <a:normAutofit/>
          </a:bodyPr>
          <a:lstStyle/>
          <a:p>
            <a:r>
              <a:rPr lang="en-AU" sz="2200" b="1" dirty="0"/>
              <a:t>A philanthropic </a:t>
            </a:r>
            <a:r>
              <a:rPr lang="en-AU" sz="2200" b="1" dirty="0" smtClean="0"/>
              <a:t>trust or foundation (as defined by Philanthropy Australia) is </a:t>
            </a:r>
            <a:r>
              <a:rPr lang="en-AU" sz="2200" b="1" dirty="0"/>
              <a:t>a term generally used to describe a perpetual trust designed to make grants to charities or carry out charitable purposes. </a:t>
            </a:r>
            <a:r>
              <a:rPr lang="en-AU" sz="2200" b="1" dirty="0" smtClean="0"/>
              <a:t>Some trusts and foundations </a:t>
            </a:r>
            <a:r>
              <a:rPr lang="en-AU" sz="2200" b="1" dirty="0"/>
              <a:t>are established during the donor's lifetime, others are established by wills or codicils. </a:t>
            </a:r>
            <a:endParaRPr lang="en-AU" sz="2200" b="1" dirty="0" smtClean="0"/>
          </a:p>
          <a:p>
            <a:endParaRPr lang="en-AU" sz="2200" dirty="0"/>
          </a:p>
          <a:p>
            <a:r>
              <a:rPr lang="en-AU" sz="2200" dirty="0" smtClean="0"/>
              <a:t>Trusts and Foundations </a:t>
            </a:r>
            <a:r>
              <a:rPr lang="en-AU" sz="2200" dirty="0"/>
              <a:t>are governed by trustees who may be an authorised trustee company, family and friends of the benefactor, qualified professionals, or a mixture of the above. </a:t>
            </a:r>
            <a:endParaRPr lang="en-AU" sz="2200" dirty="0" smtClean="0"/>
          </a:p>
          <a:p>
            <a:endParaRPr lang="en-AU" sz="2200" dirty="0"/>
          </a:p>
          <a:p>
            <a:r>
              <a:rPr lang="en-AU" sz="2200" dirty="0" smtClean="0"/>
              <a:t>The majority of Australian trusts and foundations require grant recipients to have DGR 1 status.</a:t>
            </a:r>
            <a:endParaRPr lang="en-AU" sz="2200" dirty="0"/>
          </a:p>
          <a:p>
            <a:endParaRPr lang="en-AU" sz="2200" dirty="0"/>
          </a:p>
        </p:txBody>
      </p:sp>
    </p:spTree>
    <p:extLst>
      <p:ext uri="{BB962C8B-B14F-4D97-AF65-F5344CB8AC3E}">
        <p14:creationId xmlns:p14="http://schemas.microsoft.com/office/powerpoint/2010/main" val="928409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7504" y="1388124"/>
            <a:ext cx="8579296" cy="4982105"/>
          </a:xfrm>
        </p:spPr>
        <p:txBody>
          <a:bodyPr>
            <a:normAutofit/>
          </a:bodyPr>
          <a:lstStyle/>
          <a:p>
            <a:r>
              <a:rPr lang="en-AU" sz="2200" dirty="0"/>
              <a:t>The lack of mandatory reporting </a:t>
            </a:r>
            <a:r>
              <a:rPr lang="en-AU" sz="2200" dirty="0" smtClean="0"/>
              <a:t>= lack of accurate data.</a:t>
            </a:r>
          </a:p>
          <a:p>
            <a:endParaRPr lang="en-US" sz="2200" dirty="0" smtClean="0"/>
          </a:p>
          <a:p>
            <a:r>
              <a:rPr lang="en-US" sz="2200" dirty="0" smtClean="0"/>
              <a:t>Philanthropy </a:t>
            </a:r>
            <a:r>
              <a:rPr lang="en-US" sz="2200" dirty="0"/>
              <a:t>Australia estimates </a:t>
            </a:r>
            <a:r>
              <a:rPr lang="en-US" sz="2200" b="1" dirty="0" smtClean="0">
                <a:solidFill>
                  <a:srgbClr val="64A845"/>
                </a:solidFill>
              </a:rPr>
              <a:t>approximately 5,000 </a:t>
            </a:r>
            <a:r>
              <a:rPr lang="en-US" sz="2200" b="1" dirty="0">
                <a:solidFill>
                  <a:srgbClr val="64A845"/>
                </a:solidFill>
              </a:rPr>
              <a:t>foundations in Australia </a:t>
            </a:r>
            <a:r>
              <a:rPr lang="en-US" sz="2200" b="1" dirty="0" smtClean="0">
                <a:solidFill>
                  <a:srgbClr val="64A845"/>
                </a:solidFill>
              </a:rPr>
              <a:t>give </a:t>
            </a:r>
            <a:r>
              <a:rPr lang="en-US" sz="2200" b="1" dirty="0">
                <a:solidFill>
                  <a:srgbClr val="64A845"/>
                </a:solidFill>
              </a:rPr>
              <a:t>between half a billion and one billion dollars per year.</a:t>
            </a:r>
            <a:r>
              <a:rPr lang="en-US" sz="2200" dirty="0"/>
              <a:t> </a:t>
            </a:r>
            <a:r>
              <a:rPr lang="en-AU" sz="2200" dirty="0"/>
              <a:t>This includes </a:t>
            </a:r>
            <a:r>
              <a:rPr lang="en-AU" sz="2200" dirty="0" smtClean="0"/>
              <a:t>1,071 </a:t>
            </a:r>
            <a:r>
              <a:rPr lang="en-AU" sz="2200" dirty="0"/>
              <a:t>private ancillary funds (as at </a:t>
            </a:r>
            <a:r>
              <a:rPr lang="en-AU" sz="2200" dirty="0" smtClean="0"/>
              <a:t>May 2013) and app</a:t>
            </a:r>
            <a:r>
              <a:rPr lang="en-AU" sz="2200" dirty="0"/>
              <a:t>r</a:t>
            </a:r>
            <a:r>
              <a:rPr lang="en-AU" sz="2200" dirty="0" smtClean="0"/>
              <a:t>oximately 2,000 charitable trusts and foundations administered by trustee companies </a:t>
            </a:r>
            <a:r>
              <a:rPr lang="en-AU" sz="1400" dirty="0" smtClean="0">
                <a:hlinkClick r:id="rId2"/>
              </a:rPr>
              <a:t>http</a:t>
            </a:r>
            <a:r>
              <a:rPr lang="en-AU" sz="1400" dirty="0">
                <a:hlinkClick r:id="rId2"/>
              </a:rPr>
              <a:t>://</a:t>
            </a:r>
            <a:r>
              <a:rPr lang="en-AU" sz="1400" dirty="0" smtClean="0">
                <a:hlinkClick r:id="rId2"/>
              </a:rPr>
              <a:t>www.philanthropy.org.au/research/fast.html</a:t>
            </a:r>
            <a:endParaRPr lang="en-AU" sz="1400" dirty="0" smtClean="0"/>
          </a:p>
          <a:p>
            <a:endParaRPr lang="en-US" sz="2200" dirty="0">
              <a:cs typeface="Arial" pitchFamily="34" charset="0"/>
            </a:endParaRPr>
          </a:p>
          <a:p>
            <a:r>
              <a:rPr lang="en-US" sz="2200" dirty="0">
                <a:cs typeface="Arial" pitchFamily="34" charset="0"/>
              </a:rPr>
              <a:t>It is estimated that Australian foundations have total assets of over $10 billion. </a:t>
            </a:r>
          </a:p>
          <a:p>
            <a:endParaRPr lang="en-AU" sz="2200" dirty="0"/>
          </a:p>
        </p:txBody>
      </p:sp>
      <p:sp>
        <p:nvSpPr>
          <p:cNvPr id="4" name="Slide Number Placeholder 3"/>
          <p:cNvSpPr>
            <a:spLocks noGrp="1"/>
          </p:cNvSpPr>
          <p:nvPr>
            <p:ph type="sldNum" sz="quarter" idx="12"/>
          </p:nvPr>
        </p:nvSpPr>
        <p:spPr/>
        <p:txBody>
          <a:bodyPr/>
          <a:lstStyle/>
          <a:p>
            <a:pPr>
              <a:defRPr/>
            </a:pPr>
            <a:fld id="{5EAB47F3-D7F7-4231-92EF-ABA136ABCCFF}" type="slidenum">
              <a:rPr lang="en-US" smtClean="0"/>
              <a:pPr>
                <a:defRPr/>
              </a:pPr>
              <a:t>7</a:t>
            </a:fld>
            <a:endParaRPr lang="en-US" dirty="0"/>
          </a:p>
        </p:txBody>
      </p:sp>
    </p:spTree>
    <p:extLst>
      <p:ext uri="{BB962C8B-B14F-4D97-AF65-F5344CB8AC3E}">
        <p14:creationId xmlns:p14="http://schemas.microsoft.com/office/powerpoint/2010/main" val="16226228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0" y="2137272"/>
            <a:ext cx="8229600" cy="14872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ctr"/>
            <a:r>
              <a:rPr lang="en-US" sz="3200" b="1" dirty="0" smtClean="0">
                <a:solidFill>
                  <a:schemeClr val="tx1">
                    <a:lumMod val="65000"/>
                    <a:lumOff val="35000"/>
                  </a:schemeClr>
                </a:solidFill>
              </a:rPr>
              <a:t>Funders still get applications that just don’t meet guidelines!</a:t>
            </a:r>
          </a:p>
        </p:txBody>
      </p:sp>
      <p:pic>
        <p:nvPicPr>
          <p:cNvPr id="4" name="Content Placeholder 3" descr="ING Found tweet grants not meeting criteria.jpg"/>
          <p:cNvPicPr>
            <a:picLocks noGrp="1"/>
          </p:cNvPicPr>
          <p:nvPr>
            <p:ph idx="1"/>
          </p:nvPr>
        </p:nvPicPr>
        <p:blipFill>
          <a:blip r:embed="rId3">
            <a:extLst>
              <a:ext uri="{28A0092B-C50C-407E-A947-70E740481C1C}">
                <a14:useLocalDpi xmlns:a14="http://schemas.microsoft.com/office/drawing/2010/main" val="0"/>
              </a:ext>
            </a:extLst>
          </a:blip>
          <a:srcRect l="8673" t="10185" r="11304" b="72105"/>
          <a:stretch>
            <a:fillRect/>
          </a:stretch>
        </p:blipFill>
        <p:spPr bwMode="auto">
          <a:xfrm>
            <a:off x="552450" y="3376208"/>
            <a:ext cx="7677150" cy="2678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276225" y="1253877"/>
            <a:ext cx="8229600" cy="443198"/>
          </a:xfrm>
          <a:prstGeom prst="rect">
            <a:avLst/>
          </a:prstGeom>
        </p:spPr>
        <p:txBody>
          <a:bodyPr vert="horz" lIns="91440" tIns="45720" rIns="91440" bIns="45720" rtlCol="0" anchor="ctr">
            <a:noAutofit/>
          </a:bodyPr>
          <a:lstStyle>
            <a:lvl1pPr algn="l" defTabSz="457200" rtl="0" eaLnBrk="1" latinLnBrk="0" hangingPunct="1">
              <a:spcBef>
                <a:spcPct val="0"/>
              </a:spcBef>
              <a:buNone/>
              <a:defRPr sz="3200" b="1" i="0" kern="1200">
                <a:solidFill>
                  <a:srgbClr val="64A845"/>
                </a:solidFill>
                <a:latin typeface="Century Gothic Bold"/>
                <a:ea typeface="+mj-ea"/>
                <a:cs typeface="Century Gothic Bold"/>
              </a:defRPr>
            </a:lvl1pPr>
          </a:lstStyle>
          <a:p>
            <a:pPr algn="ctr"/>
            <a:r>
              <a:rPr lang="en-AU" dirty="0" smtClean="0"/>
              <a:t>Reasons for not being successful</a:t>
            </a:r>
            <a:endParaRPr lang="en-AU" dirty="0"/>
          </a:p>
        </p:txBody>
      </p:sp>
    </p:spTree>
    <p:extLst>
      <p:ext uri="{BB962C8B-B14F-4D97-AF65-F5344CB8AC3E}">
        <p14:creationId xmlns:p14="http://schemas.microsoft.com/office/powerpoint/2010/main" val="20219750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7958"/>
            <a:ext cx="8229600" cy="4848206"/>
          </a:xfrm>
        </p:spPr>
        <p:txBody>
          <a:bodyPr>
            <a:normAutofit/>
          </a:bodyPr>
          <a:lstStyle/>
          <a:p>
            <a:pPr marL="342900" indent="-342900">
              <a:spcAft>
                <a:spcPts val="600"/>
              </a:spcAft>
              <a:buFont typeface="Arial" pitchFamily="34" charset="0"/>
              <a:buChar char="•"/>
            </a:pPr>
            <a:r>
              <a:rPr lang="en-US" sz="2400" dirty="0" smtClean="0"/>
              <a:t>Quality of a large percentage of applications is poor. This is feedback from both government and philanthropic entities. </a:t>
            </a:r>
          </a:p>
          <a:p>
            <a:pPr marL="342900" indent="-342900">
              <a:spcAft>
                <a:spcPts val="600"/>
              </a:spcAft>
              <a:buFont typeface="Arial" pitchFamily="34" charset="0"/>
              <a:buChar char="•"/>
            </a:pPr>
            <a:endParaRPr lang="en-US" sz="2400" dirty="0" smtClean="0"/>
          </a:p>
          <a:p>
            <a:pPr marL="342900" indent="-342900">
              <a:spcAft>
                <a:spcPts val="600"/>
              </a:spcAft>
              <a:buFont typeface="Arial" pitchFamily="34" charset="0"/>
              <a:buChar char="•"/>
            </a:pPr>
            <a:r>
              <a:rPr lang="en-US" sz="2400" dirty="0" smtClean="0"/>
              <a:t>There are more applications being presented. It is HIGHLY competitive. </a:t>
            </a:r>
          </a:p>
          <a:p>
            <a:pPr marL="342900" indent="-342900">
              <a:spcAft>
                <a:spcPts val="600"/>
              </a:spcAft>
              <a:buFont typeface="Arial" pitchFamily="34" charset="0"/>
              <a:buChar char="•"/>
            </a:pPr>
            <a:endParaRPr lang="en-AU" sz="2400" dirty="0" smtClean="0"/>
          </a:p>
          <a:p>
            <a:pPr marL="342900" indent="-342900">
              <a:spcAft>
                <a:spcPts val="600"/>
              </a:spcAft>
              <a:buFont typeface="Arial" pitchFamily="34" charset="0"/>
              <a:buChar char="•"/>
            </a:pPr>
            <a:r>
              <a:rPr lang="en-AU" sz="2400" dirty="0" smtClean="0"/>
              <a:t>Some funders have ceased funding rounds since GFC or have lowered the amount they distribute through grants. </a:t>
            </a:r>
            <a:endParaRPr lang="en-AU" sz="2400" dirty="0"/>
          </a:p>
        </p:txBody>
      </p:sp>
    </p:spTree>
    <p:extLst>
      <p:ext uri="{BB962C8B-B14F-4D97-AF65-F5344CB8AC3E}">
        <p14:creationId xmlns:p14="http://schemas.microsoft.com/office/powerpoint/2010/main" val="374328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41f5f99-49f8-4eb1-b0d4-9f2b68c087e2">
      <UserInfo>
        <DisplayName>Jane Symonds</DisplayName>
        <AccountId>21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A20CC6D3B07044DBDE8275E75C14288" ma:contentTypeVersion="1" ma:contentTypeDescription="Create a new document." ma:contentTypeScope="" ma:versionID="11e6dc9b40003d74c332fb5cf9e63734">
  <xsd:schema xmlns:xsd="http://www.w3.org/2001/XMLSchema" xmlns:xs="http://www.w3.org/2001/XMLSchema" xmlns:p="http://schemas.microsoft.com/office/2006/metadata/properties" xmlns:ns2="241f5f99-49f8-4eb1-b0d4-9f2b68c087e2" targetNamespace="http://schemas.microsoft.com/office/2006/metadata/properties" ma:root="true" ma:fieldsID="2c16ce202bc7448db8f7a41a6aa4127f" ns2:_="">
    <xsd:import namespace="241f5f99-49f8-4eb1-b0d4-9f2b68c087e2"/>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1f5f99-49f8-4eb1-b0d4-9f2b68c087e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65C253-6FBD-4B9A-8C41-F4A5004385DF}">
  <ds:schemaRefs>
    <ds:schemaRef ds:uri="http://www.w3.org/XML/1998/namespace"/>
    <ds:schemaRef ds:uri="http://schemas.openxmlformats.org/package/2006/metadata/core-properties"/>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241f5f99-49f8-4eb1-b0d4-9f2b68c087e2"/>
    <ds:schemaRef ds:uri="http://purl.org/dc/dcmitype/"/>
  </ds:schemaRefs>
</ds:datastoreItem>
</file>

<file path=customXml/itemProps2.xml><?xml version="1.0" encoding="utf-8"?>
<ds:datastoreItem xmlns:ds="http://schemas.openxmlformats.org/officeDocument/2006/customXml" ds:itemID="{81E2556D-C405-4171-9B33-544F6399E5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1f5f99-49f8-4eb1-b0d4-9f2b68c087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2CF0E38-E0CE-4105-BEFE-3733EE9AA3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1338</TotalTime>
  <Words>3305</Words>
  <Application>Microsoft Office PowerPoint</Application>
  <PresentationFormat>On-screen Show (4:3)</PresentationFormat>
  <Paragraphs>461</Paragraphs>
  <Slides>57</Slides>
  <Notes>27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57</vt:i4>
      </vt:variant>
    </vt:vector>
  </HeadingPairs>
  <TitlesOfParts>
    <vt:vector size="67" baseType="lpstr">
      <vt:lpstr>ＭＳ Ｐゴシック</vt:lpstr>
      <vt:lpstr>Angsana New</vt:lpstr>
      <vt:lpstr>Arial</vt:lpstr>
      <vt:lpstr>Calibri</vt:lpstr>
      <vt:lpstr>Century Gothic</vt:lpstr>
      <vt:lpstr>Century Gothic Bold</vt:lpstr>
      <vt:lpstr>Courier New</vt:lpstr>
      <vt:lpstr>Wingdings</vt:lpstr>
      <vt:lpstr>Wingdings 3</vt:lpstr>
      <vt:lpstr>Office Theme</vt:lpstr>
      <vt:lpstr>Grant Seeking: Strategies for Success  Presented by Harriett Carter Queensland Manager, Strategic Grants   18th March, 2014</vt:lpstr>
      <vt:lpstr>Introductions   </vt:lpstr>
      <vt:lpstr>Agenda - What’s needed BEFORE  putting pen to paper</vt:lpstr>
      <vt:lpstr>1. The grants climate in Australia</vt:lpstr>
      <vt:lpstr>Where do grants come from? </vt:lpstr>
      <vt:lpstr>Definition of  Philanthropic Foundations</vt:lpstr>
      <vt:lpstr>PowerPoint Presentation</vt:lpstr>
      <vt:lpstr>Funders still get applications that just don’t meet guidelines!</vt:lpstr>
      <vt:lpstr>PowerPoint Presentation</vt:lpstr>
      <vt:lpstr>Current Trends </vt:lpstr>
      <vt:lpstr>PowerPoint Presentation</vt:lpstr>
      <vt:lpstr>Corporate Partnerships vs Major Gifts vs Grants</vt:lpstr>
      <vt:lpstr>Government funding…</vt:lpstr>
      <vt:lpstr>Grants are generally for time-limited projects,  NOT for recurrent operating costs!</vt:lpstr>
      <vt:lpstr>PowerPoint Presentation</vt:lpstr>
      <vt:lpstr>The usual suspects </vt:lpstr>
      <vt:lpstr>  Where to from here?   Do we want to be proactive, forward planning and organised?     Or reactive, scrambling for  projects as deadlines present  </vt:lpstr>
      <vt:lpstr>PowerPoint Presentation</vt:lpstr>
      <vt:lpstr>Does your organisation have a clear mission statement, vision and know what its strategic objectives are? </vt:lpstr>
      <vt:lpstr>Projects for which you apply for funding need to make sense.   Do NOT make up projects, off-mission, just to receive funding. </vt:lpstr>
      <vt:lpstr>Getting your organisation  grant-ready</vt:lpstr>
      <vt:lpstr>Look at your history with grants </vt:lpstr>
      <vt:lpstr>Project wish list and  project matching</vt:lpstr>
      <vt:lpstr>How to get our project leaders  grant-ready</vt:lpstr>
      <vt:lpstr>PowerPoint Presentation</vt:lpstr>
      <vt:lpstr>PowerPoint Presentation</vt:lpstr>
      <vt:lpstr>Evaluation</vt:lpstr>
      <vt:lpstr>W.K. Kellogg Foundation  Logic Model Development Guide </vt:lpstr>
      <vt:lpstr>PowerPoint Presentation</vt:lpstr>
      <vt:lpstr>PowerPoint Presentation</vt:lpstr>
      <vt:lpstr>PowerPoint Presentation</vt:lpstr>
      <vt:lpstr>To apply or not to apply?   Best-fit project matching</vt:lpstr>
      <vt:lpstr>PowerPoint Presentation</vt:lpstr>
      <vt:lpstr>PowerPoint Presentation</vt:lpstr>
      <vt:lpstr>PowerPoint Presentation</vt:lpstr>
      <vt:lpstr>Engaging with Funders</vt:lpstr>
      <vt:lpstr>Co-ordinated Relationship  Management</vt:lpstr>
      <vt:lpstr> Ground work laid…  Now for the application! </vt:lpstr>
      <vt:lpstr>  In-depth donor knowledge also informs the style of writing and communication channels that are most appropriate and relevant to the donor.   </vt:lpstr>
      <vt:lpstr>Develop a Key Messages Statement  if you don’t already have one </vt:lpstr>
      <vt:lpstr>The Seven “C’s” of Key Messages</vt:lpstr>
      <vt:lpstr>Key messages</vt:lpstr>
      <vt:lpstr>The application – the ask</vt:lpstr>
      <vt:lpstr>PowerPoint Presentation</vt:lpstr>
      <vt:lpstr>PowerPoint Presentation</vt:lpstr>
      <vt:lpstr>Grant Writing checklist</vt:lpstr>
      <vt:lpstr>For example….</vt:lpstr>
      <vt:lpstr>PowerPoint Presentation</vt:lpstr>
      <vt:lpstr>Briefly describe your project and explain the need</vt:lpstr>
      <vt:lpstr>PowerPoint Presentation</vt:lpstr>
      <vt:lpstr>Back to relationship management..   THANKING and ENGAGING</vt:lpstr>
      <vt:lpstr> Who is confident that 100% of their donors are being  thanked in THE MOST APPROPRIATE way?  </vt:lpstr>
      <vt:lpstr>PowerPoint Presentation</vt:lpstr>
      <vt:lpstr>Acquittal and Reporting </vt:lpstr>
      <vt:lpstr>With funding comes responsibility...</vt:lpstr>
      <vt:lpstr>PowerPoint Presentation</vt:lpstr>
      <vt:lpstr>Questions and Discussion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Title</dc:title>
  <dc:creator>Gavin</dc:creator>
  <cp:lastModifiedBy>Harriett Carter</cp:lastModifiedBy>
  <cp:revision>92</cp:revision>
  <cp:lastPrinted>2013-10-21T02:22:18Z</cp:lastPrinted>
  <dcterms:created xsi:type="dcterms:W3CDTF">2013-06-06T07:08:14Z</dcterms:created>
  <dcterms:modified xsi:type="dcterms:W3CDTF">2014-03-17T23:53:23Z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0x010100EA20CC6D3B07044DBDE8275E75C14288</vt:lpwstr>
  </property>
</Properties>
</file>