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22"/>
  </p:notesMasterIdLst>
  <p:sldIdLst>
    <p:sldId id="274" r:id="rId2"/>
    <p:sldId id="282" r:id="rId3"/>
    <p:sldId id="293" r:id="rId4"/>
    <p:sldId id="277" r:id="rId5"/>
    <p:sldId id="280" r:id="rId6"/>
    <p:sldId id="268" r:id="rId7"/>
    <p:sldId id="288" r:id="rId8"/>
    <p:sldId id="283" r:id="rId9"/>
    <p:sldId id="265" r:id="rId10"/>
    <p:sldId id="287" r:id="rId11"/>
    <p:sldId id="260" r:id="rId12"/>
    <p:sldId id="270" r:id="rId13"/>
    <p:sldId id="259" r:id="rId14"/>
    <p:sldId id="286" r:id="rId15"/>
    <p:sldId id="271" r:id="rId16"/>
    <p:sldId id="290" r:id="rId17"/>
    <p:sldId id="291" r:id="rId18"/>
    <p:sldId id="292" r:id="rId19"/>
    <p:sldId id="266" r:id="rId20"/>
    <p:sldId id="28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3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678EA9-F9DA-4F1F-BC15-7BA0BCA3B0AB}"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AU"/>
        </a:p>
      </dgm:t>
    </dgm:pt>
    <dgm:pt modelId="{9F274B5D-E6D6-435E-9778-3FF15061BC16}">
      <dgm:prSet phldrT="[Text]" custT="1"/>
      <dgm:spPr/>
      <dgm:t>
        <a:bodyPr/>
        <a:lstStyle/>
        <a:p>
          <a:r>
            <a:rPr lang="en-AU" sz="1600" b="1" dirty="0" smtClean="0">
              <a:latin typeface="Calibri" pitchFamily="34" charset="0"/>
              <a:cs typeface="Calibri" pitchFamily="34" charset="0"/>
            </a:rPr>
            <a:t>FASD</a:t>
          </a:r>
        </a:p>
        <a:p>
          <a:endParaRPr lang="en-AU" sz="1400" dirty="0"/>
        </a:p>
      </dgm:t>
    </dgm:pt>
    <dgm:pt modelId="{2CAEE22F-A3AE-48AC-AAF3-05DBCE2526E4}" type="parTrans" cxnId="{92D69B72-A355-45FA-ABF5-A9B81839EB08}">
      <dgm:prSet/>
      <dgm:spPr/>
      <dgm:t>
        <a:bodyPr/>
        <a:lstStyle/>
        <a:p>
          <a:endParaRPr lang="en-AU"/>
        </a:p>
      </dgm:t>
    </dgm:pt>
    <dgm:pt modelId="{3C248BE3-949F-46F0-BEB3-0A520D7DE418}" type="sibTrans" cxnId="{92D69B72-A355-45FA-ABF5-A9B81839EB08}">
      <dgm:prSet/>
      <dgm:spPr/>
      <dgm:t>
        <a:bodyPr/>
        <a:lstStyle/>
        <a:p>
          <a:endParaRPr lang="en-AU"/>
        </a:p>
      </dgm:t>
    </dgm:pt>
    <dgm:pt modelId="{0E2E4676-670D-4C65-AFA8-EC8BC4229CE2}">
      <dgm:prSet phldrT="[Text]"/>
      <dgm:spPr/>
      <dgm:t>
        <a:bodyPr/>
        <a:lstStyle/>
        <a:p>
          <a:r>
            <a:rPr lang="en-AU" dirty="0" smtClean="0">
              <a:latin typeface="Calibri" pitchFamily="34" charset="0"/>
              <a:cs typeface="Calibri" pitchFamily="34" charset="0"/>
            </a:rPr>
            <a:t>pleading</a:t>
          </a:r>
          <a:endParaRPr lang="en-AU" dirty="0">
            <a:latin typeface="Calibri" pitchFamily="34" charset="0"/>
            <a:cs typeface="Calibri" pitchFamily="34" charset="0"/>
          </a:endParaRPr>
        </a:p>
      </dgm:t>
    </dgm:pt>
    <dgm:pt modelId="{23339C93-083B-4C70-A2D1-BC631D0F8C27}" type="parTrans" cxnId="{5B0F5288-22A8-45C1-9287-4B5C09AB839F}">
      <dgm:prSet/>
      <dgm:spPr/>
      <dgm:t>
        <a:bodyPr/>
        <a:lstStyle/>
        <a:p>
          <a:endParaRPr lang="en-AU"/>
        </a:p>
      </dgm:t>
    </dgm:pt>
    <dgm:pt modelId="{D43C945E-19C7-4CC6-975A-0F97C2706A30}" type="sibTrans" cxnId="{5B0F5288-22A8-45C1-9287-4B5C09AB839F}">
      <dgm:prSet/>
      <dgm:spPr/>
      <dgm:t>
        <a:bodyPr/>
        <a:lstStyle/>
        <a:p>
          <a:endParaRPr lang="en-AU"/>
        </a:p>
      </dgm:t>
    </dgm:pt>
    <dgm:pt modelId="{70B75D2F-61B9-4A89-9E7D-1F8F5758F8C1}">
      <dgm:prSet phldrT="[Text]"/>
      <dgm:spPr/>
      <dgm:t>
        <a:bodyPr/>
        <a:lstStyle/>
        <a:p>
          <a:r>
            <a:rPr lang="en-AU" dirty="0" smtClean="0">
              <a:latin typeface="Calibri" pitchFamily="34" charset="0"/>
              <a:cs typeface="Calibri" pitchFamily="34" charset="0"/>
            </a:rPr>
            <a:t>process</a:t>
          </a:r>
          <a:endParaRPr lang="en-AU" dirty="0">
            <a:latin typeface="Calibri" pitchFamily="34" charset="0"/>
            <a:cs typeface="Calibri" pitchFamily="34" charset="0"/>
          </a:endParaRPr>
        </a:p>
      </dgm:t>
    </dgm:pt>
    <dgm:pt modelId="{7EDA2EA7-6A16-475A-A9A3-4D7B32DBEC0E}" type="parTrans" cxnId="{7A0A9C44-DAEA-4AE4-8CDC-FD7AA1AEDAF1}">
      <dgm:prSet/>
      <dgm:spPr/>
      <dgm:t>
        <a:bodyPr/>
        <a:lstStyle/>
        <a:p>
          <a:endParaRPr lang="en-AU"/>
        </a:p>
      </dgm:t>
    </dgm:pt>
    <dgm:pt modelId="{67DD915C-4CB9-4D05-8D7A-F36EE9151206}" type="sibTrans" cxnId="{7A0A9C44-DAEA-4AE4-8CDC-FD7AA1AEDAF1}">
      <dgm:prSet/>
      <dgm:spPr/>
      <dgm:t>
        <a:bodyPr/>
        <a:lstStyle/>
        <a:p>
          <a:endParaRPr lang="en-AU"/>
        </a:p>
      </dgm:t>
    </dgm:pt>
    <dgm:pt modelId="{069D8AA3-EFBE-444F-B7AE-CDA59B3121D7}">
      <dgm:prSet phldrT="[Text]"/>
      <dgm:spPr/>
      <dgm:t>
        <a:bodyPr/>
        <a:lstStyle/>
        <a:p>
          <a:r>
            <a:rPr lang="en-AU" dirty="0" smtClean="0">
              <a:latin typeface="Calibri" pitchFamily="34" charset="0"/>
              <a:cs typeface="Calibri" pitchFamily="34" charset="0"/>
            </a:rPr>
            <a:t>penalty</a:t>
          </a:r>
          <a:endParaRPr lang="en-AU" dirty="0">
            <a:latin typeface="Calibri" pitchFamily="34" charset="0"/>
            <a:cs typeface="Calibri" pitchFamily="34" charset="0"/>
          </a:endParaRPr>
        </a:p>
      </dgm:t>
    </dgm:pt>
    <dgm:pt modelId="{1CC9AD35-830C-404F-9F87-CDE6BEFA056E}" type="parTrans" cxnId="{BD1EFBE8-BD15-4157-955F-A8DA8E7B3C48}">
      <dgm:prSet/>
      <dgm:spPr/>
      <dgm:t>
        <a:bodyPr/>
        <a:lstStyle/>
        <a:p>
          <a:endParaRPr lang="en-AU"/>
        </a:p>
      </dgm:t>
    </dgm:pt>
    <dgm:pt modelId="{0DD43E8A-600F-4E75-8361-DA28CF305B71}" type="sibTrans" cxnId="{BD1EFBE8-BD15-4157-955F-A8DA8E7B3C48}">
      <dgm:prSet/>
      <dgm:spPr/>
      <dgm:t>
        <a:bodyPr/>
        <a:lstStyle/>
        <a:p>
          <a:endParaRPr lang="en-AU"/>
        </a:p>
      </dgm:t>
    </dgm:pt>
    <dgm:pt modelId="{CA53A2C3-373B-4253-8D6A-EF3FD6230A03}">
      <dgm:prSet phldrT="[Text]"/>
      <dgm:spPr/>
      <dgm:t>
        <a:bodyPr/>
        <a:lstStyle/>
        <a:p>
          <a:r>
            <a:rPr lang="en-AU" dirty="0" smtClean="0">
              <a:latin typeface="Calibri" pitchFamily="34" charset="0"/>
              <a:cs typeface="Calibri" pitchFamily="34" charset="0"/>
            </a:rPr>
            <a:t>policing</a:t>
          </a:r>
          <a:endParaRPr lang="en-AU" dirty="0">
            <a:latin typeface="Calibri" pitchFamily="34" charset="0"/>
            <a:cs typeface="Calibri" pitchFamily="34" charset="0"/>
          </a:endParaRPr>
        </a:p>
      </dgm:t>
    </dgm:pt>
    <dgm:pt modelId="{9601F2D3-B6CB-404D-B183-A5187C32B3EF}" type="sibTrans" cxnId="{E660DF8F-499C-4495-BFE8-D55DEFB4A87C}">
      <dgm:prSet/>
      <dgm:spPr/>
      <dgm:t>
        <a:bodyPr/>
        <a:lstStyle/>
        <a:p>
          <a:endParaRPr lang="en-AU"/>
        </a:p>
      </dgm:t>
    </dgm:pt>
    <dgm:pt modelId="{CB941A9C-DB6E-460A-BC5E-828742675A3B}" type="parTrans" cxnId="{E660DF8F-499C-4495-BFE8-D55DEFB4A87C}">
      <dgm:prSet/>
      <dgm:spPr/>
      <dgm:t>
        <a:bodyPr/>
        <a:lstStyle/>
        <a:p>
          <a:endParaRPr lang="en-AU"/>
        </a:p>
      </dgm:t>
    </dgm:pt>
    <dgm:pt modelId="{5A1D3B9A-F54B-4264-829A-65A8E74195FA}" type="pres">
      <dgm:prSet presAssocID="{66678EA9-F9DA-4F1F-BC15-7BA0BCA3B0AB}" presName="cycle" presStyleCnt="0">
        <dgm:presLayoutVars>
          <dgm:chMax val="1"/>
          <dgm:dir/>
          <dgm:animLvl val="ctr"/>
          <dgm:resizeHandles val="exact"/>
        </dgm:presLayoutVars>
      </dgm:prSet>
      <dgm:spPr/>
      <dgm:t>
        <a:bodyPr/>
        <a:lstStyle/>
        <a:p>
          <a:endParaRPr lang="en-AU"/>
        </a:p>
      </dgm:t>
    </dgm:pt>
    <dgm:pt modelId="{EBDEBF8D-5B7B-43C0-BCE2-7F612818C6EF}" type="pres">
      <dgm:prSet presAssocID="{9F274B5D-E6D6-435E-9778-3FF15061BC16}" presName="centerShape" presStyleLbl="node0" presStyleIdx="0" presStyleCnt="1"/>
      <dgm:spPr/>
      <dgm:t>
        <a:bodyPr/>
        <a:lstStyle/>
        <a:p>
          <a:endParaRPr lang="en-AU"/>
        </a:p>
      </dgm:t>
    </dgm:pt>
    <dgm:pt modelId="{F73BFE04-C5C7-4C09-A664-622024D09622}" type="pres">
      <dgm:prSet presAssocID="{CB941A9C-DB6E-460A-BC5E-828742675A3B}" presName="Name9" presStyleLbl="parChTrans1D2" presStyleIdx="0" presStyleCnt="4"/>
      <dgm:spPr/>
      <dgm:t>
        <a:bodyPr/>
        <a:lstStyle/>
        <a:p>
          <a:endParaRPr lang="en-AU"/>
        </a:p>
      </dgm:t>
    </dgm:pt>
    <dgm:pt modelId="{C822FF7A-1F93-46B1-8486-CE6D2B1175ED}" type="pres">
      <dgm:prSet presAssocID="{CB941A9C-DB6E-460A-BC5E-828742675A3B}" presName="connTx" presStyleLbl="parChTrans1D2" presStyleIdx="0" presStyleCnt="4"/>
      <dgm:spPr/>
      <dgm:t>
        <a:bodyPr/>
        <a:lstStyle/>
        <a:p>
          <a:endParaRPr lang="en-AU"/>
        </a:p>
      </dgm:t>
    </dgm:pt>
    <dgm:pt modelId="{EE638B95-58FE-4188-A563-70DD6B3018F1}" type="pres">
      <dgm:prSet presAssocID="{CA53A2C3-373B-4253-8D6A-EF3FD6230A03}" presName="node" presStyleLbl="node1" presStyleIdx="0" presStyleCnt="4">
        <dgm:presLayoutVars>
          <dgm:bulletEnabled val="1"/>
        </dgm:presLayoutVars>
      </dgm:prSet>
      <dgm:spPr/>
      <dgm:t>
        <a:bodyPr/>
        <a:lstStyle/>
        <a:p>
          <a:endParaRPr lang="en-AU"/>
        </a:p>
      </dgm:t>
    </dgm:pt>
    <dgm:pt modelId="{343AA8DA-BE34-4E19-BC8D-5C1339A50145}" type="pres">
      <dgm:prSet presAssocID="{23339C93-083B-4C70-A2D1-BC631D0F8C27}" presName="Name9" presStyleLbl="parChTrans1D2" presStyleIdx="1" presStyleCnt="4"/>
      <dgm:spPr/>
      <dgm:t>
        <a:bodyPr/>
        <a:lstStyle/>
        <a:p>
          <a:endParaRPr lang="en-AU"/>
        </a:p>
      </dgm:t>
    </dgm:pt>
    <dgm:pt modelId="{96B1A776-C837-447D-BA2F-A98F2CE885D5}" type="pres">
      <dgm:prSet presAssocID="{23339C93-083B-4C70-A2D1-BC631D0F8C27}" presName="connTx" presStyleLbl="parChTrans1D2" presStyleIdx="1" presStyleCnt="4"/>
      <dgm:spPr/>
      <dgm:t>
        <a:bodyPr/>
        <a:lstStyle/>
        <a:p>
          <a:endParaRPr lang="en-AU"/>
        </a:p>
      </dgm:t>
    </dgm:pt>
    <dgm:pt modelId="{515ECD34-4D23-44C9-8B3B-9285815520D8}" type="pres">
      <dgm:prSet presAssocID="{0E2E4676-670D-4C65-AFA8-EC8BC4229CE2}" presName="node" presStyleLbl="node1" presStyleIdx="1" presStyleCnt="4">
        <dgm:presLayoutVars>
          <dgm:bulletEnabled val="1"/>
        </dgm:presLayoutVars>
      </dgm:prSet>
      <dgm:spPr/>
      <dgm:t>
        <a:bodyPr/>
        <a:lstStyle/>
        <a:p>
          <a:endParaRPr lang="en-AU"/>
        </a:p>
      </dgm:t>
    </dgm:pt>
    <dgm:pt modelId="{873E97CD-9634-429C-BE5C-EE5DF5E97259}" type="pres">
      <dgm:prSet presAssocID="{7EDA2EA7-6A16-475A-A9A3-4D7B32DBEC0E}" presName="Name9" presStyleLbl="parChTrans1D2" presStyleIdx="2" presStyleCnt="4"/>
      <dgm:spPr/>
      <dgm:t>
        <a:bodyPr/>
        <a:lstStyle/>
        <a:p>
          <a:endParaRPr lang="en-AU"/>
        </a:p>
      </dgm:t>
    </dgm:pt>
    <dgm:pt modelId="{A2E9DDCB-A925-4FC4-A062-985A1F605A68}" type="pres">
      <dgm:prSet presAssocID="{7EDA2EA7-6A16-475A-A9A3-4D7B32DBEC0E}" presName="connTx" presStyleLbl="parChTrans1D2" presStyleIdx="2" presStyleCnt="4"/>
      <dgm:spPr/>
      <dgm:t>
        <a:bodyPr/>
        <a:lstStyle/>
        <a:p>
          <a:endParaRPr lang="en-AU"/>
        </a:p>
      </dgm:t>
    </dgm:pt>
    <dgm:pt modelId="{477C7B2F-37AF-494D-8455-B453F239BCBF}" type="pres">
      <dgm:prSet presAssocID="{70B75D2F-61B9-4A89-9E7D-1F8F5758F8C1}" presName="node" presStyleLbl="node1" presStyleIdx="2" presStyleCnt="4">
        <dgm:presLayoutVars>
          <dgm:bulletEnabled val="1"/>
        </dgm:presLayoutVars>
      </dgm:prSet>
      <dgm:spPr/>
      <dgm:t>
        <a:bodyPr/>
        <a:lstStyle/>
        <a:p>
          <a:endParaRPr lang="en-AU"/>
        </a:p>
      </dgm:t>
    </dgm:pt>
    <dgm:pt modelId="{31AB37D3-168F-4F8C-BA39-263A249D3298}" type="pres">
      <dgm:prSet presAssocID="{1CC9AD35-830C-404F-9F87-CDE6BEFA056E}" presName="Name9" presStyleLbl="parChTrans1D2" presStyleIdx="3" presStyleCnt="4"/>
      <dgm:spPr/>
      <dgm:t>
        <a:bodyPr/>
        <a:lstStyle/>
        <a:p>
          <a:endParaRPr lang="en-AU"/>
        </a:p>
      </dgm:t>
    </dgm:pt>
    <dgm:pt modelId="{072764D5-8A5E-4A25-8978-EAF5ADA98A01}" type="pres">
      <dgm:prSet presAssocID="{1CC9AD35-830C-404F-9F87-CDE6BEFA056E}" presName="connTx" presStyleLbl="parChTrans1D2" presStyleIdx="3" presStyleCnt="4"/>
      <dgm:spPr/>
      <dgm:t>
        <a:bodyPr/>
        <a:lstStyle/>
        <a:p>
          <a:endParaRPr lang="en-AU"/>
        </a:p>
      </dgm:t>
    </dgm:pt>
    <dgm:pt modelId="{B161A3BE-693C-4BEF-8C7E-DDA53D7100E0}" type="pres">
      <dgm:prSet presAssocID="{069D8AA3-EFBE-444F-B7AE-CDA59B3121D7}" presName="node" presStyleLbl="node1" presStyleIdx="3" presStyleCnt="4">
        <dgm:presLayoutVars>
          <dgm:bulletEnabled val="1"/>
        </dgm:presLayoutVars>
      </dgm:prSet>
      <dgm:spPr/>
      <dgm:t>
        <a:bodyPr/>
        <a:lstStyle/>
        <a:p>
          <a:endParaRPr lang="en-AU"/>
        </a:p>
      </dgm:t>
    </dgm:pt>
  </dgm:ptLst>
  <dgm:cxnLst>
    <dgm:cxn modelId="{9BD6FFF9-9CF2-4283-842B-3237732E980A}" type="presOf" srcId="{70B75D2F-61B9-4A89-9E7D-1F8F5758F8C1}" destId="{477C7B2F-37AF-494D-8455-B453F239BCBF}" srcOrd="0" destOrd="0" presId="urn:microsoft.com/office/officeart/2005/8/layout/radial1"/>
    <dgm:cxn modelId="{F9FACEF4-B44B-447A-8A58-50EE47CBB3BB}" type="presOf" srcId="{CB941A9C-DB6E-460A-BC5E-828742675A3B}" destId="{C822FF7A-1F93-46B1-8486-CE6D2B1175ED}" srcOrd="1" destOrd="0" presId="urn:microsoft.com/office/officeart/2005/8/layout/radial1"/>
    <dgm:cxn modelId="{FED0F63C-1E2A-4101-886A-8DC01373A3F3}" type="presOf" srcId="{7EDA2EA7-6A16-475A-A9A3-4D7B32DBEC0E}" destId="{873E97CD-9634-429C-BE5C-EE5DF5E97259}" srcOrd="0" destOrd="0" presId="urn:microsoft.com/office/officeart/2005/8/layout/radial1"/>
    <dgm:cxn modelId="{E660DF8F-499C-4495-BFE8-D55DEFB4A87C}" srcId="{9F274B5D-E6D6-435E-9778-3FF15061BC16}" destId="{CA53A2C3-373B-4253-8D6A-EF3FD6230A03}" srcOrd="0" destOrd="0" parTransId="{CB941A9C-DB6E-460A-BC5E-828742675A3B}" sibTransId="{9601F2D3-B6CB-404D-B183-A5187C32B3EF}"/>
    <dgm:cxn modelId="{C6A95BEC-EB9B-4B43-9E3E-FAA39C99949D}" type="presOf" srcId="{1CC9AD35-830C-404F-9F87-CDE6BEFA056E}" destId="{072764D5-8A5E-4A25-8978-EAF5ADA98A01}" srcOrd="1" destOrd="0" presId="urn:microsoft.com/office/officeart/2005/8/layout/radial1"/>
    <dgm:cxn modelId="{92D69B72-A355-45FA-ABF5-A9B81839EB08}" srcId="{66678EA9-F9DA-4F1F-BC15-7BA0BCA3B0AB}" destId="{9F274B5D-E6D6-435E-9778-3FF15061BC16}" srcOrd="0" destOrd="0" parTransId="{2CAEE22F-A3AE-48AC-AAF3-05DBCE2526E4}" sibTransId="{3C248BE3-949F-46F0-BEB3-0A520D7DE418}"/>
    <dgm:cxn modelId="{3FB15290-4CAD-4AA1-965A-236858D7D094}" type="presOf" srcId="{069D8AA3-EFBE-444F-B7AE-CDA59B3121D7}" destId="{B161A3BE-693C-4BEF-8C7E-DDA53D7100E0}" srcOrd="0" destOrd="0" presId="urn:microsoft.com/office/officeart/2005/8/layout/radial1"/>
    <dgm:cxn modelId="{DD65F33B-66FA-4813-9449-8047AE6CDED9}" type="presOf" srcId="{23339C93-083B-4C70-A2D1-BC631D0F8C27}" destId="{96B1A776-C837-447D-BA2F-A98F2CE885D5}" srcOrd="1" destOrd="0" presId="urn:microsoft.com/office/officeart/2005/8/layout/radial1"/>
    <dgm:cxn modelId="{BD1EFBE8-BD15-4157-955F-A8DA8E7B3C48}" srcId="{9F274B5D-E6D6-435E-9778-3FF15061BC16}" destId="{069D8AA3-EFBE-444F-B7AE-CDA59B3121D7}" srcOrd="3" destOrd="0" parTransId="{1CC9AD35-830C-404F-9F87-CDE6BEFA056E}" sibTransId="{0DD43E8A-600F-4E75-8361-DA28CF305B71}"/>
    <dgm:cxn modelId="{F6E195B2-3B57-43F0-BCCC-FC4D929E3DB1}" type="presOf" srcId="{7EDA2EA7-6A16-475A-A9A3-4D7B32DBEC0E}" destId="{A2E9DDCB-A925-4FC4-A062-985A1F605A68}" srcOrd="1" destOrd="0" presId="urn:microsoft.com/office/officeart/2005/8/layout/radial1"/>
    <dgm:cxn modelId="{A937B0A9-D2C3-437A-861E-4251C3478CF4}" type="presOf" srcId="{CB941A9C-DB6E-460A-BC5E-828742675A3B}" destId="{F73BFE04-C5C7-4C09-A664-622024D09622}" srcOrd="0" destOrd="0" presId="urn:microsoft.com/office/officeart/2005/8/layout/radial1"/>
    <dgm:cxn modelId="{7A0A9C44-DAEA-4AE4-8CDC-FD7AA1AEDAF1}" srcId="{9F274B5D-E6D6-435E-9778-3FF15061BC16}" destId="{70B75D2F-61B9-4A89-9E7D-1F8F5758F8C1}" srcOrd="2" destOrd="0" parTransId="{7EDA2EA7-6A16-475A-A9A3-4D7B32DBEC0E}" sibTransId="{67DD915C-4CB9-4D05-8D7A-F36EE9151206}"/>
    <dgm:cxn modelId="{B15B4E48-2EF1-4B5D-B296-DAE368FE7C44}" type="presOf" srcId="{1CC9AD35-830C-404F-9F87-CDE6BEFA056E}" destId="{31AB37D3-168F-4F8C-BA39-263A249D3298}" srcOrd="0" destOrd="0" presId="urn:microsoft.com/office/officeart/2005/8/layout/radial1"/>
    <dgm:cxn modelId="{EA23592B-C02C-41B2-8AF7-57C5BDACDB07}" type="presOf" srcId="{9F274B5D-E6D6-435E-9778-3FF15061BC16}" destId="{EBDEBF8D-5B7B-43C0-BCE2-7F612818C6EF}" srcOrd="0" destOrd="0" presId="urn:microsoft.com/office/officeart/2005/8/layout/radial1"/>
    <dgm:cxn modelId="{D5DACFC7-D965-45DB-AC6A-C40233F170C4}" type="presOf" srcId="{CA53A2C3-373B-4253-8D6A-EF3FD6230A03}" destId="{EE638B95-58FE-4188-A563-70DD6B3018F1}" srcOrd="0" destOrd="0" presId="urn:microsoft.com/office/officeart/2005/8/layout/radial1"/>
    <dgm:cxn modelId="{AFCD8666-ED3F-4440-BBE0-E28A6C4221EB}" type="presOf" srcId="{0E2E4676-670D-4C65-AFA8-EC8BC4229CE2}" destId="{515ECD34-4D23-44C9-8B3B-9285815520D8}" srcOrd="0" destOrd="0" presId="urn:microsoft.com/office/officeart/2005/8/layout/radial1"/>
    <dgm:cxn modelId="{5B0F5288-22A8-45C1-9287-4B5C09AB839F}" srcId="{9F274B5D-E6D6-435E-9778-3FF15061BC16}" destId="{0E2E4676-670D-4C65-AFA8-EC8BC4229CE2}" srcOrd="1" destOrd="0" parTransId="{23339C93-083B-4C70-A2D1-BC631D0F8C27}" sibTransId="{D43C945E-19C7-4CC6-975A-0F97C2706A30}"/>
    <dgm:cxn modelId="{F99BD31B-9538-4D4D-9B20-B3C0BBAB695B}" type="presOf" srcId="{23339C93-083B-4C70-A2D1-BC631D0F8C27}" destId="{343AA8DA-BE34-4E19-BC8D-5C1339A50145}" srcOrd="0" destOrd="0" presId="urn:microsoft.com/office/officeart/2005/8/layout/radial1"/>
    <dgm:cxn modelId="{AFF030BD-940A-41F9-A36B-F73D48259D67}" type="presOf" srcId="{66678EA9-F9DA-4F1F-BC15-7BA0BCA3B0AB}" destId="{5A1D3B9A-F54B-4264-829A-65A8E74195FA}" srcOrd="0" destOrd="0" presId="urn:microsoft.com/office/officeart/2005/8/layout/radial1"/>
    <dgm:cxn modelId="{6723DD2D-5D8F-4127-A720-2E15F4798E78}" type="presParOf" srcId="{5A1D3B9A-F54B-4264-829A-65A8E74195FA}" destId="{EBDEBF8D-5B7B-43C0-BCE2-7F612818C6EF}" srcOrd="0" destOrd="0" presId="urn:microsoft.com/office/officeart/2005/8/layout/radial1"/>
    <dgm:cxn modelId="{4FE30F93-A85D-477E-82F7-924D18F97743}" type="presParOf" srcId="{5A1D3B9A-F54B-4264-829A-65A8E74195FA}" destId="{F73BFE04-C5C7-4C09-A664-622024D09622}" srcOrd="1" destOrd="0" presId="urn:microsoft.com/office/officeart/2005/8/layout/radial1"/>
    <dgm:cxn modelId="{D805D488-E4FD-4F45-A1C0-4EC83C5561C1}" type="presParOf" srcId="{F73BFE04-C5C7-4C09-A664-622024D09622}" destId="{C822FF7A-1F93-46B1-8486-CE6D2B1175ED}" srcOrd="0" destOrd="0" presId="urn:microsoft.com/office/officeart/2005/8/layout/radial1"/>
    <dgm:cxn modelId="{434D5EC9-AEA3-41AB-825C-9746774ADED2}" type="presParOf" srcId="{5A1D3B9A-F54B-4264-829A-65A8E74195FA}" destId="{EE638B95-58FE-4188-A563-70DD6B3018F1}" srcOrd="2" destOrd="0" presId="urn:microsoft.com/office/officeart/2005/8/layout/radial1"/>
    <dgm:cxn modelId="{E70010B9-DD5D-460A-A5C3-83FB37CE4F83}" type="presParOf" srcId="{5A1D3B9A-F54B-4264-829A-65A8E74195FA}" destId="{343AA8DA-BE34-4E19-BC8D-5C1339A50145}" srcOrd="3" destOrd="0" presId="urn:microsoft.com/office/officeart/2005/8/layout/radial1"/>
    <dgm:cxn modelId="{DBFE1B8D-5F96-4453-B027-95BEDA34CF9F}" type="presParOf" srcId="{343AA8DA-BE34-4E19-BC8D-5C1339A50145}" destId="{96B1A776-C837-447D-BA2F-A98F2CE885D5}" srcOrd="0" destOrd="0" presId="urn:microsoft.com/office/officeart/2005/8/layout/radial1"/>
    <dgm:cxn modelId="{C21E8EEE-38F3-4FF0-B7B5-0A0067F35288}" type="presParOf" srcId="{5A1D3B9A-F54B-4264-829A-65A8E74195FA}" destId="{515ECD34-4D23-44C9-8B3B-9285815520D8}" srcOrd="4" destOrd="0" presId="urn:microsoft.com/office/officeart/2005/8/layout/radial1"/>
    <dgm:cxn modelId="{5CBEAB2E-7AC3-4D63-8FEC-3F4C659AF33A}" type="presParOf" srcId="{5A1D3B9A-F54B-4264-829A-65A8E74195FA}" destId="{873E97CD-9634-429C-BE5C-EE5DF5E97259}" srcOrd="5" destOrd="0" presId="urn:microsoft.com/office/officeart/2005/8/layout/radial1"/>
    <dgm:cxn modelId="{949FF08A-6B37-4933-AF1A-CBE68BF4C157}" type="presParOf" srcId="{873E97CD-9634-429C-BE5C-EE5DF5E97259}" destId="{A2E9DDCB-A925-4FC4-A062-985A1F605A68}" srcOrd="0" destOrd="0" presId="urn:microsoft.com/office/officeart/2005/8/layout/radial1"/>
    <dgm:cxn modelId="{0D5D51D5-BFCE-4A18-B4CA-70FE66873C03}" type="presParOf" srcId="{5A1D3B9A-F54B-4264-829A-65A8E74195FA}" destId="{477C7B2F-37AF-494D-8455-B453F239BCBF}" srcOrd="6" destOrd="0" presId="urn:microsoft.com/office/officeart/2005/8/layout/radial1"/>
    <dgm:cxn modelId="{2FF4B9D5-D936-4AED-BBF4-9ED5476869A6}" type="presParOf" srcId="{5A1D3B9A-F54B-4264-829A-65A8E74195FA}" destId="{31AB37D3-168F-4F8C-BA39-263A249D3298}" srcOrd="7" destOrd="0" presId="urn:microsoft.com/office/officeart/2005/8/layout/radial1"/>
    <dgm:cxn modelId="{9BEDAD94-D10C-414B-ABF6-5DD087262B45}" type="presParOf" srcId="{31AB37D3-168F-4F8C-BA39-263A249D3298}" destId="{072764D5-8A5E-4A25-8978-EAF5ADA98A01}" srcOrd="0" destOrd="0" presId="urn:microsoft.com/office/officeart/2005/8/layout/radial1"/>
    <dgm:cxn modelId="{63B23708-C0A9-4F9E-9FDE-A7D8F88F12E4}" type="presParOf" srcId="{5A1D3B9A-F54B-4264-829A-65A8E74195FA}" destId="{B161A3BE-693C-4BEF-8C7E-DDA53D7100E0}"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DEBF8D-5B7B-43C0-BCE2-7F612818C6EF}">
      <dsp:nvSpPr>
        <dsp:cNvPr id="0" name=""/>
        <dsp:cNvSpPr/>
      </dsp:nvSpPr>
      <dsp:spPr>
        <a:xfrm>
          <a:off x="1459259" y="1702940"/>
          <a:ext cx="1120080" cy="1120080"/>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AU" sz="1600" b="1" kern="1200" dirty="0" smtClean="0">
              <a:latin typeface="Calibri" pitchFamily="34" charset="0"/>
              <a:cs typeface="Calibri" pitchFamily="34" charset="0"/>
            </a:rPr>
            <a:t>FASD</a:t>
          </a:r>
        </a:p>
        <a:p>
          <a:pPr lvl="0" algn="ctr" defTabSz="711200">
            <a:lnSpc>
              <a:spcPct val="90000"/>
            </a:lnSpc>
            <a:spcBef>
              <a:spcPct val="0"/>
            </a:spcBef>
            <a:spcAft>
              <a:spcPct val="35000"/>
            </a:spcAft>
          </a:pPr>
          <a:endParaRPr lang="en-AU" sz="1400" kern="1200" dirty="0"/>
        </a:p>
      </dsp:txBody>
      <dsp:txXfrm>
        <a:off x="1623291" y="1866972"/>
        <a:ext cx="792016" cy="792016"/>
      </dsp:txXfrm>
    </dsp:sp>
    <dsp:sp modelId="{F73BFE04-C5C7-4C09-A664-622024D09622}">
      <dsp:nvSpPr>
        <dsp:cNvPr id="0" name=""/>
        <dsp:cNvSpPr/>
      </dsp:nvSpPr>
      <dsp:spPr>
        <a:xfrm rot="16200000">
          <a:off x="1850622" y="1509302"/>
          <a:ext cx="337354" cy="49921"/>
        </a:xfrm>
        <a:custGeom>
          <a:avLst/>
          <a:gdLst/>
          <a:ahLst/>
          <a:cxnLst/>
          <a:rect l="0" t="0" r="0" b="0"/>
          <a:pathLst>
            <a:path>
              <a:moveTo>
                <a:pt x="0" y="24960"/>
              </a:moveTo>
              <a:lnTo>
                <a:pt x="337354" y="2496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AU" sz="500" kern="1200"/>
        </a:p>
      </dsp:txBody>
      <dsp:txXfrm>
        <a:off x="2010866" y="1525829"/>
        <a:ext cx="16867" cy="16867"/>
      </dsp:txXfrm>
    </dsp:sp>
    <dsp:sp modelId="{EE638B95-58FE-4188-A563-70DD6B3018F1}">
      <dsp:nvSpPr>
        <dsp:cNvPr id="0" name=""/>
        <dsp:cNvSpPr/>
      </dsp:nvSpPr>
      <dsp:spPr>
        <a:xfrm>
          <a:off x="1459259" y="245505"/>
          <a:ext cx="1120080" cy="1120080"/>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AU" sz="1700" kern="1200" dirty="0" smtClean="0">
              <a:latin typeface="Calibri" pitchFamily="34" charset="0"/>
              <a:cs typeface="Calibri" pitchFamily="34" charset="0"/>
            </a:rPr>
            <a:t>policing</a:t>
          </a:r>
          <a:endParaRPr lang="en-AU" sz="1700" kern="1200" dirty="0">
            <a:latin typeface="Calibri" pitchFamily="34" charset="0"/>
            <a:cs typeface="Calibri" pitchFamily="34" charset="0"/>
          </a:endParaRPr>
        </a:p>
      </dsp:txBody>
      <dsp:txXfrm>
        <a:off x="1623291" y="409537"/>
        <a:ext cx="792016" cy="792016"/>
      </dsp:txXfrm>
    </dsp:sp>
    <dsp:sp modelId="{343AA8DA-BE34-4E19-BC8D-5C1339A50145}">
      <dsp:nvSpPr>
        <dsp:cNvPr id="0" name=""/>
        <dsp:cNvSpPr/>
      </dsp:nvSpPr>
      <dsp:spPr>
        <a:xfrm>
          <a:off x="2579340" y="2238020"/>
          <a:ext cx="337354" cy="49921"/>
        </a:xfrm>
        <a:custGeom>
          <a:avLst/>
          <a:gdLst/>
          <a:ahLst/>
          <a:cxnLst/>
          <a:rect l="0" t="0" r="0" b="0"/>
          <a:pathLst>
            <a:path>
              <a:moveTo>
                <a:pt x="0" y="24960"/>
              </a:moveTo>
              <a:lnTo>
                <a:pt x="337354" y="2496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AU" sz="500" kern="1200"/>
        </a:p>
      </dsp:txBody>
      <dsp:txXfrm>
        <a:off x="2739583" y="2254547"/>
        <a:ext cx="16867" cy="16867"/>
      </dsp:txXfrm>
    </dsp:sp>
    <dsp:sp modelId="{515ECD34-4D23-44C9-8B3B-9285815520D8}">
      <dsp:nvSpPr>
        <dsp:cNvPr id="0" name=""/>
        <dsp:cNvSpPr/>
      </dsp:nvSpPr>
      <dsp:spPr>
        <a:xfrm>
          <a:off x="2916695" y="1702940"/>
          <a:ext cx="1120080" cy="1120080"/>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AU" sz="1700" kern="1200" dirty="0" smtClean="0">
              <a:latin typeface="Calibri" pitchFamily="34" charset="0"/>
              <a:cs typeface="Calibri" pitchFamily="34" charset="0"/>
            </a:rPr>
            <a:t>pleading</a:t>
          </a:r>
          <a:endParaRPr lang="en-AU" sz="1700" kern="1200" dirty="0">
            <a:latin typeface="Calibri" pitchFamily="34" charset="0"/>
            <a:cs typeface="Calibri" pitchFamily="34" charset="0"/>
          </a:endParaRPr>
        </a:p>
      </dsp:txBody>
      <dsp:txXfrm>
        <a:off x="3080727" y="1866972"/>
        <a:ext cx="792016" cy="792016"/>
      </dsp:txXfrm>
    </dsp:sp>
    <dsp:sp modelId="{873E97CD-9634-429C-BE5C-EE5DF5E97259}">
      <dsp:nvSpPr>
        <dsp:cNvPr id="0" name=""/>
        <dsp:cNvSpPr/>
      </dsp:nvSpPr>
      <dsp:spPr>
        <a:xfrm rot="5400000">
          <a:off x="1850622" y="2966737"/>
          <a:ext cx="337354" cy="49921"/>
        </a:xfrm>
        <a:custGeom>
          <a:avLst/>
          <a:gdLst/>
          <a:ahLst/>
          <a:cxnLst/>
          <a:rect l="0" t="0" r="0" b="0"/>
          <a:pathLst>
            <a:path>
              <a:moveTo>
                <a:pt x="0" y="24960"/>
              </a:moveTo>
              <a:lnTo>
                <a:pt x="337354" y="2496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AU" sz="500" kern="1200"/>
        </a:p>
      </dsp:txBody>
      <dsp:txXfrm>
        <a:off x="2010866" y="2983264"/>
        <a:ext cx="16867" cy="16867"/>
      </dsp:txXfrm>
    </dsp:sp>
    <dsp:sp modelId="{477C7B2F-37AF-494D-8455-B453F239BCBF}">
      <dsp:nvSpPr>
        <dsp:cNvPr id="0" name=""/>
        <dsp:cNvSpPr/>
      </dsp:nvSpPr>
      <dsp:spPr>
        <a:xfrm>
          <a:off x="1459259" y="3160376"/>
          <a:ext cx="1120080" cy="1120080"/>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AU" sz="1700" kern="1200" dirty="0" smtClean="0">
              <a:latin typeface="Calibri" pitchFamily="34" charset="0"/>
              <a:cs typeface="Calibri" pitchFamily="34" charset="0"/>
            </a:rPr>
            <a:t>process</a:t>
          </a:r>
          <a:endParaRPr lang="en-AU" sz="1700" kern="1200" dirty="0">
            <a:latin typeface="Calibri" pitchFamily="34" charset="0"/>
            <a:cs typeface="Calibri" pitchFamily="34" charset="0"/>
          </a:endParaRPr>
        </a:p>
      </dsp:txBody>
      <dsp:txXfrm>
        <a:off x="1623291" y="3324408"/>
        <a:ext cx="792016" cy="792016"/>
      </dsp:txXfrm>
    </dsp:sp>
    <dsp:sp modelId="{31AB37D3-168F-4F8C-BA39-263A249D3298}">
      <dsp:nvSpPr>
        <dsp:cNvPr id="0" name=""/>
        <dsp:cNvSpPr/>
      </dsp:nvSpPr>
      <dsp:spPr>
        <a:xfrm rot="10800000">
          <a:off x="1121904" y="2238020"/>
          <a:ext cx="337354" cy="49921"/>
        </a:xfrm>
        <a:custGeom>
          <a:avLst/>
          <a:gdLst/>
          <a:ahLst/>
          <a:cxnLst/>
          <a:rect l="0" t="0" r="0" b="0"/>
          <a:pathLst>
            <a:path>
              <a:moveTo>
                <a:pt x="0" y="24960"/>
              </a:moveTo>
              <a:lnTo>
                <a:pt x="337354" y="2496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AU" sz="500" kern="1200"/>
        </a:p>
      </dsp:txBody>
      <dsp:txXfrm rot="10800000">
        <a:off x="1282148" y="2254547"/>
        <a:ext cx="16867" cy="16867"/>
      </dsp:txXfrm>
    </dsp:sp>
    <dsp:sp modelId="{B161A3BE-693C-4BEF-8C7E-DDA53D7100E0}">
      <dsp:nvSpPr>
        <dsp:cNvPr id="0" name=""/>
        <dsp:cNvSpPr/>
      </dsp:nvSpPr>
      <dsp:spPr>
        <a:xfrm>
          <a:off x="1824" y="1702940"/>
          <a:ext cx="1120080" cy="1120080"/>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AU" sz="1700" kern="1200" dirty="0" smtClean="0">
              <a:latin typeface="Calibri" pitchFamily="34" charset="0"/>
              <a:cs typeface="Calibri" pitchFamily="34" charset="0"/>
            </a:rPr>
            <a:t>penalty</a:t>
          </a:r>
          <a:endParaRPr lang="en-AU" sz="1700" kern="1200" dirty="0">
            <a:latin typeface="Calibri" pitchFamily="34" charset="0"/>
            <a:cs typeface="Calibri" pitchFamily="34" charset="0"/>
          </a:endParaRPr>
        </a:p>
      </dsp:txBody>
      <dsp:txXfrm>
        <a:off x="165856" y="1866972"/>
        <a:ext cx="792016" cy="79201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1C6D3C-6353-46FC-B4BF-1C7F0366BB3E}" type="datetimeFigureOut">
              <a:rPr lang="en-AU" smtClean="0"/>
              <a:t>9/05/2014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A1B26D-FF78-4EBD-97FC-85C7E8E0ED3B}" type="slidenum">
              <a:rPr lang="en-AU" smtClean="0"/>
              <a:t>‹#›</a:t>
            </a:fld>
            <a:endParaRPr lang="en-AU"/>
          </a:p>
        </p:txBody>
      </p:sp>
    </p:spTree>
    <p:extLst>
      <p:ext uri="{BB962C8B-B14F-4D97-AF65-F5344CB8AC3E}">
        <p14:creationId xmlns:p14="http://schemas.microsoft.com/office/powerpoint/2010/main" val="1563709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2FA1B26D-FF78-4EBD-97FC-85C7E8E0ED3B}" type="slidenum">
              <a:rPr lang="en-AU" smtClean="0"/>
              <a:t>5</a:t>
            </a:fld>
            <a:endParaRPr lang="en-AU"/>
          </a:p>
        </p:txBody>
      </p:sp>
    </p:spTree>
    <p:extLst>
      <p:ext uri="{BB962C8B-B14F-4D97-AF65-F5344CB8AC3E}">
        <p14:creationId xmlns:p14="http://schemas.microsoft.com/office/powerpoint/2010/main" val="2053610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2FA1B26D-FF78-4EBD-97FC-85C7E8E0ED3B}" type="slidenum">
              <a:rPr lang="en-AU" smtClean="0"/>
              <a:t>11</a:t>
            </a:fld>
            <a:endParaRPr lang="en-AU"/>
          </a:p>
        </p:txBody>
      </p:sp>
    </p:spTree>
    <p:extLst>
      <p:ext uri="{BB962C8B-B14F-4D97-AF65-F5344CB8AC3E}">
        <p14:creationId xmlns:p14="http://schemas.microsoft.com/office/powerpoint/2010/main" val="40053804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34B0E7F-B3DD-421D-9A68-A95322A600DE}" type="datetime1">
              <a:rPr lang="en-AU" smtClean="0"/>
              <a:t>9/05/2014</a:t>
            </a:fld>
            <a:endParaRPr lang="en-AU"/>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AU"/>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98C4592-55B5-451D-B826-05E4E0EB29C8}"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E33E53-00A1-424A-9A93-C35718EA5542}" type="datetime1">
              <a:rPr lang="en-AU" smtClean="0"/>
              <a:t>9/05/2014</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498C4592-55B5-451D-B826-05E4E0EB29C8}"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50D8C2-ABBE-4BCA-ACD7-0EABA4592145}" type="datetime1">
              <a:rPr lang="en-AU" smtClean="0"/>
              <a:t>9/05/2014</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498C4592-55B5-451D-B826-05E4E0EB29C8}"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CB0280-15CD-462B-9FE0-647308AACA90}" type="datetime1">
              <a:rPr lang="en-AU" smtClean="0"/>
              <a:t>9/05/2014</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498C4592-55B5-451D-B826-05E4E0EB29C8}" type="slidenum">
              <a:rPr lang="en-AU" smtClean="0"/>
              <a:t>‹#›</a:t>
            </a:fld>
            <a:endParaRPr lang="en-AU"/>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DEFA982-D9A9-4982-8A24-8C8ECA68CCDD}" type="datetime1">
              <a:rPr lang="en-AU" smtClean="0"/>
              <a:t>9/05/2014</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498C4592-55B5-451D-B826-05E4E0EB29C8}" type="slidenum">
              <a:rPr lang="en-AU" smtClean="0"/>
              <a:t>‹#›</a:t>
            </a:fld>
            <a:endParaRPr lang="en-AU"/>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6964042-21E0-4BB8-B618-5FA78B03EF7B}" type="datetime1">
              <a:rPr lang="en-AU" smtClean="0"/>
              <a:t>9/05/2014</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498C4592-55B5-451D-B826-05E4E0EB29C8}" type="slidenum">
              <a:rPr lang="en-AU" smtClean="0"/>
              <a:t>‹#›</a:t>
            </a:fld>
            <a:endParaRPr lang="en-AU"/>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2CB5A0-DDE6-411A-885B-E7DB63512236}" type="datetime1">
              <a:rPr lang="en-AU" smtClean="0"/>
              <a:t>9/05/2014</a:t>
            </a:fld>
            <a:endParaRPr lang="en-AU"/>
          </a:p>
        </p:txBody>
      </p:sp>
      <p:sp>
        <p:nvSpPr>
          <p:cNvPr id="8" name="Footer Placeholder 7"/>
          <p:cNvSpPr>
            <a:spLocks noGrp="1"/>
          </p:cNvSpPr>
          <p:nvPr>
            <p:ph type="ftr" sz="quarter" idx="11"/>
          </p:nvPr>
        </p:nvSpPr>
        <p:spPr/>
        <p:txBody>
          <a:bodyPr/>
          <a:lstStyle>
            <a:extLst/>
          </a:lstStyle>
          <a:p>
            <a:endParaRPr lang="en-AU"/>
          </a:p>
        </p:txBody>
      </p:sp>
      <p:sp>
        <p:nvSpPr>
          <p:cNvPr id="9" name="Slide Number Placeholder 8"/>
          <p:cNvSpPr>
            <a:spLocks noGrp="1"/>
          </p:cNvSpPr>
          <p:nvPr>
            <p:ph type="sldNum" sz="quarter" idx="12"/>
          </p:nvPr>
        </p:nvSpPr>
        <p:spPr/>
        <p:txBody>
          <a:bodyPr/>
          <a:lstStyle>
            <a:extLst/>
          </a:lstStyle>
          <a:p>
            <a:fld id="{498C4592-55B5-451D-B826-05E4E0EB29C8}"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DA11A91-8AAE-44E7-A18A-73BC42411A31}" type="datetime1">
              <a:rPr lang="en-AU" smtClean="0"/>
              <a:t>9/05/2014</a:t>
            </a:fld>
            <a:endParaRPr lang="en-AU"/>
          </a:p>
        </p:txBody>
      </p:sp>
      <p:sp>
        <p:nvSpPr>
          <p:cNvPr id="4" name="Footer Placeholder 3"/>
          <p:cNvSpPr>
            <a:spLocks noGrp="1"/>
          </p:cNvSpPr>
          <p:nvPr>
            <p:ph type="ftr" sz="quarter" idx="11"/>
          </p:nvPr>
        </p:nvSpPr>
        <p:spPr/>
        <p:txBody>
          <a:bodyPr/>
          <a:lstStyle>
            <a:extLst/>
          </a:lstStyle>
          <a:p>
            <a:endParaRPr lang="en-AU"/>
          </a:p>
        </p:txBody>
      </p:sp>
      <p:sp>
        <p:nvSpPr>
          <p:cNvPr id="5" name="Slide Number Placeholder 4"/>
          <p:cNvSpPr>
            <a:spLocks noGrp="1"/>
          </p:cNvSpPr>
          <p:nvPr>
            <p:ph type="sldNum" sz="quarter" idx="12"/>
          </p:nvPr>
        </p:nvSpPr>
        <p:spPr/>
        <p:txBody>
          <a:bodyPr/>
          <a:lstStyle>
            <a:extLst/>
          </a:lstStyle>
          <a:p>
            <a:fld id="{498C4592-55B5-451D-B826-05E4E0EB29C8}" type="slidenum">
              <a:rPr lang="en-AU" smtClean="0"/>
              <a:t>‹#›</a:t>
            </a:fld>
            <a:endParaRPr lang="en-AU"/>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276B4EF-52AE-4BD0-B2EC-E1BB24FA1ACC}" type="datetime1">
              <a:rPr lang="en-AU" smtClean="0"/>
              <a:t>9/05/2014</a:t>
            </a:fld>
            <a:endParaRPr lang="en-AU"/>
          </a:p>
        </p:txBody>
      </p:sp>
      <p:sp>
        <p:nvSpPr>
          <p:cNvPr id="3" name="Footer Placeholder 2"/>
          <p:cNvSpPr>
            <a:spLocks noGrp="1"/>
          </p:cNvSpPr>
          <p:nvPr>
            <p:ph type="ftr" sz="quarter" idx="11"/>
          </p:nvPr>
        </p:nvSpPr>
        <p:spPr/>
        <p:txBody>
          <a:bodyPr/>
          <a:lstStyle>
            <a:extLst/>
          </a:lstStyle>
          <a:p>
            <a:endParaRPr lang="en-AU"/>
          </a:p>
        </p:txBody>
      </p:sp>
      <p:sp>
        <p:nvSpPr>
          <p:cNvPr id="4" name="Slide Number Placeholder 3"/>
          <p:cNvSpPr>
            <a:spLocks noGrp="1"/>
          </p:cNvSpPr>
          <p:nvPr>
            <p:ph type="sldNum" sz="quarter" idx="12"/>
          </p:nvPr>
        </p:nvSpPr>
        <p:spPr/>
        <p:txBody>
          <a:bodyPr/>
          <a:lstStyle>
            <a:extLst/>
          </a:lstStyle>
          <a:p>
            <a:fld id="{498C4592-55B5-451D-B826-05E4E0EB29C8}"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A100F78-958B-4EA3-8824-CFF7DB031683}" type="datetime1">
              <a:rPr lang="en-AU" smtClean="0"/>
              <a:t>9/05/2014</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498C4592-55B5-451D-B826-05E4E0EB29C8}"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4DBB5D4-716C-4AFB-8A0F-654F360CB6A8}" type="datetime1">
              <a:rPr lang="en-AU" smtClean="0"/>
              <a:t>9/05/2014</a:t>
            </a:fld>
            <a:endParaRPr lang="en-AU"/>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AU"/>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98C4592-55B5-451D-B826-05E4E0EB29C8}" type="slidenum">
              <a:rPr lang="en-AU" smtClean="0"/>
              <a:t>‹#›</a:t>
            </a:fld>
            <a:endParaRPr lang="en-AU"/>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AF74A59-6923-43EC-AECA-2DB7A44F13A5}" type="datetime1">
              <a:rPr lang="en-AU" smtClean="0"/>
              <a:t>9/05/2014</a:t>
            </a:fld>
            <a:endParaRPr lang="en-AU"/>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AU"/>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98C4592-55B5-451D-B826-05E4E0EB29C8}"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hyperlink" Target="http://www.dcjs.virginia.gov/juvenile/resources/jjdp2006Presentations/dubovsky.pp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gif"/><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68960"/>
            <a:ext cx="7772400" cy="1080120"/>
          </a:xfrm>
        </p:spPr>
        <p:txBody>
          <a:bodyPr>
            <a:normAutofit fontScale="90000"/>
          </a:bodyPr>
          <a:lstStyle/>
          <a:p>
            <a:r>
              <a:rPr lang="en-AU" sz="6000" dirty="0">
                <a:effectLst/>
                <a:latin typeface="Calibri" pitchFamily="34" charset="0"/>
                <a:cs typeface="Calibri" pitchFamily="34" charset="0"/>
              </a:rPr>
              <a:t>FASD and criminal justice</a:t>
            </a:r>
            <a:endParaRPr lang="en-AU" sz="6000" dirty="0">
              <a:effectLst/>
            </a:endParaRPr>
          </a:p>
        </p:txBody>
      </p:sp>
      <p:sp>
        <p:nvSpPr>
          <p:cNvPr id="3" name="Content Placeholder 2"/>
          <p:cNvSpPr>
            <a:spLocks noGrp="1"/>
          </p:cNvSpPr>
          <p:nvPr>
            <p:ph type="subTitle" idx="1"/>
          </p:nvPr>
        </p:nvSpPr>
        <p:spPr>
          <a:xfrm>
            <a:off x="685800" y="4221088"/>
            <a:ext cx="7772400" cy="864096"/>
          </a:xfrm>
        </p:spPr>
        <p:txBody>
          <a:bodyPr>
            <a:normAutofit fontScale="92500" lnSpcReduction="10000"/>
          </a:bodyPr>
          <a:lstStyle/>
          <a:p>
            <a:pPr marL="137160" indent="0" algn="ctr">
              <a:buNone/>
            </a:pPr>
            <a:r>
              <a:rPr lang="en-AU" b="1" dirty="0">
                <a:latin typeface="Calibri" pitchFamily="34" charset="0"/>
                <a:cs typeface="Calibri" pitchFamily="34" charset="0"/>
              </a:rPr>
              <a:t>Heather Douglas</a:t>
            </a:r>
          </a:p>
          <a:p>
            <a:pPr marL="137160" indent="0" algn="ctr">
              <a:buNone/>
            </a:pPr>
            <a:r>
              <a:rPr lang="en-AU" b="1" dirty="0">
                <a:latin typeface="Calibri" pitchFamily="34" charset="0"/>
                <a:cs typeface="Calibri" pitchFamily="34" charset="0"/>
              </a:rPr>
              <a:t>h.douglas@law.uq.edu.au</a:t>
            </a:r>
          </a:p>
          <a:p>
            <a:pPr algn="ctr"/>
            <a:endParaRPr lang="en-AU" b="1" dirty="0">
              <a:latin typeface="Calibri" pitchFamily="34" charset="0"/>
              <a:cs typeface="Calibri" pitchFamily="34" charset="0"/>
            </a:endParaRPr>
          </a:p>
          <a:p>
            <a:endParaRPr lang="en-AU" dirty="0"/>
          </a:p>
        </p:txBody>
      </p:sp>
      <p:sp>
        <p:nvSpPr>
          <p:cNvPr id="6" name="Slide Number Placeholder 5"/>
          <p:cNvSpPr>
            <a:spLocks noGrp="1"/>
          </p:cNvSpPr>
          <p:nvPr>
            <p:ph type="sldNum" sz="quarter" idx="12"/>
          </p:nvPr>
        </p:nvSpPr>
        <p:spPr/>
        <p:txBody>
          <a:bodyPr/>
          <a:lstStyle/>
          <a:p>
            <a:fld id="{498C4592-55B5-451D-B826-05E4E0EB29C8}" type="slidenum">
              <a:rPr lang="en-AU" smtClean="0"/>
              <a:t>1</a:t>
            </a:fld>
            <a:endParaRPr lang="en-AU"/>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188640"/>
            <a:ext cx="4176463"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6" descr="cid:1262BE4B-F98D-4AD5-BCAD-F23E19C9849C"/>
          <p:cNvPicPr/>
          <p:nvPr/>
        </p:nvPicPr>
        <p:blipFill>
          <a:blip r:embed="rId3">
            <a:extLst>
              <a:ext uri="{28A0092B-C50C-407E-A947-70E740481C1C}">
                <a14:useLocalDpi xmlns:a14="http://schemas.microsoft.com/office/drawing/2010/main" val="0"/>
              </a:ext>
            </a:extLst>
          </a:blip>
          <a:srcRect/>
          <a:stretch>
            <a:fillRect/>
          </a:stretch>
        </p:blipFill>
        <p:spPr bwMode="auto">
          <a:xfrm>
            <a:off x="107504" y="6210300"/>
            <a:ext cx="2381250" cy="647700"/>
          </a:xfrm>
          <a:prstGeom prst="rect">
            <a:avLst/>
          </a:prstGeom>
          <a:noFill/>
          <a:ln>
            <a:noFill/>
          </a:ln>
        </p:spPr>
      </p:pic>
    </p:spTree>
    <p:extLst>
      <p:ext uri="{BB962C8B-B14F-4D97-AF65-F5344CB8AC3E}">
        <p14:creationId xmlns:p14="http://schemas.microsoft.com/office/powerpoint/2010/main" val="735167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4824536"/>
          </a:xfrm>
        </p:spPr>
        <p:txBody>
          <a:bodyPr>
            <a:normAutofit fontScale="92500" lnSpcReduction="10000"/>
          </a:bodyPr>
          <a:lstStyle/>
          <a:p>
            <a:r>
              <a:rPr lang="en-AU" dirty="0">
                <a:latin typeface="Calibri" pitchFamily="34" charset="0"/>
                <a:cs typeface="Calibri" pitchFamily="34" charset="0"/>
              </a:rPr>
              <a:t>act inappropriately when touched due to sensory integration </a:t>
            </a:r>
            <a:r>
              <a:rPr lang="en-AU" dirty="0" smtClean="0">
                <a:latin typeface="Calibri" pitchFamily="34" charset="0"/>
                <a:cs typeface="Calibri" pitchFamily="34" charset="0"/>
              </a:rPr>
              <a:t>problems</a:t>
            </a:r>
          </a:p>
          <a:p>
            <a:endParaRPr lang="en-AU" dirty="0">
              <a:latin typeface="Calibri" pitchFamily="34" charset="0"/>
              <a:cs typeface="Calibri" pitchFamily="34" charset="0"/>
            </a:endParaRPr>
          </a:p>
          <a:p>
            <a:r>
              <a:rPr lang="en-AU" dirty="0">
                <a:latin typeface="Calibri" pitchFamily="34" charset="0"/>
                <a:cs typeface="Calibri" pitchFamily="34" charset="0"/>
              </a:rPr>
              <a:t>become aggressive due to sensory overload from noise, flashing lights and activity at the scene or inability to read non-verbal </a:t>
            </a:r>
            <a:r>
              <a:rPr lang="en-AU" dirty="0" smtClean="0">
                <a:latin typeface="Calibri" pitchFamily="34" charset="0"/>
                <a:cs typeface="Calibri" pitchFamily="34" charset="0"/>
              </a:rPr>
              <a:t>gestures</a:t>
            </a:r>
          </a:p>
          <a:p>
            <a:endParaRPr lang="en-AU" dirty="0">
              <a:latin typeface="Calibri" pitchFamily="34" charset="0"/>
              <a:cs typeface="Calibri" pitchFamily="34" charset="0"/>
            </a:endParaRPr>
          </a:p>
          <a:p>
            <a:r>
              <a:rPr lang="en-AU" dirty="0">
                <a:latin typeface="Calibri" pitchFamily="34" charset="0"/>
                <a:cs typeface="Calibri" pitchFamily="34" charset="0"/>
              </a:rPr>
              <a:t>respond inappropriately to what was being asked because of difficulty processing </a:t>
            </a:r>
            <a:r>
              <a:rPr lang="en-AU" dirty="0" smtClean="0">
                <a:latin typeface="Calibri" pitchFamily="34" charset="0"/>
                <a:cs typeface="Calibri" pitchFamily="34" charset="0"/>
              </a:rPr>
              <a:t>language</a:t>
            </a:r>
          </a:p>
          <a:p>
            <a:endParaRPr lang="en-AU" dirty="0">
              <a:latin typeface="Calibri" pitchFamily="34" charset="0"/>
              <a:cs typeface="Calibri" pitchFamily="34" charset="0"/>
            </a:endParaRPr>
          </a:p>
          <a:p>
            <a:r>
              <a:rPr lang="en-AU" dirty="0">
                <a:latin typeface="Calibri" pitchFamily="34" charset="0"/>
                <a:cs typeface="Calibri" pitchFamily="34" charset="0"/>
              </a:rPr>
              <a:t>be unable to organize thoughts, process information or understand written language. </a:t>
            </a:r>
          </a:p>
          <a:p>
            <a:endParaRPr lang="en-AU" dirty="0"/>
          </a:p>
        </p:txBody>
      </p:sp>
      <p:sp>
        <p:nvSpPr>
          <p:cNvPr id="3" name="Slide Number Placeholder 2"/>
          <p:cNvSpPr>
            <a:spLocks noGrp="1"/>
          </p:cNvSpPr>
          <p:nvPr>
            <p:ph type="sldNum" sz="quarter" idx="12"/>
          </p:nvPr>
        </p:nvSpPr>
        <p:spPr/>
        <p:txBody>
          <a:bodyPr/>
          <a:lstStyle/>
          <a:p>
            <a:fld id="{498C4592-55B5-451D-B826-05E4E0EB29C8}" type="slidenum">
              <a:rPr lang="en-AU" smtClean="0"/>
              <a:t>10</a:t>
            </a:fld>
            <a:endParaRPr lang="en-AU"/>
          </a:p>
        </p:txBody>
      </p:sp>
      <p:sp>
        <p:nvSpPr>
          <p:cNvPr id="4" name="Title 3"/>
          <p:cNvSpPr>
            <a:spLocks noGrp="1"/>
          </p:cNvSpPr>
          <p:nvPr>
            <p:ph type="title"/>
          </p:nvPr>
        </p:nvSpPr>
        <p:spPr/>
        <p:txBody>
          <a:bodyPr/>
          <a:lstStyle/>
          <a:p>
            <a:r>
              <a:rPr lang="en-AU" dirty="0" smtClean="0">
                <a:solidFill>
                  <a:srgbClr val="0070C0"/>
                </a:solidFill>
                <a:effectLst/>
                <a:latin typeface="Calibri" pitchFamily="34" charset="0"/>
                <a:cs typeface="Calibri" pitchFamily="34" charset="0"/>
              </a:rPr>
              <a:t>Offence context- escalation   </a:t>
            </a:r>
            <a:r>
              <a:rPr lang="en-AU" sz="2400" b="0" dirty="0" smtClean="0">
                <a:solidFill>
                  <a:schemeClr val="tx1"/>
                </a:solidFill>
                <a:effectLst/>
                <a:latin typeface="Calibri" pitchFamily="34" charset="0"/>
                <a:cs typeface="Calibri" pitchFamily="34" charset="0"/>
              </a:rPr>
              <a:t>(Green 2006)</a:t>
            </a:r>
            <a:endParaRPr lang="en-AU" sz="2400" b="0" dirty="0">
              <a:solidFill>
                <a:schemeClr val="tx1"/>
              </a:solidFill>
              <a:effectLst/>
              <a:latin typeface="Calibri" pitchFamily="34" charset="0"/>
              <a:cs typeface="Calibri" pitchFamily="34" charset="0"/>
            </a:endParaRPr>
          </a:p>
        </p:txBody>
      </p:sp>
    </p:spTree>
    <p:extLst>
      <p:ext uri="{BB962C8B-B14F-4D97-AF65-F5344CB8AC3E}">
        <p14:creationId xmlns:p14="http://schemas.microsoft.com/office/powerpoint/2010/main" val="907845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980728"/>
            <a:ext cx="8928992" cy="5872724"/>
          </a:xfrm>
        </p:spPr>
        <p:txBody>
          <a:bodyPr>
            <a:normAutofit/>
          </a:bodyPr>
          <a:lstStyle/>
          <a:p>
            <a:pPr>
              <a:buFont typeface="Wingdings" pitchFamily="2" charset="2"/>
              <a:buChar char="q"/>
            </a:pPr>
            <a:r>
              <a:rPr lang="en-AU" dirty="0">
                <a:latin typeface="Calibri" pitchFamily="34" charset="0"/>
                <a:cs typeface="Calibri" pitchFamily="34" charset="0"/>
              </a:rPr>
              <a:t>Attention- ability to concentrate – way perceived in court – lacks empathy? </a:t>
            </a:r>
            <a:endParaRPr lang="en-AU" dirty="0" smtClean="0">
              <a:latin typeface="Calibri" pitchFamily="34" charset="0"/>
              <a:cs typeface="Calibri" pitchFamily="34" charset="0"/>
            </a:endParaRPr>
          </a:p>
          <a:p>
            <a:pPr>
              <a:buFont typeface="Wingdings" pitchFamily="2" charset="2"/>
              <a:buChar char="q"/>
            </a:pPr>
            <a:r>
              <a:rPr lang="en-AU" dirty="0" smtClean="0">
                <a:latin typeface="Calibri" pitchFamily="34" charset="0"/>
                <a:cs typeface="Calibri" pitchFamily="34" charset="0"/>
              </a:rPr>
              <a:t>Language- </a:t>
            </a:r>
            <a:r>
              <a:rPr lang="en-AU" dirty="0">
                <a:latin typeface="Calibri" pitchFamily="34" charset="0"/>
                <a:cs typeface="Calibri" pitchFamily="34" charset="0"/>
              </a:rPr>
              <a:t>concrete thinkers, use of metaphor by police, lawyers, judiciary: ‘this is the end of the line’</a:t>
            </a:r>
          </a:p>
          <a:p>
            <a:pPr>
              <a:buFont typeface="Wingdings" pitchFamily="2" charset="2"/>
              <a:buChar char="q"/>
            </a:pPr>
            <a:r>
              <a:rPr lang="en-AU" dirty="0" smtClean="0">
                <a:latin typeface="Calibri" pitchFamily="34" charset="0"/>
                <a:cs typeface="Calibri" pitchFamily="34" charset="0"/>
              </a:rPr>
              <a:t>Reasoning- </a:t>
            </a:r>
            <a:r>
              <a:rPr lang="en-AU" dirty="0">
                <a:latin typeface="Calibri" pitchFamily="34" charset="0"/>
                <a:cs typeface="Calibri" pitchFamily="34" charset="0"/>
              </a:rPr>
              <a:t>have difficulty perceiving similarities and differences, generalising information,  translating information between contexts and from hearing to action</a:t>
            </a:r>
            <a:r>
              <a:rPr lang="en-AU" dirty="0">
                <a:solidFill>
                  <a:schemeClr val="accent1">
                    <a:lumMod val="60000"/>
                    <a:lumOff val="40000"/>
                  </a:schemeClr>
                </a:solidFill>
                <a:latin typeface="Calibri" pitchFamily="34" charset="0"/>
                <a:cs typeface="Calibri" pitchFamily="34" charset="0"/>
              </a:rPr>
              <a:t>.  </a:t>
            </a:r>
          </a:p>
          <a:p>
            <a:pPr>
              <a:buFont typeface="Wingdings" pitchFamily="2" charset="2"/>
              <a:buChar char="q"/>
            </a:pPr>
            <a:r>
              <a:rPr lang="en-AU" dirty="0" smtClean="0">
                <a:latin typeface="Calibri" pitchFamily="34" charset="0"/>
                <a:cs typeface="Calibri" pitchFamily="34" charset="0"/>
              </a:rPr>
              <a:t>Memory – following evidence or conditions- </a:t>
            </a:r>
            <a:r>
              <a:rPr lang="en-AU" dirty="0" err="1" smtClean="0">
                <a:latin typeface="Calibri" pitchFamily="34" charset="0"/>
                <a:cs typeface="Calibri" pitchFamily="34" charset="0"/>
              </a:rPr>
              <a:t>eg</a:t>
            </a:r>
            <a:r>
              <a:rPr lang="en-AU" dirty="0" smtClean="0">
                <a:latin typeface="Calibri" pitchFamily="34" charset="0"/>
                <a:cs typeface="Calibri" pitchFamily="34" charset="0"/>
              </a:rPr>
              <a:t> adjournments, bail, disclosure.        Roach </a:t>
            </a:r>
            <a:r>
              <a:rPr lang="en-AU" dirty="0">
                <a:latin typeface="Calibri" pitchFamily="34" charset="0"/>
                <a:cs typeface="Calibri" pitchFamily="34" charset="0"/>
              </a:rPr>
              <a:t>and </a:t>
            </a:r>
            <a:r>
              <a:rPr lang="en-AU" dirty="0" smtClean="0">
                <a:latin typeface="Calibri" pitchFamily="34" charset="0"/>
                <a:cs typeface="Calibri" pitchFamily="34" charset="0"/>
              </a:rPr>
              <a:t>Bailey </a:t>
            </a:r>
            <a:r>
              <a:rPr lang="en-AU" dirty="0">
                <a:latin typeface="Calibri" pitchFamily="34" charset="0"/>
                <a:cs typeface="Calibri" pitchFamily="34" charset="0"/>
              </a:rPr>
              <a:t>(2009</a:t>
            </a:r>
            <a:r>
              <a:rPr lang="en-AU" dirty="0" smtClean="0">
                <a:latin typeface="Calibri" pitchFamily="34" charset="0"/>
                <a:cs typeface="Calibri" pitchFamily="34" charset="0"/>
              </a:rPr>
              <a:t>)</a:t>
            </a:r>
            <a:endParaRPr lang="en-AU" b="1" dirty="0" smtClean="0">
              <a:solidFill>
                <a:schemeClr val="accent1"/>
              </a:solidFill>
              <a:latin typeface="Calibri" pitchFamily="34" charset="0"/>
              <a:cs typeface="Calibri" pitchFamily="34" charset="0"/>
            </a:endParaRPr>
          </a:p>
          <a:p>
            <a:pPr marL="109728" indent="0" algn="r">
              <a:buNone/>
              <a:defRPr/>
            </a:pPr>
            <a:r>
              <a:rPr lang="en-AU" b="1" dirty="0" smtClean="0">
                <a:solidFill>
                  <a:schemeClr val="accent1"/>
                </a:solidFill>
                <a:latin typeface="Calibri" pitchFamily="34" charset="0"/>
                <a:cs typeface="Calibri" pitchFamily="34" charset="0"/>
              </a:rPr>
              <a:t>                                                     Consider </a:t>
            </a:r>
            <a:r>
              <a:rPr lang="en-AU" b="1" dirty="0">
                <a:solidFill>
                  <a:schemeClr val="accent1"/>
                </a:solidFill>
                <a:latin typeface="Calibri" pitchFamily="34" charset="0"/>
                <a:cs typeface="Calibri" pitchFamily="34" charset="0"/>
              </a:rPr>
              <a:t>specialised </a:t>
            </a:r>
            <a:r>
              <a:rPr lang="en-AU" b="1" dirty="0" smtClean="0">
                <a:solidFill>
                  <a:schemeClr val="accent1"/>
                </a:solidFill>
                <a:latin typeface="Calibri" pitchFamily="34" charset="0"/>
                <a:cs typeface="Calibri" pitchFamily="34" charset="0"/>
              </a:rPr>
              <a:t>courts </a:t>
            </a:r>
          </a:p>
          <a:p>
            <a:pPr marL="109728" indent="0" algn="r">
              <a:buNone/>
              <a:defRPr/>
            </a:pPr>
            <a:r>
              <a:rPr lang="en-AU" b="1" dirty="0" smtClean="0">
                <a:solidFill>
                  <a:schemeClr val="accent1"/>
                </a:solidFill>
                <a:latin typeface="Calibri" pitchFamily="34" charset="0"/>
                <a:cs typeface="Calibri" pitchFamily="34" charset="0"/>
              </a:rPr>
              <a:t>Consider Language</a:t>
            </a:r>
          </a:p>
          <a:p>
            <a:pPr marL="109728" indent="0" algn="r">
              <a:buNone/>
              <a:defRPr/>
            </a:pPr>
            <a:r>
              <a:rPr lang="en-AU" b="1" dirty="0" smtClean="0">
                <a:solidFill>
                  <a:schemeClr val="accent1"/>
                </a:solidFill>
                <a:latin typeface="Calibri" pitchFamily="34" charset="0"/>
                <a:cs typeface="Calibri" pitchFamily="34" charset="0"/>
              </a:rPr>
              <a:t>Slow the pace</a:t>
            </a:r>
          </a:p>
          <a:p>
            <a:pPr marL="109728" indent="0" algn="r">
              <a:buNone/>
              <a:defRPr/>
            </a:pPr>
            <a:r>
              <a:rPr lang="en-AU" b="1" dirty="0" smtClean="0">
                <a:solidFill>
                  <a:schemeClr val="accent1"/>
                </a:solidFill>
                <a:latin typeface="Calibri" pitchFamily="34" charset="0"/>
                <a:cs typeface="Calibri" pitchFamily="34" charset="0"/>
              </a:rPr>
              <a:t>Repeat                     </a:t>
            </a:r>
            <a:endParaRPr lang="en-AU" b="1" dirty="0">
              <a:solidFill>
                <a:schemeClr val="accent1"/>
              </a:solidFill>
              <a:latin typeface="Calibri" pitchFamily="34" charset="0"/>
              <a:cs typeface="Calibri" pitchFamily="34" charset="0"/>
            </a:endParaRPr>
          </a:p>
          <a:p>
            <a:endParaRPr lang="en-AU" dirty="0">
              <a:solidFill>
                <a:schemeClr val="accent1">
                  <a:lumMod val="60000"/>
                  <a:lumOff val="40000"/>
                </a:schemeClr>
              </a:solidFill>
              <a:latin typeface="Calibri" pitchFamily="34" charset="0"/>
              <a:cs typeface="Calibri" pitchFamily="34" charset="0"/>
            </a:endParaRPr>
          </a:p>
        </p:txBody>
      </p:sp>
      <p:sp>
        <p:nvSpPr>
          <p:cNvPr id="5" name="Slide Number Placeholder 4"/>
          <p:cNvSpPr>
            <a:spLocks noGrp="1"/>
          </p:cNvSpPr>
          <p:nvPr>
            <p:ph type="sldNum" sz="quarter" idx="12"/>
          </p:nvPr>
        </p:nvSpPr>
        <p:spPr/>
        <p:txBody>
          <a:bodyPr/>
          <a:lstStyle/>
          <a:p>
            <a:fld id="{498C4592-55B5-451D-B826-05E4E0EB29C8}" type="slidenum">
              <a:rPr lang="en-AU" smtClean="0"/>
              <a:t>11</a:t>
            </a:fld>
            <a:endParaRPr lang="en-AU" dirty="0"/>
          </a:p>
        </p:txBody>
      </p:sp>
      <p:sp>
        <p:nvSpPr>
          <p:cNvPr id="2" name="Title 1"/>
          <p:cNvSpPr>
            <a:spLocks noGrp="1"/>
          </p:cNvSpPr>
          <p:nvPr>
            <p:ph type="title"/>
          </p:nvPr>
        </p:nvSpPr>
        <p:spPr>
          <a:xfrm>
            <a:off x="457200" y="274638"/>
            <a:ext cx="8229600" cy="634082"/>
          </a:xfrm>
        </p:spPr>
        <p:txBody>
          <a:bodyPr>
            <a:normAutofit fontScale="90000"/>
          </a:bodyPr>
          <a:lstStyle/>
          <a:p>
            <a:r>
              <a:rPr lang="en-AU" dirty="0" smtClean="0">
                <a:solidFill>
                  <a:srgbClr val="0070C0"/>
                </a:solidFill>
              </a:rPr>
              <a:t>Court process</a:t>
            </a:r>
            <a:endParaRPr lang="en-AU" dirty="0">
              <a:solidFill>
                <a:srgbClr val="0070C0"/>
              </a:solidFill>
            </a:endParaRPr>
          </a:p>
        </p:txBody>
      </p:sp>
    </p:spTree>
    <p:extLst>
      <p:ext uri="{BB962C8B-B14F-4D97-AF65-F5344CB8AC3E}">
        <p14:creationId xmlns:p14="http://schemas.microsoft.com/office/powerpoint/2010/main" val="5249252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80728"/>
            <a:ext cx="8507288" cy="5760640"/>
          </a:xfrm>
        </p:spPr>
        <p:txBody>
          <a:bodyPr>
            <a:noAutofit/>
          </a:bodyPr>
          <a:lstStyle/>
          <a:p>
            <a:pPr marL="0" indent="0">
              <a:buNone/>
            </a:pPr>
            <a:r>
              <a:rPr lang="en-AU" sz="2400" dirty="0">
                <a:latin typeface="Calibri" pitchFamily="34" charset="0"/>
                <a:cs typeface="Calibri" pitchFamily="34" charset="0"/>
              </a:rPr>
              <a:t>(a) to punish </a:t>
            </a:r>
          </a:p>
          <a:p>
            <a:pPr marL="0" indent="0">
              <a:buNone/>
            </a:pPr>
            <a:r>
              <a:rPr lang="en-AU" sz="2400" dirty="0">
                <a:latin typeface="Calibri" pitchFamily="34" charset="0"/>
                <a:cs typeface="Calibri" pitchFamily="34" charset="0"/>
              </a:rPr>
              <a:t>(b) to rehabilitate</a:t>
            </a:r>
          </a:p>
          <a:p>
            <a:pPr marL="0" indent="0">
              <a:buNone/>
            </a:pPr>
            <a:r>
              <a:rPr lang="en-AU" sz="2400" dirty="0">
                <a:latin typeface="Calibri" pitchFamily="34" charset="0"/>
                <a:cs typeface="Calibri" pitchFamily="34" charset="0"/>
              </a:rPr>
              <a:t>(c) </a:t>
            </a:r>
            <a:r>
              <a:rPr lang="en-AU" sz="2400" dirty="0" smtClean="0">
                <a:latin typeface="Calibri" pitchFamily="34" charset="0"/>
                <a:cs typeface="Calibri" pitchFamily="34" charset="0"/>
              </a:rPr>
              <a:t>deterrence </a:t>
            </a:r>
            <a:r>
              <a:rPr lang="en-AU" sz="2400" dirty="0">
                <a:latin typeface="Calibri" pitchFamily="34" charset="0"/>
                <a:cs typeface="Calibri" pitchFamily="34" charset="0"/>
              </a:rPr>
              <a:t>(special and general)</a:t>
            </a:r>
          </a:p>
          <a:p>
            <a:pPr marL="0" indent="0">
              <a:buNone/>
            </a:pPr>
            <a:r>
              <a:rPr lang="en-AU" sz="2400" dirty="0">
                <a:latin typeface="Calibri" pitchFamily="34" charset="0"/>
                <a:cs typeface="Calibri" pitchFamily="34" charset="0"/>
              </a:rPr>
              <a:t>(d) </a:t>
            </a:r>
            <a:r>
              <a:rPr lang="en-AU" sz="2400" dirty="0" smtClean="0">
                <a:latin typeface="Calibri" pitchFamily="34" charset="0"/>
                <a:cs typeface="Calibri" pitchFamily="34" charset="0"/>
              </a:rPr>
              <a:t>denunciation</a:t>
            </a:r>
            <a:endParaRPr lang="en-AU" sz="2400" dirty="0">
              <a:latin typeface="Calibri" pitchFamily="34" charset="0"/>
              <a:cs typeface="Calibri" pitchFamily="34" charset="0"/>
            </a:endParaRPr>
          </a:p>
          <a:p>
            <a:pPr marL="0" indent="0">
              <a:buNone/>
            </a:pPr>
            <a:r>
              <a:rPr lang="en-AU" sz="2400" dirty="0">
                <a:latin typeface="Calibri" pitchFamily="34" charset="0"/>
                <a:cs typeface="Calibri" pitchFamily="34" charset="0"/>
              </a:rPr>
              <a:t>(e) </a:t>
            </a:r>
            <a:r>
              <a:rPr lang="en-AU" sz="2400" dirty="0" smtClean="0">
                <a:latin typeface="Calibri" pitchFamily="34" charset="0"/>
                <a:cs typeface="Calibri" pitchFamily="34" charset="0"/>
              </a:rPr>
              <a:t>community </a:t>
            </a:r>
            <a:r>
              <a:rPr lang="en-AU" sz="2400" dirty="0">
                <a:latin typeface="Calibri" pitchFamily="34" charset="0"/>
                <a:cs typeface="Calibri" pitchFamily="34" charset="0"/>
              </a:rPr>
              <a:t>protection </a:t>
            </a:r>
          </a:p>
          <a:p>
            <a:pPr marL="0" indent="0">
              <a:buNone/>
            </a:pPr>
            <a:r>
              <a:rPr lang="en-AU" sz="2400" dirty="0">
                <a:latin typeface="Calibri" pitchFamily="34" charset="0"/>
                <a:cs typeface="Calibri" pitchFamily="34" charset="0"/>
              </a:rPr>
              <a:t>(f) a combination of 2 or more of the purposes mentioned in paragraphs (a) to (e).</a:t>
            </a:r>
          </a:p>
          <a:p>
            <a:pPr marL="0" indent="0">
              <a:buNone/>
            </a:pPr>
            <a:endParaRPr lang="pt-BR" sz="2400" b="1" dirty="0" smtClean="0">
              <a:latin typeface="Calibri" pitchFamily="34" charset="0"/>
              <a:cs typeface="Calibri" pitchFamily="34" charset="0"/>
            </a:endParaRPr>
          </a:p>
          <a:p>
            <a:pPr marL="0" indent="0">
              <a:buNone/>
            </a:pPr>
            <a:r>
              <a:rPr lang="pt-BR" sz="2400" b="1" dirty="0" smtClean="0">
                <a:latin typeface="Calibri" pitchFamily="34" charset="0"/>
                <a:cs typeface="Calibri" pitchFamily="34" charset="0"/>
              </a:rPr>
              <a:t>Already case-law on these principles in cases of cognitive disability- same issues with </a:t>
            </a:r>
            <a:r>
              <a:rPr lang="pt-BR" sz="2400" b="1" dirty="0">
                <a:latin typeface="Calibri" pitchFamily="34" charset="0"/>
                <a:cs typeface="Calibri" pitchFamily="34" charset="0"/>
              </a:rPr>
              <a:t>FASD </a:t>
            </a:r>
            <a:r>
              <a:rPr lang="pt-BR" sz="2400" b="1" dirty="0" smtClean="0">
                <a:latin typeface="Calibri" pitchFamily="34" charset="0"/>
                <a:cs typeface="Calibri" pitchFamily="34" charset="0"/>
              </a:rPr>
              <a:t>cases...but not on the agenda.</a:t>
            </a:r>
          </a:p>
          <a:p>
            <a:pPr marL="0" indent="0">
              <a:buNone/>
            </a:pPr>
            <a:r>
              <a:rPr lang="en-AU" sz="2400" i="1" dirty="0" smtClean="0">
                <a:latin typeface="Calibri" pitchFamily="34" charset="0"/>
                <a:cs typeface="Calibri" pitchFamily="34" charset="0"/>
              </a:rPr>
              <a:t>‘The </a:t>
            </a:r>
            <a:r>
              <a:rPr lang="en-AU" sz="2400" i="1" dirty="0">
                <a:latin typeface="Calibri" pitchFamily="34" charset="0"/>
                <a:cs typeface="Calibri" pitchFamily="34" charset="0"/>
              </a:rPr>
              <a:t>calculus of sentencing the average offender simply does not apply to an offender with FASD</a:t>
            </a:r>
            <a:r>
              <a:rPr lang="en-AU" sz="2400" dirty="0" smtClean="0">
                <a:latin typeface="Calibri" pitchFamily="34" charset="0"/>
                <a:cs typeface="Calibri" pitchFamily="34" charset="0"/>
              </a:rPr>
              <a:t>.’ </a:t>
            </a:r>
            <a:r>
              <a:rPr lang="en-AU" sz="2400" i="1" dirty="0">
                <a:latin typeface="Calibri" pitchFamily="34" charset="0"/>
                <a:cs typeface="Calibri" pitchFamily="34" charset="0"/>
              </a:rPr>
              <a:t>R v Harper</a:t>
            </a:r>
            <a:r>
              <a:rPr lang="en-AU" sz="2400" dirty="0">
                <a:latin typeface="Calibri" pitchFamily="34" charset="0"/>
                <a:cs typeface="Calibri" pitchFamily="34" charset="0"/>
              </a:rPr>
              <a:t> (2009) YKTC 18 at [39].</a:t>
            </a:r>
            <a:endParaRPr lang="pt-BR" sz="2400" b="1" dirty="0" smtClean="0">
              <a:latin typeface="Calibri" pitchFamily="34" charset="0"/>
              <a:cs typeface="Calibri" pitchFamily="34" charset="0"/>
            </a:endParaRPr>
          </a:p>
          <a:p>
            <a:pPr marL="0" indent="0">
              <a:buNone/>
            </a:pPr>
            <a:r>
              <a:rPr lang="en-AU" sz="2400" b="1" dirty="0" smtClean="0"/>
              <a:t>                               </a:t>
            </a:r>
            <a:r>
              <a:rPr lang="en-AU" sz="2400" i="1" dirty="0" smtClean="0">
                <a:latin typeface="Calibri" pitchFamily="34" charset="0"/>
                <a:cs typeface="Calibri" pitchFamily="34" charset="0"/>
              </a:rPr>
              <a:t>R </a:t>
            </a:r>
            <a:r>
              <a:rPr lang="en-AU" sz="2400" i="1" dirty="0">
                <a:latin typeface="Calibri" pitchFamily="34" charset="0"/>
                <a:cs typeface="Calibri" pitchFamily="34" charset="0"/>
              </a:rPr>
              <a:t>v Doolan </a:t>
            </a:r>
            <a:r>
              <a:rPr lang="en-AU" sz="2400" dirty="0">
                <a:latin typeface="Calibri" pitchFamily="34" charset="0"/>
                <a:cs typeface="Calibri" pitchFamily="34" charset="0"/>
              </a:rPr>
              <a:t>[2009] NTSC 60 (19 </a:t>
            </a:r>
            <a:r>
              <a:rPr lang="en-AU" sz="2400" dirty="0" smtClean="0">
                <a:latin typeface="Calibri" pitchFamily="34" charset="0"/>
                <a:cs typeface="Calibri" pitchFamily="34" charset="0"/>
              </a:rPr>
              <a:t>November) </a:t>
            </a:r>
          </a:p>
          <a:p>
            <a:pPr marL="0" indent="0">
              <a:buNone/>
            </a:pPr>
            <a:r>
              <a:rPr lang="pt-BR" sz="2400" i="1" dirty="0" smtClean="0">
                <a:latin typeface="Calibri" pitchFamily="34" charset="0"/>
                <a:cs typeface="Calibri" pitchFamily="34" charset="0"/>
              </a:rPr>
              <a:t>                                                                          R </a:t>
            </a:r>
            <a:r>
              <a:rPr lang="pt-BR" sz="2400" i="1" dirty="0">
                <a:latin typeface="Calibri" pitchFamily="34" charset="0"/>
                <a:cs typeface="Calibri" pitchFamily="34" charset="0"/>
              </a:rPr>
              <a:t>v Charlie </a:t>
            </a:r>
            <a:r>
              <a:rPr lang="pt-BR" sz="2400" dirty="0">
                <a:latin typeface="Calibri" pitchFamily="34" charset="0"/>
                <a:cs typeface="Calibri" pitchFamily="34" charset="0"/>
              </a:rPr>
              <a:t>(2012) YKTC 5</a:t>
            </a:r>
          </a:p>
          <a:p>
            <a:pPr marL="0" indent="0">
              <a:buNone/>
            </a:pPr>
            <a:endParaRPr lang="en-AU" sz="2400" b="1" dirty="0"/>
          </a:p>
          <a:p>
            <a:pPr marL="0" indent="0">
              <a:buNone/>
            </a:pPr>
            <a:endParaRPr lang="en-AU" sz="2400" b="1" dirty="0">
              <a:latin typeface="Calibri" pitchFamily="34" charset="0"/>
              <a:cs typeface="Calibri" pitchFamily="34" charset="0"/>
            </a:endParaRPr>
          </a:p>
        </p:txBody>
      </p:sp>
      <p:sp>
        <p:nvSpPr>
          <p:cNvPr id="5" name="Slide Number Placeholder 4"/>
          <p:cNvSpPr>
            <a:spLocks noGrp="1"/>
          </p:cNvSpPr>
          <p:nvPr>
            <p:ph type="sldNum" sz="quarter" idx="12"/>
          </p:nvPr>
        </p:nvSpPr>
        <p:spPr/>
        <p:txBody>
          <a:bodyPr/>
          <a:lstStyle/>
          <a:p>
            <a:fld id="{498C4592-55B5-451D-B826-05E4E0EB29C8}" type="slidenum">
              <a:rPr lang="en-AU" smtClean="0"/>
              <a:t>12</a:t>
            </a:fld>
            <a:endParaRPr lang="en-AU"/>
          </a:p>
        </p:txBody>
      </p:sp>
      <p:sp>
        <p:nvSpPr>
          <p:cNvPr id="2" name="Title 1"/>
          <p:cNvSpPr>
            <a:spLocks noGrp="1"/>
          </p:cNvSpPr>
          <p:nvPr>
            <p:ph type="title"/>
          </p:nvPr>
        </p:nvSpPr>
        <p:spPr/>
        <p:txBody>
          <a:bodyPr>
            <a:normAutofit fontScale="90000"/>
          </a:bodyPr>
          <a:lstStyle/>
          <a:p>
            <a:r>
              <a:rPr lang="en-AU" dirty="0">
                <a:solidFill>
                  <a:schemeClr val="accent1"/>
                </a:solidFill>
                <a:effectLst/>
                <a:latin typeface="Calibri" pitchFamily="34" charset="0"/>
                <a:cs typeface="Calibri" pitchFamily="34" charset="0"/>
              </a:rPr>
              <a:t>Sentencing purposes </a:t>
            </a:r>
            <a:r>
              <a:rPr lang="en-AU" dirty="0" smtClean="0">
                <a:solidFill>
                  <a:schemeClr val="accent1"/>
                </a:solidFill>
                <a:effectLst/>
                <a:latin typeface="Calibri" pitchFamily="34" charset="0"/>
                <a:cs typeface="Calibri" pitchFamily="34" charset="0"/>
              </a:rPr>
              <a:t>(s9 PSA)</a:t>
            </a:r>
            <a:r>
              <a:rPr lang="en-AU" dirty="0">
                <a:solidFill>
                  <a:schemeClr val="accent1"/>
                </a:solidFill>
                <a:effectLst/>
                <a:latin typeface="Calibri" pitchFamily="34" charset="0"/>
                <a:cs typeface="Calibri" pitchFamily="34" charset="0"/>
              </a:rPr>
              <a:t/>
            </a:r>
            <a:br>
              <a:rPr lang="en-AU" dirty="0">
                <a:solidFill>
                  <a:schemeClr val="accent1"/>
                </a:solidFill>
                <a:effectLst/>
                <a:latin typeface="Calibri" pitchFamily="34" charset="0"/>
                <a:cs typeface="Calibri" pitchFamily="34" charset="0"/>
              </a:rPr>
            </a:br>
            <a:endParaRPr lang="en-AU" dirty="0">
              <a:effectLst/>
              <a:latin typeface="Calibri" pitchFamily="34" charset="0"/>
              <a:cs typeface="Calibri" pitchFamily="34" charset="0"/>
            </a:endParaRPr>
          </a:p>
        </p:txBody>
      </p:sp>
    </p:spTree>
    <p:extLst>
      <p:ext uri="{BB962C8B-B14F-4D97-AF65-F5344CB8AC3E}">
        <p14:creationId xmlns:p14="http://schemas.microsoft.com/office/powerpoint/2010/main" val="2106164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96753"/>
            <a:ext cx="8856984" cy="5580344"/>
          </a:xfrm>
        </p:spPr>
        <p:txBody>
          <a:bodyPr>
            <a:noAutofit/>
          </a:bodyPr>
          <a:lstStyle/>
          <a:p>
            <a:r>
              <a:rPr lang="en-AU" sz="2400" dirty="0">
                <a:latin typeface="Calibri" pitchFamily="34" charset="0"/>
                <a:cs typeface="Calibri" pitchFamily="34" charset="0"/>
              </a:rPr>
              <a:t>difficulty remembering / following  </a:t>
            </a:r>
            <a:r>
              <a:rPr lang="en-AU" sz="2400" dirty="0" smtClean="0">
                <a:latin typeface="Calibri" pitchFamily="34" charset="0"/>
                <a:cs typeface="Calibri" pitchFamily="34" charset="0"/>
              </a:rPr>
              <a:t>conditions </a:t>
            </a:r>
            <a:r>
              <a:rPr lang="en-AU" sz="2400" dirty="0">
                <a:latin typeface="Calibri" pitchFamily="34" charset="0"/>
                <a:cs typeface="Calibri" pitchFamily="34" charset="0"/>
              </a:rPr>
              <a:t>of </a:t>
            </a:r>
            <a:r>
              <a:rPr lang="en-AU" sz="2400" dirty="0" smtClean="0">
                <a:latin typeface="Calibri" pitchFamily="34" charset="0"/>
                <a:cs typeface="Calibri" pitchFamily="34" charset="0"/>
              </a:rPr>
              <a:t>bonds / </a:t>
            </a:r>
            <a:r>
              <a:rPr lang="en-AU" sz="2400" dirty="0">
                <a:latin typeface="Calibri" pitchFamily="34" charset="0"/>
                <a:cs typeface="Calibri" pitchFamily="34" charset="0"/>
              </a:rPr>
              <a:t>probation </a:t>
            </a:r>
            <a:r>
              <a:rPr lang="en-AU" sz="2400" dirty="0" smtClean="0">
                <a:latin typeface="Calibri" pitchFamily="34" charset="0"/>
                <a:cs typeface="Calibri" pitchFamily="34" charset="0"/>
              </a:rPr>
              <a:t>...leads to further punishment</a:t>
            </a:r>
            <a:endParaRPr lang="en-AU" sz="2400" dirty="0">
              <a:latin typeface="Calibri" pitchFamily="34" charset="0"/>
              <a:cs typeface="Calibri" pitchFamily="34" charset="0"/>
            </a:endParaRPr>
          </a:p>
          <a:p>
            <a:endParaRPr lang="en-AU" sz="2400" dirty="0" smtClean="0">
              <a:latin typeface="Calibri" pitchFamily="34" charset="0"/>
              <a:cs typeface="Calibri" pitchFamily="34" charset="0"/>
            </a:endParaRPr>
          </a:p>
          <a:p>
            <a:r>
              <a:rPr lang="en-AU" sz="2400" dirty="0" smtClean="0">
                <a:latin typeface="Calibri" pitchFamily="34" charset="0"/>
                <a:cs typeface="Calibri" pitchFamily="34" charset="0"/>
              </a:rPr>
              <a:t>modified programs needed- group therapy </a:t>
            </a:r>
            <a:r>
              <a:rPr lang="en-AU" sz="2400" dirty="0">
                <a:latin typeface="Calibri" pitchFamily="34" charset="0"/>
                <a:cs typeface="Calibri" pitchFamily="34" charset="0"/>
              </a:rPr>
              <a:t>may be </a:t>
            </a:r>
            <a:r>
              <a:rPr lang="en-AU" sz="2400" dirty="0" smtClean="0">
                <a:latin typeface="Calibri" pitchFamily="34" charset="0"/>
                <a:cs typeface="Calibri" pitchFamily="34" charset="0"/>
              </a:rPr>
              <a:t>problem…24 hour supervision </a:t>
            </a:r>
            <a:r>
              <a:rPr lang="es-ES" sz="2400" dirty="0" smtClean="0">
                <a:solidFill>
                  <a:schemeClr val="accent1">
                    <a:lumMod val="40000"/>
                    <a:lumOff val="60000"/>
                  </a:schemeClr>
                </a:solidFill>
                <a:latin typeface="Calibri" pitchFamily="34" charset="0"/>
                <a:cs typeface="Calibri" pitchFamily="34" charset="0"/>
              </a:rPr>
              <a:t> </a:t>
            </a:r>
          </a:p>
          <a:p>
            <a:pPr marL="109728" indent="0">
              <a:buNone/>
            </a:pPr>
            <a:r>
              <a:rPr lang="es-ES" sz="2400" dirty="0">
                <a:solidFill>
                  <a:schemeClr val="accent1">
                    <a:lumMod val="40000"/>
                    <a:lumOff val="60000"/>
                  </a:schemeClr>
                </a:solidFill>
                <a:latin typeface="Calibri" pitchFamily="34" charset="0"/>
                <a:cs typeface="Calibri" pitchFamily="34" charset="0"/>
              </a:rPr>
              <a:t> </a:t>
            </a:r>
            <a:r>
              <a:rPr lang="es-ES" sz="2400" dirty="0" smtClean="0">
                <a:solidFill>
                  <a:schemeClr val="accent1">
                    <a:lumMod val="40000"/>
                    <a:lumOff val="60000"/>
                  </a:schemeClr>
                </a:solidFill>
                <a:latin typeface="Calibri" pitchFamily="34" charset="0"/>
                <a:cs typeface="Calibri" pitchFamily="34" charset="0"/>
              </a:rPr>
              <a:t>                          </a:t>
            </a:r>
            <a:r>
              <a:rPr lang="es-ES" sz="2400" b="1" dirty="0" smtClean="0">
                <a:latin typeface="Calibri" pitchFamily="34" charset="0"/>
                <a:cs typeface="Calibri" pitchFamily="34" charset="0"/>
              </a:rPr>
              <a:t>R </a:t>
            </a:r>
            <a:r>
              <a:rPr lang="es-ES" sz="2400" b="1" dirty="0">
                <a:latin typeface="Calibri" pitchFamily="34" charset="0"/>
                <a:cs typeface="Calibri" pitchFamily="34" charset="0"/>
              </a:rPr>
              <a:t>v SRJ [2001] YJ No. 123  YKSC 55</a:t>
            </a:r>
            <a:endParaRPr lang="en-AU" sz="2400" b="1" dirty="0">
              <a:latin typeface="Calibri" pitchFamily="34" charset="0"/>
              <a:cs typeface="Calibri" pitchFamily="34" charset="0"/>
            </a:endParaRPr>
          </a:p>
          <a:p>
            <a:endParaRPr lang="en-AU" sz="2400" dirty="0" smtClean="0">
              <a:latin typeface="Calibri" pitchFamily="34" charset="0"/>
              <a:cs typeface="Calibri" pitchFamily="34" charset="0"/>
            </a:endParaRPr>
          </a:p>
          <a:p>
            <a:pPr marL="137160" indent="0">
              <a:buNone/>
            </a:pPr>
            <a:r>
              <a:rPr lang="en-AU" sz="2400" i="1" dirty="0" smtClean="0">
                <a:latin typeface="Calibri" pitchFamily="34" charset="0"/>
                <a:cs typeface="Calibri" pitchFamily="34" charset="0"/>
              </a:rPr>
              <a:t>Sleeping </a:t>
            </a:r>
            <a:r>
              <a:rPr lang="en-AU" sz="2400" i="1" dirty="0">
                <a:latin typeface="Calibri" pitchFamily="34" charset="0"/>
                <a:cs typeface="Calibri" pitchFamily="34" charset="0"/>
              </a:rPr>
              <a:t>in, delay in completing his biography, not receptive or engaged with group therapy and not reading the materials. ...These barriers are associated with FASD</a:t>
            </a:r>
          </a:p>
          <a:p>
            <a:pPr>
              <a:buNone/>
            </a:pPr>
            <a:r>
              <a:rPr lang="en-AU" sz="2400" i="1" dirty="0" smtClean="0">
                <a:latin typeface="Calibri" pitchFamily="34" charset="0"/>
                <a:cs typeface="Calibri" pitchFamily="34" charset="0"/>
              </a:rPr>
              <a:t>          </a:t>
            </a:r>
            <a:r>
              <a:rPr lang="en-AU" sz="2400" b="1" i="1" dirty="0" smtClean="0">
                <a:latin typeface="Calibri" pitchFamily="34" charset="0"/>
                <a:cs typeface="Calibri" pitchFamily="34" charset="0"/>
              </a:rPr>
              <a:t>R </a:t>
            </a:r>
            <a:r>
              <a:rPr lang="en-AU" sz="2400" b="1" i="1" dirty="0">
                <a:latin typeface="Calibri" pitchFamily="34" charset="0"/>
                <a:cs typeface="Calibri" pitchFamily="34" charset="0"/>
              </a:rPr>
              <a:t>v Mumford</a:t>
            </a:r>
            <a:r>
              <a:rPr lang="en-AU" sz="2400" b="1" dirty="0">
                <a:latin typeface="Calibri" pitchFamily="34" charset="0"/>
                <a:cs typeface="Calibri" pitchFamily="34" charset="0"/>
              </a:rPr>
              <a:t> [2007]Ontario Superior C of J  </a:t>
            </a:r>
            <a:r>
              <a:rPr lang="en-AU" sz="2400" b="1" dirty="0" err="1">
                <a:latin typeface="Calibri" pitchFamily="34" charset="0"/>
                <a:cs typeface="Calibri" pitchFamily="34" charset="0"/>
              </a:rPr>
              <a:t>Kitely</a:t>
            </a:r>
            <a:r>
              <a:rPr lang="en-AU" sz="2400" b="1" dirty="0">
                <a:latin typeface="Calibri" pitchFamily="34" charset="0"/>
                <a:cs typeface="Calibri" pitchFamily="34" charset="0"/>
              </a:rPr>
              <a:t> </a:t>
            </a:r>
            <a:r>
              <a:rPr lang="en-AU" sz="2400" b="1" dirty="0" smtClean="0">
                <a:latin typeface="Calibri" pitchFamily="34" charset="0"/>
                <a:cs typeface="Calibri" pitchFamily="34" charset="0"/>
              </a:rPr>
              <a:t>J</a:t>
            </a:r>
            <a:endParaRPr lang="en-US" sz="2400" b="1" i="1" dirty="0">
              <a:latin typeface="Calibri" pitchFamily="34" charset="0"/>
              <a:cs typeface="Calibri" pitchFamily="34" charset="0"/>
            </a:endParaRPr>
          </a:p>
        </p:txBody>
      </p:sp>
      <p:sp>
        <p:nvSpPr>
          <p:cNvPr id="5" name="Slide Number Placeholder 4"/>
          <p:cNvSpPr>
            <a:spLocks noGrp="1"/>
          </p:cNvSpPr>
          <p:nvPr>
            <p:ph type="sldNum" sz="quarter" idx="12"/>
          </p:nvPr>
        </p:nvSpPr>
        <p:spPr/>
        <p:txBody>
          <a:bodyPr/>
          <a:lstStyle/>
          <a:p>
            <a:fld id="{498C4592-55B5-451D-B826-05E4E0EB29C8}" type="slidenum">
              <a:rPr lang="en-AU" smtClean="0"/>
              <a:t>13</a:t>
            </a:fld>
            <a:endParaRPr lang="en-AU"/>
          </a:p>
        </p:txBody>
      </p:sp>
      <p:sp>
        <p:nvSpPr>
          <p:cNvPr id="2" name="Title 1"/>
          <p:cNvSpPr>
            <a:spLocks noGrp="1"/>
          </p:cNvSpPr>
          <p:nvPr>
            <p:ph type="title"/>
          </p:nvPr>
        </p:nvSpPr>
        <p:spPr>
          <a:xfrm>
            <a:off x="457200" y="274638"/>
            <a:ext cx="8229600" cy="922114"/>
          </a:xfrm>
        </p:spPr>
        <p:txBody>
          <a:bodyPr/>
          <a:lstStyle/>
          <a:p>
            <a:r>
              <a:rPr lang="en-AU" dirty="0" smtClean="0">
                <a:solidFill>
                  <a:srgbClr val="0070C0"/>
                </a:solidFill>
                <a:effectLst/>
                <a:latin typeface="Calibri" pitchFamily="34" charset="0"/>
                <a:cs typeface="Calibri" pitchFamily="34" charset="0"/>
              </a:rPr>
              <a:t>Conditional sentences </a:t>
            </a:r>
            <a:endParaRPr lang="en-AU" dirty="0">
              <a:solidFill>
                <a:srgbClr val="0070C0"/>
              </a:solidFill>
              <a:effectLst/>
              <a:latin typeface="Calibri" pitchFamily="34" charset="0"/>
              <a:cs typeface="Calibri" pitchFamily="34" charset="0"/>
            </a:endParaRPr>
          </a:p>
        </p:txBody>
      </p:sp>
    </p:spTree>
    <p:extLst>
      <p:ext uri="{BB962C8B-B14F-4D97-AF65-F5344CB8AC3E}">
        <p14:creationId xmlns:p14="http://schemas.microsoft.com/office/powerpoint/2010/main" val="29402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p:txBody>
          <a:bodyPr>
            <a:normAutofit fontScale="85000" lnSpcReduction="20000"/>
          </a:bodyPr>
          <a:lstStyle/>
          <a:p>
            <a:pPr>
              <a:lnSpc>
                <a:spcPct val="110000"/>
              </a:lnSpc>
              <a:buFontTx/>
              <a:buChar char="•"/>
            </a:pPr>
            <a:r>
              <a:rPr lang="en-AU" dirty="0">
                <a:latin typeface="Calibri" pitchFamily="34" charset="0"/>
                <a:cs typeface="Calibri" pitchFamily="34" charset="0"/>
              </a:rPr>
              <a:t>Talkativeness or chattiness</a:t>
            </a:r>
          </a:p>
          <a:p>
            <a:pPr>
              <a:lnSpc>
                <a:spcPct val="110000"/>
              </a:lnSpc>
              <a:buFontTx/>
              <a:buChar char="•"/>
            </a:pPr>
            <a:r>
              <a:rPr lang="en-AU" dirty="0">
                <a:latin typeface="Calibri" pitchFamily="34" charset="0"/>
                <a:cs typeface="Calibri" pitchFamily="34" charset="0"/>
              </a:rPr>
              <a:t>Curiosity</a:t>
            </a:r>
          </a:p>
          <a:p>
            <a:pPr>
              <a:lnSpc>
                <a:spcPct val="110000"/>
              </a:lnSpc>
              <a:buFontTx/>
              <a:buChar char="•"/>
            </a:pPr>
            <a:r>
              <a:rPr lang="en-AU" dirty="0">
                <a:latin typeface="Calibri" pitchFamily="34" charset="0"/>
                <a:cs typeface="Calibri" pitchFamily="34" charset="0"/>
              </a:rPr>
              <a:t>Spontaneity</a:t>
            </a:r>
          </a:p>
          <a:p>
            <a:pPr>
              <a:lnSpc>
                <a:spcPct val="110000"/>
              </a:lnSpc>
              <a:buFontTx/>
              <a:buChar char="•"/>
            </a:pPr>
            <a:r>
              <a:rPr lang="en-AU" dirty="0">
                <a:latin typeface="Calibri" pitchFamily="34" charset="0"/>
                <a:cs typeface="Calibri" pitchFamily="34" charset="0"/>
              </a:rPr>
              <a:t>Love of animals</a:t>
            </a:r>
          </a:p>
          <a:p>
            <a:pPr>
              <a:lnSpc>
                <a:spcPct val="110000"/>
              </a:lnSpc>
              <a:buFontTx/>
              <a:buChar char="•"/>
            </a:pPr>
            <a:r>
              <a:rPr lang="en-AU" dirty="0">
                <a:latin typeface="Calibri" pitchFamily="34" charset="0"/>
                <a:cs typeface="Calibri" pitchFamily="34" charset="0"/>
              </a:rPr>
              <a:t>Generosity, helpfulness, nurturing ability</a:t>
            </a:r>
          </a:p>
          <a:p>
            <a:pPr>
              <a:lnSpc>
                <a:spcPct val="110000"/>
              </a:lnSpc>
              <a:buFontTx/>
              <a:buChar char="•"/>
            </a:pPr>
            <a:r>
              <a:rPr lang="en-AU" dirty="0">
                <a:latin typeface="Calibri" pitchFamily="34" charset="0"/>
                <a:cs typeface="Calibri" pitchFamily="34" charset="0"/>
              </a:rPr>
              <a:t>Bright in some areas of cognitive development</a:t>
            </a:r>
          </a:p>
          <a:p>
            <a:pPr>
              <a:lnSpc>
                <a:spcPct val="110000"/>
              </a:lnSpc>
              <a:buFontTx/>
              <a:buChar char="•"/>
            </a:pPr>
            <a:r>
              <a:rPr lang="en-AU" dirty="0">
                <a:latin typeface="Calibri" pitchFamily="34" charset="0"/>
                <a:cs typeface="Calibri" pitchFamily="34" charset="0"/>
              </a:rPr>
              <a:t>Loyalty, friendliness, affection, trust, gentleness</a:t>
            </a:r>
          </a:p>
          <a:p>
            <a:endParaRPr lang="en-AU" dirty="0"/>
          </a:p>
        </p:txBody>
      </p:sp>
      <p:sp>
        <p:nvSpPr>
          <p:cNvPr id="6" name="Content Placeholder 5"/>
          <p:cNvSpPr>
            <a:spLocks noGrp="1"/>
          </p:cNvSpPr>
          <p:nvPr>
            <p:ph sz="half" idx="2"/>
          </p:nvPr>
        </p:nvSpPr>
        <p:spPr/>
        <p:txBody>
          <a:bodyPr>
            <a:normAutofit fontScale="85000" lnSpcReduction="20000"/>
          </a:bodyPr>
          <a:lstStyle/>
          <a:p>
            <a:pPr>
              <a:lnSpc>
                <a:spcPct val="110000"/>
              </a:lnSpc>
              <a:buFontTx/>
              <a:buChar char="•"/>
            </a:pPr>
            <a:r>
              <a:rPr lang="en-AU" dirty="0">
                <a:latin typeface="Calibri" pitchFamily="34" charset="0"/>
                <a:cs typeface="Calibri" pitchFamily="34" charset="0"/>
              </a:rPr>
              <a:t>Art</a:t>
            </a:r>
          </a:p>
          <a:p>
            <a:pPr>
              <a:lnSpc>
                <a:spcPct val="110000"/>
              </a:lnSpc>
              <a:buFontTx/>
              <a:buChar char="•"/>
            </a:pPr>
            <a:r>
              <a:rPr lang="en-AU" dirty="0">
                <a:latin typeface="Calibri" pitchFamily="34" charset="0"/>
                <a:cs typeface="Calibri" pitchFamily="34" charset="0"/>
              </a:rPr>
              <a:t>Music</a:t>
            </a:r>
          </a:p>
          <a:p>
            <a:pPr>
              <a:lnSpc>
                <a:spcPct val="110000"/>
              </a:lnSpc>
              <a:buFontTx/>
              <a:buChar char="•"/>
            </a:pPr>
            <a:r>
              <a:rPr lang="en-AU" dirty="0">
                <a:latin typeface="Calibri" pitchFamily="34" charset="0"/>
                <a:cs typeface="Calibri" pitchFamily="34" charset="0"/>
              </a:rPr>
              <a:t>Gardening</a:t>
            </a:r>
          </a:p>
          <a:p>
            <a:pPr>
              <a:lnSpc>
                <a:spcPct val="110000"/>
              </a:lnSpc>
              <a:buFontTx/>
              <a:buChar char="•"/>
            </a:pPr>
            <a:r>
              <a:rPr lang="en-AU" dirty="0">
                <a:latin typeface="Calibri" pitchFamily="34" charset="0"/>
                <a:cs typeface="Calibri" pitchFamily="34" charset="0"/>
              </a:rPr>
              <a:t>Mechanics</a:t>
            </a:r>
          </a:p>
          <a:p>
            <a:pPr>
              <a:lnSpc>
                <a:spcPct val="110000"/>
              </a:lnSpc>
              <a:buFontTx/>
              <a:buChar char="•"/>
            </a:pPr>
            <a:r>
              <a:rPr lang="en-AU" dirty="0">
                <a:latin typeface="Calibri" pitchFamily="34" charset="0"/>
                <a:cs typeface="Calibri" pitchFamily="34" charset="0"/>
              </a:rPr>
              <a:t>Construction</a:t>
            </a:r>
          </a:p>
          <a:p>
            <a:pPr>
              <a:lnSpc>
                <a:spcPct val="110000"/>
              </a:lnSpc>
              <a:buFontTx/>
              <a:buChar char="•"/>
            </a:pPr>
            <a:r>
              <a:rPr lang="en-AU" dirty="0">
                <a:latin typeface="Calibri" pitchFamily="34" charset="0"/>
                <a:cs typeface="Calibri" pitchFamily="34" charset="0"/>
              </a:rPr>
              <a:t>Athletics – energy, determination, </a:t>
            </a:r>
            <a:r>
              <a:rPr lang="en-AU" dirty="0" smtClean="0">
                <a:latin typeface="Calibri" pitchFamily="34" charset="0"/>
                <a:cs typeface="Calibri" pitchFamily="34" charset="0"/>
              </a:rPr>
              <a:t>persistence</a:t>
            </a:r>
          </a:p>
          <a:p>
            <a:pPr>
              <a:lnSpc>
                <a:spcPct val="80000"/>
              </a:lnSpc>
              <a:buFontTx/>
              <a:buChar char="•"/>
            </a:pPr>
            <a:endParaRPr lang="en-AU" dirty="0">
              <a:latin typeface="Comic Sans MS" pitchFamily="66" charset="0"/>
            </a:endParaRPr>
          </a:p>
          <a:p>
            <a:pPr>
              <a:lnSpc>
                <a:spcPct val="80000"/>
              </a:lnSpc>
              <a:buFontTx/>
              <a:buChar char="•"/>
            </a:pPr>
            <a:endParaRPr lang="en-AU" dirty="0" smtClean="0">
              <a:latin typeface="Comic Sans MS" pitchFamily="66" charset="0"/>
            </a:endParaRPr>
          </a:p>
          <a:p>
            <a:pPr>
              <a:lnSpc>
                <a:spcPct val="120000"/>
              </a:lnSpc>
              <a:buFontTx/>
              <a:buChar char="•"/>
            </a:pPr>
            <a:endParaRPr lang="en-AU" dirty="0">
              <a:latin typeface="Comic Sans MS" pitchFamily="66" charset="0"/>
            </a:endParaRPr>
          </a:p>
          <a:p>
            <a:pPr marL="109728" indent="0">
              <a:lnSpc>
                <a:spcPct val="120000"/>
              </a:lnSpc>
              <a:buNone/>
            </a:pPr>
            <a:r>
              <a:rPr lang="en-AU" i="1" dirty="0">
                <a:latin typeface="Calibri" pitchFamily="34" charset="0"/>
                <a:cs typeface="Calibri" pitchFamily="34" charset="0"/>
              </a:rPr>
              <a:t>FASD guidebook for Police Officers</a:t>
            </a:r>
            <a:r>
              <a:rPr lang="en-AU" dirty="0">
                <a:latin typeface="Calibri" pitchFamily="34" charset="0"/>
                <a:cs typeface="Calibri" pitchFamily="34" charset="0"/>
              </a:rPr>
              <a:t> – RCMP</a:t>
            </a:r>
          </a:p>
          <a:p>
            <a:endParaRPr lang="en-AU" dirty="0"/>
          </a:p>
        </p:txBody>
      </p:sp>
      <p:sp>
        <p:nvSpPr>
          <p:cNvPr id="3" name="Slide Number Placeholder 2"/>
          <p:cNvSpPr>
            <a:spLocks noGrp="1"/>
          </p:cNvSpPr>
          <p:nvPr>
            <p:ph type="sldNum" sz="quarter" idx="12"/>
          </p:nvPr>
        </p:nvSpPr>
        <p:spPr/>
        <p:txBody>
          <a:bodyPr/>
          <a:lstStyle/>
          <a:p>
            <a:fld id="{498C4592-55B5-451D-B826-05E4E0EB29C8}" type="slidenum">
              <a:rPr lang="en-AU" smtClean="0"/>
              <a:t>14</a:t>
            </a:fld>
            <a:endParaRPr lang="en-AU"/>
          </a:p>
        </p:txBody>
      </p:sp>
      <p:sp>
        <p:nvSpPr>
          <p:cNvPr id="4" name="Title 3"/>
          <p:cNvSpPr>
            <a:spLocks noGrp="1"/>
          </p:cNvSpPr>
          <p:nvPr>
            <p:ph type="title"/>
          </p:nvPr>
        </p:nvSpPr>
        <p:spPr/>
        <p:txBody>
          <a:bodyPr>
            <a:normAutofit/>
          </a:bodyPr>
          <a:lstStyle/>
          <a:p>
            <a:r>
              <a:rPr lang="en-AU" sz="3200" dirty="0" smtClean="0">
                <a:solidFill>
                  <a:srgbClr val="0070C0"/>
                </a:solidFill>
                <a:effectLst/>
                <a:latin typeface="Calibri" pitchFamily="34" charset="0"/>
                <a:cs typeface="Calibri" pitchFamily="34" charset="0"/>
              </a:rPr>
              <a:t>Alternatives might look to strengths:</a:t>
            </a:r>
            <a:endParaRPr lang="en-AU" sz="3200" dirty="0">
              <a:solidFill>
                <a:srgbClr val="0070C0"/>
              </a:solidFill>
              <a:effectLst/>
              <a:latin typeface="Calibri" pitchFamily="34" charset="0"/>
              <a:cs typeface="Calibri" pitchFamily="34" charset="0"/>
            </a:endParaRPr>
          </a:p>
        </p:txBody>
      </p:sp>
    </p:spTree>
    <p:extLst>
      <p:ext uri="{BB962C8B-B14F-4D97-AF65-F5344CB8AC3E}">
        <p14:creationId xmlns:p14="http://schemas.microsoft.com/office/powerpoint/2010/main" val="6138838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96752"/>
            <a:ext cx="8784976" cy="5472608"/>
          </a:xfrm>
        </p:spPr>
        <p:txBody>
          <a:bodyPr>
            <a:normAutofit fontScale="77500" lnSpcReduction="20000"/>
          </a:bodyPr>
          <a:lstStyle/>
          <a:p>
            <a:pPr>
              <a:defRPr/>
            </a:pPr>
            <a:r>
              <a:rPr lang="en-AU" dirty="0">
                <a:latin typeface="Calibri" pitchFamily="34" charset="0"/>
                <a:cs typeface="Calibri" pitchFamily="34" charset="0"/>
              </a:rPr>
              <a:t>risk of longer sentence - community protection aspirations (but proportionality?)</a:t>
            </a:r>
          </a:p>
          <a:p>
            <a:pPr>
              <a:defRPr/>
            </a:pPr>
            <a:endParaRPr lang="en-AU" dirty="0" smtClean="0">
              <a:latin typeface="Calibri" pitchFamily="34" charset="0"/>
              <a:cs typeface="Calibri" pitchFamily="34" charset="0"/>
            </a:endParaRPr>
          </a:p>
          <a:p>
            <a:pPr marL="457200" indent="-457200">
              <a:buFont typeface="Arial" pitchFamily="34" charset="0"/>
              <a:buChar char="•"/>
              <a:defRPr/>
            </a:pPr>
            <a:r>
              <a:rPr lang="en-AU" dirty="0" smtClean="0">
                <a:latin typeface="Calibri" pitchFamily="34" charset="0"/>
                <a:cs typeface="Calibri" pitchFamily="34" charset="0"/>
              </a:rPr>
              <a:t>difficulty </a:t>
            </a:r>
            <a:r>
              <a:rPr lang="en-AU" dirty="0">
                <a:latin typeface="Calibri" pitchFamily="34" charset="0"/>
                <a:cs typeface="Calibri" pitchFamily="34" charset="0"/>
              </a:rPr>
              <a:t>remembering / following  prison rules</a:t>
            </a:r>
          </a:p>
          <a:p>
            <a:pPr marL="457200" indent="-457200">
              <a:buFont typeface="Arial" pitchFamily="34" charset="0"/>
              <a:buChar char="•"/>
              <a:defRPr/>
            </a:pPr>
            <a:r>
              <a:rPr lang="en-AU" dirty="0" smtClean="0">
                <a:latin typeface="Calibri" pitchFamily="34" charset="0"/>
                <a:cs typeface="Calibri" pitchFamily="34" charset="0"/>
              </a:rPr>
              <a:t>poor </a:t>
            </a:r>
            <a:r>
              <a:rPr lang="en-AU" dirty="0">
                <a:latin typeface="Calibri" pitchFamily="34" charset="0"/>
                <a:cs typeface="Calibri" pitchFamily="34" charset="0"/>
              </a:rPr>
              <a:t>social relationships </a:t>
            </a:r>
            <a:endParaRPr lang="en-AU" dirty="0" smtClean="0">
              <a:latin typeface="Calibri" pitchFamily="34" charset="0"/>
              <a:cs typeface="Calibri" pitchFamily="34" charset="0"/>
            </a:endParaRPr>
          </a:p>
          <a:p>
            <a:pPr marL="457200" indent="-457200">
              <a:buFont typeface="Arial" pitchFamily="34" charset="0"/>
              <a:buChar char="•"/>
              <a:defRPr/>
            </a:pPr>
            <a:r>
              <a:rPr lang="en-AU" dirty="0" smtClean="0">
                <a:latin typeface="Calibri" pitchFamily="34" charset="0"/>
                <a:cs typeface="Calibri" pitchFamily="34" charset="0"/>
              </a:rPr>
              <a:t>poor </a:t>
            </a:r>
            <a:r>
              <a:rPr lang="en-AU" dirty="0">
                <a:latin typeface="Calibri" pitchFamily="34" charset="0"/>
                <a:cs typeface="Calibri" pitchFamily="34" charset="0"/>
              </a:rPr>
              <a:t>judgment in </a:t>
            </a:r>
            <a:r>
              <a:rPr lang="en-AU" dirty="0" smtClean="0">
                <a:latin typeface="Calibri" pitchFamily="34" charset="0"/>
                <a:cs typeface="Calibri" pitchFamily="34" charset="0"/>
              </a:rPr>
              <a:t>group </a:t>
            </a:r>
            <a:r>
              <a:rPr lang="en-AU" dirty="0">
                <a:latin typeface="Calibri" pitchFamily="34" charset="0"/>
                <a:cs typeface="Calibri" pitchFamily="34" charset="0"/>
              </a:rPr>
              <a:t>situations </a:t>
            </a:r>
            <a:endParaRPr lang="en-AU" dirty="0" smtClean="0">
              <a:latin typeface="Calibri" pitchFamily="34" charset="0"/>
              <a:cs typeface="Calibri" pitchFamily="34" charset="0"/>
            </a:endParaRPr>
          </a:p>
          <a:p>
            <a:pPr marL="457200" indent="-457200">
              <a:buFont typeface="Arial" pitchFamily="34" charset="0"/>
              <a:buChar char="•"/>
              <a:defRPr/>
            </a:pPr>
            <a:r>
              <a:rPr lang="en-AU" dirty="0" smtClean="0">
                <a:latin typeface="Calibri" pitchFamily="34" charset="0"/>
                <a:cs typeface="Calibri" pitchFamily="34" charset="0"/>
              </a:rPr>
              <a:t>poor </a:t>
            </a:r>
            <a:r>
              <a:rPr lang="en-AU" dirty="0">
                <a:latin typeface="Calibri" pitchFamily="34" charset="0"/>
                <a:cs typeface="Calibri" pitchFamily="34" charset="0"/>
              </a:rPr>
              <a:t>personal hygiene </a:t>
            </a:r>
            <a:endParaRPr lang="en-AU" dirty="0" smtClean="0">
              <a:latin typeface="Calibri" pitchFamily="34" charset="0"/>
              <a:cs typeface="Calibri" pitchFamily="34" charset="0"/>
            </a:endParaRPr>
          </a:p>
          <a:p>
            <a:pPr marL="457200" indent="-457200">
              <a:buFont typeface="Arial" pitchFamily="34" charset="0"/>
              <a:buChar char="•"/>
              <a:defRPr/>
            </a:pPr>
            <a:r>
              <a:rPr lang="en-AU" dirty="0" smtClean="0">
                <a:latin typeface="Calibri" pitchFamily="34" charset="0"/>
                <a:cs typeface="Calibri" pitchFamily="34" charset="0"/>
              </a:rPr>
              <a:t>Inappropriate programs</a:t>
            </a:r>
          </a:p>
          <a:p>
            <a:pPr marL="457200" indent="-457200">
              <a:buFont typeface="Arial" pitchFamily="34" charset="0"/>
              <a:buChar char="•"/>
              <a:defRPr/>
            </a:pPr>
            <a:r>
              <a:rPr lang="en-AU" dirty="0" smtClean="0">
                <a:latin typeface="Calibri" pitchFamily="34" charset="0"/>
                <a:cs typeface="Calibri" pitchFamily="34" charset="0"/>
              </a:rPr>
              <a:t>not </a:t>
            </a:r>
            <a:r>
              <a:rPr lang="en-AU" dirty="0">
                <a:latin typeface="Calibri" pitchFamily="34" charset="0"/>
                <a:cs typeface="Calibri" pitchFamily="34" charset="0"/>
              </a:rPr>
              <a:t>learning from punishment and/or consequences </a:t>
            </a:r>
            <a:endParaRPr lang="en-AU" dirty="0" smtClean="0">
              <a:latin typeface="Calibri" pitchFamily="34" charset="0"/>
              <a:cs typeface="Calibri" pitchFamily="34" charset="0"/>
            </a:endParaRPr>
          </a:p>
          <a:p>
            <a:pPr marL="457200" indent="-457200">
              <a:buFont typeface="Arial" pitchFamily="34" charset="0"/>
              <a:buChar char="•"/>
              <a:defRPr/>
            </a:pPr>
            <a:r>
              <a:rPr lang="en-AU" dirty="0" smtClean="0">
                <a:latin typeface="Calibri" pitchFamily="34" charset="0"/>
                <a:cs typeface="Calibri" pitchFamily="34" charset="0"/>
              </a:rPr>
              <a:t>frequent </a:t>
            </a:r>
            <a:r>
              <a:rPr lang="en-AU" dirty="0">
                <a:latin typeface="Calibri" pitchFamily="34" charset="0"/>
                <a:cs typeface="Calibri" pitchFamily="34" charset="0"/>
              </a:rPr>
              <a:t>re-offending </a:t>
            </a:r>
            <a:r>
              <a:rPr lang="en-AU" dirty="0" smtClean="0">
                <a:latin typeface="Calibri" pitchFamily="34" charset="0"/>
                <a:cs typeface="Calibri" pitchFamily="34" charset="0"/>
              </a:rPr>
              <a:t>(in custody)</a:t>
            </a:r>
          </a:p>
          <a:p>
            <a:pPr marL="457200" indent="-457200">
              <a:buFont typeface="Arial" pitchFamily="34" charset="0"/>
              <a:buChar char="•"/>
              <a:defRPr/>
            </a:pPr>
            <a:r>
              <a:rPr lang="en-AU" dirty="0" smtClean="0">
                <a:latin typeface="Calibri" pitchFamily="34" charset="0"/>
                <a:cs typeface="Calibri" pitchFamily="34" charset="0"/>
              </a:rPr>
              <a:t>mental </a:t>
            </a:r>
            <a:r>
              <a:rPr lang="en-AU" dirty="0">
                <a:latin typeface="Calibri" pitchFamily="34" charset="0"/>
                <a:cs typeface="Calibri" pitchFamily="34" charset="0"/>
              </a:rPr>
              <a:t>illness</a:t>
            </a:r>
            <a:r>
              <a:rPr lang="en-AU" dirty="0" smtClean="0">
                <a:latin typeface="Calibri" pitchFamily="34" charset="0"/>
                <a:cs typeface="Calibri" pitchFamily="34" charset="0"/>
              </a:rPr>
              <a:t>.</a:t>
            </a:r>
          </a:p>
          <a:p>
            <a:pPr marL="0" indent="0">
              <a:buNone/>
              <a:defRPr/>
            </a:pPr>
            <a:r>
              <a:rPr lang="en-AU" dirty="0">
                <a:latin typeface="Calibri" pitchFamily="34" charset="0"/>
                <a:cs typeface="Calibri" pitchFamily="34" charset="0"/>
              </a:rPr>
              <a:t> </a:t>
            </a:r>
            <a:endParaRPr lang="en-AU" i="1" dirty="0">
              <a:latin typeface="Calibri" pitchFamily="34" charset="0"/>
              <a:cs typeface="Calibri" pitchFamily="34" charset="0"/>
            </a:endParaRPr>
          </a:p>
          <a:p>
            <a:pPr marL="457200" indent="-457200">
              <a:defRPr/>
            </a:pPr>
            <a:r>
              <a:rPr lang="en-AU" dirty="0">
                <a:latin typeface="Calibri" pitchFamily="34" charset="0"/>
                <a:cs typeface="Calibri" pitchFamily="34" charset="0"/>
              </a:rPr>
              <a:t>may be victimised in </a:t>
            </a:r>
            <a:r>
              <a:rPr lang="en-AU" dirty="0" smtClean="0">
                <a:latin typeface="Calibri" pitchFamily="34" charset="0"/>
                <a:cs typeface="Calibri" pitchFamily="34" charset="0"/>
              </a:rPr>
              <a:t>custody</a:t>
            </a:r>
          </a:p>
          <a:p>
            <a:pPr marL="457200" indent="-457200">
              <a:defRPr/>
            </a:pPr>
            <a:r>
              <a:rPr lang="en-AU" dirty="0" smtClean="0">
                <a:latin typeface="Calibri" pitchFamily="34" charset="0"/>
                <a:cs typeface="Calibri" pitchFamily="34" charset="0"/>
              </a:rPr>
              <a:t>issues for parole</a:t>
            </a:r>
            <a:endParaRPr lang="en-AU" dirty="0">
              <a:latin typeface="Calibri" pitchFamily="34" charset="0"/>
              <a:cs typeface="Calibri" pitchFamily="34" charset="0"/>
            </a:endParaRPr>
          </a:p>
          <a:p>
            <a:pPr marL="0" indent="0">
              <a:buNone/>
              <a:defRPr/>
            </a:pPr>
            <a:endParaRPr lang="en-AU" i="1" dirty="0">
              <a:latin typeface="Calibri" pitchFamily="34" charset="0"/>
              <a:cs typeface="Calibri" pitchFamily="34" charset="0"/>
            </a:endParaRPr>
          </a:p>
          <a:p>
            <a:pPr marL="0" indent="0">
              <a:buNone/>
              <a:defRPr/>
            </a:pPr>
            <a:r>
              <a:rPr lang="en-AU" i="1" dirty="0" smtClean="0">
                <a:latin typeface="Calibri" pitchFamily="34" charset="0"/>
                <a:cs typeface="Calibri" pitchFamily="34" charset="0"/>
              </a:rPr>
              <a:t>                                                                        </a:t>
            </a:r>
          </a:p>
          <a:p>
            <a:pPr marL="0" indent="0">
              <a:buNone/>
              <a:defRPr/>
            </a:pPr>
            <a:r>
              <a:rPr lang="en-AU" dirty="0">
                <a:latin typeface="Calibri" pitchFamily="34" charset="0"/>
                <a:cs typeface="Calibri" pitchFamily="34" charset="0"/>
              </a:rPr>
              <a:t> </a:t>
            </a:r>
            <a:r>
              <a:rPr lang="en-AU" dirty="0" smtClean="0">
                <a:latin typeface="Calibri" pitchFamily="34" charset="0"/>
                <a:cs typeface="Calibri" pitchFamily="34" charset="0"/>
              </a:rPr>
              <a:t>                                                                              </a:t>
            </a:r>
            <a:r>
              <a:rPr lang="en-AU" dirty="0" err="1" smtClean="0">
                <a:latin typeface="Calibri" pitchFamily="34" charset="0"/>
                <a:cs typeface="Calibri" pitchFamily="34" charset="0"/>
              </a:rPr>
              <a:t>Burd</a:t>
            </a:r>
            <a:r>
              <a:rPr lang="en-AU" dirty="0" smtClean="0">
                <a:latin typeface="Calibri" pitchFamily="34" charset="0"/>
                <a:cs typeface="Calibri" pitchFamily="34" charset="0"/>
              </a:rPr>
              <a:t> et al 2010</a:t>
            </a:r>
            <a:endParaRPr lang="en-AU" dirty="0">
              <a:latin typeface="Calibri" pitchFamily="34" charset="0"/>
              <a:cs typeface="Calibri" pitchFamily="34" charset="0"/>
            </a:endParaRPr>
          </a:p>
          <a:p>
            <a:endParaRPr lang="en-AU" dirty="0"/>
          </a:p>
        </p:txBody>
      </p:sp>
      <p:sp>
        <p:nvSpPr>
          <p:cNvPr id="6" name="Slide Number Placeholder 5"/>
          <p:cNvSpPr>
            <a:spLocks noGrp="1"/>
          </p:cNvSpPr>
          <p:nvPr>
            <p:ph type="sldNum" sz="quarter" idx="12"/>
          </p:nvPr>
        </p:nvSpPr>
        <p:spPr/>
        <p:txBody>
          <a:bodyPr/>
          <a:lstStyle/>
          <a:p>
            <a:fld id="{498C4592-55B5-451D-B826-05E4E0EB29C8}" type="slidenum">
              <a:rPr lang="en-AU" smtClean="0"/>
              <a:t>15</a:t>
            </a:fld>
            <a:endParaRPr lang="en-AU"/>
          </a:p>
        </p:txBody>
      </p:sp>
      <p:sp>
        <p:nvSpPr>
          <p:cNvPr id="2" name="Title 1"/>
          <p:cNvSpPr>
            <a:spLocks noGrp="1"/>
          </p:cNvSpPr>
          <p:nvPr>
            <p:ph type="title"/>
          </p:nvPr>
        </p:nvSpPr>
        <p:spPr/>
        <p:txBody>
          <a:bodyPr/>
          <a:lstStyle/>
          <a:p>
            <a:r>
              <a:rPr lang="en-AU" dirty="0" smtClean="0">
                <a:solidFill>
                  <a:srgbClr val="0070C0"/>
                </a:solidFill>
                <a:effectLst/>
                <a:latin typeface="Calibri" pitchFamily="34" charset="0"/>
                <a:cs typeface="Calibri" pitchFamily="34" charset="0"/>
              </a:rPr>
              <a:t>Prison</a:t>
            </a:r>
            <a:endParaRPr lang="en-AU" dirty="0">
              <a:solidFill>
                <a:srgbClr val="0070C0"/>
              </a:solidFill>
              <a:effectLst/>
              <a:latin typeface="Calibri" pitchFamily="34" charset="0"/>
              <a:cs typeface="Calibri" pitchFamily="34" charset="0"/>
            </a:endParaRPr>
          </a:p>
        </p:txBody>
      </p:sp>
    </p:spTree>
    <p:extLst>
      <p:ext uri="{BB962C8B-B14F-4D97-AF65-F5344CB8AC3E}">
        <p14:creationId xmlns:p14="http://schemas.microsoft.com/office/powerpoint/2010/main" val="2741421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314139751"/>
              </p:ext>
            </p:extLst>
          </p:nvPr>
        </p:nvGraphicFramePr>
        <p:xfrm>
          <a:off x="107506" y="980729"/>
          <a:ext cx="8856983" cy="5688631"/>
        </p:xfrm>
        <a:graphic>
          <a:graphicData uri="http://schemas.openxmlformats.org/drawingml/2006/table">
            <a:tbl>
              <a:tblPr/>
              <a:tblGrid>
                <a:gridCol w="3545621"/>
                <a:gridCol w="2655681"/>
                <a:gridCol w="2655681"/>
              </a:tblGrid>
              <a:tr h="656899">
                <a:tc>
                  <a:txBody>
                    <a:bodyPr/>
                    <a:lstStyle/>
                    <a:p>
                      <a:r>
                        <a:rPr lang="en-AU" sz="2000" b="1" dirty="0" smtClean="0">
                          <a:latin typeface="Calibri" pitchFamily="34" charset="0"/>
                          <a:cs typeface="Calibri" pitchFamily="34" charset="0"/>
                        </a:rPr>
                        <a:t>Negative </a:t>
                      </a:r>
                      <a:r>
                        <a:rPr lang="en-AU" sz="2000" b="1" dirty="0">
                          <a:latin typeface="Calibri" pitchFamily="34" charset="0"/>
                          <a:cs typeface="Calibri" pitchFamily="34" charset="0"/>
                        </a:rPr>
                        <a:t>Behaviour </a:t>
                      </a:r>
                      <a:endParaRPr lang="en-AU" sz="2000" dirty="0">
                        <a:latin typeface="Calibri" pitchFamily="34" charset="0"/>
                        <a:cs typeface="Calibri" pitchFamily="34" charset="0"/>
                      </a:endParaRPr>
                    </a:p>
                  </a:txBody>
                  <a:tcPr marL="40053" marR="40053" marT="20026" marB="200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000" b="1" dirty="0">
                          <a:latin typeface="Calibri" pitchFamily="34" charset="0"/>
                          <a:cs typeface="Calibri" pitchFamily="34" charset="0"/>
                        </a:rPr>
                        <a:t>Misinterpretation-  “Won’t” </a:t>
                      </a:r>
                      <a:endParaRPr lang="en-AU" sz="2000" dirty="0">
                        <a:latin typeface="Calibri" pitchFamily="34" charset="0"/>
                        <a:cs typeface="Calibri" pitchFamily="34" charset="0"/>
                      </a:endParaRPr>
                    </a:p>
                  </a:txBody>
                  <a:tcPr marL="40053" marR="40053" marT="20026" marB="200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000" b="1" dirty="0">
                          <a:latin typeface="Calibri" pitchFamily="34" charset="0"/>
                          <a:cs typeface="Calibri" pitchFamily="34" charset="0"/>
                        </a:rPr>
                        <a:t>Accurate Interpretation –“Can’t” </a:t>
                      </a:r>
                      <a:endParaRPr lang="en-AU" sz="2000" dirty="0">
                        <a:latin typeface="Calibri" pitchFamily="34" charset="0"/>
                        <a:cs typeface="Calibri" pitchFamily="34" charset="0"/>
                      </a:endParaRPr>
                    </a:p>
                  </a:txBody>
                  <a:tcPr marL="40053" marR="40053" marT="20026" marB="200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81313">
                <a:tc>
                  <a:txBody>
                    <a:bodyPr/>
                    <a:lstStyle/>
                    <a:p>
                      <a:r>
                        <a:rPr lang="en-AU" sz="2000" b="1" dirty="0">
                          <a:latin typeface="Calibri" pitchFamily="34" charset="0"/>
                          <a:cs typeface="Calibri" pitchFamily="34" charset="0"/>
                        </a:rPr>
                        <a:t>Non-compliance </a:t>
                      </a:r>
                      <a:endParaRPr lang="en-AU" sz="2000" dirty="0">
                        <a:latin typeface="Calibri" pitchFamily="34" charset="0"/>
                        <a:cs typeface="Calibri" pitchFamily="34" charset="0"/>
                      </a:endParaRPr>
                    </a:p>
                    <a:p>
                      <a:r>
                        <a:rPr lang="en-AU" sz="2000" dirty="0">
                          <a:latin typeface="Calibri" pitchFamily="34" charset="0"/>
                          <a:cs typeface="Calibri" pitchFamily="34" charset="0"/>
                        </a:rPr>
                        <a:t>Failure to appear</a:t>
                      </a:r>
                    </a:p>
                    <a:p>
                      <a:r>
                        <a:rPr lang="en-AU" sz="2000" dirty="0">
                          <a:latin typeface="Calibri" pitchFamily="34" charset="0"/>
                          <a:cs typeface="Calibri" pitchFamily="34" charset="0"/>
                        </a:rPr>
                        <a:t>Missing probation meetings</a:t>
                      </a:r>
                    </a:p>
                    <a:p>
                      <a:r>
                        <a:rPr lang="en-AU" sz="2000" dirty="0">
                          <a:latin typeface="Calibri" pitchFamily="34" charset="0"/>
                          <a:cs typeface="Calibri" pitchFamily="34" charset="0"/>
                        </a:rPr>
                        <a:t>Not abiding with conditions of release</a:t>
                      </a:r>
                    </a:p>
                  </a:txBody>
                  <a:tcPr marL="40053" marR="40053" marT="20026" marB="200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000" dirty="0" err="1">
                          <a:latin typeface="Calibri" pitchFamily="34" charset="0"/>
                          <a:cs typeface="Calibri" pitchFamily="34" charset="0"/>
                        </a:rPr>
                        <a:t>Willful</a:t>
                      </a:r>
                      <a:r>
                        <a:rPr lang="en-AU" sz="2000" dirty="0">
                          <a:latin typeface="Calibri" pitchFamily="34" charset="0"/>
                          <a:cs typeface="Calibri" pitchFamily="34" charset="0"/>
                        </a:rPr>
                        <a:t> misconduct</a:t>
                      </a:r>
                    </a:p>
                    <a:p>
                      <a:r>
                        <a:rPr lang="en-AU" sz="2000" dirty="0">
                          <a:latin typeface="Calibri" pitchFamily="34" charset="0"/>
                          <a:cs typeface="Calibri" pitchFamily="34" charset="0"/>
                        </a:rPr>
                        <a:t>Stubborn</a:t>
                      </a:r>
                    </a:p>
                    <a:p>
                      <a:r>
                        <a:rPr lang="en-AU" sz="2000" dirty="0">
                          <a:latin typeface="Calibri" pitchFamily="34" charset="0"/>
                          <a:cs typeface="Calibri" pitchFamily="34" charset="0"/>
                        </a:rPr>
                        <a:t>Disregard for rules of court</a:t>
                      </a:r>
                    </a:p>
                    <a:p>
                      <a:r>
                        <a:rPr lang="en-AU" sz="2000" dirty="0">
                          <a:latin typeface="Calibri" pitchFamily="34" charset="0"/>
                          <a:cs typeface="Calibri" pitchFamily="34" charset="0"/>
                        </a:rPr>
                        <a:t>Indifference</a:t>
                      </a:r>
                    </a:p>
                    <a:p>
                      <a:r>
                        <a:rPr lang="en-AU" sz="2000" dirty="0">
                          <a:latin typeface="Calibri" pitchFamily="34" charset="0"/>
                          <a:cs typeface="Calibri" pitchFamily="34" charset="0"/>
                        </a:rPr>
                        <a:t>Disrespectful</a:t>
                      </a:r>
                    </a:p>
                  </a:txBody>
                  <a:tcPr marL="40053" marR="40053" marT="20026" marB="200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000" dirty="0">
                          <a:latin typeface="Calibri" pitchFamily="34" charset="0"/>
                          <a:cs typeface="Calibri" pitchFamily="34" charset="0"/>
                        </a:rPr>
                        <a:t>Lose </a:t>
                      </a:r>
                      <a:r>
                        <a:rPr lang="en-AU" sz="2000" dirty="0" smtClean="0">
                          <a:latin typeface="Calibri" pitchFamily="34" charset="0"/>
                          <a:cs typeface="Calibri" pitchFamily="34" charset="0"/>
                        </a:rPr>
                        <a:t>reminder notes </a:t>
                      </a:r>
                      <a:r>
                        <a:rPr lang="en-AU" sz="2000" dirty="0">
                          <a:latin typeface="Calibri" pitchFamily="34" charset="0"/>
                          <a:cs typeface="Calibri" pitchFamily="34" charset="0"/>
                        </a:rPr>
                        <a:t>and </a:t>
                      </a:r>
                      <a:r>
                        <a:rPr lang="en-AU" sz="2000" dirty="0" smtClean="0">
                          <a:latin typeface="Calibri" pitchFamily="34" charset="0"/>
                          <a:cs typeface="Calibri" pitchFamily="34" charset="0"/>
                        </a:rPr>
                        <a:t>conditions information. Can’t </a:t>
                      </a:r>
                      <a:r>
                        <a:rPr lang="en-AU" sz="2000" dirty="0">
                          <a:latin typeface="Calibri" pitchFamily="34" charset="0"/>
                          <a:cs typeface="Calibri" pitchFamily="34" charset="0"/>
                        </a:rPr>
                        <a:t>understand the abstract concept of time</a:t>
                      </a:r>
                    </a:p>
                    <a:p>
                      <a:r>
                        <a:rPr lang="en-AU" sz="2000" dirty="0">
                          <a:latin typeface="Calibri" pitchFamily="34" charset="0"/>
                          <a:cs typeface="Calibri" pitchFamily="34" charset="0"/>
                        </a:rPr>
                        <a:t>Have difficulty getting </a:t>
                      </a:r>
                      <a:r>
                        <a:rPr lang="en-AU" sz="2000" dirty="0" smtClean="0">
                          <a:latin typeface="Calibri" pitchFamily="34" charset="0"/>
                          <a:cs typeface="Calibri" pitchFamily="34" charset="0"/>
                        </a:rPr>
                        <a:t>organized.</a:t>
                      </a:r>
                      <a:r>
                        <a:rPr lang="en-AU" sz="2000" dirty="0">
                          <a:latin typeface="Calibri" pitchFamily="34" charset="0"/>
                          <a:cs typeface="Calibri" pitchFamily="34" charset="0"/>
                        </a:rPr>
                        <a:t> </a:t>
                      </a:r>
                    </a:p>
                  </a:txBody>
                  <a:tcPr marL="40053" marR="40053" marT="20026" marB="200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69106">
                <a:tc>
                  <a:txBody>
                    <a:bodyPr/>
                    <a:lstStyle/>
                    <a:p>
                      <a:r>
                        <a:rPr lang="en-AU" sz="2000" b="1" dirty="0">
                          <a:latin typeface="Calibri" pitchFamily="34" charset="0"/>
                          <a:cs typeface="Calibri" pitchFamily="34" charset="0"/>
                        </a:rPr>
                        <a:t>Repeatedly making the same mistakes </a:t>
                      </a:r>
                      <a:endParaRPr lang="en-AU" sz="2000" dirty="0">
                        <a:latin typeface="Calibri" pitchFamily="34" charset="0"/>
                        <a:cs typeface="Calibri" pitchFamily="34" charset="0"/>
                      </a:endParaRPr>
                    </a:p>
                    <a:p>
                      <a:r>
                        <a:rPr lang="en-AU" sz="2000" dirty="0">
                          <a:latin typeface="Calibri" pitchFamily="34" charset="0"/>
                          <a:cs typeface="Calibri" pitchFamily="34" charset="0"/>
                        </a:rPr>
                        <a:t>Recidivistic actions</a:t>
                      </a:r>
                    </a:p>
                    <a:p>
                      <a:r>
                        <a:rPr lang="en-AU" sz="2000" dirty="0">
                          <a:latin typeface="Calibri" pitchFamily="34" charset="0"/>
                          <a:cs typeface="Calibri" pitchFamily="34" charset="0"/>
                        </a:rPr>
                        <a:t>Correction does not work</a:t>
                      </a:r>
                    </a:p>
                  </a:txBody>
                  <a:tcPr marL="40053" marR="40053" marT="20026" marB="200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000" dirty="0">
                          <a:latin typeface="Calibri" pitchFamily="34" charset="0"/>
                          <a:cs typeface="Calibri" pitchFamily="34" charset="0"/>
                        </a:rPr>
                        <a:t> </a:t>
                      </a:r>
                      <a:r>
                        <a:rPr lang="en-AU" sz="2000" dirty="0" err="1">
                          <a:latin typeface="Calibri" pitchFamily="34" charset="0"/>
                          <a:cs typeface="Calibri" pitchFamily="34" charset="0"/>
                        </a:rPr>
                        <a:t>Willful</a:t>
                      </a:r>
                      <a:r>
                        <a:rPr lang="en-AU" sz="2000" dirty="0">
                          <a:latin typeface="Calibri" pitchFamily="34" charset="0"/>
                          <a:cs typeface="Calibri" pitchFamily="34" charset="0"/>
                        </a:rPr>
                        <a:t> misconduct</a:t>
                      </a:r>
                    </a:p>
                    <a:p>
                      <a:r>
                        <a:rPr lang="en-AU" sz="2000" dirty="0">
                          <a:latin typeface="Calibri" pitchFamily="34" charset="0"/>
                          <a:cs typeface="Calibri" pitchFamily="34" charset="0"/>
                        </a:rPr>
                        <a:t> Manipulative</a:t>
                      </a:r>
                    </a:p>
                  </a:txBody>
                  <a:tcPr marL="40053" marR="40053" marT="20026" marB="200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000" dirty="0">
                          <a:latin typeface="Calibri" pitchFamily="34" charset="0"/>
                          <a:cs typeface="Calibri" pitchFamily="34" charset="0"/>
                        </a:rPr>
                        <a:t>Cannot link cause to effect</a:t>
                      </a:r>
                    </a:p>
                    <a:p>
                      <a:r>
                        <a:rPr lang="en-AU" sz="2000" dirty="0">
                          <a:latin typeface="Calibri" pitchFamily="34" charset="0"/>
                          <a:cs typeface="Calibri" pitchFamily="34" charset="0"/>
                        </a:rPr>
                        <a:t>Cannot see similarities</a:t>
                      </a:r>
                    </a:p>
                    <a:p>
                      <a:r>
                        <a:rPr lang="en-AU" sz="2000" dirty="0">
                          <a:latin typeface="Calibri" pitchFamily="34" charset="0"/>
                          <a:cs typeface="Calibri" pitchFamily="34" charset="0"/>
                        </a:rPr>
                        <a:t>-Can’t remember</a:t>
                      </a:r>
                    </a:p>
                  </a:txBody>
                  <a:tcPr marL="40053" marR="40053" marT="20026" marB="200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81313">
                <a:tc>
                  <a:txBody>
                    <a:bodyPr/>
                    <a:lstStyle/>
                    <a:p>
                      <a:r>
                        <a:rPr lang="en-AU" sz="2000" b="1" dirty="0">
                          <a:latin typeface="Calibri" pitchFamily="34" charset="0"/>
                          <a:cs typeface="Calibri" pitchFamily="34" charset="0"/>
                        </a:rPr>
                        <a:t>Repetitive behaviours </a:t>
                      </a:r>
                      <a:endParaRPr lang="en-AU" sz="2000" dirty="0">
                        <a:latin typeface="Calibri" pitchFamily="34" charset="0"/>
                        <a:cs typeface="Calibri" pitchFamily="34" charset="0"/>
                      </a:endParaRPr>
                    </a:p>
                    <a:p>
                      <a:r>
                        <a:rPr lang="en-AU" sz="2000" dirty="0">
                          <a:latin typeface="Calibri" pitchFamily="34" charset="0"/>
                          <a:cs typeface="Calibri" pitchFamily="34" charset="0"/>
                        </a:rPr>
                        <a:t>Hitching and wiggling around in </a:t>
                      </a:r>
                      <a:r>
                        <a:rPr lang="en-AU" sz="2000" dirty="0" smtClean="0">
                          <a:latin typeface="Calibri" pitchFamily="34" charset="0"/>
                          <a:cs typeface="Calibri" pitchFamily="34" charset="0"/>
                        </a:rPr>
                        <a:t>court; no eye contact</a:t>
                      </a:r>
                      <a:endParaRPr lang="en-AU" sz="2000" dirty="0">
                        <a:latin typeface="Calibri" pitchFamily="34" charset="0"/>
                        <a:cs typeface="Calibri" pitchFamily="34" charset="0"/>
                      </a:endParaRPr>
                    </a:p>
                    <a:p>
                      <a:r>
                        <a:rPr lang="en-AU" sz="2000" dirty="0">
                          <a:latin typeface="Calibri" pitchFamily="34" charset="0"/>
                          <a:cs typeface="Calibri" pitchFamily="34" charset="0"/>
                        </a:rPr>
                        <a:t> </a:t>
                      </a:r>
                    </a:p>
                  </a:txBody>
                  <a:tcPr marL="40053" marR="40053" marT="20026" marB="200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000">
                          <a:latin typeface="Calibri" pitchFamily="34" charset="0"/>
                          <a:cs typeface="Calibri" pitchFamily="34" charset="0"/>
                        </a:rPr>
                        <a:t>Seeking attention</a:t>
                      </a:r>
                    </a:p>
                    <a:p>
                      <a:r>
                        <a:rPr lang="en-AU" sz="2000">
                          <a:latin typeface="Calibri" pitchFamily="34" charset="0"/>
                          <a:cs typeface="Calibri" pitchFamily="34" charset="0"/>
                        </a:rPr>
                        <a:t>Bothering others</a:t>
                      </a:r>
                    </a:p>
                    <a:p>
                      <a:r>
                        <a:rPr lang="en-AU" sz="2000">
                          <a:latin typeface="Calibri" pitchFamily="34" charset="0"/>
                          <a:cs typeface="Calibri" pitchFamily="34" charset="0"/>
                        </a:rPr>
                        <a:t>Willful misconduct</a:t>
                      </a:r>
                    </a:p>
                  </a:txBody>
                  <a:tcPr marL="40053" marR="40053" marT="20026" marB="200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sz="2000" dirty="0">
                          <a:latin typeface="Calibri" pitchFamily="34" charset="0"/>
                          <a:cs typeface="Calibri" pitchFamily="34" charset="0"/>
                        </a:rPr>
                        <a:t> Neurologically-based need to learn by </a:t>
                      </a:r>
                      <a:r>
                        <a:rPr lang="en-AU" sz="2000" dirty="0" smtClean="0">
                          <a:latin typeface="Calibri" pitchFamily="34" charset="0"/>
                          <a:cs typeface="Calibri" pitchFamily="34" charset="0"/>
                        </a:rPr>
                        <a:t>doing</a:t>
                      </a:r>
                    </a:p>
                    <a:p>
                      <a:endParaRPr lang="en-AU" sz="2000" dirty="0" smtClean="0">
                        <a:latin typeface="Calibri" pitchFamily="34" charset="0"/>
                        <a:cs typeface="Calibri" pitchFamily="34" charset="0"/>
                      </a:endParaRPr>
                    </a:p>
                    <a:p>
                      <a:endParaRPr lang="en-AU" sz="2000" dirty="0" smtClean="0">
                        <a:latin typeface="Calibri" pitchFamily="34" charset="0"/>
                        <a:cs typeface="Calibri" pitchFamily="34" charset="0"/>
                      </a:endParaRPr>
                    </a:p>
                    <a:p>
                      <a:r>
                        <a:rPr lang="en-AU" sz="2000" dirty="0" smtClean="0">
                          <a:latin typeface="Calibri" pitchFamily="34" charset="0"/>
                          <a:cs typeface="Calibri" pitchFamily="34" charset="0"/>
                        </a:rPr>
                        <a:t>  </a:t>
                      </a:r>
                      <a:r>
                        <a:rPr lang="en-AU" sz="2000" dirty="0" err="1" smtClean="0">
                          <a:latin typeface="Calibri" pitchFamily="34" charset="0"/>
                          <a:cs typeface="Calibri" pitchFamily="34" charset="0"/>
                        </a:rPr>
                        <a:t>Malbin</a:t>
                      </a:r>
                      <a:r>
                        <a:rPr lang="en-AU" sz="2000" dirty="0" smtClean="0">
                          <a:latin typeface="Calibri" pitchFamily="34" charset="0"/>
                          <a:cs typeface="Calibri" pitchFamily="34" charset="0"/>
                        </a:rPr>
                        <a:t> 2003 </a:t>
                      </a:r>
                      <a:endParaRPr lang="en-AU" sz="2000" dirty="0">
                        <a:latin typeface="Calibri" pitchFamily="34" charset="0"/>
                        <a:cs typeface="Calibri" pitchFamily="34" charset="0"/>
                      </a:endParaRPr>
                    </a:p>
                    <a:p>
                      <a:r>
                        <a:rPr lang="en-AU" sz="2000" dirty="0">
                          <a:latin typeface="Calibri" pitchFamily="34" charset="0"/>
                          <a:cs typeface="Calibri" pitchFamily="34" charset="0"/>
                        </a:rPr>
                        <a:t> </a:t>
                      </a:r>
                    </a:p>
                  </a:txBody>
                  <a:tcPr marL="40053" marR="40053" marT="20026" marB="2002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498C4592-55B5-451D-B826-05E4E0EB29C8}" type="slidenum">
              <a:rPr lang="en-AU" smtClean="0"/>
              <a:t>16</a:t>
            </a:fld>
            <a:endParaRPr lang="en-AU"/>
          </a:p>
        </p:txBody>
      </p:sp>
      <p:sp>
        <p:nvSpPr>
          <p:cNvPr id="4" name="Title 3"/>
          <p:cNvSpPr>
            <a:spLocks noGrp="1"/>
          </p:cNvSpPr>
          <p:nvPr>
            <p:ph type="title"/>
          </p:nvPr>
        </p:nvSpPr>
        <p:spPr>
          <a:xfrm>
            <a:off x="251520" y="274638"/>
            <a:ext cx="8784976" cy="706090"/>
          </a:xfrm>
        </p:spPr>
        <p:txBody>
          <a:bodyPr>
            <a:normAutofit/>
          </a:bodyPr>
          <a:lstStyle/>
          <a:p>
            <a:r>
              <a:rPr lang="en-AU" sz="2800" i="1" dirty="0" smtClean="0">
                <a:solidFill>
                  <a:schemeClr val="tx1"/>
                </a:solidFill>
                <a:effectLst/>
              </a:rPr>
              <a:t>Three things that work: </a:t>
            </a:r>
            <a:r>
              <a:rPr lang="en-AU" sz="2800" dirty="0" smtClean="0">
                <a:solidFill>
                  <a:srgbClr val="0070C0"/>
                </a:solidFill>
                <a:effectLst/>
              </a:rPr>
              <a:t>1. Reframe behaviours</a:t>
            </a:r>
            <a:endParaRPr lang="en-AU" sz="2800" dirty="0">
              <a:solidFill>
                <a:srgbClr val="0070C0"/>
              </a:solidFill>
              <a:effectLst/>
            </a:endParaRPr>
          </a:p>
        </p:txBody>
      </p:sp>
    </p:spTree>
    <p:extLst>
      <p:ext uri="{BB962C8B-B14F-4D97-AF65-F5344CB8AC3E}">
        <p14:creationId xmlns:p14="http://schemas.microsoft.com/office/powerpoint/2010/main" val="2924585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340768"/>
            <a:ext cx="8784976" cy="5184576"/>
          </a:xfrm>
        </p:spPr>
        <p:txBody>
          <a:bodyPr>
            <a:normAutofit/>
          </a:bodyPr>
          <a:lstStyle/>
          <a:p>
            <a:r>
              <a:rPr lang="en-AU" dirty="0">
                <a:latin typeface="Calibri" pitchFamily="34" charset="0"/>
                <a:cs typeface="Calibri" pitchFamily="34" charset="0"/>
              </a:rPr>
              <a:t>Check out the individual’s understanding of what he or she is being asked </a:t>
            </a:r>
          </a:p>
          <a:p>
            <a:r>
              <a:rPr lang="en-AU" dirty="0" smtClean="0">
                <a:latin typeface="Calibri" pitchFamily="34" charset="0"/>
                <a:cs typeface="Calibri" pitchFamily="34" charset="0"/>
              </a:rPr>
              <a:t>Provide </a:t>
            </a:r>
            <a:r>
              <a:rPr lang="en-AU" dirty="0">
                <a:latin typeface="Calibri" pitchFamily="34" charset="0"/>
                <a:cs typeface="Calibri" pitchFamily="34" charset="0"/>
              </a:rPr>
              <a:t>one direction or rule at a time</a:t>
            </a:r>
          </a:p>
          <a:p>
            <a:r>
              <a:rPr lang="en-AU" dirty="0">
                <a:latin typeface="Calibri" pitchFamily="34" charset="0"/>
                <a:cs typeface="Calibri" pitchFamily="34" charset="0"/>
              </a:rPr>
              <a:t>Use a lot of repetition</a:t>
            </a:r>
          </a:p>
          <a:p>
            <a:r>
              <a:rPr lang="en-AU" dirty="0">
                <a:latin typeface="Calibri" pitchFamily="34" charset="0"/>
                <a:cs typeface="Calibri" pitchFamily="34" charset="0"/>
              </a:rPr>
              <a:t>Establish a mentor/buddy/ role model </a:t>
            </a:r>
            <a:r>
              <a:rPr lang="en-AU" dirty="0" smtClean="0">
                <a:latin typeface="Calibri" pitchFamily="34" charset="0"/>
                <a:cs typeface="Calibri" pitchFamily="34" charset="0"/>
              </a:rPr>
              <a:t>system</a:t>
            </a:r>
            <a:endParaRPr lang="en-AU" dirty="0">
              <a:latin typeface="Calibri" pitchFamily="34" charset="0"/>
              <a:cs typeface="Calibri" pitchFamily="34" charset="0"/>
            </a:endParaRPr>
          </a:p>
          <a:p>
            <a:r>
              <a:rPr lang="en-AU" dirty="0">
                <a:latin typeface="Calibri" pitchFamily="34" charset="0"/>
                <a:cs typeface="Calibri" pitchFamily="34" charset="0"/>
              </a:rPr>
              <a:t>Develop and </a:t>
            </a:r>
            <a:r>
              <a:rPr lang="en-AU" dirty="0" smtClean="0">
                <a:latin typeface="Calibri" pitchFamily="34" charset="0"/>
                <a:cs typeface="Calibri" pitchFamily="34" charset="0"/>
              </a:rPr>
              <a:t>utilise </a:t>
            </a:r>
            <a:r>
              <a:rPr lang="en-AU" dirty="0">
                <a:latin typeface="Calibri" pitchFamily="34" charset="0"/>
                <a:cs typeface="Calibri" pitchFamily="34" charset="0"/>
              </a:rPr>
              <a:t>diversion programs </a:t>
            </a:r>
          </a:p>
          <a:p>
            <a:r>
              <a:rPr lang="en-AU" dirty="0" smtClean="0">
                <a:latin typeface="Calibri" pitchFamily="34" charset="0"/>
                <a:cs typeface="Calibri" pitchFamily="34" charset="0"/>
              </a:rPr>
              <a:t>Utilise </a:t>
            </a:r>
            <a:r>
              <a:rPr lang="en-AU" dirty="0">
                <a:latin typeface="Calibri" pitchFamily="34" charset="0"/>
                <a:cs typeface="Calibri" pitchFamily="34" charset="0"/>
              </a:rPr>
              <a:t>support persons - CJGs</a:t>
            </a:r>
          </a:p>
          <a:p>
            <a:r>
              <a:rPr lang="en-AU" dirty="0">
                <a:latin typeface="Calibri" pitchFamily="34" charset="0"/>
                <a:cs typeface="Calibri" pitchFamily="34" charset="0"/>
              </a:rPr>
              <a:t>Use simple wording on release forms and probation orders</a:t>
            </a:r>
          </a:p>
          <a:p>
            <a:r>
              <a:rPr lang="en-AU" dirty="0">
                <a:latin typeface="Calibri" pitchFamily="34" charset="0"/>
                <a:cs typeface="Calibri" pitchFamily="34" charset="0"/>
              </a:rPr>
              <a:t>Be consistent in probation / parole </a:t>
            </a:r>
            <a:r>
              <a:rPr lang="en-AU" dirty="0" smtClean="0">
                <a:latin typeface="Calibri" pitchFamily="34" charset="0"/>
                <a:cs typeface="Calibri" pitchFamily="34" charset="0"/>
              </a:rPr>
              <a:t>orders and follow </a:t>
            </a:r>
            <a:r>
              <a:rPr lang="en-AU" dirty="0">
                <a:latin typeface="Calibri" pitchFamily="34" charset="0"/>
                <a:cs typeface="Calibri" pitchFamily="34" charset="0"/>
              </a:rPr>
              <a:t>up – </a:t>
            </a:r>
            <a:r>
              <a:rPr lang="en-AU" dirty="0" smtClean="0">
                <a:latin typeface="Calibri" pitchFamily="34" charset="0"/>
                <a:cs typeface="Calibri" pitchFamily="34" charset="0"/>
              </a:rPr>
              <a:t>every </a:t>
            </a:r>
            <a:r>
              <a:rPr lang="en-AU" dirty="0">
                <a:latin typeface="Calibri" pitchFamily="34" charset="0"/>
                <a:cs typeface="Calibri" pitchFamily="34" charset="0"/>
              </a:rPr>
              <a:t>day at the same time is best</a:t>
            </a:r>
            <a:r>
              <a:rPr lang="en-AU" dirty="0" smtClean="0">
                <a:latin typeface="Calibri" pitchFamily="34" charset="0"/>
                <a:cs typeface="Calibri" pitchFamily="34" charset="0"/>
              </a:rPr>
              <a:t>.</a:t>
            </a:r>
            <a:r>
              <a:rPr lang="en-AU" dirty="0"/>
              <a:t> </a:t>
            </a:r>
            <a:r>
              <a:rPr lang="en-AU" dirty="0" smtClean="0"/>
              <a:t>       </a:t>
            </a:r>
          </a:p>
          <a:p>
            <a:pPr marL="109728" indent="0">
              <a:buNone/>
            </a:pPr>
            <a:r>
              <a:rPr lang="en-AU" dirty="0">
                <a:latin typeface="Calibri" pitchFamily="34" charset="0"/>
                <a:cs typeface="Calibri" pitchFamily="34" charset="0"/>
              </a:rPr>
              <a:t> </a:t>
            </a:r>
            <a:r>
              <a:rPr lang="en-AU" dirty="0" smtClean="0">
                <a:latin typeface="Calibri" pitchFamily="34" charset="0"/>
                <a:cs typeface="Calibri" pitchFamily="34" charset="0"/>
              </a:rPr>
              <a:t>                                                                               </a:t>
            </a:r>
            <a:r>
              <a:rPr lang="en-AU" dirty="0" err="1" smtClean="0">
                <a:latin typeface="Calibri" pitchFamily="34" charset="0"/>
                <a:cs typeface="Calibri" pitchFamily="34" charset="0"/>
              </a:rPr>
              <a:t>Dubovsky</a:t>
            </a:r>
            <a:r>
              <a:rPr lang="en-AU" dirty="0">
                <a:latin typeface="Calibri" pitchFamily="34" charset="0"/>
                <a:cs typeface="Calibri" pitchFamily="34" charset="0"/>
              </a:rPr>
              <a:t>, </a:t>
            </a:r>
            <a:r>
              <a:rPr lang="en-AU" dirty="0" smtClean="0">
                <a:latin typeface="Calibri" pitchFamily="34" charset="0"/>
                <a:cs typeface="Calibri" pitchFamily="34" charset="0"/>
              </a:rPr>
              <a:t>2008 </a:t>
            </a:r>
            <a:endParaRPr lang="en-AU" dirty="0">
              <a:latin typeface="Calibri" pitchFamily="34" charset="0"/>
              <a:cs typeface="Calibri" pitchFamily="34" charset="0"/>
            </a:endParaRPr>
          </a:p>
          <a:p>
            <a:endParaRPr lang="en-AU" dirty="0"/>
          </a:p>
        </p:txBody>
      </p:sp>
      <p:sp>
        <p:nvSpPr>
          <p:cNvPr id="3" name="Slide Number Placeholder 2"/>
          <p:cNvSpPr>
            <a:spLocks noGrp="1"/>
          </p:cNvSpPr>
          <p:nvPr>
            <p:ph type="sldNum" sz="quarter" idx="12"/>
          </p:nvPr>
        </p:nvSpPr>
        <p:spPr/>
        <p:txBody>
          <a:bodyPr/>
          <a:lstStyle/>
          <a:p>
            <a:fld id="{498C4592-55B5-451D-B826-05E4E0EB29C8}" type="slidenum">
              <a:rPr lang="en-AU" smtClean="0"/>
              <a:t>17</a:t>
            </a:fld>
            <a:endParaRPr lang="en-AU"/>
          </a:p>
        </p:txBody>
      </p:sp>
      <p:sp>
        <p:nvSpPr>
          <p:cNvPr id="4" name="Title 3"/>
          <p:cNvSpPr>
            <a:spLocks noGrp="1"/>
          </p:cNvSpPr>
          <p:nvPr>
            <p:ph type="title"/>
          </p:nvPr>
        </p:nvSpPr>
        <p:spPr/>
        <p:txBody>
          <a:bodyPr/>
          <a:lstStyle/>
          <a:p>
            <a:r>
              <a:rPr lang="en-AU" dirty="0" smtClean="0">
                <a:solidFill>
                  <a:srgbClr val="0070C0"/>
                </a:solidFill>
                <a:effectLst/>
              </a:rPr>
              <a:t>2. Adapt the environment.</a:t>
            </a:r>
            <a:endParaRPr lang="en-AU" dirty="0">
              <a:solidFill>
                <a:srgbClr val="0070C0"/>
              </a:solidFill>
              <a:effectLst/>
            </a:endParaRPr>
          </a:p>
        </p:txBody>
      </p:sp>
    </p:spTree>
    <p:extLst>
      <p:ext uri="{BB962C8B-B14F-4D97-AF65-F5344CB8AC3E}">
        <p14:creationId xmlns:p14="http://schemas.microsoft.com/office/powerpoint/2010/main" val="32625318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27992"/>
          </a:xfrm>
        </p:spPr>
        <p:txBody>
          <a:bodyPr>
            <a:normAutofit/>
          </a:bodyPr>
          <a:lstStyle/>
          <a:p>
            <a:endParaRPr lang="en-AU" dirty="0" smtClean="0">
              <a:latin typeface="Calibri" pitchFamily="34" charset="0"/>
              <a:cs typeface="Calibri" pitchFamily="34" charset="0"/>
            </a:endParaRPr>
          </a:p>
          <a:p>
            <a:r>
              <a:rPr lang="en-AU" dirty="0" smtClean="0">
                <a:latin typeface="Calibri" pitchFamily="34" charset="0"/>
                <a:cs typeface="Calibri" pitchFamily="34" charset="0"/>
              </a:rPr>
              <a:t>comprehensive </a:t>
            </a:r>
            <a:r>
              <a:rPr lang="en-AU" dirty="0">
                <a:latin typeface="Calibri" pitchFamily="34" charset="0"/>
                <a:cs typeface="Calibri" pitchFamily="34" charset="0"/>
              </a:rPr>
              <a:t>and consistent supports to provide </a:t>
            </a:r>
            <a:r>
              <a:rPr lang="en-AU" dirty="0" smtClean="0">
                <a:latin typeface="Calibri" pitchFamily="34" charset="0"/>
                <a:cs typeface="Calibri" pitchFamily="34" charset="0"/>
              </a:rPr>
              <a:t>ongoing </a:t>
            </a:r>
            <a:r>
              <a:rPr lang="en-AU" dirty="0">
                <a:latin typeface="Calibri" pitchFamily="34" charset="0"/>
                <a:cs typeface="Calibri" pitchFamily="34" charset="0"/>
              </a:rPr>
              <a:t>advice, direction, and structure, as well as to advocate on their behalf.  </a:t>
            </a:r>
            <a:endParaRPr lang="en-AU" dirty="0" smtClean="0">
              <a:latin typeface="Calibri" pitchFamily="34" charset="0"/>
              <a:cs typeface="Calibri" pitchFamily="34" charset="0"/>
            </a:endParaRPr>
          </a:p>
          <a:p>
            <a:r>
              <a:rPr lang="en-AU" dirty="0" smtClean="0">
                <a:latin typeface="Calibri" pitchFamily="34" charset="0"/>
                <a:cs typeface="Calibri" pitchFamily="34" charset="0"/>
              </a:rPr>
              <a:t>comprehensive </a:t>
            </a:r>
            <a:r>
              <a:rPr lang="en-AU" dirty="0">
                <a:latin typeface="Calibri" pitchFamily="34" charset="0"/>
                <a:cs typeface="Calibri" pitchFamily="34" charset="0"/>
              </a:rPr>
              <a:t>support is often referred to as an "External Brain</a:t>
            </a:r>
            <a:r>
              <a:rPr lang="en-AU" dirty="0" smtClean="0">
                <a:latin typeface="Calibri" pitchFamily="34" charset="0"/>
                <a:cs typeface="Calibri" pitchFamily="34" charset="0"/>
              </a:rPr>
              <a:t>.“</a:t>
            </a:r>
          </a:p>
          <a:p>
            <a:endParaRPr lang="en-AU" dirty="0">
              <a:latin typeface="Calibri" pitchFamily="34" charset="0"/>
              <a:cs typeface="Calibri" pitchFamily="34" charset="0"/>
            </a:endParaRPr>
          </a:p>
          <a:p>
            <a:pPr marL="137160" indent="0">
              <a:buNone/>
            </a:pPr>
            <a:r>
              <a:rPr lang="en-AU" dirty="0" smtClean="0">
                <a:latin typeface="Calibri" pitchFamily="34" charset="0"/>
                <a:cs typeface="Calibri" pitchFamily="34" charset="0"/>
              </a:rPr>
              <a:t> </a:t>
            </a:r>
            <a:r>
              <a:rPr lang="en-AU" sz="3200" b="1" dirty="0" err="1">
                <a:solidFill>
                  <a:srgbClr val="0070C0"/>
                </a:solidFill>
                <a:latin typeface="Calibri" pitchFamily="34" charset="0"/>
                <a:cs typeface="Calibri" pitchFamily="34" charset="0"/>
              </a:rPr>
              <a:t>Fetal</a:t>
            </a:r>
            <a:r>
              <a:rPr lang="en-AU" sz="3200" b="1" dirty="0">
                <a:solidFill>
                  <a:srgbClr val="0070C0"/>
                </a:solidFill>
                <a:latin typeface="Calibri" pitchFamily="34" charset="0"/>
                <a:cs typeface="Calibri" pitchFamily="34" charset="0"/>
              </a:rPr>
              <a:t> alcohol spectrum disorder and justice</a:t>
            </a:r>
          </a:p>
          <a:p>
            <a:pPr marL="137160" indent="0">
              <a:buNone/>
            </a:pPr>
            <a:endParaRPr lang="en-AU" dirty="0">
              <a:solidFill>
                <a:schemeClr val="accent1"/>
              </a:solidFill>
              <a:latin typeface="Comic Sans MS" pitchFamily="66" charset="0"/>
            </a:endParaRPr>
          </a:p>
          <a:p>
            <a:pPr marL="137160" indent="0">
              <a:buNone/>
            </a:pPr>
            <a:r>
              <a:rPr lang="en-AU" b="1" dirty="0">
                <a:latin typeface="Calibri" pitchFamily="34" charset="0"/>
                <a:cs typeface="Calibri" pitchFamily="34" charset="0"/>
              </a:rPr>
              <a:t>                          http://fasdjustice.ca/ </a:t>
            </a:r>
          </a:p>
          <a:p>
            <a:endParaRPr lang="en-AU" dirty="0" smtClean="0">
              <a:latin typeface="Calibri" pitchFamily="34" charset="0"/>
              <a:cs typeface="Calibri" pitchFamily="34" charset="0"/>
            </a:endParaRPr>
          </a:p>
          <a:p>
            <a:endParaRPr lang="en-AU" dirty="0"/>
          </a:p>
        </p:txBody>
      </p:sp>
      <p:sp>
        <p:nvSpPr>
          <p:cNvPr id="3" name="Slide Number Placeholder 2"/>
          <p:cNvSpPr>
            <a:spLocks noGrp="1"/>
          </p:cNvSpPr>
          <p:nvPr>
            <p:ph type="sldNum" sz="quarter" idx="12"/>
          </p:nvPr>
        </p:nvSpPr>
        <p:spPr/>
        <p:txBody>
          <a:bodyPr/>
          <a:lstStyle/>
          <a:p>
            <a:fld id="{498C4592-55B5-451D-B826-05E4E0EB29C8}" type="slidenum">
              <a:rPr lang="en-AU" smtClean="0"/>
              <a:t>18</a:t>
            </a:fld>
            <a:endParaRPr lang="en-AU"/>
          </a:p>
        </p:txBody>
      </p:sp>
      <p:sp>
        <p:nvSpPr>
          <p:cNvPr id="4" name="Title 3"/>
          <p:cNvSpPr>
            <a:spLocks noGrp="1"/>
          </p:cNvSpPr>
          <p:nvPr>
            <p:ph type="title"/>
          </p:nvPr>
        </p:nvSpPr>
        <p:spPr/>
        <p:txBody>
          <a:bodyPr/>
          <a:lstStyle/>
          <a:p>
            <a:r>
              <a:rPr lang="en-AU" dirty="0" smtClean="0">
                <a:solidFill>
                  <a:srgbClr val="0070C0"/>
                </a:solidFill>
                <a:effectLst/>
              </a:rPr>
              <a:t>3. External brain </a:t>
            </a:r>
            <a:endParaRPr lang="en-AU" dirty="0">
              <a:solidFill>
                <a:srgbClr val="0070C0"/>
              </a:solidFill>
              <a:effectLst/>
            </a:endParaRPr>
          </a:p>
        </p:txBody>
      </p:sp>
    </p:spTree>
    <p:extLst>
      <p:ext uri="{BB962C8B-B14F-4D97-AF65-F5344CB8AC3E}">
        <p14:creationId xmlns:p14="http://schemas.microsoft.com/office/powerpoint/2010/main" val="7683313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696"/>
            <a:ext cx="9036496" cy="5314595"/>
          </a:xfrm>
        </p:spPr>
        <p:txBody>
          <a:bodyPr>
            <a:noAutofit/>
          </a:bodyPr>
          <a:lstStyle/>
          <a:p>
            <a:r>
              <a:rPr lang="en-AU" sz="1800" dirty="0" err="1" smtClean="0">
                <a:latin typeface="Calibri" pitchFamily="34" charset="0"/>
                <a:cs typeface="Calibri" pitchFamily="34" charset="0"/>
              </a:rPr>
              <a:t>Boulding</a:t>
            </a:r>
            <a:r>
              <a:rPr lang="en-AU" sz="1800" dirty="0" smtClean="0">
                <a:latin typeface="Calibri" pitchFamily="34" charset="0"/>
                <a:cs typeface="Calibri" pitchFamily="34" charset="0"/>
              </a:rPr>
              <a:t> </a:t>
            </a:r>
            <a:r>
              <a:rPr lang="en-AU" sz="1800" dirty="0">
                <a:latin typeface="Calibri" pitchFamily="34" charset="0"/>
                <a:cs typeface="Calibri" pitchFamily="34" charset="0"/>
              </a:rPr>
              <a:t>D, </a:t>
            </a:r>
            <a:r>
              <a:rPr lang="en-AU" sz="1800" dirty="0" smtClean="0">
                <a:latin typeface="Calibri" pitchFamily="34" charset="0"/>
                <a:cs typeface="Calibri" pitchFamily="34" charset="0"/>
              </a:rPr>
              <a:t>‘What </a:t>
            </a:r>
            <a:r>
              <a:rPr lang="en-AU" sz="1800" dirty="0">
                <a:latin typeface="Calibri" pitchFamily="34" charset="0"/>
                <a:cs typeface="Calibri" pitchFamily="34" charset="0"/>
              </a:rPr>
              <a:t>Legal Professionals Need to Know About </a:t>
            </a:r>
            <a:r>
              <a:rPr lang="en-AU" sz="1800" dirty="0" err="1">
                <a:latin typeface="Calibri" pitchFamily="34" charset="0"/>
                <a:cs typeface="Calibri" pitchFamily="34" charset="0"/>
              </a:rPr>
              <a:t>Fetal</a:t>
            </a:r>
            <a:r>
              <a:rPr lang="en-AU" sz="1800" dirty="0">
                <a:latin typeface="Calibri" pitchFamily="34" charset="0"/>
                <a:cs typeface="Calibri" pitchFamily="34" charset="0"/>
              </a:rPr>
              <a:t> Alcohol Spectrum Disorder and the </a:t>
            </a:r>
            <a:r>
              <a:rPr lang="en-AU" sz="1800" dirty="0" smtClean="0">
                <a:latin typeface="Calibri" pitchFamily="34" charset="0"/>
                <a:cs typeface="Calibri" pitchFamily="34" charset="0"/>
              </a:rPr>
              <a:t>Law’ </a:t>
            </a:r>
            <a:r>
              <a:rPr lang="en-AU" sz="1800" dirty="0">
                <a:latin typeface="Calibri" pitchFamily="34" charset="0"/>
                <a:cs typeface="Calibri" pitchFamily="34" charset="0"/>
              </a:rPr>
              <a:t>(2007), http://davidboulding.com/pdfs/17.pdf viewed 3 December 2011; </a:t>
            </a:r>
          </a:p>
          <a:p>
            <a:r>
              <a:rPr lang="en-AU" sz="1800" dirty="0" smtClean="0">
                <a:latin typeface="Calibri" pitchFamily="34" charset="0"/>
                <a:cs typeface="Calibri" pitchFamily="34" charset="0"/>
              </a:rPr>
              <a:t>Brown et al, ‘Confabulation: Connections between brain damage, memory and testimony’  (2014)  3 (5) </a:t>
            </a:r>
            <a:r>
              <a:rPr lang="en-AU" sz="1800" i="1" dirty="0" smtClean="0">
                <a:latin typeface="Calibri" pitchFamily="34" charset="0"/>
                <a:cs typeface="Calibri" pitchFamily="34" charset="0"/>
              </a:rPr>
              <a:t>Journal of Law Enforcement </a:t>
            </a:r>
            <a:r>
              <a:rPr lang="en-AU" sz="1800" dirty="0" smtClean="0">
                <a:latin typeface="Calibri" pitchFamily="34" charset="0"/>
                <a:cs typeface="Calibri" pitchFamily="34" charset="0"/>
              </a:rPr>
              <a:t>(online)</a:t>
            </a:r>
          </a:p>
          <a:p>
            <a:r>
              <a:rPr lang="en-AU" sz="1800" dirty="0" err="1" smtClean="0">
                <a:latin typeface="Calibri" pitchFamily="34" charset="0"/>
                <a:cs typeface="Calibri" pitchFamily="34" charset="0"/>
              </a:rPr>
              <a:t>Burd</a:t>
            </a:r>
            <a:r>
              <a:rPr lang="en-AU" sz="1800" dirty="0" smtClean="0">
                <a:latin typeface="Calibri" pitchFamily="34" charset="0"/>
                <a:cs typeface="Calibri" pitchFamily="34" charset="0"/>
              </a:rPr>
              <a:t> </a:t>
            </a:r>
            <a:r>
              <a:rPr lang="en-AU" sz="1800" dirty="0">
                <a:latin typeface="Calibri" pitchFamily="34" charset="0"/>
                <a:cs typeface="Calibri" pitchFamily="34" charset="0"/>
              </a:rPr>
              <a:t>L, Selfridge R, Klug M, </a:t>
            </a:r>
            <a:r>
              <a:rPr lang="en-AU" sz="1800" dirty="0" err="1">
                <a:latin typeface="Calibri" pitchFamily="34" charset="0"/>
                <a:cs typeface="Calibri" pitchFamily="34" charset="0"/>
              </a:rPr>
              <a:t>Juelson</a:t>
            </a:r>
            <a:r>
              <a:rPr lang="en-AU" sz="1800" dirty="0">
                <a:latin typeface="Calibri" pitchFamily="34" charset="0"/>
                <a:cs typeface="Calibri" pitchFamily="34" charset="0"/>
              </a:rPr>
              <a:t> T,</a:t>
            </a:r>
            <a:r>
              <a:rPr lang="en-AU" sz="1800" i="1" dirty="0">
                <a:latin typeface="Calibri" pitchFamily="34" charset="0"/>
                <a:cs typeface="Calibri" pitchFamily="34" charset="0"/>
              </a:rPr>
              <a:t> ‘</a:t>
            </a:r>
            <a:r>
              <a:rPr lang="en-AU" sz="1800" dirty="0" err="1">
                <a:latin typeface="Calibri" pitchFamily="34" charset="0"/>
                <a:cs typeface="Calibri" pitchFamily="34" charset="0"/>
              </a:rPr>
              <a:t>Fetal</a:t>
            </a:r>
            <a:r>
              <a:rPr lang="en-AU" sz="1800" dirty="0">
                <a:latin typeface="Calibri" pitchFamily="34" charset="0"/>
                <a:cs typeface="Calibri" pitchFamily="34" charset="0"/>
              </a:rPr>
              <a:t> alcohol syndrome in the Canadian corrections system’ (2010) 38 </a:t>
            </a:r>
            <a:r>
              <a:rPr lang="en-AU" sz="1800" i="1" dirty="0">
                <a:latin typeface="Calibri" pitchFamily="34" charset="0"/>
                <a:cs typeface="Calibri" pitchFamily="34" charset="0"/>
              </a:rPr>
              <a:t>Journal of Psychiatry and Law </a:t>
            </a:r>
            <a:r>
              <a:rPr lang="en-AU" sz="1800" dirty="0">
                <a:latin typeface="Calibri" pitchFamily="34" charset="0"/>
                <a:cs typeface="Calibri" pitchFamily="34" charset="0"/>
              </a:rPr>
              <a:t>559-583</a:t>
            </a:r>
          </a:p>
          <a:p>
            <a:pPr marL="342900" indent="-342900">
              <a:lnSpc>
                <a:spcPct val="120000"/>
              </a:lnSpc>
              <a:spcBef>
                <a:spcPts val="0"/>
              </a:spcBef>
            </a:pPr>
            <a:r>
              <a:rPr lang="en-US" sz="1800" dirty="0">
                <a:latin typeface="Calibri" pitchFamily="34" charset="0"/>
                <a:cs typeface="Calibri" pitchFamily="34" charset="0"/>
              </a:rPr>
              <a:t>Douglas  H ‘The sentencing response to defendants with </a:t>
            </a:r>
            <a:r>
              <a:rPr lang="en-US" sz="1800" dirty="0" err="1">
                <a:latin typeface="Calibri" pitchFamily="34" charset="0"/>
                <a:cs typeface="Calibri" pitchFamily="34" charset="0"/>
              </a:rPr>
              <a:t>foetal</a:t>
            </a:r>
            <a:r>
              <a:rPr lang="en-US" sz="1800" dirty="0">
                <a:latin typeface="Calibri" pitchFamily="34" charset="0"/>
                <a:cs typeface="Calibri" pitchFamily="34" charset="0"/>
              </a:rPr>
              <a:t> alcohol spectrum disorder’ (2010) 34 (4) </a:t>
            </a:r>
            <a:r>
              <a:rPr lang="en-US" sz="1800" i="1" dirty="0">
                <a:latin typeface="Calibri" pitchFamily="34" charset="0"/>
                <a:cs typeface="Calibri" pitchFamily="34" charset="0"/>
              </a:rPr>
              <a:t>Criminal Law Journal </a:t>
            </a:r>
            <a:r>
              <a:rPr lang="en-US" sz="1800" dirty="0">
                <a:latin typeface="Calibri" pitchFamily="34" charset="0"/>
                <a:cs typeface="Calibri" pitchFamily="34" charset="0"/>
              </a:rPr>
              <a:t>221.</a:t>
            </a:r>
          </a:p>
          <a:p>
            <a:pPr marL="342900" indent="-342900">
              <a:lnSpc>
                <a:spcPct val="120000"/>
              </a:lnSpc>
              <a:spcBef>
                <a:spcPts val="0"/>
              </a:spcBef>
            </a:pPr>
            <a:r>
              <a:rPr lang="en-AU" sz="1800" dirty="0">
                <a:latin typeface="Calibri" pitchFamily="34" charset="0"/>
                <a:cs typeface="Calibri" pitchFamily="34" charset="0"/>
              </a:rPr>
              <a:t>Douglas H and others, 'Judicial Views of Foetal Alcohol Spectrum Disorder in Queensland's Criminal Justice System' (2012) 21 </a:t>
            </a:r>
            <a:r>
              <a:rPr lang="en-AU" sz="1800" i="1" dirty="0">
                <a:latin typeface="Calibri" pitchFamily="34" charset="0"/>
                <a:cs typeface="Calibri" pitchFamily="34" charset="0"/>
              </a:rPr>
              <a:t>Journal of Judicial Administration</a:t>
            </a:r>
            <a:r>
              <a:rPr lang="en-AU" sz="1800" dirty="0">
                <a:latin typeface="Calibri" pitchFamily="34" charset="0"/>
                <a:cs typeface="Calibri" pitchFamily="34" charset="0"/>
              </a:rPr>
              <a:t> 178-188</a:t>
            </a:r>
          </a:p>
          <a:p>
            <a:pPr marL="342900" indent="-342900">
              <a:lnSpc>
                <a:spcPct val="120000"/>
              </a:lnSpc>
              <a:spcBef>
                <a:spcPts val="0"/>
              </a:spcBef>
            </a:pPr>
            <a:r>
              <a:rPr lang="en-AU" sz="1800" dirty="0" err="1">
                <a:latin typeface="Calibri" pitchFamily="34" charset="0"/>
                <a:cs typeface="Calibri" pitchFamily="34" charset="0"/>
              </a:rPr>
              <a:t>Dubovsky</a:t>
            </a:r>
            <a:r>
              <a:rPr lang="en-AU" sz="1800" dirty="0">
                <a:latin typeface="Calibri" pitchFamily="34" charset="0"/>
                <a:cs typeface="Calibri" pitchFamily="34" charset="0"/>
              </a:rPr>
              <a:t> D, </a:t>
            </a:r>
            <a:r>
              <a:rPr lang="en-AU" sz="1800" i="1" dirty="0">
                <a:latin typeface="Calibri" pitchFamily="34" charset="0"/>
                <a:cs typeface="Calibri" pitchFamily="34" charset="0"/>
              </a:rPr>
              <a:t>Improving Outcomes for Children and Adolescents in the Juvenile Justice System</a:t>
            </a:r>
            <a:r>
              <a:rPr lang="en-AU" sz="1800" dirty="0">
                <a:latin typeface="Calibri" pitchFamily="34" charset="0"/>
                <a:cs typeface="Calibri" pitchFamily="34" charset="0"/>
              </a:rPr>
              <a:t> (2006) available @ </a:t>
            </a:r>
            <a:r>
              <a:rPr lang="en-AU" sz="1800" dirty="0" smtClean="0">
                <a:latin typeface="Calibri" pitchFamily="34" charset="0"/>
                <a:cs typeface="Calibri" pitchFamily="34" charset="0"/>
                <a:hlinkClick r:id="rId2"/>
              </a:rPr>
              <a:t>www.dcjs.virginia.gov/juvenile/resources/jjdp2006Presentations/dubovsky.pps</a:t>
            </a:r>
            <a:endParaRPr lang="en-AU" sz="1800" dirty="0" smtClean="0">
              <a:latin typeface="Calibri" pitchFamily="34" charset="0"/>
              <a:cs typeface="Calibri" pitchFamily="34" charset="0"/>
            </a:endParaRPr>
          </a:p>
          <a:p>
            <a:pPr marL="342900" indent="-342900">
              <a:lnSpc>
                <a:spcPct val="120000"/>
              </a:lnSpc>
              <a:spcBef>
                <a:spcPts val="0"/>
              </a:spcBef>
            </a:pPr>
            <a:r>
              <a:rPr lang="en-AU" sz="1800" dirty="0">
                <a:latin typeface="Calibri" pitchFamily="34" charset="0"/>
                <a:cs typeface="Calibri" pitchFamily="34" charset="0"/>
              </a:rPr>
              <a:t>Fast D,  </a:t>
            </a:r>
            <a:r>
              <a:rPr lang="en-AU" sz="1800" dirty="0" err="1">
                <a:latin typeface="Calibri" pitchFamily="34" charset="0"/>
                <a:cs typeface="Calibri" pitchFamily="34" charset="0"/>
              </a:rPr>
              <a:t>Conry</a:t>
            </a:r>
            <a:r>
              <a:rPr lang="en-AU" sz="1800" dirty="0">
                <a:latin typeface="Calibri" pitchFamily="34" charset="0"/>
                <a:cs typeface="Calibri" pitchFamily="34" charset="0"/>
              </a:rPr>
              <a:t> J, ‘</a:t>
            </a:r>
            <a:r>
              <a:rPr lang="en-AU" sz="1800" dirty="0" err="1">
                <a:latin typeface="Calibri" pitchFamily="34" charset="0"/>
                <a:cs typeface="Calibri" pitchFamily="34" charset="0"/>
              </a:rPr>
              <a:t>Fetal</a:t>
            </a:r>
            <a:r>
              <a:rPr lang="en-AU" sz="1800" dirty="0">
                <a:latin typeface="Calibri" pitchFamily="34" charset="0"/>
                <a:cs typeface="Calibri" pitchFamily="34" charset="0"/>
              </a:rPr>
              <a:t> Alcohol Spectrum Disorders and the Criminal Justice System’ (2009) 15 </a:t>
            </a:r>
            <a:r>
              <a:rPr lang="en-AU" sz="1800" i="1" dirty="0">
                <a:latin typeface="Calibri" pitchFamily="34" charset="0"/>
                <a:cs typeface="Calibri" pitchFamily="34" charset="0"/>
              </a:rPr>
              <a:t>Developmental Disabilities Research Reviews</a:t>
            </a:r>
            <a:r>
              <a:rPr lang="en-AU" sz="1800" dirty="0">
                <a:latin typeface="Calibri" pitchFamily="34" charset="0"/>
                <a:cs typeface="Calibri" pitchFamily="34" charset="0"/>
              </a:rPr>
              <a:t> 250 </a:t>
            </a:r>
            <a:endParaRPr lang="en-US" sz="1800" dirty="0">
              <a:latin typeface="Calibri" pitchFamily="34" charset="0"/>
              <a:cs typeface="Calibri" pitchFamily="34" charset="0"/>
            </a:endParaRPr>
          </a:p>
          <a:p>
            <a:pPr marL="342900" indent="-342900">
              <a:lnSpc>
                <a:spcPct val="120000"/>
              </a:lnSpc>
              <a:spcBef>
                <a:spcPts val="0"/>
              </a:spcBef>
            </a:pPr>
            <a:endParaRPr lang="en-US" sz="2000" dirty="0">
              <a:latin typeface="Calibri" pitchFamily="34" charset="0"/>
              <a:cs typeface="Calibri" pitchFamily="34" charset="0"/>
            </a:endParaRPr>
          </a:p>
          <a:p>
            <a:pPr>
              <a:buFont typeface="Arial" pitchFamily="34" charset="0"/>
              <a:buChar char="•"/>
            </a:pPr>
            <a:endParaRPr lang="en-US" sz="2000" dirty="0" smtClean="0">
              <a:latin typeface="Calibri" pitchFamily="34" charset="0"/>
              <a:cs typeface="Calibri" pitchFamily="34" charset="0"/>
            </a:endParaRPr>
          </a:p>
        </p:txBody>
      </p:sp>
      <p:sp>
        <p:nvSpPr>
          <p:cNvPr id="7" name="Slide Number Placeholder 6"/>
          <p:cNvSpPr>
            <a:spLocks noGrp="1"/>
          </p:cNvSpPr>
          <p:nvPr>
            <p:ph type="sldNum" sz="quarter" idx="12"/>
          </p:nvPr>
        </p:nvSpPr>
        <p:spPr/>
        <p:txBody>
          <a:bodyPr/>
          <a:lstStyle/>
          <a:p>
            <a:fld id="{498C4592-55B5-451D-B826-05E4E0EB29C8}" type="slidenum">
              <a:rPr lang="en-AU" smtClean="0"/>
              <a:t>19</a:t>
            </a:fld>
            <a:endParaRPr lang="en-AU" dirty="0"/>
          </a:p>
        </p:txBody>
      </p:sp>
      <p:sp>
        <p:nvSpPr>
          <p:cNvPr id="2" name="Title 1"/>
          <p:cNvSpPr>
            <a:spLocks noGrp="1"/>
          </p:cNvSpPr>
          <p:nvPr>
            <p:ph type="title"/>
          </p:nvPr>
        </p:nvSpPr>
        <p:spPr>
          <a:xfrm>
            <a:off x="457200" y="274638"/>
            <a:ext cx="8229600" cy="490066"/>
          </a:xfrm>
        </p:spPr>
        <p:txBody>
          <a:bodyPr>
            <a:normAutofit/>
          </a:bodyPr>
          <a:lstStyle/>
          <a:p>
            <a:pPr algn="l"/>
            <a:r>
              <a:rPr lang="en-AU" sz="2000" dirty="0" smtClean="0"/>
              <a:t>Useful references:</a:t>
            </a:r>
            <a:endParaRPr lang="en-AU" sz="2000" dirty="0"/>
          </a:p>
        </p:txBody>
      </p:sp>
      <p:pic>
        <p:nvPicPr>
          <p:cNvPr id="5" name="Picture 4" descr="cid:1262BE4B-F98D-4AD5-BCAD-F23E19C9849C"/>
          <p:cNvPicPr/>
          <p:nvPr/>
        </p:nvPicPr>
        <p:blipFill>
          <a:blip r:embed="rId3">
            <a:extLst>
              <a:ext uri="{28A0092B-C50C-407E-A947-70E740481C1C}">
                <a14:useLocalDpi xmlns:a14="http://schemas.microsoft.com/office/drawing/2010/main" val="0"/>
              </a:ext>
            </a:extLst>
          </a:blip>
          <a:srcRect/>
          <a:stretch>
            <a:fillRect/>
          </a:stretch>
        </p:blipFill>
        <p:spPr bwMode="auto">
          <a:xfrm>
            <a:off x="179512" y="6165304"/>
            <a:ext cx="2381250" cy="647700"/>
          </a:xfrm>
          <a:prstGeom prst="rect">
            <a:avLst/>
          </a:prstGeom>
          <a:noFill/>
          <a:ln>
            <a:noFill/>
          </a:ln>
        </p:spPr>
      </p:pic>
    </p:spTree>
    <p:extLst>
      <p:ext uri="{BB962C8B-B14F-4D97-AF65-F5344CB8AC3E}">
        <p14:creationId xmlns:p14="http://schemas.microsoft.com/office/powerpoint/2010/main" val="8231025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8964488" cy="6741368"/>
          </a:xfrm>
        </p:spPr>
        <p:txBody>
          <a:bodyPr>
            <a:normAutofit fontScale="85000" lnSpcReduction="20000"/>
          </a:bodyPr>
          <a:lstStyle/>
          <a:p>
            <a:pPr marL="137160" indent="0">
              <a:buNone/>
            </a:pPr>
            <a:endParaRPr lang="en-AU" b="1" dirty="0" smtClean="0"/>
          </a:p>
          <a:p>
            <a:pPr marL="137160" indent="0">
              <a:buNone/>
            </a:pPr>
            <a:r>
              <a:rPr lang="en-AU" b="1" dirty="0" smtClean="0"/>
              <a:t>FARE </a:t>
            </a:r>
            <a:r>
              <a:rPr lang="en-AU" b="1" dirty="0"/>
              <a:t>funded research: </a:t>
            </a:r>
            <a:endParaRPr lang="en-AU" b="1" dirty="0" smtClean="0"/>
          </a:p>
          <a:p>
            <a:pPr marL="137160" indent="0">
              <a:buNone/>
            </a:pPr>
            <a:r>
              <a:rPr lang="en-AU" sz="2600" dirty="0" smtClean="0">
                <a:latin typeface="Calibri" pitchFamily="34" charset="0"/>
                <a:cs typeface="Calibri" pitchFamily="34" charset="0"/>
              </a:rPr>
              <a:t>49 </a:t>
            </a:r>
            <a:r>
              <a:rPr lang="en-AU" sz="2600" dirty="0">
                <a:latin typeface="Calibri" pitchFamily="34" charset="0"/>
                <a:cs typeface="Calibri" pitchFamily="34" charset="0"/>
              </a:rPr>
              <a:t>members of Queensland judiciary completed the survey. This included 37 </a:t>
            </a:r>
            <a:r>
              <a:rPr lang="en-AU" sz="2600" dirty="0" smtClean="0">
                <a:latin typeface="Calibri" pitchFamily="34" charset="0"/>
                <a:cs typeface="Calibri" pitchFamily="34" charset="0"/>
              </a:rPr>
              <a:t>magistrates</a:t>
            </a:r>
          </a:p>
          <a:p>
            <a:pPr marL="137160" indent="0">
              <a:buNone/>
            </a:pPr>
            <a:endParaRPr lang="en-AU" sz="2600" dirty="0">
              <a:latin typeface="Calibri" pitchFamily="34" charset="0"/>
              <a:cs typeface="Calibri" pitchFamily="34" charset="0"/>
            </a:endParaRPr>
          </a:p>
          <a:p>
            <a:pPr marL="137160" indent="0">
              <a:buNone/>
            </a:pPr>
            <a:r>
              <a:rPr lang="en-AU" sz="2600" dirty="0">
                <a:latin typeface="Calibri" pitchFamily="34" charset="0"/>
                <a:cs typeface="Calibri" pitchFamily="34" charset="0"/>
              </a:rPr>
              <a:t>85% of respondents wanted </a:t>
            </a:r>
            <a:r>
              <a:rPr lang="en-AU" sz="2600" b="1" dirty="0">
                <a:latin typeface="Calibri" pitchFamily="34" charset="0"/>
                <a:cs typeface="Calibri" pitchFamily="34" charset="0"/>
              </a:rPr>
              <a:t>more </a:t>
            </a:r>
            <a:r>
              <a:rPr lang="en-AU" sz="2600" b="1" dirty="0" smtClean="0">
                <a:latin typeface="Calibri" pitchFamily="34" charset="0"/>
                <a:cs typeface="Calibri" pitchFamily="34" charset="0"/>
              </a:rPr>
              <a:t>information </a:t>
            </a:r>
            <a:r>
              <a:rPr lang="en-AU" sz="2600" dirty="0" smtClean="0">
                <a:latin typeface="Calibri" pitchFamily="34" charset="0"/>
                <a:cs typeface="Calibri" pitchFamily="34" charset="0"/>
              </a:rPr>
              <a:t>about FASD</a:t>
            </a:r>
          </a:p>
          <a:p>
            <a:pPr marL="137160" indent="0">
              <a:buNone/>
            </a:pPr>
            <a:endParaRPr lang="en-AU" sz="2600" dirty="0">
              <a:latin typeface="Calibri" pitchFamily="34" charset="0"/>
              <a:cs typeface="Calibri" pitchFamily="34" charset="0"/>
            </a:endParaRPr>
          </a:p>
          <a:p>
            <a:pPr marL="137160" indent="0">
              <a:buNone/>
            </a:pPr>
            <a:r>
              <a:rPr lang="en-AU" sz="2600" dirty="0" smtClean="0">
                <a:latin typeface="Calibri" pitchFamily="34" charset="0"/>
                <a:cs typeface="Calibri" pitchFamily="34" charset="0"/>
              </a:rPr>
              <a:t>77</a:t>
            </a:r>
            <a:r>
              <a:rPr lang="en-AU" sz="2600" dirty="0">
                <a:latin typeface="Calibri" pitchFamily="34" charset="0"/>
                <a:cs typeface="Calibri" pitchFamily="34" charset="0"/>
              </a:rPr>
              <a:t>% of respondents identified ‘obvious low IQ’ as a factor that made them suspect FASD</a:t>
            </a:r>
          </a:p>
          <a:p>
            <a:pPr marL="137160" indent="0">
              <a:buNone/>
            </a:pPr>
            <a:endParaRPr lang="en-AU" sz="2600" dirty="0">
              <a:latin typeface="Calibri" pitchFamily="34" charset="0"/>
              <a:cs typeface="Calibri" pitchFamily="34" charset="0"/>
            </a:endParaRPr>
          </a:p>
          <a:p>
            <a:pPr marL="137160" indent="0">
              <a:buNone/>
            </a:pPr>
            <a:r>
              <a:rPr lang="en-AU" sz="2600" dirty="0">
                <a:latin typeface="Calibri" pitchFamily="34" charset="0"/>
                <a:cs typeface="Calibri" pitchFamily="34" charset="0"/>
              </a:rPr>
              <a:t>Most judges who suspected FASD (82%) had ‘never’ sent an accused person for assessment to confirm the suspected FASD diagnosis. The most commonly selected the reasons for not seeking an assessment (61%) was that the </a:t>
            </a:r>
            <a:r>
              <a:rPr lang="en-AU" sz="2600" dirty="0" smtClean="0">
                <a:latin typeface="Calibri" pitchFamily="34" charset="0"/>
                <a:cs typeface="Calibri" pitchFamily="34" charset="0"/>
              </a:rPr>
              <a:t>judge </a:t>
            </a:r>
            <a:r>
              <a:rPr lang="en-AU" sz="2600" dirty="0">
                <a:latin typeface="Calibri" pitchFamily="34" charset="0"/>
                <a:cs typeface="Calibri" pitchFamily="34" charset="0"/>
              </a:rPr>
              <a:t>‘did not know where to send the person’</a:t>
            </a:r>
          </a:p>
          <a:p>
            <a:pPr marL="137160" indent="0">
              <a:buNone/>
            </a:pPr>
            <a:endParaRPr lang="en-AU" sz="2600" dirty="0">
              <a:latin typeface="Calibri" pitchFamily="34" charset="0"/>
              <a:cs typeface="Calibri" pitchFamily="34" charset="0"/>
            </a:endParaRPr>
          </a:p>
          <a:p>
            <a:pPr marL="137160" indent="0">
              <a:buNone/>
            </a:pPr>
            <a:r>
              <a:rPr lang="en-AU" sz="2600" dirty="0">
                <a:latin typeface="Calibri" pitchFamily="34" charset="0"/>
                <a:cs typeface="Calibri" pitchFamily="34" charset="0"/>
              </a:rPr>
              <a:t>74% wanted a list of </a:t>
            </a:r>
            <a:r>
              <a:rPr lang="en-AU" sz="2600" b="1" dirty="0">
                <a:latin typeface="Calibri" pitchFamily="34" charset="0"/>
                <a:cs typeface="Calibri" pitchFamily="34" charset="0"/>
              </a:rPr>
              <a:t>qualified experts </a:t>
            </a:r>
            <a:r>
              <a:rPr lang="en-AU" sz="2600" dirty="0">
                <a:latin typeface="Calibri" pitchFamily="34" charset="0"/>
                <a:cs typeface="Calibri" pitchFamily="34" charset="0"/>
              </a:rPr>
              <a:t>who could be available to diagnose individuals who may have FASD and to assess specific needs and limitations. 77% wanted information about where to refer for diagnosis and </a:t>
            </a:r>
            <a:r>
              <a:rPr lang="en-AU" sz="2600" dirty="0" smtClean="0">
                <a:latin typeface="Calibri" pitchFamily="34" charset="0"/>
                <a:cs typeface="Calibri" pitchFamily="34" charset="0"/>
              </a:rPr>
              <a:t>treatment.</a:t>
            </a:r>
            <a:endParaRPr lang="en-AU" sz="2600" dirty="0">
              <a:latin typeface="Calibri" pitchFamily="34" charset="0"/>
              <a:cs typeface="Calibri" pitchFamily="34" charset="0"/>
            </a:endParaRPr>
          </a:p>
          <a:p>
            <a:pPr marL="137160" indent="0">
              <a:buNone/>
            </a:pPr>
            <a:endParaRPr lang="en-AU" sz="2600" dirty="0">
              <a:latin typeface="Calibri" pitchFamily="34" charset="0"/>
              <a:cs typeface="Calibri" pitchFamily="34" charset="0"/>
            </a:endParaRPr>
          </a:p>
          <a:p>
            <a:pPr marL="137160" indent="0">
              <a:buNone/>
            </a:pPr>
            <a:r>
              <a:rPr lang="en-AU" sz="2600" dirty="0" smtClean="0">
                <a:latin typeface="Calibri" pitchFamily="34" charset="0"/>
                <a:cs typeface="Calibri" pitchFamily="34" charset="0"/>
              </a:rPr>
              <a:t>       85</a:t>
            </a:r>
            <a:r>
              <a:rPr lang="en-AU" sz="2600" dirty="0">
                <a:latin typeface="Calibri" pitchFamily="34" charset="0"/>
                <a:cs typeface="Calibri" pitchFamily="34" charset="0"/>
              </a:rPr>
              <a:t>% wanted </a:t>
            </a:r>
            <a:r>
              <a:rPr lang="en-AU" sz="2600" b="1" dirty="0">
                <a:latin typeface="Calibri" pitchFamily="34" charset="0"/>
                <a:cs typeface="Calibri" pitchFamily="34" charset="0"/>
              </a:rPr>
              <a:t>guidelines</a:t>
            </a:r>
            <a:r>
              <a:rPr lang="en-AU" sz="2600" dirty="0">
                <a:latin typeface="Calibri" pitchFamily="34" charset="0"/>
                <a:cs typeface="Calibri" pitchFamily="34" charset="0"/>
              </a:rPr>
              <a:t> on how to deal with FASD </a:t>
            </a:r>
            <a:endParaRPr lang="en-AU" sz="2600" dirty="0" smtClean="0">
              <a:latin typeface="Calibri" pitchFamily="34" charset="0"/>
              <a:cs typeface="Calibri" pitchFamily="34" charset="0"/>
            </a:endParaRPr>
          </a:p>
          <a:p>
            <a:pPr marL="137160" indent="0">
              <a:buNone/>
            </a:pPr>
            <a:endParaRPr lang="en-AU" sz="2600" dirty="0">
              <a:latin typeface="Calibri" pitchFamily="34" charset="0"/>
              <a:cs typeface="Calibri" pitchFamily="34" charset="0"/>
            </a:endParaRPr>
          </a:p>
          <a:p>
            <a:pPr marL="137160" indent="0">
              <a:buNone/>
            </a:pPr>
            <a:r>
              <a:rPr lang="en-AU" sz="2600" dirty="0" smtClean="0">
                <a:latin typeface="Calibri" pitchFamily="34" charset="0"/>
                <a:cs typeface="Calibri" pitchFamily="34" charset="0"/>
              </a:rPr>
              <a:t>                                                                               ***</a:t>
            </a:r>
            <a:r>
              <a:rPr lang="en-AU" sz="2600" b="1" dirty="0" smtClean="0">
                <a:latin typeface="Calibri" pitchFamily="34" charset="0"/>
                <a:cs typeface="Calibri" pitchFamily="34" charset="0"/>
              </a:rPr>
              <a:t>Recognition is the key!***</a:t>
            </a:r>
            <a:endParaRPr lang="en-AU" sz="2600" b="1" dirty="0">
              <a:latin typeface="Calibri" pitchFamily="34" charset="0"/>
              <a:cs typeface="Calibri" pitchFamily="34" charset="0"/>
            </a:endParaRPr>
          </a:p>
          <a:p>
            <a:pPr marL="137160" indent="0">
              <a:buNone/>
            </a:pPr>
            <a:endParaRPr lang="en-AU" dirty="0">
              <a:latin typeface="Calibri" pitchFamily="34" charset="0"/>
              <a:cs typeface="Calibri" pitchFamily="34" charset="0"/>
            </a:endParaRPr>
          </a:p>
          <a:p>
            <a:endParaRPr lang="en-AU" dirty="0"/>
          </a:p>
        </p:txBody>
      </p:sp>
      <p:sp>
        <p:nvSpPr>
          <p:cNvPr id="3" name="Slide Number Placeholder 2"/>
          <p:cNvSpPr>
            <a:spLocks noGrp="1"/>
          </p:cNvSpPr>
          <p:nvPr>
            <p:ph type="sldNum" sz="quarter" idx="12"/>
          </p:nvPr>
        </p:nvSpPr>
        <p:spPr/>
        <p:txBody>
          <a:bodyPr/>
          <a:lstStyle/>
          <a:p>
            <a:fld id="{498C4592-55B5-451D-B826-05E4E0EB29C8}" type="slidenum">
              <a:rPr lang="en-AU" smtClean="0"/>
              <a:t>2</a:t>
            </a:fld>
            <a:endParaRPr lang="en-AU"/>
          </a:p>
        </p:txBody>
      </p:sp>
    </p:spTree>
    <p:extLst>
      <p:ext uri="{BB962C8B-B14F-4D97-AF65-F5344CB8AC3E}">
        <p14:creationId xmlns:p14="http://schemas.microsoft.com/office/powerpoint/2010/main" val="29486570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98C4592-55B5-451D-B826-05E4E0EB29C8}" type="slidenum">
              <a:rPr lang="en-AU" smtClean="0"/>
              <a:t>20</a:t>
            </a:fld>
            <a:endParaRPr lang="en-AU"/>
          </a:p>
        </p:txBody>
      </p:sp>
      <p:sp>
        <p:nvSpPr>
          <p:cNvPr id="2" name="Content Placeholder 1"/>
          <p:cNvSpPr>
            <a:spLocks noGrp="1"/>
          </p:cNvSpPr>
          <p:nvPr>
            <p:ph idx="4294967295"/>
          </p:nvPr>
        </p:nvSpPr>
        <p:spPr>
          <a:xfrm>
            <a:off x="0" y="116632"/>
            <a:ext cx="9036496" cy="6093668"/>
          </a:xfrm>
        </p:spPr>
        <p:txBody>
          <a:bodyPr>
            <a:noAutofit/>
          </a:bodyPr>
          <a:lstStyle/>
          <a:p>
            <a:r>
              <a:rPr lang="en-AU" sz="1800" dirty="0" err="1" smtClean="0">
                <a:latin typeface="Calibri" pitchFamily="34" charset="0"/>
                <a:cs typeface="Calibri" pitchFamily="34" charset="0"/>
              </a:rPr>
              <a:t>Harvie</a:t>
            </a:r>
            <a:r>
              <a:rPr lang="en-AU" sz="1800" dirty="0" smtClean="0">
                <a:latin typeface="Calibri" pitchFamily="34" charset="0"/>
                <a:cs typeface="Calibri" pitchFamily="34" charset="0"/>
              </a:rPr>
              <a:t> </a:t>
            </a:r>
            <a:r>
              <a:rPr lang="en-AU" sz="1800" dirty="0">
                <a:latin typeface="Calibri" pitchFamily="34" charset="0"/>
                <a:cs typeface="Calibri" pitchFamily="34" charset="0"/>
              </a:rPr>
              <a:t>MK; </a:t>
            </a:r>
            <a:r>
              <a:rPr lang="en-AU" sz="1800" dirty="0" err="1">
                <a:latin typeface="Calibri" pitchFamily="34" charset="0"/>
                <a:cs typeface="Calibri" pitchFamily="34" charset="0"/>
              </a:rPr>
              <a:t>Longstaffe</a:t>
            </a:r>
            <a:r>
              <a:rPr lang="en-AU" sz="1800" dirty="0">
                <a:latin typeface="Calibri" pitchFamily="34" charset="0"/>
                <a:cs typeface="Calibri" pitchFamily="34" charset="0"/>
              </a:rPr>
              <a:t> S, </a:t>
            </a:r>
            <a:r>
              <a:rPr lang="en-AU" sz="1800" dirty="0" err="1">
                <a:latin typeface="Calibri" pitchFamily="34" charset="0"/>
                <a:cs typeface="Calibri" pitchFamily="34" charset="0"/>
              </a:rPr>
              <a:t>Chudley</a:t>
            </a:r>
            <a:r>
              <a:rPr lang="en-AU" sz="1800" dirty="0">
                <a:latin typeface="Calibri" pitchFamily="34" charset="0"/>
                <a:cs typeface="Calibri" pitchFamily="34" charset="0"/>
              </a:rPr>
              <a:t> A, ‘The </a:t>
            </a:r>
            <a:r>
              <a:rPr lang="en-AU" sz="1800" dirty="0" err="1">
                <a:latin typeface="Calibri" pitchFamily="34" charset="0"/>
                <a:cs typeface="Calibri" pitchFamily="34" charset="0"/>
              </a:rPr>
              <a:t>manitoba</a:t>
            </a:r>
            <a:r>
              <a:rPr lang="en-AU" sz="1800" dirty="0">
                <a:latin typeface="Calibri" pitchFamily="34" charset="0"/>
                <a:cs typeface="Calibri" pitchFamily="34" charset="0"/>
              </a:rPr>
              <a:t> FASD Youth Justice program: Addressing Criminal Justice Issues’ in Riley E, </a:t>
            </a:r>
            <a:r>
              <a:rPr lang="en-AU" sz="1800" dirty="0" err="1">
                <a:latin typeface="Calibri" pitchFamily="34" charset="0"/>
                <a:cs typeface="Calibri" pitchFamily="34" charset="0"/>
              </a:rPr>
              <a:t>Claren</a:t>
            </a:r>
            <a:r>
              <a:rPr lang="en-AU" sz="1800" dirty="0">
                <a:latin typeface="Calibri" pitchFamily="34" charset="0"/>
                <a:cs typeface="Calibri" pitchFamily="34" charset="0"/>
              </a:rPr>
              <a:t> S, Weinberg S and </a:t>
            </a:r>
            <a:r>
              <a:rPr lang="en-AU" sz="1800" dirty="0" err="1">
                <a:latin typeface="Calibri" pitchFamily="34" charset="0"/>
                <a:cs typeface="Calibri" pitchFamily="34" charset="0"/>
              </a:rPr>
              <a:t>Jonsson</a:t>
            </a:r>
            <a:r>
              <a:rPr lang="en-AU" sz="1800" dirty="0">
                <a:latin typeface="Calibri" pitchFamily="34" charset="0"/>
                <a:cs typeface="Calibri" pitchFamily="34" charset="0"/>
              </a:rPr>
              <a:t> E, eds. </a:t>
            </a:r>
            <a:r>
              <a:rPr lang="en-AU" sz="1800" i="1" dirty="0" err="1">
                <a:latin typeface="Calibri" pitchFamily="34" charset="0"/>
                <a:cs typeface="Calibri" pitchFamily="34" charset="0"/>
              </a:rPr>
              <a:t>Fetal</a:t>
            </a:r>
            <a:r>
              <a:rPr lang="en-AU" sz="1800" i="1" dirty="0">
                <a:latin typeface="Calibri" pitchFamily="34" charset="0"/>
                <a:cs typeface="Calibri" pitchFamily="34" charset="0"/>
              </a:rPr>
              <a:t> Alcohol Spectrum Disorder: management and Policy perspectives of FASD </a:t>
            </a:r>
            <a:r>
              <a:rPr lang="en-AU" sz="1800" dirty="0">
                <a:latin typeface="Calibri" pitchFamily="34" charset="0"/>
                <a:cs typeface="Calibri" pitchFamily="34" charset="0"/>
              </a:rPr>
              <a:t>(Wiley Blackwell, 2011) 215-231</a:t>
            </a:r>
          </a:p>
          <a:p>
            <a:r>
              <a:rPr lang="en-AU" sz="1800" i="1" dirty="0" err="1">
                <a:latin typeface="Calibri" pitchFamily="34" charset="0"/>
                <a:cs typeface="Calibri" pitchFamily="34" charset="0"/>
              </a:rPr>
              <a:t>Malbin</a:t>
            </a:r>
            <a:r>
              <a:rPr lang="en-AU" sz="1800" i="1" dirty="0">
                <a:latin typeface="Calibri" pitchFamily="34" charset="0"/>
                <a:cs typeface="Calibri" pitchFamily="34" charset="0"/>
              </a:rPr>
              <a:t>  D, ‘</a:t>
            </a:r>
            <a:r>
              <a:rPr lang="en-AU" sz="1800" i="1" dirty="0" err="1">
                <a:latin typeface="Calibri" pitchFamily="34" charset="0"/>
                <a:cs typeface="Calibri" pitchFamily="34" charset="0"/>
              </a:rPr>
              <a:t>Fetal</a:t>
            </a:r>
            <a:r>
              <a:rPr lang="en-AU" sz="1800" i="1" dirty="0">
                <a:latin typeface="Calibri" pitchFamily="34" charset="0"/>
                <a:cs typeface="Calibri" pitchFamily="34" charset="0"/>
              </a:rPr>
              <a:t> Alcohol Spectrum Disorder ( FASD) and the Role of Family Court Judges in Improving Outcomes for Children and Families’ (2004) 55 Juvenile and Family Court Journal 53-63.</a:t>
            </a:r>
            <a:endParaRPr lang="en-US" sz="1800" i="1" dirty="0">
              <a:latin typeface="Calibri" pitchFamily="34" charset="0"/>
              <a:cs typeface="Calibri" pitchFamily="34" charset="0"/>
            </a:endParaRPr>
          </a:p>
          <a:p>
            <a:r>
              <a:rPr lang="en-US" sz="1800" dirty="0" smtClean="0">
                <a:latin typeface="Calibri" pitchFamily="34" charset="0"/>
                <a:cs typeface="Calibri" pitchFamily="34" charset="0"/>
              </a:rPr>
              <a:t>Moore</a:t>
            </a:r>
            <a:r>
              <a:rPr lang="en-US" sz="1800" dirty="0">
                <a:latin typeface="Calibri" pitchFamily="34" charset="0"/>
                <a:cs typeface="Calibri" pitchFamily="34" charset="0"/>
              </a:rPr>
              <a:t>, T and Green, M ‘Fetal Alcohol Spectrum Disorder (FASD): A Need for Closer Examination by the Criminal Justice System’ (2004) 19 </a:t>
            </a:r>
            <a:r>
              <a:rPr lang="en-US" sz="1800" i="1" dirty="0">
                <a:latin typeface="Calibri" pitchFamily="34" charset="0"/>
                <a:cs typeface="Calibri" pitchFamily="34" charset="0"/>
              </a:rPr>
              <a:t>Criminal Reports </a:t>
            </a:r>
            <a:r>
              <a:rPr lang="en-US" sz="1800" dirty="0">
                <a:latin typeface="Calibri" pitchFamily="34" charset="0"/>
                <a:cs typeface="Calibri" pitchFamily="34" charset="0"/>
              </a:rPr>
              <a:t>99.</a:t>
            </a:r>
          </a:p>
          <a:p>
            <a:pPr marL="285750" indent="-285750">
              <a:lnSpc>
                <a:spcPct val="120000"/>
              </a:lnSpc>
              <a:spcBef>
                <a:spcPts val="0"/>
              </a:spcBef>
            </a:pPr>
            <a:r>
              <a:rPr lang="en-US" sz="1800" dirty="0" smtClean="0">
                <a:latin typeface="Calibri" pitchFamily="34" charset="0"/>
                <a:cs typeface="Calibri" pitchFamily="34" charset="0"/>
              </a:rPr>
              <a:t>Roach </a:t>
            </a:r>
            <a:r>
              <a:rPr lang="en-US" sz="1800" dirty="0">
                <a:latin typeface="Calibri" pitchFamily="34" charset="0"/>
                <a:cs typeface="Calibri" pitchFamily="34" charset="0"/>
              </a:rPr>
              <a:t>K and Bailey A, ‘The Relevance of Fetal Alcohol Spectrum Disorder in Canadian Criminal Law From Investigation to Sentencing’ (2009) 42 </a:t>
            </a:r>
            <a:r>
              <a:rPr lang="en-US" sz="1800" i="1" dirty="0">
                <a:latin typeface="Calibri" pitchFamily="34" charset="0"/>
                <a:cs typeface="Calibri" pitchFamily="34" charset="0"/>
              </a:rPr>
              <a:t>University of British Columbia Law Review</a:t>
            </a:r>
            <a:r>
              <a:rPr lang="en-US" sz="1800" dirty="0">
                <a:latin typeface="Calibri" pitchFamily="34" charset="0"/>
                <a:cs typeface="Calibri" pitchFamily="34" charset="0"/>
              </a:rPr>
              <a:t> 1.</a:t>
            </a:r>
          </a:p>
          <a:p>
            <a:pPr marL="285750" indent="-285750">
              <a:lnSpc>
                <a:spcPct val="120000"/>
              </a:lnSpc>
              <a:spcBef>
                <a:spcPts val="0"/>
              </a:spcBef>
            </a:pPr>
            <a:r>
              <a:rPr lang="en-AU" sz="1800" dirty="0" err="1" smtClean="0">
                <a:latin typeface="Calibri" pitchFamily="34" charset="0"/>
                <a:cs typeface="Calibri" pitchFamily="34" charset="0"/>
              </a:rPr>
              <a:t>Streissguth</a:t>
            </a:r>
            <a:r>
              <a:rPr lang="en-AU" sz="1800" dirty="0" smtClean="0">
                <a:latin typeface="Calibri" pitchFamily="34" charset="0"/>
                <a:cs typeface="Calibri" pitchFamily="34" charset="0"/>
              </a:rPr>
              <a:t>  </a:t>
            </a:r>
            <a:r>
              <a:rPr lang="en-AU" sz="1800" dirty="0" smtClean="0">
                <a:latin typeface="Calibri" pitchFamily="34" charset="0"/>
                <a:cs typeface="Calibri" pitchFamily="34" charset="0"/>
              </a:rPr>
              <a:t>A P, Barr H, </a:t>
            </a:r>
            <a:r>
              <a:rPr lang="en-AU" sz="1800" dirty="0" err="1" smtClean="0">
                <a:latin typeface="Calibri" pitchFamily="34" charset="0"/>
                <a:cs typeface="Calibri" pitchFamily="34" charset="0"/>
              </a:rPr>
              <a:t>Kogan</a:t>
            </a:r>
            <a:r>
              <a:rPr lang="en-AU" sz="1800" dirty="0" smtClean="0">
                <a:latin typeface="Calibri" pitchFamily="34" charset="0"/>
                <a:cs typeface="Calibri" pitchFamily="34" charset="0"/>
              </a:rPr>
              <a:t> J, </a:t>
            </a:r>
            <a:r>
              <a:rPr lang="en-AU" sz="1800" dirty="0" err="1" smtClean="0">
                <a:latin typeface="Calibri" pitchFamily="34" charset="0"/>
                <a:cs typeface="Calibri" pitchFamily="34" charset="0"/>
              </a:rPr>
              <a:t>Bookstein</a:t>
            </a:r>
            <a:r>
              <a:rPr lang="en-AU" sz="1800" dirty="0" smtClean="0">
                <a:latin typeface="Calibri" pitchFamily="34" charset="0"/>
                <a:cs typeface="Calibri" pitchFamily="34" charset="0"/>
              </a:rPr>
              <a:t> F, ‘Understanding </a:t>
            </a:r>
            <a:r>
              <a:rPr lang="en-AU" sz="1800" dirty="0">
                <a:latin typeface="Calibri" pitchFamily="34" charset="0"/>
                <a:cs typeface="Calibri" pitchFamily="34" charset="0"/>
              </a:rPr>
              <a:t>the Occurrence of Secondary Disabilities in Clients with </a:t>
            </a:r>
            <a:r>
              <a:rPr lang="en-AU" sz="1800" dirty="0" err="1">
                <a:latin typeface="Calibri" pitchFamily="34" charset="0"/>
                <a:cs typeface="Calibri" pitchFamily="34" charset="0"/>
              </a:rPr>
              <a:t>Fetal</a:t>
            </a:r>
            <a:r>
              <a:rPr lang="en-AU" sz="1800" dirty="0">
                <a:latin typeface="Calibri" pitchFamily="34" charset="0"/>
                <a:cs typeface="Calibri" pitchFamily="34" charset="0"/>
              </a:rPr>
              <a:t> Alcohol Syndrome (FAS) and </a:t>
            </a:r>
            <a:r>
              <a:rPr lang="en-AU" sz="1800" dirty="0" err="1">
                <a:latin typeface="Calibri" pitchFamily="34" charset="0"/>
                <a:cs typeface="Calibri" pitchFamily="34" charset="0"/>
              </a:rPr>
              <a:t>Fetal</a:t>
            </a:r>
            <a:r>
              <a:rPr lang="en-AU" sz="1800" dirty="0">
                <a:latin typeface="Calibri" pitchFamily="34" charset="0"/>
                <a:cs typeface="Calibri" pitchFamily="34" charset="0"/>
              </a:rPr>
              <a:t> Alcohol Effects (FAE</a:t>
            </a:r>
            <a:r>
              <a:rPr lang="en-AU" sz="1800" dirty="0" smtClean="0">
                <a:latin typeface="Calibri" pitchFamily="34" charset="0"/>
                <a:cs typeface="Calibri" pitchFamily="34" charset="0"/>
              </a:rPr>
              <a:t>)’ </a:t>
            </a:r>
            <a:r>
              <a:rPr lang="en-AU" sz="1800" i="1" dirty="0">
                <a:latin typeface="Calibri" pitchFamily="34" charset="0"/>
                <a:cs typeface="Calibri" pitchFamily="34" charset="0"/>
              </a:rPr>
              <a:t>Final Report to the </a:t>
            </a:r>
            <a:r>
              <a:rPr lang="en-AU" sz="1800" i="1" dirty="0" err="1">
                <a:latin typeface="Calibri" pitchFamily="34" charset="0"/>
                <a:cs typeface="Calibri" pitchFamily="34" charset="0"/>
              </a:rPr>
              <a:t>Centers</a:t>
            </a:r>
            <a:r>
              <a:rPr lang="en-AU" sz="1800" i="1" dirty="0">
                <a:latin typeface="Calibri" pitchFamily="34" charset="0"/>
                <a:cs typeface="Calibri" pitchFamily="34" charset="0"/>
              </a:rPr>
              <a:t> for Disease Control and Prevention (CDC)</a:t>
            </a:r>
            <a:r>
              <a:rPr lang="en-AU" sz="1800" dirty="0">
                <a:latin typeface="Calibri" pitchFamily="34" charset="0"/>
                <a:cs typeface="Calibri" pitchFamily="34" charset="0"/>
              </a:rPr>
              <a:t>, August, 1996, Seattle: University of Washington, </a:t>
            </a:r>
            <a:r>
              <a:rPr lang="en-AU" sz="1800" dirty="0" err="1">
                <a:latin typeface="Calibri" pitchFamily="34" charset="0"/>
                <a:cs typeface="Calibri" pitchFamily="34" charset="0"/>
              </a:rPr>
              <a:t>Fetal</a:t>
            </a:r>
            <a:r>
              <a:rPr lang="en-AU" sz="1800" dirty="0">
                <a:latin typeface="Calibri" pitchFamily="34" charset="0"/>
                <a:cs typeface="Calibri" pitchFamily="34" charset="0"/>
              </a:rPr>
              <a:t> Alcohol &amp; Drug Unit, Tech. Rep. No. 96-06, (1996).</a:t>
            </a:r>
          </a:p>
          <a:p>
            <a:r>
              <a:rPr lang="en-US" sz="1800" dirty="0">
                <a:latin typeface="Calibri" pitchFamily="34" charset="0"/>
                <a:cs typeface="Calibri" pitchFamily="34" charset="0"/>
              </a:rPr>
              <a:t>(2010) 38 (4) </a:t>
            </a:r>
            <a:r>
              <a:rPr lang="en-US" sz="1800" i="1" dirty="0">
                <a:latin typeface="Calibri" pitchFamily="34" charset="0"/>
                <a:cs typeface="Calibri" pitchFamily="34" charset="0"/>
              </a:rPr>
              <a:t>Journal of Psychiatry and the Law </a:t>
            </a:r>
            <a:r>
              <a:rPr lang="en-US" sz="1800" dirty="0">
                <a:latin typeface="Calibri" pitchFamily="34" charset="0"/>
                <a:cs typeface="Calibri" pitchFamily="34" charset="0"/>
              </a:rPr>
              <a:t>(special issue on FASD)</a:t>
            </a:r>
          </a:p>
          <a:p>
            <a:endParaRPr lang="en-AU" sz="1800" dirty="0"/>
          </a:p>
        </p:txBody>
      </p:sp>
      <p:pic>
        <p:nvPicPr>
          <p:cNvPr id="5" name="Picture 4" descr="cid:1262BE4B-F98D-4AD5-BCAD-F23E19C9849C"/>
          <p:cNvPicPr/>
          <p:nvPr/>
        </p:nvPicPr>
        <p:blipFill>
          <a:blip r:embed="rId2">
            <a:extLst>
              <a:ext uri="{28A0092B-C50C-407E-A947-70E740481C1C}">
                <a14:useLocalDpi xmlns:a14="http://schemas.microsoft.com/office/drawing/2010/main" val="0"/>
              </a:ext>
            </a:extLst>
          </a:blip>
          <a:srcRect/>
          <a:stretch>
            <a:fillRect/>
          </a:stretch>
        </p:blipFill>
        <p:spPr bwMode="auto">
          <a:xfrm>
            <a:off x="107504" y="6210300"/>
            <a:ext cx="2381250" cy="647700"/>
          </a:xfrm>
          <a:prstGeom prst="rect">
            <a:avLst/>
          </a:prstGeom>
          <a:noFill/>
          <a:ln>
            <a:noFill/>
          </a:ln>
        </p:spPr>
      </p:pic>
    </p:spTree>
    <p:extLst>
      <p:ext uri="{BB962C8B-B14F-4D97-AF65-F5344CB8AC3E}">
        <p14:creationId xmlns:p14="http://schemas.microsoft.com/office/powerpoint/2010/main" val="36483762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98C4592-55B5-451D-B826-05E4E0EB29C8}" type="slidenum">
              <a:rPr lang="en-AU" smtClean="0"/>
              <a:t>3</a:t>
            </a:fld>
            <a:endParaRPr lang="en-AU"/>
          </a:p>
        </p:txBody>
      </p:sp>
      <p:sp>
        <p:nvSpPr>
          <p:cNvPr id="2" name="Content Placeholder 1"/>
          <p:cNvSpPr>
            <a:spLocks noGrp="1"/>
          </p:cNvSpPr>
          <p:nvPr>
            <p:ph idx="4294967295"/>
          </p:nvPr>
        </p:nvSpPr>
        <p:spPr>
          <a:xfrm>
            <a:off x="0" y="116632"/>
            <a:ext cx="9108504" cy="6192688"/>
          </a:xfrm>
        </p:spPr>
        <p:txBody>
          <a:bodyPr>
            <a:normAutofit lnSpcReduction="10000"/>
          </a:bodyPr>
          <a:lstStyle/>
          <a:p>
            <a:pPr marL="109728" indent="0">
              <a:buNone/>
            </a:pPr>
            <a:r>
              <a:rPr lang="en-AU" sz="2000" i="1" dirty="0">
                <a:latin typeface="Calibri" pitchFamily="34" charset="0"/>
                <a:cs typeface="Calibri" pitchFamily="34" charset="0"/>
              </a:rPr>
              <a:t>The non-</a:t>
            </a:r>
            <a:r>
              <a:rPr lang="en-AU" sz="2000" i="1" dirty="0" err="1">
                <a:latin typeface="Calibri" pitchFamily="34" charset="0"/>
                <a:cs typeface="Calibri" pitchFamily="34" charset="0"/>
              </a:rPr>
              <a:t>responsivity</a:t>
            </a:r>
            <a:r>
              <a:rPr lang="en-AU" sz="2000" i="1" dirty="0">
                <a:latin typeface="Calibri" pitchFamily="34" charset="0"/>
                <a:cs typeface="Calibri" pitchFamily="34" charset="0"/>
              </a:rPr>
              <a:t>  of defendants to opportunities that were offered to them was no doubt related </a:t>
            </a:r>
            <a:r>
              <a:rPr lang="en-AU" sz="2000" i="1" dirty="0" smtClean="0">
                <a:latin typeface="Calibri" pitchFamily="34" charset="0"/>
                <a:cs typeface="Calibri" pitchFamily="34" charset="0"/>
              </a:rPr>
              <a:t>… </a:t>
            </a:r>
            <a:r>
              <a:rPr lang="en-AU" sz="2000" i="1" dirty="0">
                <a:latin typeface="Calibri" pitchFamily="34" charset="0"/>
                <a:cs typeface="Calibri" pitchFamily="34" charset="0"/>
              </a:rPr>
              <a:t>to the disorder. It was never, ever identified. It was never, ever suggested. When I say this I don't mean the solicitors were considering it. I firmly believe that they - that it's </a:t>
            </a:r>
            <a:r>
              <a:rPr lang="en-AU" sz="2000" i="1" dirty="0" smtClean="0">
                <a:latin typeface="Calibri" pitchFamily="34" charset="0"/>
                <a:cs typeface="Calibri" pitchFamily="34" charset="0"/>
              </a:rPr>
              <a:t>not </a:t>
            </a:r>
            <a:r>
              <a:rPr lang="en-AU" sz="2000" i="1" dirty="0">
                <a:latin typeface="Calibri" pitchFamily="34" charset="0"/>
                <a:cs typeface="Calibri" pitchFamily="34" charset="0"/>
              </a:rPr>
              <a:t>on the radar</a:t>
            </a:r>
            <a:r>
              <a:rPr lang="en-AU" sz="2000" i="1" dirty="0" smtClean="0">
                <a:latin typeface="Calibri" pitchFamily="34" charset="0"/>
                <a:cs typeface="Calibri" pitchFamily="34" charset="0"/>
              </a:rPr>
              <a:t>. </a:t>
            </a:r>
            <a:r>
              <a:rPr lang="en-AU" sz="2000" dirty="0" smtClean="0">
                <a:latin typeface="Calibri" pitchFamily="34" charset="0"/>
                <a:cs typeface="Calibri" pitchFamily="34" charset="0"/>
              </a:rPr>
              <a:t>(Magistrate)</a:t>
            </a:r>
          </a:p>
          <a:p>
            <a:pPr marL="109728" indent="0">
              <a:buNone/>
            </a:pPr>
            <a:endParaRPr lang="en-AU" sz="2000" dirty="0" smtClean="0">
              <a:latin typeface="Calibri" pitchFamily="34" charset="0"/>
              <a:cs typeface="Calibri" pitchFamily="34" charset="0"/>
            </a:endParaRPr>
          </a:p>
          <a:p>
            <a:pPr marL="109728" indent="0">
              <a:buNone/>
            </a:pPr>
            <a:r>
              <a:rPr lang="en-AU" sz="2000" i="1" dirty="0" smtClean="0">
                <a:solidFill>
                  <a:srgbClr val="0070C0"/>
                </a:solidFill>
                <a:latin typeface="Calibri" pitchFamily="34" charset="0"/>
                <a:cs typeface="Calibri" pitchFamily="34" charset="0"/>
              </a:rPr>
              <a:t>I </a:t>
            </a:r>
            <a:r>
              <a:rPr lang="en-AU" sz="2000" i="1" dirty="0">
                <a:solidFill>
                  <a:srgbClr val="0070C0"/>
                </a:solidFill>
                <a:latin typeface="Calibri" pitchFamily="34" charset="0"/>
                <a:cs typeface="Calibri" pitchFamily="34" charset="0"/>
              </a:rPr>
              <a:t>think that it would be really potentially </a:t>
            </a:r>
            <a:r>
              <a:rPr lang="en-AU" sz="2000" i="1" dirty="0" smtClean="0">
                <a:solidFill>
                  <a:srgbClr val="0070C0"/>
                </a:solidFill>
                <a:latin typeface="Calibri" pitchFamily="34" charset="0"/>
                <a:cs typeface="Calibri" pitchFamily="34" charset="0"/>
              </a:rPr>
              <a:t>… </a:t>
            </a:r>
            <a:r>
              <a:rPr lang="en-AU" sz="2000" i="1" dirty="0">
                <a:solidFill>
                  <a:srgbClr val="0070C0"/>
                </a:solidFill>
                <a:latin typeface="Calibri" pitchFamily="34" charset="0"/>
                <a:cs typeface="Calibri" pitchFamily="34" charset="0"/>
              </a:rPr>
              <a:t>really valuable for it to be identified so that judicial officers can start to realise - and everyone that's working with people who suffer from the disorder - can start to realise that, as Di </a:t>
            </a:r>
            <a:r>
              <a:rPr lang="en-AU" sz="2000" i="1" dirty="0" err="1" smtClean="0">
                <a:solidFill>
                  <a:srgbClr val="0070C0"/>
                </a:solidFill>
                <a:latin typeface="Calibri" pitchFamily="34" charset="0"/>
                <a:cs typeface="Calibri" pitchFamily="34" charset="0"/>
              </a:rPr>
              <a:t>Malbin</a:t>
            </a:r>
            <a:r>
              <a:rPr lang="en-AU" sz="2000" i="1" dirty="0" smtClean="0">
                <a:solidFill>
                  <a:srgbClr val="0070C0"/>
                </a:solidFill>
                <a:latin typeface="Calibri" pitchFamily="34" charset="0"/>
                <a:cs typeface="Calibri" pitchFamily="34" charset="0"/>
              </a:rPr>
              <a:t> </a:t>
            </a:r>
            <a:r>
              <a:rPr lang="en-AU" sz="2000" i="1" dirty="0">
                <a:solidFill>
                  <a:srgbClr val="0070C0"/>
                </a:solidFill>
                <a:latin typeface="Calibri" pitchFamily="34" charset="0"/>
                <a:cs typeface="Calibri" pitchFamily="34" charset="0"/>
              </a:rPr>
              <a:t>says, the approach needs to be different rather than trying harder</a:t>
            </a:r>
            <a:r>
              <a:rPr lang="en-AU" sz="2000" i="1" dirty="0" smtClean="0">
                <a:solidFill>
                  <a:srgbClr val="0070C0"/>
                </a:solidFill>
                <a:latin typeface="Calibri" pitchFamily="34" charset="0"/>
                <a:cs typeface="Calibri" pitchFamily="34" charset="0"/>
              </a:rPr>
              <a:t>. </a:t>
            </a:r>
            <a:r>
              <a:rPr lang="en-AU" sz="2000" dirty="0" smtClean="0">
                <a:solidFill>
                  <a:srgbClr val="0070C0"/>
                </a:solidFill>
                <a:latin typeface="Calibri" pitchFamily="34" charset="0"/>
                <a:cs typeface="Calibri" pitchFamily="34" charset="0"/>
              </a:rPr>
              <a:t>(Magistrate)</a:t>
            </a:r>
            <a:endParaRPr lang="en-AU" sz="2000" dirty="0">
              <a:solidFill>
                <a:srgbClr val="0070C0"/>
              </a:solidFill>
              <a:latin typeface="Calibri" pitchFamily="34" charset="0"/>
              <a:cs typeface="Calibri" pitchFamily="34" charset="0"/>
            </a:endParaRPr>
          </a:p>
          <a:p>
            <a:pPr marL="109728" indent="0">
              <a:buNone/>
            </a:pPr>
            <a:endParaRPr lang="en-AU" sz="2000" dirty="0" smtClean="0">
              <a:latin typeface="Calibri" pitchFamily="34" charset="0"/>
              <a:cs typeface="Calibri" pitchFamily="34" charset="0"/>
            </a:endParaRPr>
          </a:p>
          <a:p>
            <a:pPr marL="109728" indent="0">
              <a:buNone/>
            </a:pPr>
            <a:r>
              <a:rPr lang="en-AU" sz="2000" i="1" dirty="0" smtClean="0">
                <a:latin typeface="Calibri" pitchFamily="34" charset="0"/>
                <a:cs typeface="Calibri" pitchFamily="34" charset="0"/>
              </a:rPr>
              <a:t>I </a:t>
            </a:r>
            <a:r>
              <a:rPr lang="en-AU" sz="2000" i="1" dirty="0">
                <a:latin typeface="Calibri" pitchFamily="34" charset="0"/>
                <a:cs typeface="Calibri" pitchFamily="34" charset="0"/>
              </a:rPr>
              <a:t>think it's important as any - with any kind of disability to find out as best you can just what the cause is. Apart from anything else, as I understand it, really the situation is that with foetal alcohol syndrome the client's pretty much stuck in terms of any real improvement. That's different from a lot of things. For example some brain injuries and so forth where there can be improvement</a:t>
            </a:r>
            <a:r>
              <a:rPr lang="en-AU" sz="2000" i="1" dirty="0" smtClean="0">
                <a:latin typeface="Calibri" pitchFamily="34" charset="0"/>
                <a:cs typeface="Calibri" pitchFamily="34" charset="0"/>
              </a:rPr>
              <a:t>. </a:t>
            </a:r>
            <a:r>
              <a:rPr lang="en-AU" sz="2000" dirty="0" smtClean="0">
                <a:latin typeface="Calibri" pitchFamily="34" charset="0"/>
                <a:cs typeface="Calibri" pitchFamily="34" charset="0"/>
              </a:rPr>
              <a:t>(Barrister)</a:t>
            </a:r>
            <a:endParaRPr lang="en-AU" sz="2000" dirty="0">
              <a:latin typeface="Calibri" pitchFamily="34" charset="0"/>
              <a:cs typeface="Calibri" pitchFamily="34" charset="0"/>
            </a:endParaRPr>
          </a:p>
          <a:p>
            <a:pPr marL="109728" indent="0">
              <a:buNone/>
            </a:pPr>
            <a:endParaRPr lang="en-AU" sz="2000" i="1" dirty="0" smtClean="0">
              <a:latin typeface="Calibri" pitchFamily="34" charset="0"/>
              <a:cs typeface="Calibri" pitchFamily="34" charset="0"/>
            </a:endParaRPr>
          </a:p>
          <a:p>
            <a:pPr marL="109728" indent="0">
              <a:buNone/>
            </a:pPr>
            <a:r>
              <a:rPr lang="en-AU" sz="2000" i="1" dirty="0" smtClean="0">
                <a:solidFill>
                  <a:srgbClr val="0070C0"/>
                </a:solidFill>
                <a:latin typeface="Calibri" pitchFamily="34" charset="0"/>
                <a:cs typeface="Calibri" pitchFamily="34" charset="0"/>
              </a:rPr>
              <a:t>The </a:t>
            </a:r>
            <a:r>
              <a:rPr lang="en-AU" sz="2000" i="1" dirty="0">
                <a:solidFill>
                  <a:srgbClr val="0070C0"/>
                </a:solidFill>
                <a:latin typeface="Calibri" pitchFamily="34" charset="0"/>
                <a:cs typeface="Calibri" pitchFamily="34" charset="0"/>
              </a:rPr>
              <a:t>more appropriate interventions the better.  Because sometimes kids with difficulties like that don't respond positively to supervision where they're required to report in or anything like that, and then they're breached, and then that puts </a:t>
            </a:r>
            <a:r>
              <a:rPr lang="en-AU" sz="2000" i="1" dirty="0" smtClean="0">
                <a:solidFill>
                  <a:srgbClr val="0070C0"/>
                </a:solidFill>
                <a:latin typeface="Calibri" pitchFamily="34" charset="0"/>
                <a:cs typeface="Calibri" pitchFamily="34" charset="0"/>
              </a:rPr>
              <a:t>them</a:t>
            </a:r>
          </a:p>
          <a:p>
            <a:pPr marL="109728" indent="0">
              <a:buNone/>
            </a:pPr>
            <a:r>
              <a:rPr lang="en-AU" sz="2000" i="1" dirty="0">
                <a:solidFill>
                  <a:srgbClr val="0070C0"/>
                </a:solidFill>
                <a:latin typeface="Calibri" pitchFamily="34" charset="0"/>
                <a:cs typeface="Calibri" pitchFamily="34" charset="0"/>
              </a:rPr>
              <a:t> </a:t>
            </a:r>
            <a:r>
              <a:rPr lang="en-AU" sz="2000" i="1" dirty="0" smtClean="0">
                <a:solidFill>
                  <a:srgbClr val="0070C0"/>
                </a:solidFill>
                <a:latin typeface="Calibri" pitchFamily="34" charset="0"/>
                <a:cs typeface="Calibri" pitchFamily="34" charset="0"/>
              </a:rPr>
              <a:t>        back </a:t>
            </a:r>
            <a:r>
              <a:rPr lang="en-AU" sz="2000" i="1" dirty="0">
                <a:solidFill>
                  <a:srgbClr val="0070C0"/>
                </a:solidFill>
                <a:latin typeface="Calibri" pitchFamily="34" charset="0"/>
                <a:cs typeface="Calibri" pitchFamily="34" charset="0"/>
              </a:rPr>
              <a:t>in the system</a:t>
            </a:r>
            <a:r>
              <a:rPr lang="en-AU" sz="2000" dirty="0" smtClean="0">
                <a:solidFill>
                  <a:srgbClr val="0070C0"/>
                </a:solidFill>
                <a:latin typeface="Calibri" pitchFamily="34" charset="0"/>
                <a:cs typeface="Calibri" pitchFamily="34" charset="0"/>
              </a:rPr>
              <a:t>.(Magistrate)</a:t>
            </a:r>
            <a:endParaRPr lang="en-AU" sz="2000" dirty="0">
              <a:solidFill>
                <a:srgbClr val="0070C0"/>
              </a:solidFill>
              <a:latin typeface="Calibri" pitchFamily="34" charset="0"/>
              <a:cs typeface="Calibri" pitchFamily="34" charset="0"/>
            </a:endParaRPr>
          </a:p>
        </p:txBody>
      </p:sp>
    </p:spTree>
    <p:extLst>
      <p:ext uri="{BB962C8B-B14F-4D97-AF65-F5344CB8AC3E}">
        <p14:creationId xmlns:p14="http://schemas.microsoft.com/office/powerpoint/2010/main" val="1308258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8C4592-55B5-451D-B826-05E4E0EB29C8}" type="slidenum">
              <a:rPr lang="en-AU" smtClean="0"/>
              <a:t>4</a:t>
            </a:fld>
            <a:endParaRPr lang="en-AU"/>
          </a:p>
        </p:txBody>
      </p:sp>
      <p:sp>
        <p:nvSpPr>
          <p:cNvPr id="5" name="Title 4"/>
          <p:cNvSpPr>
            <a:spLocks noGrp="1"/>
          </p:cNvSpPr>
          <p:nvPr>
            <p:ph type="title"/>
          </p:nvPr>
        </p:nvSpPr>
        <p:spPr>
          <a:xfrm>
            <a:off x="467544" y="116632"/>
            <a:ext cx="8229600" cy="576064"/>
          </a:xfrm>
        </p:spPr>
        <p:txBody>
          <a:bodyPr>
            <a:normAutofit fontScale="90000"/>
          </a:bodyPr>
          <a:lstStyle/>
          <a:p>
            <a:r>
              <a:rPr lang="en-AU" dirty="0" smtClean="0">
                <a:solidFill>
                  <a:schemeClr val="accent1"/>
                </a:solidFill>
                <a:effectLst/>
              </a:rPr>
              <a:t>System impact : secondary effects</a:t>
            </a:r>
            <a:endParaRPr lang="en-AU" dirty="0">
              <a:solidFill>
                <a:schemeClr val="accent1"/>
              </a:solidFill>
              <a:effectLst/>
            </a:endParaRP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88024" y="908720"/>
            <a:ext cx="4144119" cy="5112568"/>
          </a:xfrm>
          <a:prstGeom prst="rect">
            <a:avLst/>
          </a:prstGeom>
        </p:spPr>
      </p:pic>
      <p:graphicFrame>
        <p:nvGraphicFramePr>
          <p:cNvPr id="7" name="Content Placeholder 3"/>
          <p:cNvGraphicFramePr>
            <a:graphicFrameLocks noGrp="1"/>
          </p:cNvGraphicFramePr>
          <p:nvPr>
            <p:ph sz="half" idx="1"/>
            <p:extLst>
              <p:ext uri="{D42A27DB-BD31-4B8C-83A1-F6EECF244321}">
                <p14:modId xmlns:p14="http://schemas.microsoft.com/office/powerpoint/2010/main" val="3885684027"/>
              </p:ext>
            </p:extLst>
          </p:nvPr>
        </p:nvGraphicFramePr>
        <p:xfrm>
          <a:off x="457200" y="1481138"/>
          <a:ext cx="4038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439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332656"/>
            <a:ext cx="8229600" cy="1143000"/>
          </a:xfrm>
        </p:spPr>
        <p:txBody>
          <a:bodyPr>
            <a:normAutofit fontScale="90000"/>
          </a:bodyPr>
          <a:lstStyle/>
          <a:p>
            <a:r>
              <a:rPr lang="en-AU" dirty="0">
                <a:effectLst/>
                <a:latin typeface="Calibri" pitchFamily="34" charset="0"/>
                <a:cs typeface="Calibri" pitchFamily="34" charset="0"/>
              </a:rPr>
              <a:t/>
            </a:r>
            <a:br>
              <a:rPr lang="en-AU" dirty="0">
                <a:effectLst/>
                <a:latin typeface="Calibri" pitchFamily="34" charset="0"/>
                <a:cs typeface="Calibri" pitchFamily="34" charset="0"/>
              </a:rPr>
            </a:br>
            <a:endParaRPr lang="en-AU" dirty="0">
              <a:effectLst/>
            </a:endParaRPr>
          </a:p>
        </p:txBody>
      </p:sp>
      <p:sp>
        <p:nvSpPr>
          <p:cNvPr id="5" name="Text Placeholder 4"/>
          <p:cNvSpPr>
            <a:spLocks noGrp="1"/>
          </p:cNvSpPr>
          <p:nvPr>
            <p:ph type="body" idx="1"/>
          </p:nvPr>
        </p:nvSpPr>
        <p:spPr>
          <a:xfrm>
            <a:off x="457200" y="5229200"/>
            <a:ext cx="4040188" cy="1512168"/>
          </a:xfrm>
        </p:spPr>
        <p:txBody>
          <a:bodyPr>
            <a:normAutofit/>
          </a:bodyPr>
          <a:lstStyle/>
          <a:p>
            <a:r>
              <a:rPr lang="en-AU" sz="3200" b="1" dirty="0">
                <a:latin typeface="Calibri" pitchFamily="34" charset="0"/>
                <a:cs typeface="Calibri" pitchFamily="34" charset="0"/>
              </a:rPr>
              <a:t>A.L.A.R.M:  </a:t>
            </a:r>
            <a:endParaRPr lang="en-AU" sz="3200" b="1" dirty="0" smtClean="0">
              <a:latin typeface="Calibri" pitchFamily="34" charset="0"/>
              <a:cs typeface="Calibri" pitchFamily="34" charset="0"/>
            </a:endParaRPr>
          </a:p>
          <a:p>
            <a:r>
              <a:rPr lang="en-AU" sz="3200" b="1" dirty="0" smtClean="0">
                <a:latin typeface="Calibri" pitchFamily="34" charset="0"/>
                <a:cs typeface="Calibri" pitchFamily="34" charset="0"/>
              </a:rPr>
              <a:t>Fast </a:t>
            </a:r>
            <a:r>
              <a:rPr lang="en-AU" sz="3200" b="1" dirty="0">
                <a:latin typeface="Calibri" pitchFamily="34" charset="0"/>
                <a:cs typeface="Calibri" pitchFamily="34" charset="0"/>
              </a:rPr>
              <a:t>and </a:t>
            </a:r>
            <a:r>
              <a:rPr lang="en-AU" sz="3200" b="1" dirty="0" err="1">
                <a:latin typeface="Calibri" pitchFamily="34" charset="0"/>
                <a:cs typeface="Calibri" pitchFamily="34" charset="0"/>
              </a:rPr>
              <a:t>Conry</a:t>
            </a:r>
            <a:r>
              <a:rPr lang="en-AU" sz="3200" b="1" dirty="0">
                <a:latin typeface="Calibri" pitchFamily="34" charset="0"/>
                <a:cs typeface="Calibri" pitchFamily="34" charset="0"/>
              </a:rPr>
              <a:t>, 2004</a:t>
            </a:r>
            <a:endParaRPr lang="en-AU" sz="3200" b="1" dirty="0"/>
          </a:p>
        </p:txBody>
      </p:sp>
      <p:sp>
        <p:nvSpPr>
          <p:cNvPr id="2" name="Content Placeholder 1"/>
          <p:cNvSpPr>
            <a:spLocks noGrp="1"/>
          </p:cNvSpPr>
          <p:nvPr>
            <p:ph sz="quarter" idx="2"/>
          </p:nvPr>
        </p:nvSpPr>
        <p:spPr>
          <a:xfrm>
            <a:off x="457200" y="2132856"/>
            <a:ext cx="4040188" cy="3096343"/>
          </a:xfrm>
        </p:spPr>
        <p:txBody>
          <a:bodyPr>
            <a:normAutofit fontScale="85000" lnSpcReduction="20000"/>
          </a:bodyPr>
          <a:lstStyle/>
          <a:p>
            <a:pPr algn="ctr">
              <a:buFont typeface="Arial" pitchFamily="34" charset="0"/>
              <a:buChar char="•"/>
            </a:pPr>
            <a:endParaRPr lang="en-AU" b="1" dirty="0" smtClean="0">
              <a:latin typeface="Calibri" pitchFamily="34" charset="0"/>
              <a:cs typeface="Calibri" pitchFamily="34" charset="0"/>
            </a:endParaRPr>
          </a:p>
          <a:p>
            <a:pPr algn="ctr">
              <a:buFont typeface="Arial" pitchFamily="34" charset="0"/>
              <a:buChar char="•"/>
            </a:pPr>
            <a:r>
              <a:rPr lang="en-AU" sz="4400" b="1" dirty="0" smtClean="0">
                <a:latin typeface="Calibri" pitchFamily="34" charset="0"/>
                <a:cs typeface="Calibri" pitchFamily="34" charset="0"/>
              </a:rPr>
              <a:t>Adaptive</a:t>
            </a:r>
            <a:endParaRPr lang="en-AU" sz="4400" b="1" dirty="0">
              <a:latin typeface="Calibri" pitchFamily="34" charset="0"/>
              <a:cs typeface="Calibri" pitchFamily="34" charset="0"/>
            </a:endParaRPr>
          </a:p>
          <a:p>
            <a:pPr algn="ctr">
              <a:buFont typeface="Arial" pitchFamily="34" charset="0"/>
              <a:buChar char="•"/>
            </a:pPr>
            <a:r>
              <a:rPr lang="en-AU" sz="4400" b="1" dirty="0">
                <a:latin typeface="Calibri" pitchFamily="34" charset="0"/>
                <a:cs typeface="Calibri" pitchFamily="34" charset="0"/>
              </a:rPr>
              <a:t>Language</a:t>
            </a:r>
          </a:p>
          <a:p>
            <a:pPr algn="ctr">
              <a:buFont typeface="Arial" pitchFamily="34" charset="0"/>
              <a:buChar char="•"/>
            </a:pPr>
            <a:r>
              <a:rPr lang="en-AU" sz="4400" b="1" dirty="0">
                <a:latin typeface="Calibri" pitchFamily="34" charset="0"/>
                <a:cs typeface="Calibri" pitchFamily="34" charset="0"/>
              </a:rPr>
              <a:t>Attention</a:t>
            </a:r>
          </a:p>
          <a:p>
            <a:pPr algn="ctr">
              <a:buFont typeface="Arial" pitchFamily="34" charset="0"/>
              <a:buChar char="•"/>
            </a:pPr>
            <a:r>
              <a:rPr lang="en-AU" sz="4400" b="1" dirty="0">
                <a:latin typeface="Calibri" pitchFamily="34" charset="0"/>
                <a:cs typeface="Calibri" pitchFamily="34" charset="0"/>
              </a:rPr>
              <a:t>Reasoning </a:t>
            </a:r>
          </a:p>
          <a:p>
            <a:pPr algn="ctr">
              <a:buFont typeface="Arial" pitchFamily="34" charset="0"/>
              <a:buChar char="•"/>
            </a:pPr>
            <a:r>
              <a:rPr lang="en-AU" sz="4400" b="1" dirty="0">
                <a:latin typeface="Calibri" pitchFamily="34" charset="0"/>
                <a:cs typeface="Calibri" pitchFamily="34" charset="0"/>
              </a:rPr>
              <a:t>Memory</a:t>
            </a:r>
          </a:p>
          <a:p>
            <a:endParaRPr lang="en-AU" dirty="0"/>
          </a:p>
        </p:txBody>
      </p:sp>
      <p:pic>
        <p:nvPicPr>
          <p:cNvPr id="8" name="Content Placeholder 7"/>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83568" y="116632"/>
            <a:ext cx="3816424" cy="1944216"/>
          </a:xfrm>
        </p:spPr>
      </p:pic>
      <p:sp>
        <p:nvSpPr>
          <p:cNvPr id="3" name="Slide Number Placeholder 2"/>
          <p:cNvSpPr>
            <a:spLocks noGrp="1"/>
          </p:cNvSpPr>
          <p:nvPr>
            <p:ph type="sldNum" sz="quarter" idx="12"/>
          </p:nvPr>
        </p:nvSpPr>
        <p:spPr/>
        <p:txBody>
          <a:bodyPr/>
          <a:lstStyle/>
          <a:p>
            <a:fld id="{498C4592-55B5-451D-B826-05E4E0EB29C8}" type="slidenum">
              <a:rPr lang="en-AU" smtClean="0"/>
              <a:t>5</a:t>
            </a:fld>
            <a:endParaRPr lang="en-AU"/>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19562" y="332656"/>
            <a:ext cx="1800225" cy="2543175"/>
          </a:xfrm>
          <a:prstGeom prst="rect">
            <a:avLst/>
          </a:prstGeom>
        </p:spPr>
      </p:pic>
      <p:sp>
        <p:nvSpPr>
          <p:cNvPr id="11" name="TextBox 10"/>
          <p:cNvSpPr txBox="1"/>
          <p:nvPr/>
        </p:nvSpPr>
        <p:spPr>
          <a:xfrm>
            <a:off x="4860032" y="2996952"/>
            <a:ext cx="3960440" cy="3416320"/>
          </a:xfrm>
          <a:prstGeom prst="rect">
            <a:avLst/>
          </a:prstGeom>
          <a:noFill/>
        </p:spPr>
        <p:txBody>
          <a:bodyPr wrap="square" rtlCol="0">
            <a:spAutoFit/>
          </a:bodyPr>
          <a:lstStyle/>
          <a:p>
            <a:pPr marL="342900" indent="-342900">
              <a:buFont typeface="Arial" pitchFamily="34" charset="0"/>
              <a:buChar char="•"/>
              <a:defRPr/>
            </a:pPr>
            <a:endParaRPr lang="en-AU" sz="2400" dirty="0" smtClean="0">
              <a:latin typeface="Calibri" pitchFamily="34" charset="0"/>
              <a:cs typeface="Calibri" pitchFamily="34" charset="0"/>
            </a:endParaRPr>
          </a:p>
          <a:p>
            <a:pPr marL="342900" indent="-342900">
              <a:buFont typeface="Arial" pitchFamily="34" charset="0"/>
              <a:buChar char="•"/>
              <a:defRPr/>
            </a:pPr>
            <a:r>
              <a:rPr lang="en-AU" sz="2400" dirty="0" smtClean="0">
                <a:latin typeface="Calibri" pitchFamily="34" charset="0"/>
                <a:cs typeface="Calibri" pitchFamily="34" charset="0"/>
              </a:rPr>
              <a:t>Only  </a:t>
            </a:r>
            <a:r>
              <a:rPr lang="en-AU" sz="2400" dirty="0">
                <a:latin typeface="Calibri" pitchFamily="34" charset="0"/>
                <a:cs typeface="Calibri" pitchFamily="34" charset="0"/>
              </a:rPr>
              <a:t>half of those with FASD have an IQ of less than 70. </a:t>
            </a:r>
          </a:p>
          <a:p>
            <a:pPr marL="342900" indent="-342900">
              <a:buFont typeface="Arial" pitchFamily="34" charset="0"/>
              <a:buChar char="•"/>
              <a:defRPr/>
            </a:pPr>
            <a:r>
              <a:rPr lang="en-AU" sz="2400" dirty="0">
                <a:latin typeface="Calibri" pitchFamily="34" charset="0"/>
                <a:cs typeface="Calibri" pitchFamily="34" charset="0"/>
              </a:rPr>
              <a:t>Some research suggests that only 20-25% of those who are compromised by FASD will have a low IQ</a:t>
            </a:r>
            <a:r>
              <a:rPr lang="en-AU" sz="2400" dirty="0" smtClean="0">
                <a:latin typeface="Calibri" pitchFamily="34" charset="0"/>
                <a:cs typeface="Calibri" pitchFamily="34" charset="0"/>
              </a:rPr>
              <a:t>.</a:t>
            </a:r>
          </a:p>
          <a:p>
            <a:pPr marL="342900" indent="-342900">
              <a:buFont typeface="Arial" pitchFamily="34" charset="0"/>
              <a:buChar char="•"/>
              <a:defRPr/>
            </a:pPr>
            <a:r>
              <a:rPr lang="en-AU" sz="2400" dirty="0" smtClean="0">
                <a:latin typeface="Calibri" pitchFamily="34" charset="0"/>
                <a:cs typeface="Calibri" pitchFamily="34" charset="0"/>
              </a:rPr>
              <a:t>Contributes to invisibility. </a:t>
            </a: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762444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44824"/>
            <a:ext cx="8229600" cy="5013176"/>
          </a:xfrm>
        </p:spPr>
        <p:txBody>
          <a:bodyPr>
            <a:normAutofit/>
          </a:bodyPr>
          <a:lstStyle/>
          <a:p>
            <a:pPr>
              <a:buFont typeface="Arial" pitchFamily="34" charset="0"/>
              <a:buChar char="•"/>
              <a:defRPr/>
            </a:pPr>
            <a:r>
              <a:rPr lang="en-AU" sz="2800" dirty="0" smtClean="0">
                <a:latin typeface="Calibri" pitchFamily="34" charset="0"/>
                <a:cs typeface="Calibri" pitchFamily="34" charset="0"/>
              </a:rPr>
              <a:t>a </a:t>
            </a:r>
            <a:r>
              <a:rPr lang="en-AU" sz="2800" dirty="0">
                <a:latin typeface="Calibri" pitchFamily="34" charset="0"/>
                <a:cs typeface="Calibri" pitchFamily="34" charset="0"/>
              </a:rPr>
              <a:t>repeated history of ‘fail to comply’, </a:t>
            </a:r>
          </a:p>
          <a:p>
            <a:pPr>
              <a:buFont typeface="Arial" pitchFamily="34" charset="0"/>
              <a:buChar char="•"/>
              <a:defRPr/>
            </a:pPr>
            <a:r>
              <a:rPr lang="en-AU" sz="2800" dirty="0" smtClean="0">
                <a:latin typeface="Calibri" pitchFamily="34" charset="0"/>
                <a:cs typeface="Calibri" pitchFamily="34" charset="0"/>
              </a:rPr>
              <a:t>lacking </a:t>
            </a:r>
            <a:r>
              <a:rPr lang="en-AU" sz="2800" dirty="0">
                <a:latin typeface="Calibri" pitchFamily="34" charset="0"/>
                <a:cs typeface="Calibri" pitchFamily="34" charset="0"/>
              </a:rPr>
              <a:t>empathy, poor school experiences, </a:t>
            </a:r>
          </a:p>
          <a:p>
            <a:pPr>
              <a:buFont typeface="Arial" pitchFamily="34" charset="0"/>
              <a:buChar char="•"/>
              <a:defRPr/>
            </a:pPr>
            <a:r>
              <a:rPr lang="en-AU" sz="2800" dirty="0">
                <a:latin typeface="Calibri" pitchFamily="34" charset="0"/>
                <a:cs typeface="Calibri" pitchFamily="34" charset="0"/>
              </a:rPr>
              <a:t>unable to connect actions with consequences, </a:t>
            </a:r>
          </a:p>
          <a:p>
            <a:pPr>
              <a:buFont typeface="Arial" pitchFamily="34" charset="0"/>
              <a:buChar char="•"/>
              <a:defRPr/>
            </a:pPr>
            <a:r>
              <a:rPr lang="en-AU" sz="2800" dirty="0">
                <a:latin typeface="Calibri" pitchFamily="34" charset="0"/>
                <a:cs typeface="Calibri" pitchFamily="34" charset="0"/>
              </a:rPr>
              <a:t>does not seem to be affected by past punishments,   </a:t>
            </a:r>
          </a:p>
          <a:p>
            <a:pPr>
              <a:buFont typeface="Arial" pitchFamily="34" charset="0"/>
              <a:buChar char="•"/>
              <a:defRPr/>
            </a:pPr>
            <a:r>
              <a:rPr lang="en-AU" sz="2800" dirty="0">
                <a:latin typeface="Calibri" pitchFamily="34" charset="0"/>
                <a:cs typeface="Calibri" pitchFamily="34" charset="0"/>
              </a:rPr>
              <a:t>opportunity crimes rather than planned </a:t>
            </a:r>
            <a:r>
              <a:rPr lang="en-AU" sz="2800" dirty="0" smtClean="0">
                <a:latin typeface="Calibri" pitchFamily="34" charset="0"/>
                <a:cs typeface="Calibri" pitchFamily="34" charset="0"/>
              </a:rPr>
              <a:t>crimes,</a:t>
            </a:r>
            <a:endParaRPr lang="en-AU" sz="2800" dirty="0">
              <a:latin typeface="Calibri" pitchFamily="34" charset="0"/>
              <a:cs typeface="Calibri" pitchFamily="34" charset="0"/>
            </a:endParaRPr>
          </a:p>
          <a:p>
            <a:pPr>
              <a:buFont typeface="Arial" pitchFamily="34" charset="0"/>
              <a:buChar char="•"/>
              <a:defRPr/>
            </a:pPr>
            <a:r>
              <a:rPr lang="en-AU" sz="2800" dirty="0">
                <a:latin typeface="Calibri" pitchFamily="34" charset="0"/>
                <a:cs typeface="Calibri" pitchFamily="34" charset="0"/>
              </a:rPr>
              <a:t>crimes that involve risky behaviour for little gain gang </a:t>
            </a:r>
            <a:r>
              <a:rPr lang="en-AU" sz="2800" dirty="0" smtClean="0">
                <a:latin typeface="Calibri" pitchFamily="34" charset="0"/>
                <a:cs typeface="Calibri" pitchFamily="34" charset="0"/>
              </a:rPr>
              <a:t>involvement,</a:t>
            </a:r>
            <a:endParaRPr lang="en-AU" sz="2800" dirty="0">
              <a:latin typeface="Calibri" pitchFamily="34" charset="0"/>
              <a:cs typeface="Calibri" pitchFamily="34" charset="0"/>
            </a:endParaRPr>
          </a:p>
          <a:p>
            <a:pPr>
              <a:buFont typeface="Arial" pitchFamily="34" charset="0"/>
              <a:buChar char="•"/>
              <a:defRPr/>
            </a:pPr>
            <a:r>
              <a:rPr lang="en-AU" sz="2800" dirty="0">
                <a:latin typeface="Calibri" pitchFamily="34" charset="0"/>
                <a:cs typeface="Calibri" pitchFamily="34" charset="0"/>
              </a:rPr>
              <a:t>superficial relationships / </a:t>
            </a:r>
            <a:r>
              <a:rPr lang="en-AU" sz="2800" dirty="0" smtClean="0">
                <a:latin typeface="Calibri" pitchFamily="34" charset="0"/>
                <a:cs typeface="Calibri" pitchFamily="34" charset="0"/>
              </a:rPr>
              <a:t>friends,</a:t>
            </a:r>
            <a:r>
              <a:rPr lang="en-AU" sz="2800" dirty="0" smtClean="0">
                <a:latin typeface="Comic Sans MS" pitchFamily="66" charset="0"/>
              </a:rPr>
              <a:t> </a:t>
            </a:r>
            <a:r>
              <a:rPr lang="en-AU" sz="1800" dirty="0" err="1">
                <a:latin typeface="Calibri" pitchFamily="34" charset="0"/>
                <a:cs typeface="Calibri" pitchFamily="34" charset="0"/>
              </a:rPr>
              <a:t>Harvie</a:t>
            </a:r>
            <a:r>
              <a:rPr lang="en-AU" sz="1800" dirty="0">
                <a:latin typeface="Calibri" pitchFamily="34" charset="0"/>
                <a:cs typeface="Calibri" pitchFamily="34" charset="0"/>
              </a:rPr>
              <a:t> et al </a:t>
            </a:r>
            <a:r>
              <a:rPr lang="en-AU" sz="1800" dirty="0" smtClean="0">
                <a:latin typeface="Calibri" pitchFamily="34" charset="0"/>
                <a:cs typeface="Calibri" pitchFamily="34" charset="0"/>
              </a:rPr>
              <a:t>2011</a:t>
            </a:r>
          </a:p>
          <a:p>
            <a:pPr>
              <a:buFont typeface="Arial" pitchFamily="34" charset="0"/>
              <a:buChar char="•"/>
              <a:defRPr/>
            </a:pPr>
            <a:r>
              <a:rPr lang="en-AU" sz="2800" dirty="0" smtClean="0">
                <a:latin typeface="Calibri" pitchFamily="34" charset="0"/>
                <a:cs typeface="Calibri" pitchFamily="34" charset="0"/>
              </a:rPr>
              <a:t>an ‘alphabet soup’ diagnosis.</a:t>
            </a:r>
            <a:endParaRPr lang="en-AU" sz="2800" dirty="0">
              <a:latin typeface="Calibri" pitchFamily="34" charset="0"/>
              <a:cs typeface="Calibri" pitchFamily="34" charset="0"/>
            </a:endParaRPr>
          </a:p>
          <a:p>
            <a:pPr>
              <a:buFont typeface="Arial" pitchFamily="34" charset="0"/>
              <a:buChar char="•"/>
              <a:defRPr/>
            </a:pPr>
            <a:r>
              <a:rPr lang="en-AU" sz="1400" dirty="0" smtClean="0">
                <a:latin typeface="Comic Sans MS" pitchFamily="66" charset="0"/>
              </a:rPr>
              <a:t>                                                                                                     </a:t>
            </a:r>
            <a:endParaRPr lang="en-AU" dirty="0"/>
          </a:p>
        </p:txBody>
      </p:sp>
      <p:sp>
        <p:nvSpPr>
          <p:cNvPr id="5" name="Slide Number Placeholder 4"/>
          <p:cNvSpPr>
            <a:spLocks noGrp="1"/>
          </p:cNvSpPr>
          <p:nvPr>
            <p:ph type="sldNum" sz="quarter" idx="12"/>
          </p:nvPr>
        </p:nvSpPr>
        <p:spPr/>
        <p:txBody>
          <a:bodyPr/>
          <a:lstStyle/>
          <a:p>
            <a:fld id="{498C4592-55B5-451D-B826-05E4E0EB29C8}" type="slidenum">
              <a:rPr lang="en-AU" smtClean="0"/>
              <a:t>6</a:t>
            </a:fld>
            <a:endParaRPr lang="en-AU"/>
          </a:p>
        </p:txBody>
      </p:sp>
      <p:sp>
        <p:nvSpPr>
          <p:cNvPr id="2" name="Title 1"/>
          <p:cNvSpPr>
            <a:spLocks noGrp="1"/>
          </p:cNvSpPr>
          <p:nvPr>
            <p:ph type="title"/>
          </p:nvPr>
        </p:nvSpPr>
        <p:spPr>
          <a:xfrm>
            <a:off x="457200" y="274638"/>
            <a:ext cx="8229600" cy="1354162"/>
          </a:xfrm>
        </p:spPr>
        <p:txBody>
          <a:bodyPr>
            <a:normAutofit fontScale="90000"/>
          </a:bodyPr>
          <a:lstStyle/>
          <a:p>
            <a:pPr>
              <a:defRPr/>
            </a:pPr>
            <a:r>
              <a:rPr lang="en-AU" dirty="0">
                <a:latin typeface="Calibri" pitchFamily="34" charset="0"/>
                <a:cs typeface="Calibri" pitchFamily="34" charset="0"/>
              </a:rPr>
              <a:t>Youth Justice Program in Manitoba </a:t>
            </a:r>
            <a:br>
              <a:rPr lang="en-AU" dirty="0">
                <a:latin typeface="Calibri" pitchFamily="34" charset="0"/>
                <a:cs typeface="Calibri" pitchFamily="34" charset="0"/>
              </a:rPr>
            </a:br>
            <a:r>
              <a:rPr lang="en-AU" dirty="0">
                <a:latin typeface="Calibri" pitchFamily="34" charset="0"/>
                <a:cs typeface="Calibri" pitchFamily="34" charset="0"/>
              </a:rPr>
              <a:t>red flags for FASD screening include: </a:t>
            </a:r>
            <a:br>
              <a:rPr lang="en-AU" dirty="0">
                <a:latin typeface="Calibri" pitchFamily="34" charset="0"/>
                <a:cs typeface="Calibri" pitchFamily="34" charset="0"/>
              </a:rPr>
            </a:br>
            <a:endParaRPr lang="en-AU" dirty="0">
              <a:effectLst/>
              <a:latin typeface="Calibri" pitchFamily="34" charset="0"/>
              <a:cs typeface="Calibri" pitchFamily="34" charset="0"/>
            </a:endParaRPr>
          </a:p>
        </p:txBody>
      </p:sp>
    </p:spTree>
    <p:extLst>
      <p:ext uri="{BB962C8B-B14F-4D97-AF65-F5344CB8AC3E}">
        <p14:creationId xmlns:p14="http://schemas.microsoft.com/office/powerpoint/2010/main" val="2830219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98C4592-55B5-451D-B826-05E4E0EB29C8}" type="slidenum">
              <a:rPr lang="en-AU" smtClean="0"/>
              <a:t>7</a:t>
            </a:fld>
            <a:endParaRPr lang="en-AU"/>
          </a:p>
        </p:txBody>
      </p:sp>
      <p:sp>
        <p:nvSpPr>
          <p:cNvPr id="2" name="Content Placeholder 1"/>
          <p:cNvSpPr>
            <a:spLocks noGrp="1"/>
          </p:cNvSpPr>
          <p:nvPr>
            <p:ph idx="4294967295"/>
          </p:nvPr>
        </p:nvSpPr>
        <p:spPr>
          <a:xfrm>
            <a:off x="539552" y="1481138"/>
            <a:ext cx="8208912" cy="4525962"/>
          </a:xfrm>
        </p:spPr>
        <p:txBody>
          <a:bodyPr>
            <a:normAutofit/>
          </a:bodyPr>
          <a:lstStyle/>
          <a:p>
            <a:pPr marL="109728" indent="0">
              <a:buNone/>
            </a:pPr>
            <a:endParaRPr lang="en-AU" sz="5400" b="1" dirty="0" smtClean="0">
              <a:latin typeface="Calibri" pitchFamily="34" charset="0"/>
              <a:cs typeface="Calibri" pitchFamily="34" charset="0"/>
            </a:endParaRPr>
          </a:p>
          <a:p>
            <a:pPr marL="109728" indent="0">
              <a:buNone/>
            </a:pPr>
            <a:endParaRPr lang="en-AU" sz="5400" b="1" dirty="0">
              <a:latin typeface="Calibri" pitchFamily="34" charset="0"/>
              <a:cs typeface="Calibri" pitchFamily="34" charset="0"/>
            </a:endParaRPr>
          </a:p>
          <a:p>
            <a:pPr marL="109728" indent="0">
              <a:buNone/>
            </a:pPr>
            <a:r>
              <a:rPr lang="en-AU" sz="5400" b="1" dirty="0" smtClean="0">
                <a:latin typeface="Calibri" pitchFamily="34" charset="0"/>
                <a:cs typeface="Calibri" pitchFamily="34" charset="0"/>
              </a:rPr>
              <a:t>Have you considered FASD?</a:t>
            </a:r>
          </a:p>
          <a:p>
            <a:pPr marL="109728" indent="0">
              <a:buNone/>
            </a:pPr>
            <a:r>
              <a:rPr lang="en-AU" sz="2000" dirty="0" smtClean="0">
                <a:latin typeface="Calibri" pitchFamily="34" charset="0"/>
                <a:cs typeface="Calibri" pitchFamily="34" charset="0"/>
              </a:rPr>
              <a:t>                                            </a:t>
            </a:r>
            <a:r>
              <a:rPr lang="en-AU" sz="2000" dirty="0" err="1" smtClean="0">
                <a:latin typeface="Calibri" pitchFamily="34" charset="0"/>
                <a:cs typeface="Calibri" pitchFamily="34" charset="0"/>
              </a:rPr>
              <a:t>Malbin</a:t>
            </a:r>
            <a:r>
              <a:rPr lang="en-AU" sz="2000" dirty="0" smtClean="0">
                <a:latin typeface="Calibri" pitchFamily="34" charset="0"/>
                <a:cs typeface="Calibri" pitchFamily="34" charset="0"/>
              </a:rPr>
              <a:t> 2004</a:t>
            </a:r>
            <a:endParaRPr lang="en-AU" sz="2000" dirty="0">
              <a:latin typeface="Calibri" pitchFamily="34" charset="0"/>
              <a:cs typeface="Calibri" pitchFamily="34" charset="0"/>
            </a:endParaRPr>
          </a:p>
        </p:txBody>
      </p:sp>
    </p:spTree>
    <p:extLst>
      <p:ext uri="{BB962C8B-B14F-4D97-AF65-F5344CB8AC3E}">
        <p14:creationId xmlns:p14="http://schemas.microsoft.com/office/powerpoint/2010/main" val="4293608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defRPr/>
            </a:pPr>
            <a:r>
              <a:rPr lang="en-AU" b="1" dirty="0">
                <a:latin typeface="Calibri" pitchFamily="34" charset="0"/>
                <a:cs typeface="Calibri" pitchFamily="34" charset="0"/>
              </a:rPr>
              <a:t>Avoid </a:t>
            </a:r>
          </a:p>
          <a:p>
            <a:pPr>
              <a:buFont typeface="Arial" pitchFamily="34" charset="0"/>
              <a:buChar char="•"/>
              <a:defRPr/>
            </a:pPr>
            <a:r>
              <a:rPr lang="en-AU" dirty="0">
                <a:latin typeface="Calibri" pitchFamily="34" charset="0"/>
                <a:cs typeface="Calibri" pitchFamily="34" charset="0"/>
              </a:rPr>
              <a:t>asking complex </a:t>
            </a:r>
            <a:r>
              <a:rPr lang="en-AU" b="1" dirty="0">
                <a:latin typeface="Calibri" pitchFamily="34" charset="0"/>
                <a:cs typeface="Calibri" pitchFamily="34" charset="0"/>
              </a:rPr>
              <a:t>multi-step questions </a:t>
            </a:r>
          </a:p>
          <a:p>
            <a:pPr>
              <a:buFont typeface="Arial" pitchFamily="34" charset="0"/>
              <a:buChar char="•"/>
              <a:defRPr/>
            </a:pPr>
            <a:r>
              <a:rPr lang="en-AU" dirty="0">
                <a:latin typeface="Calibri" pitchFamily="34" charset="0"/>
                <a:cs typeface="Calibri" pitchFamily="34" charset="0"/>
              </a:rPr>
              <a:t>questions containing </a:t>
            </a:r>
            <a:r>
              <a:rPr lang="en-AU" b="1" dirty="0">
                <a:latin typeface="Calibri" pitchFamily="34" charset="0"/>
                <a:cs typeface="Calibri" pitchFamily="34" charset="0"/>
              </a:rPr>
              <a:t>complex wording </a:t>
            </a:r>
          </a:p>
          <a:p>
            <a:pPr>
              <a:buFont typeface="Arial" pitchFamily="34" charset="0"/>
              <a:buChar char="•"/>
              <a:defRPr/>
            </a:pPr>
            <a:r>
              <a:rPr lang="en-AU" b="1" dirty="0">
                <a:latin typeface="Calibri" pitchFamily="34" charset="0"/>
                <a:cs typeface="Calibri" pitchFamily="34" charset="0"/>
              </a:rPr>
              <a:t>pronouns </a:t>
            </a:r>
            <a:r>
              <a:rPr lang="en-AU" dirty="0">
                <a:latin typeface="Calibri" pitchFamily="34" charset="0"/>
                <a:cs typeface="Calibri" pitchFamily="34" charset="0"/>
              </a:rPr>
              <a:t>– use the names of people to whom you are referring </a:t>
            </a:r>
          </a:p>
          <a:p>
            <a:pPr>
              <a:buFont typeface="Arial" pitchFamily="34" charset="0"/>
              <a:buChar char="•"/>
              <a:defRPr/>
            </a:pPr>
            <a:r>
              <a:rPr lang="en-AU" dirty="0">
                <a:latin typeface="Calibri" pitchFamily="34" charset="0"/>
                <a:cs typeface="Calibri" pitchFamily="34" charset="0"/>
              </a:rPr>
              <a:t>assumptions about the accused’s ability to understand and respond appropriately. </a:t>
            </a:r>
          </a:p>
          <a:p>
            <a:pPr>
              <a:buFont typeface="Arial" pitchFamily="34" charset="0"/>
              <a:buChar char="•"/>
              <a:defRPr/>
            </a:pPr>
            <a:r>
              <a:rPr lang="en-AU" b="1" dirty="0">
                <a:latin typeface="Calibri" pitchFamily="34" charset="0"/>
                <a:cs typeface="Calibri" pitchFamily="34" charset="0"/>
              </a:rPr>
              <a:t>double negatives </a:t>
            </a:r>
            <a:r>
              <a:rPr lang="en-AU" dirty="0">
                <a:latin typeface="Calibri" pitchFamily="34" charset="0"/>
                <a:cs typeface="Calibri" pitchFamily="34" charset="0"/>
              </a:rPr>
              <a:t>such as “Did you not see…?” and</a:t>
            </a:r>
          </a:p>
          <a:p>
            <a:pPr>
              <a:buFont typeface="Arial" pitchFamily="34" charset="0"/>
              <a:buChar char="•"/>
              <a:defRPr/>
            </a:pPr>
            <a:r>
              <a:rPr lang="en-AU" dirty="0">
                <a:latin typeface="Calibri" pitchFamily="34" charset="0"/>
                <a:cs typeface="Calibri" pitchFamily="34" charset="0"/>
              </a:rPr>
              <a:t>using </a:t>
            </a:r>
            <a:r>
              <a:rPr lang="en-AU" b="1" dirty="0">
                <a:latin typeface="Calibri" pitchFamily="34" charset="0"/>
                <a:cs typeface="Calibri" pitchFamily="34" charset="0"/>
              </a:rPr>
              <a:t>abstract terms</a:t>
            </a:r>
            <a:r>
              <a:rPr lang="en-AU" dirty="0">
                <a:latin typeface="Calibri" pitchFamily="34" charset="0"/>
                <a:cs typeface="Calibri" pitchFamily="34" charset="0"/>
              </a:rPr>
              <a:t>.</a:t>
            </a:r>
          </a:p>
          <a:p>
            <a:pPr marL="109728" indent="0">
              <a:buNone/>
              <a:defRPr/>
            </a:pPr>
            <a:endParaRPr lang="en-AU" sz="1800" dirty="0">
              <a:latin typeface="Comic Sans MS" pitchFamily="66" charset="0"/>
            </a:endParaRPr>
          </a:p>
          <a:p>
            <a:pPr marL="109728" indent="0">
              <a:buNone/>
              <a:defRPr/>
            </a:pPr>
            <a:r>
              <a:rPr lang="en-AU" sz="1800" dirty="0" smtClean="0">
                <a:latin typeface="Calibri" pitchFamily="34" charset="0"/>
                <a:cs typeface="Calibri" pitchFamily="34" charset="0"/>
              </a:rPr>
              <a:t>                                                                                                                           </a:t>
            </a:r>
            <a:r>
              <a:rPr lang="en-AU" sz="1800" dirty="0" err="1" smtClean="0">
                <a:latin typeface="Calibri" pitchFamily="34" charset="0"/>
                <a:cs typeface="Calibri" pitchFamily="34" charset="0"/>
              </a:rPr>
              <a:t>Boulding</a:t>
            </a:r>
            <a:r>
              <a:rPr lang="en-AU" sz="1800" dirty="0" smtClean="0">
                <a:latin typeface="Calibri" pitchFamily="34" charset="0"/>
                <a:cs typeface="Calibri" pitchFamily="34" charset="0"/>
              </a:rPr>
              <a:t>, 2011 </a:t>
            </a:r>
            <a:endParaRPr lang="en-AU" sz="1800" dirty="0">
              <a:latin typeface="Calibri" pitchFamily="34" charset="0"/>
              <a:cs typeface="Calibri" pitchFamily="34" charset="0"/>
            </a:endParaRPr>
          </a:p>
          <a:p>
            <a:endParaRPr lang="en-AU" dirty="0"/>
          </a:p>
        </p:txBody>
      </p:sp>
      <p:sp>
        <p:nvSpPr>
          <p:cNvPr id="3" name="Slide Number Placeholder 2"/>
          <p:cNvSpPr>
            <a:spLocks noGrp="1"/>
          </p:cNvSpPr>
          <p:nvPr>
            <p:ph type="sldNum" sz="quarter" idx="12"/>
          </p:nvPr>
        </p:nvSpPr>
        <p:spPr/>
        <p:txBody>
          <a:bodyPr/>
          <a:lstStyle/>
          <a:p>
            <a:fld id="{498C4592-55B5-451D-B826-05E4E0EB29C8}" type="slidenum">
              <a:rPr lang="en-AU" smtClean="0"/>
              <a:t>8</a:t>
            </a:fld>
            <a:endParaRPr lang="en-AU"/>
          </a:p>
        </p:txBody>
      </p:sp>
      <p:sp>
        <p:nvSpPr>
          <p:cNvPr id="4" name="Title 3"/>
          <p:cNvSpPr>
            <a:spLocks noGrp="1"/>
          </p:cNvSpPr>
          <p:nvPr>
            <p:ph type="title"/>
          </p:nvPr>
        </p:nvSpPr>
        <p:spPr/>
        <p:txBody>
          <a:bodyPr/>
          <a:lstStyle/>
          <a:p>
            <a:r>
              <a:rPr lang="en-AU" dirty="0" smtClean="0">
                <a:solidFill>
                  <a:srgbClr val="0070C0"/>
                </a:solidFill>
                <a:effectLst/>
                <a:latin typeface="Calibri" pitchFamily="34" charset="0"/>
                <a:cs typeface="Calibri" pitchFamily="34" charset="0"/>
              </a:rPr>
              <a:t>Communication</a:t>
            </a:r>
            <a:endParaRPr lang="en-AU" dirty="0">
              <a:solidFill>
                <a:srgbClr val="0070C0"/>
              </a:solidFill>
              <a:effectLst/>
              <a:latin typeface="Calibri" pitchFamily="34" charset="0"/>
              <a:cs typeface="Calibri" pitchFamily="34" charset="0"/>
            </a:endParaRPr>
          </a:p>
        </p:txBody>
      </p:sp>
    </p:spTree>
    <p:extLst>
      <p:ext uri="{BB962C8B-B14F-4D97-AF65-F5344CB8AC3E}">
        <p14:creationId xmlns:p14="http://schemas.microsoft.com/office/powerpoint/2010/main" val="2072670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600200"/>
            <a:ext cx="8856984" cy="5069160"/>
          </a:xfrm>
        </p:spPr>
        <p:txBody>
          <a:bodyPr>
            <a:normAutofit lnSpcReduction="10000"/>
          </a:bodyPr>
          <a:lstStyle/>
          <a:p>
            <a:r>
              <a:rPr lang="en-AU" dirty="0" smtClean="0">
                <a:latin typeface="Calibri" pitchFamily="34" charset="0"/>
                <a:ea typeface="Batang" pitchFamily="18" charset="-127"/>
                <a:cs typeface="Calibri" pitchFamily="34" charset="0"/>
              </a:rPr>
              <a:t>Confabulation (honestly lying)- see Brown et al  2014</a:t>
            </a:r>
          </a:p>
          <a:p>
            <a:r>
              <a:rPr lang="en-AU" dirty="0" smtClean="0">
                <a:latin typeface="Calibri" pitchFamily="34" charset="0"/>
                <a:ea typeface="Batang" pitchFamily="18" charset="-127"/>
                <a:cs typeface="Calibri" pitchFamily="34" charset="0"/>
              </a:rPr>
              <a:t>Compromised </a:t>
            </a:r>
            <a:r>
              <a:rPr lang="en-AU" dirty="0" smtClean="0">
                <a:latin typeface="Calibri" pitchFamily="34" charset="0"/>
                <a:ea typeface="Batang" pitchFamily="18" charset="-127"/>
                <a:cs typeface="Calibri" pitchFamily="34" charset="0"/>
              </a:rPr>
              <a:t>reasoning- </a:t>
            </a:r>
            <a:r>
              <a:rPr lang="en-AU" dirty="0">
                <a:latin typeface="Calibri" pitchFamily="34" charset="0"/>
                <a:ea typeface="Batang" pitchFamily="18" charset="-127"/>
                <a:cs typeface="Calibri" pitchFamily="34" charset="0"/>
              </a:rPr>
              <a:t>high level suggestibility  as victim or </a:t>
            </a:r>
            <a:r>
              <a:rPr lang="en-AU" dirty="0" smtClean="0">
                <a:latin typeface="Calibri" pitchFamily="34" charset="0"/>
                <a:ea typeface="Batang" pitchFamily="18" charset="-127"/>
                <a:cs typeface="Calibri" pitchFamily="34" charset="0"/>
              </a:rPr>
              <a:t>accused - issues </a:t>
            </a:r>
            <a:r>
              <a:rPr lang="en-AU" dirty="0">
                <a:latin typeface="Calibri" pitchFamily="34" charset="0"/>
                <a:ea typeface="Batang" pitchFamily="18" charset="-127"/>
                <a:cs typeface="Calibri" pitchFamily="34" charset="0"/>
              </a:rPr>
              <a:t>for  record of </a:t>
            </a:r>
            <a:r>
              <a:rPr lang="en-AU" dirty="0" smtClean="0">
                <a:latin typeface="Calibri" pitchFamily="34" charset="0"/>
                <a:ea typeface="Batang" pitchFamily="18" charset="-127"/>
                <a:cs typeface="Calibri" pitchFamily="34" charset="0"/>
              </a:rPr>
              <a:t>interview, giving evidence, </a:t>
            </a:r>
            <a:r>
              <a:rPr lang="en-AU" dirty="0" smtClean="0">
                <a:latin typeface="Calibri" pitchFamily="34" charset="0"/>
                <a:cs typeface="Calibri" pitchFamily="34" charset="0"/>
              </a:rPr>
              <a:t>(false confessions), pleas of guilty, truly understanding sentence.    </a:t>
            </a:r>
          </a:p>
          <a:p>
            <a:pPr marL="137160" indent="0">
              <a:buNone/>
            </a:pPr>
            <a:r>
              <a:rPr lang="en-AU" sz="2200" b="1" dirty="0">
                <a:solidFill>
                  <a:schemeClr val="tx2"/>
                </a:solidFill>
                <a:latin typeface="Calibri" pitchFamily="34" charset="0"/>
                <a:cs typeface="Calibri" pitchFamily="34" charset="0"/>
              </a:rPr>
              <a:t> </a:t>
            </a:r>
            <a:r>
              <a:rPr lang="en-AU" sz="2200" b="1" dirty="0" smtClean="0">
                <a:solidFill>
                  <a:schemeClr val="tx2"/>
                </a:solidFill>
                <a:latin typeface="Calibri" pitchFamily="34" charset="0"/>
                <a:cs typeface="Calibri" pitchFamily="34" charset="0"/>
              </a:rPr>
              <a:t>                              </a:t>
            </a:r>
          </a:p>
          <a:p>
            <a:pPr marL="137160" indent="0">
              <a:buNone/>
            </a:pPr>
            <a:r>
              <a:rPr lang="pt-BR" sz="2400" dirty="0" smtClean="0">
                <a:latin typeface="Calibri" pitchFamily="34" charset="0"/>
                <a:cs typeface="Calibri" pitchFamily="34" charset="0"/>
              </a:rPr>
              <a:t>R   </a:t>
            </a:r>
            <a:r>
              <a:rPr lang="pt-BR" sz="2400" dirty="0">
                <a:latin typeface="Calibri" pitchFamily="34" charset="0"/>
                <a:cs typeface="Calibri" pitchFamily="34" charset="0"/>
              </a:rPr>
              <a:t>v SMB [2005] AJ No. 1647 ABQB 784</a:t>
            </a:r>
            <a:endParaRPr lang="en-AU" sz="2400" dirty="0">
              <a:latin typeface="Calibri" pitchFamily="34" charset="0"/>
              <a:cs typeface="Calibri" pitchFamily="34" charset="0"/>
            </a:endParaRPr>
          </a:p>
          <a:p>
            <a:pPr marL="137160" indent="0">
              <a:buNone/>
            </a:pPr>
            <a:r>
              <a:rPr lang="en-AU" sz="2400" dirty="0">
                <a:latin typeface="Calibri" pitchFamily="34" charset="0"/>
                <a:cs typeface="Calibri" pitchFamily="34" charset="0"/>
              </a:rPr>
              <a:t>R. v. Dewhurst, [2009] Y.J. No. 11; 2009 YKTC 10</a:t>
            </a:r>
          </a:p>
          <a:p>
            <a:pPr marL="0" indent="0">
              <a:buNone/>
              <a:defRPr/>
            </a:pPr>
            <a:r>
              <a:rPr lang="en-AU" sz="2400" dirty="0">
                <a:latin typeface="Calibri" pitchFamily="34" charset="0"/>
                <a:cs typeface="Calibri" pitchFamily="34" charset="0"/>
              </a:rPr>
              <a:t>  R v </a:t>
            </a:r>
            <a:r>
              <a:rPr lang="en-AU" sz="2400" dirty="0" err="1">
                <a:latin typeface="Calibri" pitchFamily="34" charset="0"/>
                <a:cs typeface="Calibri" pitchFamily="34" charset="0"/>
              </a:rPr>
              <a:t>Synnuck</a:t>
            </a:r>
            <a:r>
              <a:rPr lang="en-AU" sz="2400" dirty="0">
                <a:latin typeface="Calibri" pitchFamily="34" charset="0"/>
                <a:cs typeface="Calibri" pitchFamily="34" charset="0"/>
              </a:rPr>
              <a:t> [2005] BCJ No. 547 BCCA 155  </a:t>
            </a:r>
          </a:p>
          <a:p>
            <a:pPr marL="0" indent="0">
              <a:buNone/>
              <a:defRPr/>
            </a:pPr>
            <a:r>
              <a:rPr lang="en-AU" sz="2400" dirty="0">
                <a:latin typeface="Calibri" pitchFamily="34" charset="0"/>
                <a:cs typeface="Calibri" pitchFamily="34" charset="0"/>
              </a:rPr>
              <a:t>  R v CGC [2002] BCJ No. 1151; 2002 BCPC 182</a:t>
            </a:r>
          </a:p>
          <a:p>
            <a:endParaRPr lang="en-AU" b="1" dirty="0">
              <a:latin typeface="Calibri" pitchFamily="34" charset="0"/>
              <a:ea typeface="Batang" pitchFamily="18" charset="-127"/>
              <a:cs typeface="Calibri" pitchFamily="34" charset="0"/>
            </a:endParaRPr>
          </a:p>
          <a:p>
            <a:pPr marL="137160" indent="0">
              <a:buNone/>
            </a:pPr>
            <a:r>
              <a:rPr lang="en-AU" dirty="0" smtClean="0">
                <a:latin typeface="Calibri" pitchFamily="34" charset="0"/>
                <a:ea typeface="Batang" pitchFamily="18" charset="-127"/>
                <a:cs typeface="Calibri" pitchFamily="34" charset="0"/>
              </a:rPr>
              <a:t>                                                        Representation…..</a:t>
            </a:r>
            <a:endParaRPr lang="en-AU" dirty="0">
              <a:latin typeface="Calibri" pitchFamily="34" charset="0"/>
              <a:ea typeface="Batang" pitchFamily="18" charset="-127"/>
              <a:cs typeface="Calibri" pitchFamily="34" charset="0"/>
            </a:endParaRPr>
          </a:p>
          <a:p>
            <a:endParaRPr lang="en-AU" dirty="0"/>
          </a:p>
        </p:txBody>
      </p:sp>
      <p:sp>
        <p:nvSpPr>
          <p:cNvPr id="5" name="Slide Number Placeholder 4"/>
          <p:cNvSpPr>
            <a:spLocks noGrp="1"/>
          </p:cNvSpPr>
          <p:nvPr>
            <p:ph type="sldNum" sz="quarter" idx="12"/>
          </p:nvPr>
        </p:nvSpPr>
        <p:spPr/>
        <p:txBody>
          <a:bodyPr/>
          <a:lstStyle/>
          <a:p>
            <a:fld id="{498C4592-55B5-451D-B826-05E4E0EB29C8}" type="slidenum">
              <a:rPr lang="en-AU" smtClean="0"/>
              <a:t>9</a:t>
            </a:fld>
            <a:endParaRPr lang="en-AU"/>
          </a:p>
        </p:txBody>
      </p:sp>
      <p:sp>
        <p:nvSpPr>
          <p:cNvPr id="2" name="Title 1"/>
          <p:cNvSpPr>
            <a:spLocks noGrp="1"/>
          </p:cNvSpPr>
          <p:nvPr>
            <p:ph type="title"/>
          </p:nvPr>
        </p:nvSpPr>
        <p:spPr/>
        <p:txBody>
          <a:bodyPr/>
          <a:lstStyle/>
          <a:p>
            <a:r>
              <a:rPr lang="en-AU" dirty="0" smtClean="0">
                <a:solidFill>
                  <a:srgbClr val="0070C0"/>
                </a:solidFill>
                <a:effectLst/>
                <a:latin typeface="Calibri" pitchFamily="34" charset="0"/>
                <a:cs typeface="Calibri" pitchFamily="34" charset="0"/>
              </a:rPr>
              <a:t>Suggestibility</a:t>
            </a:r>
            <a:endParaRPr lang="en-AU" dirty="0">
              <a:solidFill>
                <a:srgbClr val="0070C0"/>
              </a:solidFill>
              <a:effectLst/>
              <a:latin typeface="Calibri" pitchFamily="34" charset="0"/>
              <a:cs typeface="Calibri" pitchFamily="34" charset="0"/>
            </a:endParaRPr>
          </a:p>
        </p:txBody>
      </p:sp>
    </p:spTree>
    <p:extLst>
      <p:ext uri="{BB962C8B-B14F-4D97-AF65-F5344CB8AC3E}">
        <p14:creationId xmlns:p14="http://schemas.microsoft.com/office/powerpoint/2010/main" val="18628943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690</TotalTime>
  <Words>1795</Words>
  <Application>Microsoft Office PowerPoint</Application>
  <PresentationFormat>On-screen Show (4:3)</PresentationFormat>
  <Paragraphs>239</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FASD and criminal justice</vt:lpstr>
      <vt:lpstr>PowerPoint Presentation</vt:lpstr>
      <vt:lpstr>PowerPoint Presentation</vt:lpstr>
      <vt:lpstr>System impact : secondary effects</vt:lpstr>
      <vt:lpstr> </vt:lpstr>
      <vt:lpstr>Youth Justice Program in Manitoba  red flags for FASD screening include:  </vt:lpstr>
      <vt:lpstr>PowerPoint Presentation</vt:lpstr>
      <vt:lpstr>Communication</vt:lpstr>
      <vt:lpstr>Suggestibility</vt:lpstr>
      <vt:lpstr>Offence context- escalation   (Green 2006)</vt:lpstr>
      <vt:lpstr>Court process</vt:lpstr>
      <vt:lpstr>Sentencing purposes (s9 PSA) </vt:lpstr>
      <vt:lpstr>Conditional sentences </vt:lpstr>
      <vt:lpstr>Alternatives might look to strengths:</vt:lpstr>
      <vt:lpstr>Prison</vt:lpstr>
      <vt:lpstr>Three things that work: 1. Reframe behaviours</vt:lpstr>
      <vt:lpstr>2. Adapt the environment.</vt:lpstr>
      <vt:lpstr>3. External brain </vt:lpstr>
      <vt:lpstr>Useful 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FASD and criminal justice</dc:title>
  <dc:creator>Heather Douglas</dc:creator>
  <cp:lastModifiedBy>Administrator</cp:lastModifiedBy>
  <cp:revision>46</cp:revision>
  <dcterms:created xsi:type="dcterms:W3CDTF">2011-08-16T01:12:10Z</dcterms:created>
  <dcterms:modified xsi:type="dcterms:W3CDTF">2014-05-09T00:09:24Z</dcterms:modified>
</cp:coreProperties>
</file>