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705" r:id="rId5"/>
  </p:sldMasterIdLst>
  <p:notesMasterIdLst>
    <p:notesMasterId r:id="rId40"/>
  </p:notesMasterIdLst>
  <p:sldIdLst>
    <p:sldId id="258" r:id="rId6"/>
    <p:sldId id="404" r:id="rId7"/>
    <p:sldId id="327" r:id="rId8"/>
    <p:sldId id="502" r:id="rId9"/>
    <p:sldId id="439" r:id="rId10"/>
    <p:sldId id="431" r:id="rId11"/>
    <p:sldId id="442" r:id="rId12"/>
    <p:sldId id="441" r:id="rId13"/>
    <p:sldId id="432" r:id="rId14"/>
    <p:sldId id="491" r:id="rId15"/>
    <p:sldId id="498" r:id="rId16"/>
    <p:sldId id="378" r:id="rId17"/>
    <p:sldId id="504" r:id="rId18"/>
    <p:sldId id="509" r:id="rId19"/>
    <p:sldId id="510" r:id="rId20"/>
    <p:sldId id="506" r:id="rId21"/>
    <p:sldId id="505" r:id="rId22"/>
    <p:sldId id="500" r:id="rId23"/>
    <p:sldId id="369" r:id="rId24"/>
    <p:sldId id="428" r:id="rId25"/>
    <p:sldId id="520" r:id="rId26"/>
    <p:sldId id="427" r:id="rId27"/>
    <p:sldId id="507" r:id="rId28"/>
    <p:sldId id="429" r:id="rId29"/>
    <p:sldId id="511" r:id="rId30"/>
    <p:sldId id="512" r:id="rId31"/>
    <p:sldId id="513" r:id="rId32"/>
    <p:sldId id="508" r:id="rId33"/>
    <p:sldId id="514" r:id="rId34"/>
    <p:sldId id="515" r:id="rId35"/>
    <p:sldId id="516" r:id="rId36"/>
    <p:sldId id="518" r:id="rId37"/>
    <p:sldId id="519" r:id="rId38"/>
    <p:sldId id="517" r:id="rId39"/>
  </p:sldIdLst>
  <p:sldSz cx="9144000" cy="6858000" type="screen4x3"/>
  <p:notesSz cx="6858000" cy="9144000"/>
  <p:custDataLst>
    <p:tags r:id="rId41"/>
  </p:custData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A43"/>
    <a:srgbClr val="6AA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35" autoAdjust="0"/>
    <p:restoredTop sz="83179" autoAdjust="0"/>
  </p:normalViewPr>
  <p:slideViewPr>
    <p:cSldViewPr>
      <p:cViewPr varScale="1">
        <p:scale>
          <a:sx n="97" d="100"/>
          <a:sy n="97" d="100"/>
        </p:scale>
        <p:origin x="16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FF12E-AF0A-4666-BE47-2819528C641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A73CD90-602D-4BF4-B7B5-AC6E61E109FD}">
      <dgm:prSet phldrT="[Text]"/>
      <dgm:spPr/>
      <dgm:t>
        <a:bodyPr/>
        <a:lstStyle/>
        <a:p>
          <a:r>
            <a:rPr lang="en-AU" b="1" dirty="0" smtClean="0">
              <a:latin typeface="Arial Black" panose="020B0A04020102020204" pitchFamily="34" charset="0"/>
            </a:rPr>
            <a:t>1</a:t>
          </a:r>
          <a:r>
            <a:rPr lang="en-AU" dirty="0" smtClean="0"/>
            <a:t> </a:t>
          </a:r>
        </a:p>
        <a:p>
          <a:r>
            <a:rPr lang="en-AU" dirty="0" smtClean="0"/>
            <a:t>Identify, Research &amp; Qualify</a:t>
          </a:r>
          <a:endParaRPr lang="en-AU" dirty="0"/>
        </a:p>
      </dgm:t>
    </dgm:pt>
    <dgm:pt modelId="{2CB36859-E59D-4BEC-9CB9-A181C330C3B5}" type="parTrans" cxnId="{267AB842-F647-44F6-B1AD-A87AA92F3943}">
      <dgm:prSet/>
      <dgm:spPr/>
      <dgm:t>
        <a:bodyPr/>
        <a:lstStyle/>
        <a:p>
          <a:endParaRPr lang="en-AU"/>
        </a:p>
      </dgm:t>
    </dgm:pt>
    <dgm:pt modelId="{F737E1A9-3F18-4042-B808-740DFCDDBBEF}" type="sibTrans" cxnId="{267AB842-F647-44F6-B1AD-A87AA92F3943}">
      <dgm:prSet/>
      <dgm:spPr>
        <a:solidFill>
          <a:srgbClr val="0070C0"/>
        </a:solidFill>
      </dgm:spPr>
      <dgm:t>
        <a:bodyPr/>
        <a:lstStyle/>
        <a:p>
          <a:endParaRPr lang="en-AU"/>
        </a:p>
      </dgm:t>
    </dgm:pt>
    <dgm:pt modelId="{B91644D4-2BFE-4D74-831B-1294B93CEC9D}">
      <dgm:prSet phldrT="[Text]"/>
      <dgm:spPr/>
      <dgm:t>
        <a:bodyPr/>
        <a:lstStyle/>
        <a:p>
          <a:r>
            <a:rPr lang="en-AU" b="1" dirty="0" smtClean="0">
              <a:latin typeface="Arial Black" panose="020B0A04020102020204" pitchFamily="34" charset="0"/>
            </a:rPr>
            <a:t>2</a:t>
          </a:r>
          <a:r>
            <a:rPr lang="en-AU" dirty="0" smtClean="0"/>
            <a:t> </a:t>
          </a:r>
        </a:p>
        <a:p>
          <a:r>
            <a:rPr lang="en-AU" dirty="0" smtClean="0"/>
            <a:t>Inform &amp; Involve</a:t>
          </a:r>
          <a:endParaRPr lang="en-AU" dirty="0"/>
        </a:p>
      </dgm:t>
    </dgm:pt>
    <dgm:pt modelId="{3E72C0EB-53B5-4D64-AE4D-AE4EE4DD3F89}" type="parTrans" cxnId="{73BA54BE-127D-40C7-96B3-36A8945F7864}">
      <dgm:prSet/>
      <dgm:spPr/>
      <dgm:t>
        <a:bodyPr/>
        <a:lstStyle/>
        <a:p>
          <a:endParaRPr lang="en-AU"/>
        </a:p>
      </dgm:t>
    </dgm:pt>
    <dgm:pt modelId="{4F3EC809-8F9C-4455-A54C-F71C40F59EE5}" type="sibTrans" cxnId="{73BA54BE-127D-40C7-96B3-36A8945F7864}">
      <dgm:prSet/>
      <dgm:spPr>
        <a:solidFill>
          <a:srgbClr val="0070C0"/>
        </a:solidFill>
      </dgm:spPr>
      <dgm:t>
        <a:bodyPr/>
        <a:lstStyle/>
        <a:p>
          <a:endParaRPr lang="en-AU"/>
        </a:p>
      </dgm:t>
    </dgm:pt>
    <dgm:pt modelId="{328A3BE1-9314-4BCD-B11C-C7C77FF65CE7}">
      <dgm:prSet phldrT="[Text]"/>
      <dgm:spPr/>
      <dgm:t>
        <a:bodyPr/>
        <a:lstStyle/>
        <a:p>
          <a:r>
            <a:rPr lang="en-AU" b="1" dirty="0" smtClean="0">
              <a:latin typeface="Arial Black" panose="020B0A04020102020204" pitchFamily="34" charset="0"/>
            </a:rPr>
            <a:t>3</a:t>
          </a:r>
          <a:r>
            <a:rPr lang="en-AU" dirty="0" smtClean="0"/>
            <a:t> </a:t>
          </a:r>
        </a:p>
        <a:p>
          <a:r>
            <a:rPr lang="en-AU" dirty="0" smtClean="0"/>
            <a:t>Test Interest</a:t>
          </a:r>
          <a:endParaRPr lang="en-AU" dirty="0"/>
        </a:p>
      </dgm:t>
    </dgm:pt>
    <dgm:pt modelId="{C21A5D5F-8C54-4437-9017-DD8BD62DD761}" type="parTrans" cxnId="{BA48D41E-A2BC-48C5-9FB9-93C94C426E53}">
      <dgm:prSet/>
      <dgm:spPr/>
      <dgm:t>
        <a:bodyPr/>
        <a:lstStyle/>
        <a:p>
          <a:endParaRPr lang="en-AU"/>
        </a:p>
      </dgm:t>
    </dgm:pt>
    <dgm:pt modelId="{0304007E-E7B9-46A0-8BE9-214136802B68}" type="sibTrans" cxnId="{BA48D41E-A2BC-48C5-9FB9-93C94C426E53}">
      <dgm:prSet/>
      <dgm:spPr>
        <a:solidFill>
          <a:srgbClr val="0070C0"/>
        </a:solidFill>
      </dgm:spPr>
      <dgm:t>
        <a:bodyPr/>
        <a:lstStyle/>
        <a:p>
          <a:endParaRPr lang="en-AU"/>
        </a:p>
      </dgm:t>
    </dgm:pt>
    <dgm:pt modelId="{86B5B17D-66D4-42BF-9147-D8D0E7B11C00}">
      <dgm:prSet phldrT="[Text]"/>
      <dgm:spPr/>
      <dgm:t>
        <a:bodyPr/>
        <a:lstStyle/>
        <a:p>
          <a:r>
            <a:rPr lang="en-AU" b="1" dirty="0" smtClean="0">
              <a:latin typeface="Arial Black" panose="020B0A04020102020204" pitchFamily="34" charset="0"/>
            </a:rPr>
            <a:t>4</a:t>
          </a:r>
          <a:r>
            <a:rPr lang="en-AU" dirty="0" smtClean="0"/>
            <a:t> </a:t>
          </a:r>
        </a:p>
        <a:p>
          <a:r>
            <a:rPr lang="en-AU" dirty="0" smtClean="0"/>
            <a:t>Ask &amp; Confirm</a:t>
          </a:r>
          <a:endParaRPr lang="en-AU" dirty="0"/>
        </a:p>
      </dgm:t>
    </dgm:pt>
    <dgm:pt modelId="{DE5CE9AD-2BF9-4B97-8EF3-4B0B8D4388BF}" type="parTrans" cxnId="{55A8F59C-55F3-489B-BF99-8C01C68AEF75}">
      <dgm:prSet/>
      <dgm:spPr/>
      <dgm:t>
        <a:bodyPr/>
        <a:lstStyle/>
        <a:p>
          <a:endParaRPr lang="en-AU"/>
        </a:p>
      </dgm:t>
    </dgm:pt>
    <dgm:pt modelId="{3D88EF0F-0AAB-436C-9B17-9CA15436D69A}" type="sibTrans" cxnId="{55A8F59C-55F3-489B-BF99-8C01C68AEF75}">
      <dgm:prSet/>
      <dgm:spPr>
        <a:solidFill>
          <a:srgbClr val="0070C0"/>
        </a:solidFill>
      </dgm:spPr>
      <dgm:t>
        <a:bodyPr/>
        <a:lstStyle/>
        <a:p>
          <a:endParaRPr lang="en-AU"/>
        </a:p>
      </dgm:t>
    </dgm:pt>
    <dgm:pt modelId="{6291D3A9-D2BC-4DEC-8359-BAF1CC4166E5}">
      <dgm:prSet phldrT="[Text]"/>
      <dgm:spPr/>
      <dgm:t>
        <a:bodyPr/>
        <a:lstStyle/>
        <a:p>
          <a:r>
            <a:rPr lang="en-AU" b="1" dirty="0" smtClean="0">
              <a:latin typeface="Arial Black" panose="020B0A04020102020204" pitchFamily="34" charset="0"/>
            </a:rPr>
            <a:t>5</a:t>
          </a:r>
          <a:r>
            <a:rPr lang="en-AU" dirty="0" smtClean="0"/>
            <a:t> </a:t>
          </a:r>
        </a:p>
        <a:p>
          <a:r>
            <a:rPr lang="en-AU" dirty="0" smtClean="0"/>
            <a:t>Thank, Do, Report</a:t>
          </a:r>
          <a:endParaRPr lang="en-AU" dirty="0"/>
        </a:p>
      </dgm:t>
    </dgm:pt>
    <dgm:pt modelId="{D4D9EE5D-C83E-46F4-BB3F-C78CA2520B3A}" type="parTrans" cxnId="{9632D3D0-E8D6-4BF6-B471-66602D178CCD}">
      <dgm:prSet/>
      <dgm:spPr/>
      <dgm:t>
        <a:bodyPr/>
        <a:lstStyle/>
        <a:p>
          <a:endParaRPr lang="en-AU"/>
        </a:p>
      </dgm:t>
    </dgm:pt>
    <dgm:pt modelId="{681F1542-5F91-4024-9B9D-A21589F207B8}" type="sibTrans" cxnId="{9632D3D0-E8D6-4BF6-B471-66602D178CCD}">
      <dgm:prSet/>
      <dgm:spPr>
        <a:solidFill>
          <a:srgbClr val="0070C0"/>
        </a:solidFill>
      </dgm:spPr>
      <dgm:t>
        <a:bodyPr/>
        <a:lstStyle/>
        <a:p>
          <a:endParaRPr lang="en-AU"/>
        </a:p>
      </dgm:t>
    </dgm:pt>
    <dgm:pt modelId="{91DF3E41-9ADA-4FB1-971F-2848F6EED95A}" type="pres">
      <dgm:prSet presAssocID="{CFDFF12E-AF0A-4666-BE47-2819528C64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6FDC009-2ED7-4DB0-9896-D98D89E00D68}" type="pres">
      <dgm:prSet presAssocID="{7A73CD90-602D-4BF4-B7B5-AC6E61E109FD}" presName="dummy" presStyleCnt="0"/>
      <dgm:spPr/>
    </dgm:pt>
    <dgm:pt modelId="{B7BC2A6C-BA5B-446F-9EA0-A4747F5EF102}" type="pres">
      <dgm:prSet presAssocID="{7A73CD90-602D-4BF4-B7B5-AC6E61E109FD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281F14A-9AEA-44CF-BC82-3380EECD1CF2}" type="pres">
      <dgm:prSet presAssocID="{F737E1A9-3F18-4042-B808-740DFCDDBBEF}" presName="sibTrans" presStyleLbl="node1" presStyleIdx="0" presStyleCnt="5"/>
      <dgm:spPr/>
      <dgm:t>
        <a:bodyPr/>
        <a:lstStyle/>
        <a:p>
          <a:endParaRPr lang="en-AU"/>
        </a:p>
      </dgm:t>
    </dgm:pt>
    <dgm:pt modelId="{32D9E3E8-C20D-49B5-8F6C-C4661891DBB6}" type="pres">
      <dgm:prSet presAssocID="{B91644D4-2BFE-4D74-831B-1294B93CEC9D}" presName="dummy" presStyleCnt="0"/>
      <dgm:spPr/>
    </dgm:pt>
    <dgm:pt modelId="{2D81A0E9-1BBA-48D7-829C-7CF784780F71}" type="pres">
      <dgm:prSet presAssocID="{B91644D4-2BFE-4D74-831B-1294B93CEC9D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4C198E0-8C4A-462B-BFC6-1DA1CDCD2110}" type="pres">
      <dgm:prSet presAssocID="{4F3EC809-8F9C-4455-A54C-F71C40F59EE5}" presName="sibTrans" presStyleLbl="node1" presStyleIdx="1" presStyleCnt="5"/>
      <dgm:spPr/>
      <dgm:t>
        <a:bodyPr/>
        <a:lstStyle/>
        <a:p>
          <a:endParaRPr lang="en-AU"/>
        </a:p>
      </dgm:t>
    </dgm:pt>
    <dgm:pt modelId="{A44EEDFC-AF62-4EF6-A133-2B9D1644CB59}" type="pres">
      <dgm:prSet presAssocID="{328A3BE1-9314-4BCD-B11C-C7C77FF65CE7}" presName="dummy" presStyleCnt="0"/>
      <dgm:spPr/>
    </dgm:pt>
    <dgm:pt modelId="{28C21245-90BA-4B79-85AA-4D1A4F3DDE8B}" type="pres">
      <dgm:prSet presAssocID="{328A3BE1-9314-4BCD-B11C-C7C77FF65CE7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5329A5-5962-406C-AAE0-7EF67355E6FF}" type="pres">
      <dgm:prSet presAssocID="{0304007E-E7B9-46A0-8BE9-214136802B68}" presName="sibTrans" presStyleLbl="node1" presStyleIdx="2" presStyleCnt="5"/>
      <dgm:spPr/>
      <dgm:t>
        <a:bodyPr/>
        <a:lstStyle/>
        <a:p>
          <a:endParaRPr lang="en-AU"/>
        </a:p>
      </dgm:t>
    </dgm:pt>
    <dgm:pt modelId="{AAD3FF6D-F16E-4892-B31E-F0936E6F17AB}" type="pres">
      <dgm:prSet presAssocID="{86B5B17D-66D4-42BF-9147-D8D0E7B11C00}" presName="dummy" presStyleCnt="0"/>
      <dgm:spPr/>
    </dgm:pt>
    <dgm:pt modelId="{05754270-FF89-43DB-8702-7D8AB4740C80}" type="pres">
      <dgm:prSet presAssocID="{86B5B17D-66D4-42BF-9147-D8D0E7B11C00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9461116-C0EC-498F-B82F-730DEA2AFE5E}" type="pres">
      <dgm:prSet presAssocID="{3D88EF0F-0AAB-436C-9B17-9CA15436D69A}" presName="sibTrans" presStyleLbl="node1" presStyleIdx="3" presStyleCnt="5"/>
      <dgm:spPr/>
      <dgm:t>
        <a:bodyPr/>
        <a:lstStyle/>
        <a:p>
          <a:endParaRPr lang="en-AU"/>
        </a:p>
      </dgm:t>
    </dgm:pt>
    <dgm:pt modelId="{97396974-C725-4BC6-ADDB-A3B5D29702AC}" type="pres">
      <dgm:prSet presAssocID="{6291D3A9-D2BC-4DEC-8359-BAF1CC4166E5}" presName="dummy" presStyleCnt="0"/>
      <dgm:spPr/>
    </dgm:pt>
    <dgm:pt modelId="{2F755368-E301-4B53-9635-48E3D3FB4042}" type="pres">
      <dgm:prSet presAssocID="{6291D3A9-D2BC-4DEC-8359-BAF1CC4166E5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0495C48-493B-48F3-BD85-7E7B0C2F4FBF}" type="pres">
      <dgm:prSet presAssocID="{681F1542-5F91-4024-9B9D-A21589F207B8}" presName="sibTrans" presStyleLbl="node1" presStyleIdx="4" presStyleCnt="5"/>
      <dgm:spPr/>
      <dgm:t>
        <a:bodyPr/>
        <a:lstStyle/>
        <a:p>
          <a:endParaRPr lang="en-AU"/>
        </a:p>
      </dgm:t>
    </dgm:pt>
  </dgm:ptLst>
  <dgm:cxnLst>
    <dgm:cxn modelId="{55A8F59C-55F3-489B-BF99-8C01C68AEF75}" srcId="{CFDFF12E-AF0A-4666-BE47-2819528C6411}" destId="{86B5B17D-66D4-42BF-9147-D8D0E7B11C00}" srcOrd="3" destOrd="0" parTransId="{DE5CE9AD-2BF9-4B97-8EF3-4B0B8D4388BF}" sibTransId="{3D88EF0F-0AAB-436C-9B17-9CA15436D69A}"/>
    <dgm:cxn modelId="{FA9DE59B-B410-4224-9920-6759EE4E6685}" type="presOf" srcId="{328A3BE1-9314-4BCD-B11C-C7C77FF65CE7}" destId="{28C21245-90BA-4B79-85AA-4D1A4F3DDE8B}" srcOrd="0" destOrd="0" presId="urn:microsoft.com/office/officeart/2005/8/layout/cycle1"/>
    <dgm:cxn modelId="{CCB31392-CC84-42D2-823F-E168116E5BB4}" type="presOf" srcId="{6291D3A9-D2BC-4DEC-8359-BAF1CC4166E5}" destId="{2F755368-E301-4B53-9635-48E3D3FB4042}" srcOrd="0" destOrd="0" presId="urn:microsoft.com/office/officeart/2005/8/layout/cycle1"/>
    <dgm:cxn modelId="{267AB842-F647-44F6-B1AD-A87AA92F3943}" srcId="{CFDFF12E-AF0A-4666-BE47-2819528C6411}" destId="{7A73CD90-602D-4BF4-B7B5-AC6E61E109FD}" srcOrd="0" destOrd="0" parTransId="{2CB36859-E59D-4BEC-9CB9-A181C330C3B5}" sibTransId="{F737E1A9-3F18-4042-B808-740DFCDDBBEF}"/>
    <dgm:cxn modelId="{606930CB-FE5E-4019-B417-EC02DF948FB8}" type="presOf" srcId="{4F3EC809-8F9C-4455-A54C-F71C40F59EE5}" destId="{C4C198E0-8C4A-462B-BFC6-1DA1CDCD2110}" srcOrd="0" destOrd="0" presId="urn:microsoft.com/office/officeart/2005/8/layout/cycle1"/>
    <dgm:cxn modelId="{73BA54BE-127D-40C7-96B3-36A8945F7864}" srcId="{CFDFF12E-AF0A-4666-BE47-2819528C6411}" destId="{B91644D4-2BFE-4D74-831B-1294B93CEC9D}" srcOrd="1" destOrd="0" parTransId="{3E72C0EB-53B5-4D64-AE4D-AE4EE4DD3F89}" sibTransId="{4F3EC809-8F9C-4455-A54C-F71C40F59EE5}"/>
    <dgm:cxn modelId="{4D2A203A-215C-4ED7-8B26-846CA2BC3946}" type="presOf" srcId="{681F1542-5F91-4024-9B9D-A21589F207B8}" destId="{60495C48-493B-48F3-BD85-7E7B0C2F4FBF}" srcOrd="0" destOrd="0" presId="urn:microsoft.com/office/officeart/2005/8/layout/cycle1"/>
    <dgm:cxn modelId="{4D5CB094-A3B7-450C-A3EF-C892D0257785}" type="presOf" srcId="{7A73CD90-602D-4BF4-B7B5-AC6E61E109FD}" destId="{B7BC2A6C-BA5B-446F-9EA0-A4747F5EF102}" srcOrd="0" destOrd="0" presId="urn:microsoft.com/office/officeart/2005/8/layout/cycle1"/>
    <dgm:cxn modelId="{517B5F18-B1E6-44F1-A70C-4A012EC7D111}" type="presOf" srcId="{86B5B17D-66D4-42BF-9147-D8D0E7B11C00}" destId="{05754270-FF89-43DB-8702-7D8AB4740C80}" srcOrd="0" destOrd="0" presId="urn:microsoft.com/office/officeart/2005/8/layout/cycle1"/>
    <dgm:cxn modelId="{96CEB140-2B8C-46B9-8FFE-1943A65DC267}" type="presOf" srcId="{0304007E-E7B9-46A0-8BE9-214136802B68}" destId="{CF5329A5-5962-406C-AAE0-7EF67355E6FF}" srcOrd="0" destOrd="0" presId="urn:microsoft.com/office/officeart/2005/8/layout/cycle1"/>
    <dgm:cxn modelId="{5D66C772-266C-4C30-9A0F-6861D049C5BB}" type="presOf" srcId="{B91644D4-2BFE-4D74-831B-1294B93CEC9D}" destId="{2D81A0E9-1BBA-48D7-829C-7CF784780F71}" srcOrd="0" destOrd="0" presId="urn:microsoft.com/office/officeart/2005/8/layout/cycle1"/>
    <dgm:cxn modelId="{EED11FAD-A51C-4014-969D-78278125C285}" type="presOf" srcId="{F737E1A9-3F18-4042-B808-740DFCDDBBEF}" destId="{B281F14A-9AEA-44CF-BC82-3380EECD1CF2}" srcOrd="0" destOrd="0" presId="urn:microsoft.com/office/officeart/2005/8/layout/cycle1"/>
    <dgm:cxn modelId="{A4C21D19-5377-4323-A608-1759FE81CFE3}" type="presOf" srcId="{3D88EF0F-0AAB-436C-9B17-9CA15436D69A}" destId="{59461116-C0EC-498F-B82F-730DEA2AFE5E}" srcOrd="0" destOrd="0" presId="urn:microsoft.com/office/officeart/2005/8/layout/cycle1"/>
    <dgm:cxn modelId="{9632D3D0-E8D6-4BF6-B471-66602D178CCD}" srcId="{CFDFF12E-AF0A-4666-BE47-2819528C6411}" destId="{6291D3A9-D2BC-4DEC-8359-BAF1CC4166E5}" srcOrd="4" destOrd="0" parTransId="{D4D9EE5D-C83E-46F4-BB3F-C78CA2520B3A}" sibTransId="{681F1542-5F91-4024-9B9D-A21589F207B8}"/>
    <dgm:cxn modelId="{C7C9BB52-4230-4A39-930F-798EE5CF8913}" type="presOf" srcId="{CFDFF12E-AF0A-4666-BE47-2819528C6411}" destId="{91DF3E41-9ADA-4FB1-971F-2848F6EED95A}" srcOrd="0" destOrd="0" presId="urn:microsoft.com/office/officeart/2005/8/layout/cycle1"/>
    <dgm:cxn modelId="{BA48D41E-A2BC-48C5-9FB9-93C94C426E53}" srcId="{CFDFF12E-AF0A-4666-BE47-2819528C6411}" destId="{328A3BE1-9314-4BCD-B11C-C7C77FF65CE7}" srcOrd="2" destOrd="0" parTransId="{C21A5D5F-8C54-4437-9017-DD8BD62DD761}" sibTransId="{0304007E-E7B9-46A0-8BE9-214136802B68}"/>
    <dgm:cxn modelId="{F8F3E072-EB56-4071-B918-D85CE9C80EBF}" type="presParOf" srcId="{91DF3E41-9ADA-4FB1-971F-2848F6EED95A}" destId="{F6FDC009-2ED7-4DB0-9896-D98D89E00D68}" srcOrd="0" destOrd="0" presId="urn:microsoft.com/office/officeart/2005/8/layout/cycle1"/>
    <dgm:cxn modelId="{6AD41C29-356A-4B8C-B9D0-9E7B50593FC6}" type="presParOf" srcId="{91DF3E41-9ADA-4FB1-971F-2848F6EED95A}" destId="{B7BC2A6C-BA5B-446F-9EA0-A4747F5EF102}" srcOrd="1" destOrd="0" presId="urn:microsoft.com/office/officeart/2005/8/layout/cycle1"/>
    <dgm:cxn modelId="{DF1400C2-5E78-4B96-B992-2787C617CE6D}" type="presParOf" srcId="{91DF3E41-9ADA-4FB1-971F-2848F6EED95A}" destId="{B281F14A-9AEA-44CF-BC82-3380EECD1CF2}" srcOrd="2" destOrd="0" presId="urn:microsoft.com/office/officeart/2005/8/layout/cycle1"/>
    <dgm:cxn modelId="{A6AF7EAC-70CC-49D6-A863-D4AAC262CD5D}" type="presParOf" srcId="{91DF3E41-9ADA-4FB1-971F-2848F6EED95A}" destId="{32D9E3E8-C20D-49B5-8F6C-C4661891DBB6}" srcOrd="3" destOrd="0" presId="urn:microsoft.com/office/officeart/2005/8/layout/cycle1"/>
    <dgm:cxn modelId="{BBCA6408-DD70-4A52-A4DD-311C69FFE76E}" type="presParOf" srcId="{91DF3E41-9ADA-4FB1-971F-2848F6EED95A}" destId="{2D81A0E9-1BBA-48D7-829C-7CF784780F71}" srcOrd="4" destOrd="0" presId="urn:microsoft.com/office/officeart/2005/8/layout/cycle1"/>
    <dgm:cxn modelId="{3D150A40-606E-4059-840E-7C74CEDEB9E0}" type="presParOf" srcId="{91DF3E41-9ADA-4FB1-971F-2848F6EED95A}" destId="{C4C198E0-8C4A-462B-BFC6-1DA1CDCD2110}" srcOrd="5" destOrd="0" presId="urn:microsoft.com/office/officeart/2005/8/layout/cycle1"/>
    <dgm:cxn modelId="{537F17F8-7FDB-4ECA-93DA-AB42A1E50B04}" type="presParOf" srcId="{91DF3E41-9ADA-4FB1-971F-2848F6EED95A}" destId="{A44EEDFC-AF62-4EF6-A133-2B9D1644CB59}" srcOrd="6" destOrd="0" presId="urn:microsoft.com/office/officeart/2005/8/layout/cycle1"/>
    <dgm:cxn modelId="{93C913B1-2004-4CE9-ACB2-7CA350D19BD5}" type="presParOf" srcId="{91DF3E41-9ADA-4FB1-971F-2848F6EED95A}" destId="{28C21245-90BA-4B79-85AA-4D1A4F3DDE8B}" srcOrd="7" destOrd="0" presId="urn:microsoft.com/office/officeart/2005/8/layout/cycle1"/>
    <dgm:cxn modelId="{C1EEB0BD-6EFE-46E0-84BE-D97949145988}" type="presParOf" srcId="{91DF3E41-9ADA-4FB1-971F-2848F6EED95A}" destId="{CF5329A5-5962-406C-AAE0-7EF67355E6FF}" srcOrd="8" destOrd="0" presId="urn:microsoft.com/office/officeart/2005/8/layout/cycle1"/>
    <dgm:cxn modelId="{96D37922-29EE-4AAE-BF36-07DC048A7016}" type="presParOf" srcId="{91DF3E41-9ADA-4FB1-971F-2848F6EED95A}" destId="{AAD3FF6D-F16E-4892-B31E-F0936E6F17AB}" srcOrd="9" destOrd="0" presId="urn:microsoft.com/office/officeart/2005/8/layout/cycle1"/>
    <dgm:cxn modelId="{407DE7EB-5B8D-4D6B-908D-AE65B2D0D082}" type="presParOf" srcId="{91DF3E41-9ADA-4FB1-971F-2848F6EED95A}" destId="{05754270-FF89-43DB-8702-7D8AB4740C80}" srcOrd="10" destOrd="0" presId="urn:microsoft.com/office/officeart/2005/8/layout/cycle1"/>
    <dgm:cxn modelId="{E494C2E4-B1A9-475F-97E1-8730EE1258B4}" type="presParOf" srcId="{91DF3E41-9ADA-4FB1-971F-2848F6EED95A}" destId="{59461116-C0EC-498F-B82F-730DEA2AFE5E}" srcOrd="11" destOrd="0" presId="urn:microsoft.com/office/officeart/2005/8/layout/cycle1"/>
    <dgm:cxn modelId="{EC3314EB-4FDA-48A1-92DE-B7B4CC0C6F3E}" type="presParOf" srcId="{91DF3E41-9ADA-4FB1-971F-2848F6EED95A}" destId="{97396974-C725-4BC6-ADDB-A3B5D29702AC}" srcOrd="12" destOrd="0" presId="urn:microsoft.com/office/officeart/2005/8/layout/cycle1"/>
    <dgm:cxn modelId="{5DDF14A1-310A-4898-B9A0-70818DBBA2BA}" type="presParOf" srcId="{91DF3E41-9ADA-4FB1-971F-2848F6EED95A}" destId="{2F755368-E301-4B53-9635-48E3D3FB4042}" srcOrd="13" destOrd="0" presId="urn:microsoft.com/office/officeart/2005/8/layout/cycle1"/>
    <dgm:cxn modelId="{B46F19A8-B645-4A12-BF66-FD0F25112F35}" type="presParOf" srcId="{91DF3E41-9ADA-4FB1-971F-2848F6EED95A}" destId="{60495C48-493B-48F3-BD85-7E7B0C2F4FBF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41CAAE-5998-44B3-BC45-5829A237795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AAF309A-20B3-4C8A-AFA7-3E236C326FF2}" type="pres">
      <dgm:prSet presAssocID="{1041CAAE-5998-44B3-BC45-5829A237795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AU"/>
        </a:p>
      </dgm:t>
    </dgm:pt>
  </dgm:ptLst>
  <dgm:cxnLst>
    <dgm:cxn modelId="{8F210155-D4BD-4F1D-A13A-BADE9D7BFACD}" type="presOf" srcId="{1041CAAE-5998-44B3-BC45-5829A2377950}" destId="{8AAF309A-20B3-4C8A-AFA7-3E236C326FF2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2E520-4FA7-40A6-A570-A4B59804E5CC}" type="doc">
      <dgm:prSet loTypeId="urn:microsoft.com/office/officeart/2005/8/layout/arrow3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220BD84A-60FF-45B9-A702-2CE96144C9DA}">
      <dgm:prSet/>
      <dgm:spPr/>
      <dgm:t>
        <a:bodyPr/>
        <a:lstStyle/>
        <a:p>
          <a:pPr rtl="0"/>
          <a:r>
            <a:rPr lang="en-GB" b="1" dirty="0" smtClean="0"/>
            <a:t>Results</a:t>
          </a:r>
          <a:endParaRPr lang="en-GB" dirty="0"/>
        </a:p>
      </dgm:t>
    </dgm:pt>
    <dgm:pt modelId="{157B35C9-007D-45E9-BF01-87D646E14D5F}" type="parTrans" cxnId="{BDDF60FA-9893-4E28-9925-03E589B60C17}">
      <dgm:prSet/>
      <dgm:spPr/>
      <dgm:t>
        <a:bodyPr/>
        <a:lstStyle/>
        <a:p>
          <a:endParaRPr lang="en-GB"/>
        </a:p>
      </dgm:t>
    </dgm:pt>
    <dgm:pt modelId="{D272ABC0-E961-42F9-AFF3-DDCCF85D7D30}" type="sibTrans" cxnId="{BDDF60FA-9893-4E28-9925-03E589B60C17}">
      <dgm:prSet/>
      <dgm:spPr/>
      <dgm:t>
        <a:bodyPr/>
        <a:lstStyle/>
        <a:p>
          <a:endParaRPr lang="en-GB"/>
        </a:p>
      </dgm:t>
    </dgm:pt>
    <dgm:pt modelId="{F3707A76-C4EE-415D-88B4-7763338F3788}">
      <dgm:prSet/>
      <dgm:spPr/>
      <dgm:t>
        <a:bodyPr/>
        <a:lstStyle/>
        <a:p>
          <a:pPr rtl="0"/>
          <a:r>
            <a:rPr lang="en-GB" b="1" dirty="0" smtClean="0"/>
            <a:t>Resources</a:t>
          </a:r>
        </a:p>
        <a:p>
          <a:pPr rtl="0"/>
          <a:r>
            <a:rPr lang="en-GB" b="1" dirty="0" smtClean="0"/>
            <a:t>Skills</a:t>
          </a:r>
        </a:p>
        <a:p>
          <a:pPr rtl="0"/>
          <a:r>
            <a:rPr lang="en-GB" b="1" dirty="0" smtClean="0"/>
            <a:t>Time</a:t>
          </a:r>
        </a:p>
        <a:p>
          <a:pPr rtl="0"/>
          <a:endParaRPr lang="en-GB" dirty="0"/>
        </a:p>
      </dgm:t>
    </dgm:pt>
    <dgm:pt modelId="{18877ABA-762A-43E5-93D5-F84C8701C3B9}" type="parTrans" cxnId="{3799497B-708F-4812-B283-F3CF38F0346F}">
      <dgm:prSet/>
      <dgm:spPr/>
      <dgm:t>
        <a:bodyPr/>
        <a:lstStyle/>
        <a:p>
          <a:endParaRPr lang="en-GB"/>
        </a:p>
      </dgm:t>
    </dgm:pt>
    <dgm:pt modelId="{28BF7297-1B5D-4154-BEBC-4FB27AD51C5D}" type="sibTrans" cxnId="{3799497B-708F-4812-B283-F3CF38F0346F}">
      <dgm:prSet/>
      <dgm:spPr/>
      <dgm:t>
        <a:bodyPr/>
        <a:lstStyle/>
        <a:p>
          <a:endParaRPr lang="en-GB"/>
        </a:p>
      </dgm:t>
    </dgm:pt>
    <dgm:pt modelId="{0686F543-65C5-41DB-AC41-03DD7B82B990}" type="pres">
      <dgm:prSet presAssocID="{BA32E520-4FA7-40A6-A570-A4B59804E5C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9C4546F-B572-4D4E-8951-C9278F9E60F4}" type="pres">
      <dgm:prSet presAssocID="{BA32E520-4FA7-40A6-A570-A4B59804E5CC}" presName="divider" presStyleLbl="fgShp" presStyleIdx="0" presStyleCnt="1"/>
      <dgm:spPr/>
    </dgm:pt>
    <dgm:pt modelId="{6C3C58B2-DFE4-4D6D-B8CF-D8CC9EC9575D}" type="pres">
      <dgm:prSet presAssocID="{220BD84A-60FF-45B9-A702-2CE96144C9DA}" presName="downArrow" presStyleLbl="node1" presStyleIdx="0" presStyleCnt="2"/>
      <dgm:spPr/>
    </dgm:pt>
    <dgm:pt modelId="{0BF603FE-6D46-4F14-936D-18C3A6D6EE27}" type="pres">
      <dgm:prSet presAssocID="{220BD84A-60FF-45B9-A702-2CE96144C9DA}" presName="downArrowText" presStyleLbl="revTx" presStyleIdx="0" presStyleCnt="2" custLinFactX="-27757" custLinFactY="20439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A1306F-13E3-4031-9AB0-3CC260C8DDD5}" type="pres">
      <dgm:prSet presAssocID="{F3707A76-C4EE-415D-88B4-7763338F3788}" presName="upArrow" presStyleLbl="node1" presStyleIdx="1" presStyleCnt="2"/>
      <dgm:spPr/>
    </dgm:pt>
    <dgm:pt modelId="{E488ED66-BC35-486E-A73A-18B7DBC4F262}" type="pres">
      <dgm:prSet presAssocID="{F3707A76-C4EE-415D-88B4-7763338F3788}" presName="upArrowText" presStyleLbl="revTx" presStyleIdx="1" presStyleCnt="2" custLinFactX="25919" custLinFactY="-2794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DDF60FA-9893-4E28-9925-03E589B60C17}" srcId="{BA32E520-4FA7-40A6-A570-A4B59804E5CC}" destId="{220BD84A-60FF-45B9-A702-2CE96144C9DA}" srcOrd="0" destOrd="0" parTransId="{157B35C9-007D-45E9-BF01-87D646E14D5F}" sibTransId="{D272ABC0-E961-42F9-AFF3-DDCCF85D7D30}"/>
    <dgm:cxn modelId="{89F6E455-B2CE-4C14-B32F-68730A4EBCE1}" type="presOf" srcId="{F3707A76-C4EE-415D-88B4-7763338F3788}" destId="{E488ED66-BC35-486E-A73A-18B7DBC4F262}" srcOrd="0" destOrd="0" presId="urn:microsoft.com/office/officeart/2005/8/layout/arrow3"/>
    <dgm:cxn modelId="{0D0BAF34-D700-41B0-9D23-2E04B36CD246}" type="presOf" srcId="{220BD84A-60FF-45B9-A702-2CE96144C9DA}" destId="{0BF603FE-6D46-4F14-936D-18C3A6D6EE27}" srcOrd="0" destOrd="0" presId="urn:microsoft.com/office/officeart/2005/8/layout/arrow3"/>
    <dgm:cxn modelId="{A99ACF1C-8574-4C1B-AB0E-660C2F75C239}" type="presOf" srcId="{BA32E520-4FA7-40A6-A570-A4B59804E5CC}" destId="{0686F543-65C5-41DB-AC41-03DD7B82B990}" srcOrd="0" destOrd="0" presId="urn:microsoft.com/office/officeart/2005/8/layout/arrow3"/>
    <dgm:cxn modelId="{3799497B-708F-4812-B283-F3CF38F0346F}" srcId="{BA32E520-4FA7-40A6-A570-A4B59804E5CC}" destId="{F3707A76-C4EE-415D-88B4-7763338F3788}" srcOrd="1" destOrd="0" parTransId="{18877ABA-762A-43E5-93D5-F84C8701C3B9}" sibTransId="{28BF7297-1B5D-4154-BEBC-4FB27AD51C5D}"/>
    <dgm:cxn modelId="{19D53CAA-9C69-4A01-A84C-CC57A8182D40}" type="presParOf" srcId="{0686F543-65C5-41DB-AC41-03DD7B82B990}" destId="{A9C4546F-B572-4D4E-8951-C9278F9E60F4}" srcOrd="0" destOrd="0" presId="urn:microsoft.com/office/officeart/2005/8/layout/arrow3"/>
    <dgm:cxn modelId="{7F7B0C0C-C4A3-491E-91AD-259A0652CB9B}" type="presParOf" srcId="{0686F543-65C5-41DB-AC41-03DD7B82B990}" destId="{6C3C58B2-DFE4-4D6D-B8CF-D8CC9EC9575D}" srcOrd="1" destOrd="0" presId="urn:microsoft.com/office/officeart/2005/8/layout/arrow3"/>
    <dgm:cxn modelId="{94C4C7F0-7BFD-47E1-94A4-0CF34E1FF8BA}" type="presParOf" srcId="{0686F543-65C5-41DB-AC41-03DD7B82B990}" destId="{0BF603FE-6D46-4F14-936D-18C3A6D6EE27}" srcOrd="2" destOrd="0" presId="urn:microsoft.com/office/officeart/2005/8/layout/arrow3"/>
    <dgm:cxn modelId="{68C15C8E-71C3-4AFC-AC54-7C3ACD0298E4}" type="presParOf" srcId="{0686F543-65C5-41DB-AC41-03DD7B82B990}" destId="{09A1306F-13E3-4031-9AB0-3CC260C8DDD5}" srcOrd="3" destOrd="0" presId="urn:microsoft.com/office/officeart/2005/8/layout/arrow3"/>
    <dgm:cxn modelId="{F9C9662F-620F-4BEA-AC43-3F154FD932A5}" type="presParOf" srcId="{0686F543-65C5-41DB-AC41-03DD7B82B990}" destId="{E488ED66-BC35-486E-A73A-18B7DBC4F26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1E774C-731E-4755-8C68-6FB7CB18029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21C199-D9B2-4A16-8E89-144D1CCFFABC}" type="pres">
      <dgm:prSet presAssocID="{D31E774C-731E-4755-8C68-6FB7CB1802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</dgm:ptLst>
  <dgm:cxnLst>
    <dgm:cxn modelId="{DE19DD51-5113-429B-8992-840FB5DE76A1}" type="presOf" srcId="{D31E774C-731E-4755-8C68-6FB7CB180295}" destId="{C021C199-D9B2-4A16-8E89-144D1CCFFA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BB4ADC-CC95-442A-ADBB-FCBF5531EF5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458E299-4B41-4D3E-98D1-7A6B6DE32704}">
      <dgm:prSet phldrT="[Text]"/>
      <dgm:spPr/>
      <dgm:t>
        <a:bodyPr/>
        <a:lstStyle/>
        <a:p>
          <a:r>
            <a:rPr lang="en-AU" dirty="0" smtClean="0"/>
            <a:t>Events</a:t>
          </a:r>
          <a:endParaRPr lang="en-AU" dirty="0"/>
        </a:p>
      </dgm:t>
    </dgm:pt>
    <dgm:pt modelId="{01FF521A-549F-42FE-985E-5B78C6B0F16A}" type="parTrans" cxnId="{5747C9DF-0D1F-4067-91D1-880630D6118F}">
      <dgm:prSet/>
      <dgm:spPr/>
      <dgm:t>
        <a:bodyPr/>
        <a:lstStyle/>
        <a:p>
          <a:endParaRPr lang="en-AU"/>
        </a:p>
      </dgm:t>
    </dgm:pt>
    <dgm:pt modelId="{D4523331-611F-4FF8-BDDE-E7C49116608A}" type="sibTrans" cxnId="{5747C9DF-0D1F-4067-91D1-880630D6118F}">
      <dgm:prSet/>
      <dgm:spPr/>
      <dgm:t>
        <a:bodyPr/>
        <a:lstStyle/>
        <a:p>
          <a:endParaRPr lang="en-AU"/>
        </a:p>
      </dgm:t>
    </dgm:pt>
    <dgm:pt modelId="{9C009295-63AD-49C5-8C27-1E322A6007D4}">
      <dgm:prSet phldrT="[Text]"/>
      <dgm:spPr/>
      <dgm:t>
        <a:bodyPr/>
        <a:lstStyle/>
        <a:p>
          <a:r>
            <a:rPr lang="en-AU" dirty="0" smtClean="0"/>
            <a:t>Consider get-to-know-events</a:t>
          </a:r>
          <a:endParaRPr lang="en-AU" dirty="0"/>
        </a:p>
      </dgm:t>
    </dgm:pt>
    <dgm:pt modelId="{1854307B-B2F1-41EE-8962-82752801CDE3}" type="parTrans" cxnId="{0F2CFA6E-9C5D-434B-B15A-3DA24D76FC46}">
      <dgm:prSet/>
      <dgm:spPr/>
      <dgm:t>
        <a:bodyPr/>
        <a:lstStyle/>
        <a:p>
          <a:endParaRPr lang="en-AU"/>
        </a:p>
      </dgm:t>
    </dgm:pt>
    <dgm:pt modelId="{CB9E7EEE-A0AD-4578-92D5-D0CBECB5C013}" type="sibTrans" cxnId="{0F2CFA6E-9C5D-434B-B15A-3DA24D76FC46}">
      <dgm:prSet/>
      <dgm:spPr/>
      <dgm:t>
        <a:bodyPr/>
        <a:lstStyle/>
        <a:p>
          <a:endParaRPr lang="en-AU"/>
        </a:p>
      </dgm:t>
    </dgm:pt>
    <dgm:pt modelId="{578C3EE9-65C9-4014-A876-ED59A71F0D61}">
      <dgm:prSet phldrT="[Text]"/>
      <dgm:spPr/>
      <dgm:t>
        <a:bodyPr/>
        <a:lstStyle/>
        <a:p>
          <a:r>
            <a:rPr lang="en-AU" dirty="0" smtClean="0"/>
            <a:t>Direct Mail</a:t>
          </a:r>
          <a:endParaRPr lang="en-AU" dirty="0"/>
        </a:p>
      </dgm:t>
    </dgm:pt>
    <dgm:pt modelId="{6AC7AA33-A0E6-4D93-B477-CB6DB52AAE5C}" type="parTrans" cxnId="{91892955-5786-4A69-8304-B49CA4A1B1E8}">
      <dgm:prSet/>
      <dgm:spPr/>
      <dgm:t>
        <a:bodyPr/>
        <a:lstStyle/>
        <a:p>
          <a:endParaRPr lang="en-AU"/>
        </a:p>
      </dgm:t>
    </dgm:pt>
    <dgm:pt modelId="{720766A8-DFB4-4C99-B082-3A255C00D250}" type="sibTrans" cxnId="{91892955-5786-4A69-8304-B49CA4A1B1E8}">
      <dgm:prSet/>
      <dgm:spPr/>
      <dgm:t>
        <a:bodyPr/>
        <a:lstStyle/>
        <a:p>
          <a:endParaRPr lang="en-AU"/>
        </a:p>
      </dgm:t>
    </dgm:pt>
    <dgm:pt modelId="{6B81F63A-C44A-4B3B-B89A-51B763F4F149}">
      <dgm:prSet phldrT="[Text]"/>
      <dgm:spPr/>
      <dgm:t>
        <a:bodyPr/>
        <a:lstStyle/>
        <a:p>
          <a:r>
            <a:rPr lang="en-AU" dirty="0" smtClean="0"/>
            <a:t>Projects to support?</a:t>
          </a:r>
          <a:endParaRPr lang="en-AU" dirty="0"/>
        </a:p>
      </dgm:t>
    </dgm:pt>
    <dgm:pt modelId="{F1DFB951-2FB9-473D-BCD5-849C7C649284}" type="parTrans" cxnId="{809E4BFE-933C-4EF5-9094-9B2CAA332B91}">
      <dgm:prSet/>
      <dgm:spPr/>
      <dgm:t>
        <a:bodyPr/>
        <a:lstStyle/>
        <a:p>
          <a:endParaRPr lang="en-AU"/>
        </a:p>
      </dgm:t>
    </dgm:pt>
    <dgm:pt modelId="{10DAEEC5-32F3-412A-BBFF-4E4C9B48E83B}" type="sibTrans" cxnId="{809E4BFE-933C-4EF5-9094-9B2CAA332B91}">
      <dgm:prSet/>
      <dgm:spPr/>
      <dgm:t>
        <a:bodyPr/>
        <a:lstStyle/>
        <a:p>
          <a:endParaRPr lang="en-AU"/>
        </a:p>
      </dgm:t>
    </dgm:pt>
    <dgm:pt modelId="{4F03CE6A-6161-47E3-B1CA-1E918EDAA77B}">
      <dgm:prSet phldrT="[Text]"/>
      <dgm:spPr/>
      <dgm:t>
        <a:bodyPr/>
        <a:lstStyle/>
        <a:p>
          <a:r>
            <a:rPr lang="en-AU" dirty="0" smtClean="0"/>
            <a:t>Timing of mailing?</a:t>
          </a:r>
          <a:endParaRPr lang="en-AU" dirty="0"/>
        </a:p>
      </dgm:t>
    </dgm:pt>
    <dgm:pt modelId="{5E9D05E8-15A0-4F78-A018-242B2C5500A5}" type="parTrans" cxnId="{C489657A-9603-4F10-953B-C5BED51012F4}">
      <dgm:prSet/>
      <dgm:spPr/>
      <dgm:t>
        <a:bodyPr/>
        <a:lstStyle/>
        <a:p>
          <a:endParaRPr lang="en-AU"/>
        </a:p>
      </dgm:t>
    </dgm:pt>
    <dgm:pt modelId="{414C553F-2451-4016-88A0-12BFE9A30420}" type="sibTrans" cxnId="{C489657A-9603-4F10-953B-C5BED51012F4}">
      <dgm:prSet/>
      <dgm:spPr/>
      <dgm:t>
        <a:bodyPr/>
        <a:lstStyle/>
        <a:p>
          <a:endParaRPr lang="en-AU"/>
        </a:p>
      </dgm:t>
    </dgm:pt>
    <dgm:pt modelId="{644BFBE5-C841-44A6-B7CD-4DE90AD85FA6}">
      <dgm:prSet phldrT="[Text]"/>
      <dgm:spPr/>
      <dgm:t>
        <a:bodyPr/>
        <a:lstStyle/>
        <a:p>
          <a:r>
            <a:rPr lang="en-AU" dirty="0" smtClean="0"/>
            <a:t>Grants</a:t>
          </a:r>
          <a:endParaRPr lang="en-AU" dirty="0"/>
        </a:p>
      </dgm:t>
    </dgm:pt>
    <dgm:pt modelId="{416F409D-C5B7-42D0-8F31-EF438762778E}" type="parTrans" cxnId="{592DB232-710A-45A3-BE04-750465F9D1F2}">
      <dgm:prSet/>
      <dgm:spPr/>
      <dgm:t>
        <a:bodyPr/>
        <a:lstStyle/>
        <a:p>
          <a:endParaRPr lang="en-AU"/>
        </a:p>
      </dgm:t>
    </dgm:pt>
    <dgm:pt modelId="{D4EDDC63-AE00-46AD-A13B-D82098797826}" type="sibTrans" cxnId="{592DB232-710A-45A3-BE04-750465F9D1F2}">
      <dgm:prSet/>
      <dgm:spPr/>
      <dgm:t>
        <a:bodyPr/>
        <a:lstStyle/>
        <a:p>
          <a:endParaRPr lang="en-AU"/>
        </a:p>
      </dgm:t>
    </dgm:pt>
    <dgm:pt modelId="{999B7716-357A-49A3-A99A-D214138FA907}">
      <dgm:prSet phldrT="[Text]"/>
      <dgm:spPr/>
      <dgm:t>
        <a:bodyPr/>
        <a:lstStyle/>
        <a:p>
          <a:r>
            <a:rPr lang="en-AU" dirty="0" smtClean="0"/>
            <a:t>Resources to assist research/identification</a:t>
          </a:r>
          <a:endParaRPr lang="en-AU" dirty="0"/>
        </a:p>
      </dgm:t>
    </dgm:pt>
    <dgm:pt modelId="{F66C6082-FF06-4D70-B25F-88415036B97E}" type="parTrans" cxnId="{00475CA8-F472-4B97-B7D3-C025E46383A4}">
      <dgm:prSet/>
      <dgm:spPr/>
      <dgm:t>
        <a:bodyPr/>
        <a:lstStyle/>
        <a:p>
          <a:endParaRPr lang="en-AU"/>
        </a:p>
      </dgm:t>
    </dgm:pt>
    <dgm:pt modelId="{F0568541-94D6-4669-94C6-2F4D50C2945E}" type="sibTrans" cxnId="{00475CA8-F472-4B97-B7D3-C025E46383A4}">
      <dgm:prSet/>
      <dgm:spPr/>
      <dgm:t>
        <a:bodyPr/>
        <a:lstStyle/>
        <a:p>
          <a:endParaRPr lang="en-AU"/>
        </a:p>
      </dgm:t>
    </dgm:pt>
    <dgm:pt modelId="{2C5AE944-75CB-45FE-832B-53A7A9CD1E5D}">
      <dgm:prSet phldrT="[Text]"/>
      <dgm:spPr/>
      <dgm:t>
        <a:bodyPr/>
        <a:lstStyle/>
        <a:p>
          <a:r>
            <a:rPr lang="en-AU" dirty="0" smtClean="0"/>
            <a:t>Database/ list of names?</a:t>
          </a:r>
          <a:endParaRPr lang="en-AU" dirty="0"/>
        </a:p>
      </dgm:t>
    </dgm:pt>
    <dgm:pt modelId="{9C5CF25E-CDB0-4E03-B3E9-20ED2615E982}" type="parTrans" cxnId="{40AD484F-3479-4A4B-9C67-E7F999310D1B}">
      <dgm:prSet/>
      <dgm:spPr/>
      <dgm:t>
        <a:bodyPr/>
        <a:lstStyle/>
        <a:p>
          <a:endParaRPr lang="en-AU"/>
        </a:p>
      </dgm:t>
    </dgm:pt>
    <dgm:pt modelId="{3A09D75D-BBE4-4068-AD0E-36B420D1ABFB}" type="sibTrans" cxnId="{40AD484F-3479-4A4B-9C67-E7F999310D1B}">
      <dgm:prSet/>
      <dgm:spPr/>
      <dgm:t>
        <a:bodyPr/>
        <a:lstStyle/>
        <a:p>
          <a:endParaRPr lang="en-AU"/>
        </a:p>
      </dgm:t>
    </dgm:pt>
    <dgm:pt modelId="{A9E660E2-478C-49EA-B7BD-4D370F4BE75F}">
      <dgm:prSet phldrT="[Text]"/>
      <dgm:spPr/>
      <dgm:t>
        <a:bodyPr/>
        <a:lstStyle/>
        <a:p>
          <a:endParaRPr lang="en-AU" dirty="0"/>
        </a:p>
      </dgm:t>
    </dgm:pt>
    <dgm:pt modelId="{7C1CC5EC-E2E9-4EFF-8729-612F1623F9D0}" type="parTrans" cxnId="{0A9714B6-B3A2-4D1D-B9D3-AAC68D3C63FD}">
      <dgm:prSet/>
      <dgm:spPr/>
      <dgm:t>
        <a:bodyPr/>
        <a:lstStyle/>
        <a:p>
          <a:endParaRPr lang="en-AU"/>
        </a:p>
      </dgm:t>
    </dgm:pt>
    <dgm:pt modelId="{C9AE3989-5035-47BB-A46C-D6F03B086249}" type="sibTrans" cxnId="{0A9714B6-B3A2-4D1D-B9D3-AAC68D3C63FD}">
      <dgm:prSet/>
      <dgm:spPr/>
      <dgm:t>
        <a:bodyPr/>
        <a:lstStyle/>
        <a:p>
          <a:endParaRPr lang="en-AU"/>
        </a:p>
      </dgm:t>
    </dgm:pt>
    <dgm:pt modelId="{B84A683A-72E1-44ED-BFE3-97AA2FA73D29}">
      <dgm:prSet/>
      <dgm:spPr/>
      <dgm:t>
        <a:bodyPr/>
        <a:lstStyle/>
        <a:p>
          <a:r>
            <a:rPr lang="en-AU" dirty="0" smtClean="0"/>
            <a:t>Sponsorship</a:t>
          </a:r>
          <a:endParaRPr lang="en-AU" dirty="0"/>
        </a:p>
      </dgm:t>
    </dgm:pt>
    <dgm:pt modelId="{8551D8A5-B43B-4AED-AEDD-D9EDF1D5A959}" type="parTrans" cxnId="{8A399B27-FB27-40C7-90B6-EE1C16F97646}">
      <dgm:prSet/>
      <dgm:spPr/>
      <dgm:t>
        <a:bodyPr/>
        <a:lstStyle/>
        <a:p>
          <a:endParaRPr lang="en-AU"/>
        </a:p>
      </dgm:t>
    </dgm:pt>
    <dgm:pt modelId="{3A6CD5CB-D510-43F2-9B75-BB3808F31534}" type="sibTrans" cxnId="{8A399B27-FB27-40C7-90B6-EE1C16F97646}">
      <dgm:prSet/>
      <dgm:spPr/>
      <dgm:t>
        <a:bodyPr/>
        <a:lstStyle/>
        <a:p>
          <a:endParaRPr lang="en-AU"/>
        </a:p>
      </dgm:t>
    </dgm:pt>
    <dgm:pt modelId="{B5AFE2FF-0D5D-4C36-9DA5-9625327DE9E1}">
      <dgm:prSet/>
      <dgm:spPr/>
      <dgm:t>
        <a:bodyPr/>
        <a:lstStyle/>
        <a:p>
          <a:r>
            <a:rPr lang="en-AU" dirty="0" smtClean="0"/>
            <a:t>What is your value proposition to sponsors?</a:t>
          </a:r>
          <a:endParaRPr lang="en-AU" dirty="0"/>
        </a:p>
      </dgm:t>
    </dgm:pt>
    <dgm:pt modelId="{BB3D77C0-D3A3-4867-BAD3-806E0C14EB9D}" type="parTrans" cxnId="{9DED6AFC-A2C2-4C16-A533-FB60BA2AB21B}">
      <dgm:prSet/>
      <dgm:spPr/>
      <dgm:t>
        <a:bodyPr/>
        <a:lstStyle/>
        <a:p>
          <a:endParaRPr lang="en-AU"/>
        </a:p>
      </dgm:t>
    </dgm:pt>
    <dgm:pt modelId="{6F074329-EFE4-44AF-BF45-13350918E610}" type="sibTrans" cxnId="{9DED6AFC-A2C2-4C16-A533-FB60BA2AB21B}">
      <dgm:prSet/>
      <dgm:spPr/>
      <dgm:t>
        <a:bodyPr/>
        <a:lstStyle/>
        <a:p>
          <a:endParaRPr lang="en-AU"/>
        </a:p>
      </dgm:t>
    </dgm:pt>
    <dgm:pt modelId="{5977B3C6-C289-4C51-B95E-614837DDCB4C}">
      <dgm:prSet/>
      <dgm:spPr/>
      <dgm:t>
        <a:bodyPr/>
        <a:lstStyle/>
        <a:p>
          <a:r>
            <a:rPr lang="en-AU" dirty="0" smtClean="0"/>
            <a:t>Major Gifts</a:t>
          </a:r>
          <a:endParaRPr lang="en-AU" dirty="0"/>
        </a:p>
      </dgm:t>
    </dgm:pt>
    <dgm:pt modelId="{C9A0119D-7BA7-4139-A87E-7B249F0A0FD6}" type="parTrans" cxnId="{8CB0FBA1-8BB3-4D4D-B192-C0FA256CD17F}">
      <dgm:prSet/>
      <dgm:spPr/>
      <dgm:t>
        <a:bodyPr/>
        <a:lstStyle/>
        <a:p>
          <a:endParaRPr lang="en-AU"/>
        </a:p>
      </dgm:t>
    </dgm:pt>
    <dgm:pt modelId="{C2E58972-6DAB-493F-A30D-0DEC4C385C4C}" type="sibTrans" cxnId="{8CB0FBA1-8BB3-4D4D-B192-C0FA256CD17F}">
      <dgm:prSet/>
      <dgm:spPr/>
      <dgm:t>
        <a:bodyPr/>
        <a:lstStyle/>
        <a:p>
          <a:endParaRPr lang="en-AU"/>
        </a:p>
      </dgm:t>
    </dgm:pt>
    <dgm:pt modelId="{EB30A720-5E9A-426D-A565-15A2A23EF99C}">
      <dgm:prSet/>
      <dgm:spPr/>
      <dgm:t>
        <a:bodyPr/>
        <a:lstStyle/>
        <a:p>
          <a:r>
            <a:rPr lang="en-AU" dirty="0" smtClean="0"/>
            <a:t>Who is in your network of prospects? </a:t>
          </a:r>
          <a:endParaRPr lang="en-AU" dirty="0"/>
        </a:p>
      </dgm:t>
    </dgm:pt>
    <dgm:pt modelId="{DE28D65B-B7B7-42ED-A768-023B1D6D88AE}" type="parTrans" cxnId="{5D97D6D7-BDCE-4786-9C21-D1A4F8B24F30}">
      <dgm:prSet/>
      <dgm:spPr/>
      <dgm:t>
        <a:bodyPr/>
        <a:lstStyle/>
        <a:p>
          <a:endParaRPr lang="en-AU"/>
        </a:p>
      </dgm:t>
    </dgm:pt>
    <dgm:pt modelId="{F975A944-452D-41A9-853B-BE7008FBEE1B}" type="sibTrans" cxnId="{5D97D6D7-BDCE-4786-9C21-D1A4F8B24F30}">
      <dgm:prSet/>
      <dgm:spPr/>
      <dgm:t>
        <a:bodyPr/>
        <a:lstStyle/>
        <a:p>
          <a:endParaRPr lang="en-AU"/>
        </a:p>
      </dgm:t>
    </dgm:pt>
    <dgm:pt modelId="{D4720FB0-B940-44B4-8E49-E1BB4A29D17C}" type="pres">
      <dgm:prSet presAssocID="{F2BB4ADC-CC95-442A-ADBB-FCBF5531EF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20B8A85-3473-4F43-9265-9B9B8DFC4D8A}" type="pres">
      <dgm:prSet presAssocID="{3458E299-4B41-4D3E-98D1-7A6B6DE32704}" presName="linNode" presStyleCnt="0"/>
      <dgm:spPr/>
    </dgm:pt>
    <dgm:pt modelId="{124A3C0A-C674-4454-B1AD-D7EFA4E20AF2}" type="pres">
      <dgm:prSet presAssocID="{3458E299-4B41-4D3E-98D1-7A6B6DE32704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BFB7050-E6AB-42C7-9E4B-398EF4AB33C0}" type="pres">
      <dgm:prSet presAssocID="{3458E299-4B41-4D3E-98D1-7A6B6DE32704}" presName="descendantText" presStyleLbl="alignAccFollowNode1" presStyleIdx="0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2FE480F-3E4B-4D04-AE8B-CC1FAF13A616}" type="pres">
      <dgm:prSet presAssocID="{D4523331-611F-4FF8-BDDE-E7C49116608A}" presName="sp" presStyleCnt="0"/>
      <dgm:spPr/>
    </dgm:pt>
    <dgm:pt modelId="{F693AF15-D399-446E-AA19-86A757C4215E}" type="pres">
      <dgm:prSet presAssocID="{578C3EE9-65C9-4014-A876-ED59A71F0D61}" presName="linNode" presStyleCnt="0"/>
      <dgm:spPr/>
    </dgm:pt>
    <dgm:pt modelId="{A450798A-ECDF-4591-8908-E1EC9F68A679}" type="pres">
      <dgm:prSet presAssocID="{578C3EE9-65C9-4014-A876-ED59A71F0D61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72B7C05-E4B0-478F-AE7D-834849BE9B8E}" type="pres">
      <dgm:prSet presAssocID="{578C3EE9-65C9-4014-A876-ED59A71F0D61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B63A7F1-DB6A-4B90-92C7-988549862A2B}" type="pres">
      <dgm:prSet presAssocID="{720766A8-DFB4-4C99-B082-3A255C00D250}" presName="sp" presStyleCnt="0"/>
      <dgm:spPr/>
    </dgm:pt>
    <dgm:pt modelId="{AA412642-7572-4048-988B-13ACBAFC2B27}" type="pres">
      <dgm:prSet presAssocID="{644BFBE5-C841-44A6-B7CD-4DE90AD85FA6}" presName="linNode" presStyleCnt="0"/>
      <dgm:spPr/>
    </dgm:pt>
    <dgm:pt modelId="{5E9AFEC2-D895-4EC3-A808-FC31BD448C2B}" type="pres">
      <dgm:prSet presAssocID="{644BFBE5-C841-44A6-B7CD-4DE90AD85FA6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92E0188-A15A-4F8C-AB89-E9FBA234355E}" type="pres">
      <dgm:prSet presAssocID="{644BFBE5-C841-44A6-B7CD-4DE90AD85FA6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72BCF11-7A9B-4F15-AD4F-87CCE697A18B}" type="pres">
      <dgm:prSet presAssocID="{D4EDDC63-AE00-46AD-A13B-D82098797826}" presName="sp" presStyleCnt="0"/>
      <dgm:spPr/>
    </dgm:pt>
    <dgm:pt modelId="{CD18E331-8495-4740-8660-4717DFEBACFB}" type="pres">
      <dgm:prSet presAssocID="{B84A683A-72E1-44ED-BFE3-97AA2FA73D29}" presName="linNode" presStyleCnt="0"/>
      <dgm:spPr/>
    </dgm:pt>
    <dgm:pt modelId="{EB0EDEFD-5A94-4352-91DA-BE2F5DBFDB9E}" type="pres">
      <dgm:prSet presAssocID="{B84A683A-72E1-44ED-BFE3-97AA2FA73D2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0F9237B-C459-48A8-8CA6-D646D6BE65F3}" type="pres">
      <dgm:prSet presAssocID="{B84A683A-72E1-44ED-BFE3-97AA2FA73D2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FFB2DEA-9579-48A0-A272-C11A6B166218}" type="pres">
      <dgm:prSet presAssocID="{3A6CD5CB-D510-43F2-9B75-BB3808F31534}" presName="sp" presStyleCnt="0"/>
      <dgm:spPr/>
    </dgm:pt>
    <dgm:pt modelId="{8CABE385-A5A3-4F47-BC57-CFED2DC92100}" type="pres">
      <dgm:prSet presAssocID="{5977B3C6-C289-4C51-B95E-614837DDCB4C}" presName="linNode" presStyleCnt="0"/>
      <dgm:spPr/>
    </dgm:pt>
    <dgm:pt modelId="{28A9C921-2588-41D9-8F56-E0D12D3436B6}" type="pres">
      <dgm:prSet presAssocID="{5977B3C6-C289-4C51-B95E-614837DDCB4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F40E0F2-4CFA-4C53-9B39-53BDA5560F03}" type="pres">
      <dgm:prSet presAssocID="{5977B3C6-C289-4C51-B95E-614837DDCB4C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6E2A3C4-6306-41A7-B877-AE49A9FB5384}" type="presOf" srcId="{9C009295-63AD-49C5-8C27-1E322A6007D4}" destId="{DBFB7050-E6AB-42C7-9E4B-398EF4AB33C0}" srcOrd="0" destOrd="0" presId="urn:microsoft.com/office/officeart/2005/8/layout/vList5"/>
    <dgm:cxn modelId="{9DED6AFC-A2C2-4C16-A533-FB60BA2AB21B}" srcId="{B84A683A-72E1-44ED-BFE3-97AA2FA73D29}" destId="{B5AFE2FF-0D5D-4C36-9DA5-9625327DE9E1}" srcOrd="0" destOrd="0" parTransId="{BB3D77C0-D3A3-4867-BAD3-806E0C14EB9D}" sibTransId="{6F074329-EFE4-44AF-BF45-13350918E610}"/>
    <dgm:cxn modelId="{BA26E6E1-8491-48CC-8AB2-7567B9E66C12}" type="presOf" srcId="{EB30A720-5E9A-426D-A565-15A2A23EF99C}" destId="{7F40E0F2-4CFA-4C53-9B39-53BDA5560F03}" srcOrd="0" destOrd="0" presId="urn:microsoft.com/office/officeart/2005/8/layout/vList5"/>
    <dgm:cxn modelId="{0F2CFA6E-9C5D-434B-B15A-3DA24D76FC46}" srcId="{3458E299-4B41-4D3E-98D1-7A6B6DE32704}" destId="{9C009295-63AD-49C5-8C27-1E322A6007D4}" srcOrd="0" destOrd="0" parTransId="{1854307B-B2F1-41EE-8962-82752801CDE3}" sibTransId="{CB9E7EEE-A0AD-4578-92D5-D0CBECB5C013}"/>
    <dgm:cxn modelId="{00475CA8-F472-4B97-B7D3-C025E46383A4}" srcId="{644BFBE5-C841-44A6-B7CD-4DE90AD85FA6}" destId="{999B7716-357A-49A3-A99A-D214138FA907}" srcOrd="0" destOrd="0" parTransId="{F66C6082-FF06-4D70-B25F-88415036B97E}" sibTransId="{F0568541-94D6-4669-94C6-2F4D50C2945E}"/>
    <dgm:cxn modelId="{8CB0FBA1-8BB3-4D4D-B192-C0FA256CD17F}" srcId="{F2BB4ADC-CC95-442A-ADBB-FCBF5531EF52}" destId="{5977B3C6-C289-4C51-B95E-614837DDCB4C}" srcOrd="4" destOrd="0" parTransId="{C9A0119D-7BA7-4139-A87E-7B249F0A0FD6}" sibTransId="{C2E58972-6DAB-493F-A30D-0DEC4C385C4C}"/>
    <dgm:cxn modelId="{592DB232-710A-45A3-BE04-750465F9D1F2}" srcId="{F2BB4ADC-CC95-442A-ADBB-FCBF5531EF52}" destId="{644BFBE5-C841-44A6-B7CD-4DE90AD85FA6}" srcOrd="2" destOrd="0" parTransId="{416F409D-C5B7-42D0-8F31-EF438762778E}" sibTransId="{D4EDDC63-AE00-46AD-A13B-D82098797826}"/>
    <dgm:cxn modelId="{0A9714B6-B3A2-4D1D-B9D3-AAC68D3C63FD}" srcId="{644BFBE5-C841-44A6-B7CD-4DE90AD85FA6}" destId="{A9E660E2-478C-49EA-B7BD-4D370F4BE75F}" srcOrd="1" destOrd="0" parTransId="{7C1CC5EC-E2E9-4EFF-8729-612F1623F9D0}" sibTransId="{C9AE3989-5035-47BB-A46C-D6F03B086249}"/>
    <dgm:cxn modelId="{809E4BFE-933C-4EF5-9094-9B2CAA332B91}" srcId="{578C3EE9-65C9-4014-A876-ED59A71F0D61}" destId="{6B81F63A-C44A-4B3B-B89A-51B763F4F149}" srcOrd="0" destOrd="0" parTransId="{F1DFB951-2FB9-473D-BCD5-849C7C649284}" sibTransId="{10DAEEC5-32F3-412A-BBFF-4E4C9B48E83B}"/>
    <dgm:cxn modelId="{B97175B0-D6FB-498F-9DB5-78491CD65878}" type="presOf" srcId="{3458E299-4B41-4D3E-98D1-7A6B6DE32704}" destId="{124A3C0A-C674-4454-B1AD-D7EFA4E20AF2}" srcOrd="0" destOrd="0" presId="urn:microsoft.com/office/officeart/2005/8/layout/vList5"/>
    <dgm:cxn modelId="{91892955-5786-4A69-8304-B49CA4A1B1E8}" srcId="{F2BB4ADC-CC95-442A-ADBB-FCBF5531EF52}" destId="{578C3EE9-65C9-4014-A876-ED59A71F0D61}" srcOrd="1" destOrd="0" parTransId="{6AC7AA33-A0E6-4D93-B477-CB6DB52AAE5C}" sibTransId="{720766A8-DFB4-4C99-B082-3A255C00D250}"/>
    <dgm:cxn modelId="{633C93CC-D8F6-4178-B1A1-7088902A7B70}" type="presOf" srcId="{6B81F63A-C44A-4B3B-B89A-51B763F4F149}" destId="{872B7C05-E4B0-478F-AE7D-834849BE9B8E}" srcOrd="0" destOrd="0" presId="urn:microsoft.com/office/officeart/2005/8/layout/vList5"/>
    <dgm:cxn modelId="{40AD484F-3479-4A4B-9C67-E7F999310D1B}" srcId="{578C3EE9-65C9-4014-A876-ED59A71F0D61}" destId="{2C5AE944-75CB-45FE-832B-53A7A9CD1E5D}" srcOrd="2" destOrd="0" parTransId="{9C5CF25E-CDB0-4E03-B3E9-20ED2615E982}" sibTransId="{3A09D75D-BBE4-4068-AD0E-36B420D1ABFB}"/>
    <dgm:cxn modelId="{59CA023D-F460-4FEE-A40A-ED346526A13B}" type="presOf" srcId="{999B7716-357A-49A3-A99A-D214138FA907}" destId="{C92E0188-A15A-4F8C-AB89-E9FBA234355E}" srcOrd="0" destOrd="0" presId="urn:microsoft.com/office/officeart/2005/8/layout/vList5"/>
    <dgm:cxn modelId="{3243BBA9-1BFF-4C5F-8DEB-FB3198384CCB}" type="presOf" srcId="{644BFBE5-C841-44A6-B7CD-4DE90AD85FA6}" destId="{5E9AFEC2-D895-4EC3-A808-FC31BD448C2B}" srcOrd="0" destOrd="0" presId="urn:microsoft.com/office/officeart/2005/8/layout/vList5"/>
    <dgm:cxn modelId="{415E4ED7-29C2-4B2F-BE92-7176ABFFFDD2}" type="presOf" srcId="{A9E660E2-478C-49EA-B7BD-4D370F4BE75F}" destId="{C92E0188-A15A-4F8C-AB89-E9FBA234355E}" srcOrd="0" destOrd="1" presId="urn:microsoft.com/office/officeart/2005/8/layout/vList5"/>
    <dgm:cxn modelId="{4502D471-73F9-4AE5-97D3-2629D27692AD}" type="presOf" srcId="{2C5AE944-75CB-45FE-832B-53A7A9CD1E5D}" destId="{872B7C05-E4B0-478F-AE7D-834849BE9B8E}" srcOrd="0" destOrd="2" presId="urn:microsoft.com/office/officeart/2005/8/layout/vList5"/>
    <dgm:cxn modelId="{8A399B27-FB27-40C7-90B6-EE1C16F97646}" srcId="{F2BB4ADC-CC95-442A-ADBB-FCBF5531EF52}" destId="{B84A683A-72E1-44ED-BFE3-97AA2FA73D29}" srcOrd="3" destOrd="0" parTransId="{8551D8A5-B43B-4AED-AEDD-D9EDF1D5A959}" sibTransId="{3A6CD5CB-D510-43F2-9B75-BB3808F31534}"/>
    <dgm:cxn modelId="{23A0F086-21A7-4218-91AB-B37E4F3112CE}" type="presOf" srcId="{578C3EE9-65C9-4014-A876-ED59A71F0D61}" destId="{A450798A-ECDF-4591-8908-E1EC9F68A679}" srcOrd="0" destOrd="0" presId="urn:microsoft.com/office/officeart/2005/8/layout/vList5"/>
    <dgm:cxn modelId="{826D9B43-2954-40A2-A3FD-A480E68410DB}" type="presOf" srcId="{B84A683A-72E1-44ED-BFE3-97AA2FA73D29}" destId="{EB0EDEFD-5A94-4352-91DA-BE2F5DBFDB9E}" srcOrd="0" destOrd="0" presId="urn:microsoft.com/office/officeart/2005/8/layout/vList5"/>
    <dgm:cxn modelId="{F4CD48D7-0B8F-4AEC-9750-92D9269AD4FA}" type="presOf" srcId="{F2BB4ADC-CC95-442A-ADBB-FCBF5531EF52}" destId="{D4720FB0-B940-44B4-8E49-E1BB4A29D17C}" srcOrd="0" destOrd="0" presId="urn:microsoft.com/office/officeart/2005/8/layout/vList5"/>
    <dgm:cxn modelId="{4343D4BF-F7A8-4ED4-BADF-716D1D2DAB3E}" type="presOf" srcId="{4F03CE6A-6161-47E3-B1CA-1E918EDAA77B}" destId="{872B7C05-E4B0-478F-AE7D-834849BE9B8E}" srcOrd="0" destOrd="1" presId="urn:microsoft.com/office/officeart/2005/8/layout/vList5"/>
    <dgm:cxn modelId="{0A5C3DBF-E5A0-4714-AC0C-5B2ED56F7EB2}" type="presOf" srcId="{B5AFE2FF-0D5D-4C36-9DA5-9625327DE9E1}" destId="{60F9237B-C459-48A8-8CA6-D646D6BE65F3}" srcOrd="0" destOrd="0" presId="urn:microsoft.com/office/officeart/2005/8/layout/vList5"/>
    <dgm:cxn modelId="{062E5948-94B7-475A-9478-BEF7355EB2D1}" type="presOf" srcId="{5977B3C6-C289-4C51-B95E-614837DDCB4C}" destId="{28A9C921-2588-41D9-8F56-E0D12D3436B6}" srcOrd="0" destOrd="0" presId="urn:microsoft.com/office/officeart/2005/8/layout/vList5"/>
    <dgm:cxn modelId="{C489657A-9603-4F10-953B-C5BED51012F4}" srcId="{578C3EE9-65C9-4014-A876-ED59A71F0D61}" destId="{4F03CE6A-6161-47E3-B1CA-1E918EDAA77B}" srcOrd="1" destOrd="0" parTransId="{5E9D05E8-15A0-4F78-A018-242B2C5500A5}" sibTransId="{414C553F-2451-4016-88A0-12BFE9A30420}"/>
    <dgm:cxn modelId="{5747C9DF-0D1F-4067-91D1-880630D6118F}" srcId="{F2BB4ADC-CC95-442A-ADBB-FCBF5531EF52}" destId="{3458E299-4B41-4D3E-98D1-7A6B6DE32704}" srcOrd="0" destOrd="0" parTransId="{01FF521A-549F-42FE-985E-5B78C6B0F16A}" sibTransId="{D4523331-611F-4FF8-BDDE-E7C49116608A}"/>
    <dgm:cxn modelId="{5D97D6D7-BDCE-4786-9C21-D1A4F8B24F30}" srcId="{5977B3C6-C289-4C51-B95E-614837DDCB4C}" destId="{EB30A720-5E9A-426D-A565-15A2A23EF99C}" srcOrd="0" destOrd="0" parTransId="{DE28D65B-B7B7-42ED-A768-023B1D6D88AE}" sibTransId="{F975A944-452D-41A9-853B-BE7008FBEE1B}"/>
    <dgm:cxn modelId="{EAE08B33-BAF0-4D3B-AA60-42AC750A9B11}" type="presParOf" srcId="{D4720FB0-B940-44B4-8E49-E1BB4A29D17C}" destId="{B20B8A85-3473-4F43-9265-9B9B8DFC4D8A}" srcOrd="0" destOrd="0" presId="urn:microsoft.com/office/officeart/2005/8/layout/vList5"/>
    <dgm:cxn modelId="{2BA9B0C2-7F6B-43F8-B9ED-2B09774CE32F}" type="presParOf" srcId="{B20B8A85-3473-4F43-9265-9B9B8DFC4D8A}" destId="{124A3C0A-C674-4454-B1AD-D7EFA4E20AF2}" srcOrd="0" destOrd="0" presId="urn:microsoft.com/office/officeart/2005/8/layout/vList5"/>
    <dgm:cxn modelId="{D76DC7CB-66D1-4F1D-8B18-12C6A501C4D0}" type="presParOf" srcId="{B20B8A85-3473-4F43-9265-9B9B8DFC4D8A}" destId="{DBFB7050-E6AB-42C7-9E4B-398EF4AB33C0}" srcOrd="1" destOrd="0" presId="urn:microsoft.com/office/officeart/2005/8/layout/vList5"/>
    <dgm:cxn modelId="{A553C9EA-C378-481E-91BA-4AFC0E1DC1AA}" type="presParOf" srcId="{D4720FB0-B940-44B4-8E49-E1BB4A29D17C}" destId="{32FE480F-3E4B-4D04-AE8B-CC1FAF13A616}" srcOrd="1" destOrd="0" presId="urn:microsoft.com/office/officeart/2005/8/layout/vList5"/>
    <dgm:cxn modelId="{065CA6E7-D53A-41AC-893C-F9BAA06A6D47}" type="presParOf" srcId="{D4720FB0-B940-44B4-8E49-E1BB4A29D17C}" destId="{F693AF15-D399-446E-AA19-86A757C4215E}" srcOrd="2" destOrd="0" presId="urn:microsoft.com/office/officeart/2005/8/layout/vList5"/>
    <dgm:cxn modelId="{0ED19326-8487-42C3-930C-3DE6364A671D}" type="presParOf" srcId="{F693AF15-D399-446E-AA19-86A757C4215E}" destId="{A450798A-ECDF-4591-8908-E1EC9F68A679}" srcOrd="0" destOrd="0" presId="urn:microsoft.com/office/officeart/2005/8/layout/vList5"/>
    <dgm:cxn modelId="{552F30BE-F452-4D34-BD26-C33C158ADB72}" type="presParOf" srcId="{F693AF15-D399-446E-AA19-86A757C4215E}" destId="{872B7C05-E4B0-478F-AE7D-834849BE9B8E}" srcOrd="1" destOrd="0" presId="urn:microsoft.com/office/officeart/2005/8/layout/vList5"/>
    <dgm:cxn modelId="{8B891622-D9B5-4FCB-BC59-41929D826367}" type="presParOf" srcId="{D4720FB0-B940-44B4-8E49-E1BB4A29D17C}" destId="{BB63A7F1-DB6A-4B90-92C7-988549862A2B}" srcOrd="3" destOrd="0" presId="urn:microsoft.com/office/officeart/2005/8/layout/vList5"/>
    <dgm:cxn modelId="{02FA295C-C41E-4B34-B623-ACEFE3B4365E}" type="presParOf" srcId="{D4720FB0-B940-44B4-8E49-E1BB4A29D17C}" destId="{AA412642-7572-4048-988B-13ACBAFC2B27}" srcOrd="4" destOrd="0" presId="urn:microsoft.com/office/officeart/2005/8/layout/vList5"/>
    <dgm:cxn modelId="{08DC016C-853C-44A5-A7F6-7BD9CA4A0D92}" type="presParOf" srcId="{AA412642-7572-4048-988B-13ACBAFC2B27}" destId="{5E9AFEC2-D895-4EC3-A808-FC31BD448C2B}" srcOrd="0" destOrd="0" presId="urn:microsoft.com/office/officeart/2005/8/layout/vList5"/>
    <dgm:cxn modelId="{66B9244C-A240-4D6D-BC52-5AE68F7D9192}" type="presParOf" srcId="{AA412642-7572-4048-988B-13ACBAFC2B27}" destId="{C92E0188-A15A-4F8C-AB89-E9FBA234355E}" srcOrd="1" destOrd="0" presId="urn:microsoft.com/office/officeart/2005/8/layout/vList5"/>
    <dgm:cxn modelId="{19DE326C-131B-424C-92D5-B79408E08753}" type="presParOf" srcId="{D4720FB0-B940-44B4-8E49-E1BB4A29D17C}" destId="{F72BCF11-7A9B-4F15-AD4F-87CCE697A18B}" srcOrd="5" destOrd="0" presId="urn:microsoft.com/office/officeart/2005/8/layout/vList5"/>
    <dgm:cxn modelId="{CF0A9567-90A4-4108-A4BD-D2344E8E4814}" type="presParOf" srcId="{D4720FB0-B940-44B4-8E49-E1BB4A29D17C}" destId="{CD18E331-8495-4740-8660-4717DFEBACFB}" srcOrd="6" destOrd="0" presId="urn:microsoft.com/office/officeart/2005/8/layout/vList5"/>
    <dgm:cxn modelId="{F35DB5B8-48EB-4F92-894E-C6E23D6BD384}" type="presParOf" srcId="{CD18E331-8495-4740-8660-4717DFEBACFB}" destId="{EB0EDEFD-5A94-4352-91DA-BE2F5DBFDB9E}" srcOrd="0" destOrd="0" presId="urn:microsoft.com/office/officeart/2005/8/layout/vList5"/>
    <dgm:cxn modelId="{D3AB8908-5C4C-4C3A-B6F3-38EE7CB84241}" type="presParOf" srcId="{CD18E331-8495-4740-8660-4717DFEBACFB}" destId="{60F9237B-C459-48A8-8CA6-D646D6BE65F3}" srcOrd="1" destOrd="0" presId="urn:microsoft.com/office/officeart/2005/8/layout/vList5"/>
    <dgm:cxn modelId="{4D394EEC-AD02-433B-80D2-B177901710CE}" type="presParOf" srcId="{D4720FB0-B940-44B4-8E49-E1BB4A29D17C}" destId="{4FFB2DEA-9579-48A0-A272-C11A6B166218}" srcOrd="7" destOrd="0" presId="urn:microsoft.com/office/officeart/2005/8/layout/vList5"/>
    <dgm:cxn modelId="{6ED37ECF-F20C-4600-AA88-3CFA1E67B35C}" type="presParOf" srcId="{D4720FB0-B940-44B4-8E49-E1BB4A29D17C}" destId="{8CABE385-A5A3-4F47-BC57-CFED2DC92100}" srcOrd="8" destOrd="0" presId="urn:microsoft.com/office/officeart/2005/8/layout/vList5"/>
    <dgm:cxn modelId="{76C754A3-94FC-482D-ABA2-F35D0DB58311}" type="presParOf" srcId="{8CABE385-A5A3-4F47-BC57-CFED2DC92100}" destId="{28A9C921-2588-41D9-8F56-E0D12D3436B6}" srcOrd="0" destOrd="0" presId="urn:microsoft.com/office/officeart/2005/8/layout/vList5"/>
    <dgm:cxn modelId="{DE395A25-87F3-4CAD-A295-DBFB1CBC9F48}" type="presParOf" srcId="{8CABE385-A5A3-4F47-BC57-CFED2DC92100}" destId="{7F40E0F2-4CFA-4C53-9B39-53BDA5560F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E9A34-4D15-44A5-B7E3-BF6367E02CEA}" type="datetimeFigureOut">
              <a:rPr lang="en-CA" smtClean="0"/>
              <a:pPr/>
              <a:t>2015-05-22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FF3F0-D6A0-4EFA-BBC8-A9C932CFE747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633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95B50E3-9354-45EC-B26F-8C6FDAE14448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816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60F7-D4F7-4F7C-9D0F-99F0EBA398AD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577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F3F0-D6A0-4EFA-BBC8-A9C932CFE747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5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B3BF8-ECF5-41CC-93F1-54AED375BE36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496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B21E8D-AACF-4428-AB6D-5C95E872A5E9}" type="slidenum">
              <a:rPr lang="en-CA" smtClean="0"/>
              <a:pPr eaLnBrk="1" hangingPunct="1"/>
              <a:t>12</a:t>
            </a:fld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32141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F3F0-D6A0-4EFA-BBC8-A9C932CFE747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7442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F256D5-E9F0-4FE0-A541-0A9580822D97}" type="slidenum">
              <a:rPr lang="en-CA" smtClean="0"/>
              <a:pPr eaLnBrk="1" hangingPunct="1"/>
              <a:t>19</a:t>
            </a:fld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332057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Betsy Chapin Taylor, Healthcare</a:t>
            </a:r>
            <a:r>
              <a:rPr lang="en-AU" baseline="0" dirty="0" smtClean="0"/>
              <a:t> Philanthropy – worth looking at for case for support writing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F3F0-D6A0-4EFA-BBC8-A9C932CFE747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194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ver_sheet_backgroun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2" t="30698" r="7724" b="40967"/>
          <a:stretch>
            <a:fillRect/>
          </a:stretch>
        </p:blipFill>
        <p:spPr bwMode="auto">
          <a:xfrm>
            <a:off x="0" y="-34925"/>
            <a:ext cx="9145588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36048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162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6AA5AD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31BE4A-ECB4-4F4A-9C1C-60D50A077413}" type="slidenum">
              <a:rPr lang="en-CA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D1A4B-A543-4B8B-BFD7-C755ED45CC85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0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2065D-9CC2-40E1-A455-940714AA988F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83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F6CB-A2C7-466F-B562-EDE07772D109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17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E701E-A727-41B5-AE6C-51E3795D27C6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23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110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74638" y="68263"/>
            <a:ext cx="8718550" cy="6027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6691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68263"/>
            <a:ext cx="7551738" cy="827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4638" y="1376363"/>
            <a:ext cx="4248150" cy="4719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1376363"/>
            <a:ext cx="4248150" cy="4719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1243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68263"/>
            <a:ext cx="7551738" cy="827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638" y="1376363"/>
            <a:ext cx="4248150" cy="4719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188" y="1376363"/>
            <a:ext cx="4248150" cy="4719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6688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450" y="68263"/>
            <a:ext cx="7551738" cy="827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4638" y="1376363"/>
            <a:ext cx="4248150" cy="4719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75188" y="1376363"/>
            <a:ext cx="4248150" cy="4719637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144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97C4C-D4B0-43A5-AAE5-806CBCFA6E0D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45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D1A4B-A543-4B8B-BFD7-C755ED45CC85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128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2065D-9CC2-40E1-A455-940714AA988F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111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F6CB-A2C7-466F-B562-EDE07772D109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9800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E701E-A727-41B5-AE6C-51E3795D27C6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357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32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ver_sheet_backgroun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2" t="30698" r="7724" b="40967"/>
          <a:stretch>
            <a:fillRect/>
          </a:stretch>
        </p:blipFill>
        <p:spPr bwMode="auto">
          <a:xfrm>
            <a:off x="0" y="-34925"/>
            <a:ext cx="9145588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36048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162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6AA5AD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31BE4A-ECB4-4F4A-9C1C-60D50A077413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9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97C4C-D4B0-43A5-AAE5-806CBCFA6E0D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6" name="Picture 18" descr="White version dark green image for pp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8" b="766"/>
          <a:stretch>
            <a:fillRect/>
          </a:stretch>
        </p:blipFill>
        <p:spPr bwMode="auto">
          <a:xfrm>
            <a:off x="7092950" y="5145088"/>
            <a:ext cx="2051050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7" name="Picture 19" descr="Global Philanthropic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6126163"/>
            <a:ext cx="1246187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CA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CA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F14EC4B2-2719-481F-924F-8AA1FD08F852}" type="slidenum">
              <a:rPr lang="en-CA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6" r:id="rId5"/>
    <p:sldLayoutId id="2147483658" r:id="rId6"/>
    <p:sldLayoutId id="2147483660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44A4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44A43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44A43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44A43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44A43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44A43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44A43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44A43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44A43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entury Gothic" pitchFamily="34" charset="0"/>
        <a:buChar char="○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entury Gothic" pitchFamily="34" charset="0"/>
        <a:buChar char="◦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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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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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6" name="Picture 18" descr="White version dark green image for pp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8" b="766"/>
          <a:stretch>
            <a:fillRect/>
          </a:stretch>
        </p:blipFill>
        <p:spPr bwMode="auto">
          <a:xfrm>
            <a:off x="7092950" y="5145088"/>
            <a:ext cx="2051050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7" name="Picture 19" descr="Global Philanthropic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6126163"/>
            <a:ext cx="1246187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F14EC4B2-2719-481F-924F-8AA1FD08F852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 lang="en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5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44A4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44A43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44A43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44A43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44A43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44A43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44A43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44A43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44A43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entury Gothic" pitchFamily="34" charset="0"/>
        <a:buChar char="○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entury Gothic" pitchFamily="34" charset="0"/>
        <a:buChar char="◦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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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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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980728"/>
            <a:ext cx="8399241" cy="1872208"/>
          </a:xfrm>
        </p:spPr>
        <p:txBody>
          <a:bodyPr/>
          <a:lstStyle/>
          <a:p>
            <a:pPr>
              <a:defRPr/>
            </a:pP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Fundraising</a:t>
            </a:r>
            <a:endParaRPr lang="en-A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377" y="3501008"/>
            <a:ext cx="8424936" cy="72008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AU" sz="3600" b="1" dirty="0" smtClean="0"/>
              <a:t>Jacqueline Cameron, Research Manager and Consultant</a:t>
            </a:r>
            <a:endParaRPr lang="en-CA" sz="36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528" y="5229200"/>
            <a:ext cx="34563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rgbClr val="6AA5A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Century Gothic" pitchFamily="34" charset="0"/>
              <a:buChar char="○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entury Gothic" pitchFamily="34" charset="0"/>
              <a:buChar char="◦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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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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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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AU" sz="1800" dirty="0" smtClean="0"/>
              <a:t>25 May 2015</a:t>
            </a:r>
          </a:p>
        </p:txBody>
      </p:sp>
    </p:spTree>
    <p:extLst>
      <p:ext uri="{BB962C8B-B14F-4D97-AF65-F5344CB8AC3E}">
        <p14:creationId xmlns:p14="http://schemas.microsoft.com/office/powerpoint/2010/main" val="41916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521796"/>
            <a:ext cx="7772400" cy="1143000"/>
          </a:xfrm>
        </p:spPr>
        <p:txBody>
          <a:bodyPr/>
          <a:lstStyle/>
          <a:p>
            <a:r>
              <a:rPr lang="en-AU" dirty="0" smtClean="0">
                <a:solidFill>
                  <a:srgbClr val="0070C0"/>
                </a:solidFill>
              </a:rPr>
              <a:t>Fundraising is a process</a:t>
            </a:r>
            <a:endParaRPr lang="en-AU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58" name="Picture 2" descr="http://info.fpcnational.com/Portals/135230/images/hr-gears-handshak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1"/>
            <a:ext cx="5832648" cy="47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5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0254332"/>
              </p:ext>
            </p:extLst>
          </p:nvPr>
        </p:nvGraphicFramePr>
        <p:xfrm>
          <a:off x="395536" y="823640"/>
          <a:ext cx="828092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01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6840760" cy="1008112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Everyone is Responsible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23556" name="Picture 4" descr="http://t3.gstatic.com/images?q=tbn:ANd9GcRhmYM2BUY2BPiNlVqXh7GjhlrXAccMhQnD1DUNU3KZuCnOTRtgCG3gW1wIJ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6679"/>
            <a:ext cx="570213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8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143000"/>
          </a:xfrm>
        </p:spPr>
        <p:txBody>
          <a:bodyPr/>
          <a:lstStyle/>
          <a:p>
            <a:r>
              <a:rPr lang="en-AU" dirty="0" smtClean="0"/>
              <a:t>FUNDRAISING ACTIVITIES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22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074275"/>
              </p:ext>
            </p:extLst>
          </p:nvPr>
        </p:nvGraphicFramePr>
        <p:xfrm>
          <a:off x="685800" y="404664"/>
          <a:ext cx="7846640" cy="569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0088777"/>
              </p:ext>
            </p:extLst>
          </p:nvPr>
        </p:nvGraphicFramePr>
        <p:xfrm>
          <a:off x="395536" y="332656"/>
          <a:ext cx="80648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41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 bwMode="auto">
          <a:xfrm>
            <a:off x="336963" y="834944"/>
            <a:ext cx="435334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44A4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44A43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44A43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44A43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44A43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44A43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44A43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44A43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44A43"/>
                </a:solidFill>
                <a:latin typeface="Century Gothic" pitchFamily="34" charset="0"/>
              </a:defRPr>
            </a:lvl9pPr>
          </a:lstStyle>
          <a:p>
            <a:pPr algn="l"/>
            <a:endParaRPr lang="en-AU" kern="0" dirty="0" smtClean="0">
              <a:solidFill>
                <a:schemeClr val="tx2"/>
              </a:solidFill>
            </a:endParaRPr>
          </a:p>
          <a:p>
            <a:pPr algn="l"/>
            <a:r>
              <a:rPr lang="en-AU" kern="0" dirty="0" smtClean="0">
                <a:solidFill>
                  <a:schemeClr val="tx2"/>
                </a:solidFill>
              </a:rPr>
              <a:t>Return on a $1 investment for different types of fundraising activities </a:t>
            </a:r>
            <a:endParaRPr lang="en-AU" kern="0" dirty="0">
              <a:solidFill>
                <a:schemeClr val="tx2"/>
              </a:solidFill>
            </a:endParaRPr>
          </a:p>
        </p:txBody>
      </p:sp>
      <p:sp>
        <p:nvSpPr>
          <p:cNvPr id="38" name="Right Arrow 37"/>
          <p:cNvSpPr/>
          <p:nvPr/>
        </p:nvSpPr>
        <p:spPr bwMode="auto">
          <a:xfrm rot="16200000">
            <a:off x="4328894" y="2797943"/>
            <a:ext cx="4414968" cy="477979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entury Gothic" pitchFamily="34" charset="0"/>
            </a:endParaRPr>
          </a:p>
        </p:txBody>
      </p:sp>
      <p:pic>
        <p:nvPicPr>
          <p:cNvPr id="39" name="Picture 2" descr="http://www.perthmint.com.au/images/product/250/2170-1dollar-First-Note-Last-Coin-Pack-1dollar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6226" y1="69340" x2="96226" y2="69340"/>
                        <a14:foregroundMark x1="1887" y1="60377" x2="1887" y2="60377"/>
                        <a14:foregroundMark x1="1887" y1="62736" x2="1887" y2="62736"/>
                        <a14:foregroundMark x1="1887" y1="61321" x2="1887" y2="61321"/>
                        <a14:foregroundMark x1="1887" y1="59434" x2="1887" y2="59434"/>
                        <a14:foregroundMark x1="1887" y1="59434" x2="1887" y2="58491"/>
                        <a14:foregroundMark x1="1415" y1="58019" x2="1415" y2="58019"/>
                        <a14:foregroundMark x1="943" y1="56604" x2="943" y2="56604"/>
                        <a14:foregroundMark x1="472" y1="56132" x2="472" y2="54717"/>
                        <a14:foregroundMark x1="472" y1="53774" x2="472" y2="53774"/>
                        <a14:foregroundMark x1="472" y1="53302" x2="472" y2="52358"/>
                        <a14:foregroundMark x1="472" y1="52358" x2="472" y2="52358"/>
                        <a14:foregroundMark x1="0" y1="50472" x2="0" y2="50472"/>
                        <a14:foregroundMark x1="94811" y1="72170" x2="94811" y2="72170"/>
                        <a14:foregroundMark x1="94811" y1="72170" x2="94811" y2="72170"/>
                        <a14:foregroundMark x1="95755" y1="70283" x2="95755" y2="70283"/>
                        <a14:foregroundMark x1="95755" y1="70283" x2="95755" y2="69340"/>
                        <a14:foregroundMark x1="96226" y1="69340" x2="96226" y2="69340"/>
                        <a14:foregroundMark x1="96698" y1="68396" x2="96698" y2="68396"/>
                        <a14:foregroundMark x1="96698" y1="67925" x2="96698" y2="67925"/>
                        <a14:foregroundMark x1="97642" y1="66509" x2="97642" y2="65094"/>
                        <a14:foregroundMark x1="98113" y1="65094" x2="98113" y2="65094"/>
                        <a14:foregroundMark x1="98113" y1="64623" x2="98113" y2="64623"/>
                        <a14:foregroundMark x1="98585" y1="63208" x2="98585" y2="63208"/>
                        <a14:foregroundMark x1="98585" y1="62736" x2="98585" y2="62736"/>
                        <a14:foregroundMark x1="98585" y1="61792" x2="98585" y2="61792"/>
                        <a14:foregroundMark x1="98585" y1="61792" x2="98585" y2="61792"/>
                        <a14:foregroundMark x1="98585" y1="61321" x2="98585" y2="61321"/>
                        <a14:foregroundMark x1="98585" y1="60377" x2="98585" y2="60377"/>
                        <a14:foregroundMark x1="98585" y1="59906" x2="98585" y2="59906"/>
                        <a14:foregroundMark x1="98585" y1="59434" x2="98585" y2="59434"/>
                        <a14:foregroundMark x1="99057" y1="58491" x2="99057" y2="58491"/>
                        <a14:foregroundMark x1="97642" y1="66038" x2="97642" y2="66038"/>
                        <a14:foregroundMark x1="97642" y1="66509" x2="97642" y2="66509"/>
                        <a14:foregroundMark x1="96698" y1="71698" x2="96698" y2="71698"/>
                        <a14:foregroundMark x1="96698" y1="71698" x2="96698" y2="71698"/>
                        <a14:foregroundMark x1="96698" y1="71698" x2="96698" y2="70755"/>
                        <a14:foregroundMark x1="96698" y1="69811" x2="96698" y2="69811"/>
                        <a14:foregroundMark x1="98113" y1="68396" x2="98113" y2="68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764" y="4903406"/>
            <a:ext cx="883227" cy="8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417850" y="4610425"/>
            <a:ext cx="256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1</a:t>
            </a:r>
            <a:endParaRPr lang="en-GB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417850" y="4317444"/>
            <a:ext cx="256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/>
              <a:t>5</a:t>
            </a:r>
            <a:endParaRPr lang="en-GB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375607" y="4024463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10</a:t>
            </a:r>
            <a:endParaRPr lang="en-GB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381783" y="3731482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15</a:t>
            </a:r>
            <a:endParaRPr lang="en-GB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381783" y="3434217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20</a:t>
            </a:r>
            <a:endParaRPr lang="en-GB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384989" y="3150609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25</a:t>
            </a:r>
            <a:endParaRPr lang="en-GB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375607" y="2857628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30</a:t>
            </a:r>
            <a:endParaRPr lang="en-GB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384989" y="2579416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35</a:t>
            </a:r>
            <a:endParaRPr lang="en-GB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6384989" y="2288217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40</a:t>
            </a:r>
            <a:endParaRPr lang="en-GB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375607" y="1998145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45</a:t>
            </a:r>
            <a:endParaRPr lang="en-GB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375607" y="1706946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50</a:t>
            </a:r>
            <a:endParaRPr lang="en-GB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375607" y="1414824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b="1" dirty="0" smtClean="0"/>
              <a:t>55</a:t>
            </a:r>
            <a:endParaRPr lang="en-GB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144420" y="1148202"/>
            <a:ext cx="1271181" cy="430887"/>
          </a:xfrm>
          <a:prstGeom prst="rect">
            <a:avLst/>
          </a:prstGeom>
          <a:solidFill>
            <a:schemeClr val="accent4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1100" b="1" dirty="0" smtClean="0">
                <a:solidFill>
                  <a:schemeClr val="bg1"/>
                </a:solidFill>
              </a:rPr>
              <a:t>Bequests</a:t>
            </a:r>
          </a:p>
          <a:p>
            <a:pPr algn="ctr"/>
            <a:r>
              <a:rPr lang="en-AU" sz="1100" dirty="0" smtClean="0">
                <a:solidFill>
                  <a:schemeClr val="bg1"/>
                </a:solidFill>
              </a:rPr>
              <a:t>$56.83</a:t>
            </a:r>
            <a:endParaRPr lang="en-GB" sz="1100" dirty="0">
              <a:solidFill>
                <a:schemeClr val="bg1"/>
              </a:solidFill>
            </a:endParaRPr>
          </a:p>
        </p:txBody>
      </p:sp>
      <p:cxnSp>
        <p:nvCxnSpPr>
          <p:cNvPr id="53" name="Straight Arrow Connector 52"/>
          <p:cNvCxnSpPr>
            <a:stCxn id="52" idx="1"/>
            <a:endCxn id="51" idx="0"/>
          </p:cNvCxnSpPr>
          <p:nvPr/>
        </p:nvCxnSpPr>
        <p:spPr bwMode="auto">
          <a:xfrm flipH="1">
            <a:off x="6540075" y="1363646"/>
            <a:ext cx="604345" cy="5117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TextBox 53"/>
          <p:cNvSpPr txBox="1"/>
          <p:nvPr/>
        </p:nvSpPr>
        <p:spPr>
          <a:xfrm>
            <a:off x="7319147" y="3073455"/>
            <a:ext cx="1452642" cy="430887"/>
          </a:xfrm>
          <a:prstGeom prst="rect">
            <a:avLst/>
          </a:prstGeom>
          <a:solidFill>
            <a:schemeClr val="accent4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AU" sz="1100" b="1" dirty="0" smtClean="0">
                <a:solidFill>
                  <a:schemeClr val="bg1"/>
                </a:solidFill>
              </a:rPr>
              <a:t>General donations</a:t>
            </a:r>
          </a:p>
          <a:p>
            <a:pPr algn="ctr"/>
            <a:r>
              <a:rPr lang="en-AU" sz="1100" dirty="0" smtClean="0">
                <a:solidFill>
                  <a:schemeClr val="bg1"/>
                </a:solidFill>
              </a:rPr>
              <a:t>$19.11</a:t>
            </a:r>
            <a:endParaRPr lang="en-GB" sz="1100" dirty="0">
              <a:solidFill>
                <a:schemeClr val="bg1"/>
              </a:solidFill>
            </a:endParaRPr>
          </a:p>
        </p:txBody>
      </p:sp>
      <p:cxnSp>
        <p:nvCxnSpPr>
          <p:cNvPr id="55" name="Straight Arrow Connector 54"/>
          <p:cNvCxnSpPr>
            <a:stCxn id="54" idx="1"/>
            <a:endCxn id="44" idx="2"/>
          </p:cNvCxnSpPr>
          <p:nvPr/>
        </p:nvCxnSpPr>
        <p:spPr bwMode="auto">
          <a:xfrm flipH="1">
            <a:off x="6546251" y="3288899"/>
            <a:ext cx="772896" cy="391539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TextBox 55"/>
          <p:cNvSpPr txBox="1"/>
          <p:nvPr/>
        </p:nvSpPr>
        <p:spPr>
          <a:xfrm>
            <a:off x="7144419" y="3943494"/>
            <a:ext cx="1834311" cy="430887"/>
          </a:xfrm>
          <a:prstGeom prst="rect">
            <a:avLst/>
          </a:prstGeom>
          <a:solidFill>
            <a:schemeClr val="accent4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dirty="0"/>
              <a:t>Community Fundraising</a:t>
            </a:r>
          </a:p>
          <a:p>
            <a:r>
              <a:rPr lang="en-AU" dirty="0"/>
              <a:t>$11.15</a:t>
            </a:r>
            <a:endParaRPr lang="en-GB" dirty="0"/>
          </a:p>
        </p:txBody>
      </p:sp>
      <p:cxnSp>
        <p:nvCxnSpPr>
          <p:cNvPr id="57" name="Straight Arrow Connector 56"/>
          <p:cNvCxnSpPr>
            <a:stCxn id="56" idx="1"/>
            <a:endCxn id="42" idx="0"/>
          </p:cNvCxnSpPr>
          <p:nvPr/>
        </p:nvCxnSpPr>
        <p:spPr bwMode="auto">
          <a:xfrm flipH="1" flipV="1">
            <a:off x="6540075" y="4024463"/>
            <a:ext cx="604344" cy="134475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8" name="TextBox 57"/>
          <p:cNvSpPr txBox="1"/>
          <p:nvPr/>
        </p:nvSpPr>
        <p:spPr>
          <a:xfrm>
            <a:off x="7753638" y="4569138"/>
            <a:ext cx="615873" cy="430887"/>
          </a:xfrm>
          <a:prstGeom prst="rect">
            <a:avLst/>
          </a:prstGeom>
          <a:solidFill>
            <a:schemeClr val="accent4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dirty="0"/>
              <a:t>Events</a:t>
            </a:r>
          </a:p>
          <a:p>
            <a:r>
              <a:rPr lang="en-AU" dirty="0"/>
              <a:t>$3.43</a:t>
            </a:r>
            <a:endParaRPr lang="en-GB" dirty="0"/>
          </a:p>
        </p:txBody>
      </p:sp>
      <p:cxnSp>
        <p:nvCxnSpPr>
          <p:cNvPr id="59" name="Straight Arrow Connector 58"/>
          <p:cNvCxnSpPr>
            <a:stCxn id="58" idx="1"/>
          </p:cNvCxnSpPr>
          <p:nvPr/>
        </p:nvCxnSpPr>
        <p:spPr bwMode="auto">
          <a:xfrm flipH="1" flipV="1">
            <a:off x="6569347" y="4563666"/>
            <a:ext cx="1184291" cy="22091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TextBox 59"/>
          <p:cNvSpPr txBox="1"/>
          <p:nvPr/>
        </p:nvSpPr>
        <p:spPr>
          <a:xfrm>
            <a:off x="4247937" y="4958217"/>
            <a:ext cx="1481495" cy="430887"/>
          </a:xfrm>
          <a:prstGeom prst="rect">
            <a:avLst/>
          </a:prstGeom>
          <a:solidFill>
            <a:schemeClr val="accent4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dirty="0"/>
              <a:t>Lotteries/Art Unions</a:t>
            </a:r>
          </a:p>
          <a:p>
            <a:r>
              <a:rPr lang="en-AU" dirty="0"/>
              <a:t>$1.51</a:t>
            </a:r>
            <a:endParaRPr lang="en-GB" dirty="0"/>
          </a:p>
        </p:txBody>
      </p:sp>
      <p:cxnSp>
        <p:nvCxnSpPr>
          <p:cNvPr id="61" name="Straight Arrow Connector 60"/>
          <p:cNvCxnSpPr>
            <a:stCxn id="60" idx="3"/>
          </p:cNvCxnSpPr>
          <p:nvPr/>
        </p:nvCxnSpPr>
        <p:spPr bwMode="auto">
          <a:xfrm flipV="1">
            <a:off x="5729432" y="4733537"/>
            <a:ext cx="807294" cy="44012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2" name="TextBox 61"/>
          <p:cNvSpPr txBox="1"/>
          <p:nvPr/>
        </p:nvSpPr>
        <p:spPr>
          <a:xfrm>
            <a:off x="4514221" y="4330949"/>
            <a:ext cx="910826" cy="430887"/>
          </a:xfrm>
          <a:prstGeom prst="rect">
            <a:avLst/>
          </a:prstGeom>
          <a:solidFill>
            <a:schemeClr val="accent4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dirty="0"/>
              <a:t>Direct Mail</a:t>
            </a:r>
          </a:p>
          <a:p>
            <a:r>
              <a:rPr lang="en-AU" dirty="0"/>
              <a:t>$3.66</a:t>
            </a:r>
            <a:endParaRPr lang="en-GB" dirty="0"/>
          </a:p>
        </p:txBody>
      </p:sp>
      <p:cxnSp>
        <p:nvCxnSpPr>
          <p:cNvPr id="63" name="Straight Arrow Connector 62"/>
          <p:cNvCxnSpPr>
            <a:stCxn id="62" idx="3"/>
            <a:endCxn id="41" idx="2"/>
          </p:cNvCxnSpPr>
          <p:nvPr/>
        </p:nvCxnSpPr>
        <p:spPr bwMode="auto">
          <a:xfrm>
            <a:off x="5425047" y="4546393"/>
            <a:ext cx="1121204" cy="1727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TextBox 63"/>
          <p:cNvSpPr txBox="1"/>
          <p:nvPr/>
        </p:nvSpPr>
        <p:spPr>
          <a:xfrm>
            <a:off x="4375560" y="3793078"/>
            <a:ext cx="1188146" cy="430887"/>
          </a:xfrm>
          <a:prstGeom prst="rect">
            <a:avLst/>
          </a:prstGeom>
          <a:solidFill>
            <a:schemeClr val="accent4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AU" dirty="0"/>
              <a:t>Regular Giving</a:t>
            </a:r>
          </a:p>
          <a:p>
            <a:r>
              <a:rPr lang="en-AU" dirty="0"/>
              <a:t>$8.41</a:t>
            </a:r>
            <a:endParaRPr lang="en-GB" dirty="0"/>
          </a:p>
        </p:txBody>
      </p:sp>
      <p:cxnSp>
        <p:nvCxnSpPr>
          <p:cNvPr id="65" name="Straight Arrow Connector 64"/>
          <p:cNvCxnSpPr>
            <a:stCxn id="64" idx="3"/>
            <a:endCxn id="42" idx="2"/>
          </p:cNvCxnSpPr>
          <p:nvPr/>
        </p:nvCxnSpPr>
        <p:spPr bwMode="auto">
          <a:xfrm>
            <a:off x="5563706" y="4008522"/>
            <a:ext cx="976369" cy="26216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6" name="TextBox 65"/>
          <p:cNvSpPr txBox="1"/>
          <p:nvPr/>
        </p:nvSpPr>
        <p:spPr>
          <a:xfrm>
            <a:off x="4052478" y="2347569"/>
            <a:ext cx="1834311" cy="430887"/>
          </a:xfrm>
          <a:prstGeom prst="rect">
            <a:avLst/>
          </a:prstGeom>
          <a:solidFill>
            <a:schemeClr val="accent4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1100" b="1" dirty="0" smtClean="0">
                <a:solidFill>
                  <a:schemeClr val="bg1"/>
                </a:solidFill>
              </a:rPr>
              <a:t>Major Gifts</a:t>
            </a:r>
          </a:p>
          <a:p>
            <a:pPr algn="ctr"/>
            <a:r>
              <a:rPr lang="en-AU" sz="1100" dirty="0" smtClean="0">
                <a:solidFill>
                  <a:schemeClr val="bg1"/>
                </a:solidFill>
              </a:rPr>
              <a:t>$33.33</a:t>
            </a:r>
            <a:endParaRPr lang="en-GB" sz="1100" dirty="0">
              <a:solidFill>
                <a:schemeClr val="bg1"/>
              </a:solidFill>
            </a:endParaRPr>
          </a:p>
        </p:txBody>
      </p:sp>
      <p:cxnSp>
        <p:nvCxnSpPr>
          <p:cNvPr id="67" name="Straight Arrow Connector 66"/>
          <p:cNvCxnSpPr>
            <a:stCxn id="66" idx="3"/>
          </p:cNvCxnSpPr>
          <p:nvPr/>
        </p:nvCxnSpPr>
        <p:spPr bwMode="auto">
          <a:xfrm>
            <a:off x="5886789" y="2563013"/>
            <a:ext cx="653286" cy="26216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Rectangle 67"/>
          <p:cNvSpPr/>
          <p:nvPr/>
        </p:nvSpPr>
        <p:spPr>
          <a:xfrm>
            <a:off x="288512" y="3357272"/>
            <a:ext cx="3097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 smtClean="0"/>
              <a:t>Reported </a:t>
            </a:r>
            <a:r>
              <a:rPr lang="en-AU" sz="1200" dirty="0"/>
              <a:t>by over 20 Australian non‐profits in audited financial statements (2004‐2013)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978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920796"/>
              </p:ext>
            </p:extLst>
          </p:nvPr>
        </p:nvGraphicFramePr>
        <p:xfrm>
          <a:off x="685800" y="692696"/>
          <a:ext cx="8206680" cy="540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49917650"/>
              </p:ext>
            </p:extLst>
          </p:nvPr>
        </p:nvGraphicFramePr>
        <p:xfrm>
          <a:off x="179512" y="188640"/>
          <a:ext cx="896448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252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72400" cy="1143000"/>
          </a:xfrm>
        </p:spPr>
        <p:txBody>
          <a:bodyPr/>
          <a:lstStyle/>
          <a:p>
            <a:r>
              <a:rPr lang="en-AU" dirty="0" smtClean="0"/>
              <a:t>CASE FOR SUPPORT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73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503238" y="4983163"/>
            <a:ext cx="8183562" cy="1052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pic>
        <p:nvPicPr>
          <p:cNvPr id="13315" name="Picture 2" descr="http://www.inloughborough.com/categoryimages/images/regular/charitable%20organisat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00063"/>
            <a:ext cx="832008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3"/>
          <p:cNvSpPr txBox="1">
            <a:spLocks/>
          </p:cNvSpPr>
          <p:nvPr/>
        </p:nvSpPr>
        <p:spPr bwMode="auto">
          <a:xfrm rot="19528956">
            <a:off x="422062" y="2372214"/>
            <a:ext cx="5272419" cy="10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>
            <a:prstTxWarp prst="textDeflate">
              <a:avLst/>
            </a:prstTxWarp>
          </a:bodyPr>
          <a:lstStyle/>
          <a:p>
            <a:pPr marL="360363" indent="-342900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en-US" sz="6000" b="1" dirty="0">
                <a:solidFill>
                  <a:srgbClr val="FF0000"/>
                </a:solidFill>
                <a:latin typeface="+mn-lt"/>
              </a:rPr>
              <a:t>COMPELLING</a:t>
            </a:r>
          </a:p>
        </p:txBody>
      </p:sp>
      <p:sp>
        <p:nvSpPr>
          <p:cNvPr id="7" name="Text Placeholder 13"/>
          <p:cNvSpPr txBox="1">
            <a:spLocks/>
          </p:cNvSpPr>
          <p:nvPr/>
        </p:nvSpPr>
        <p:spPr>
          <a:xfrm rot="2125370">
            <a:off x="4095688" y="3463167"/>
            <a:ext cx="3062288" cy="1023760"/>
          </a:xfrm>
          <a:prstGeom prst="rect">
            <a:avLst/>
          </a:prstGeom>
        </p:spPr>
        <p:txBody>
          <a:bodyPr>
            <a:prstTxWarp prst="textInflate">
              <a:avLst/>
            </a:prstTxWarp>
          </a:bodyPr>
          <a:lstStyle/>
          <a:p>
            <a:pPr marL="360363" indent="-342900">
              <a:buClr>
                <a:schemeClr val="accent1"/>
              </a:buClr>
              <a:buSzPct val="80000"/>
              <a:defRPr/>
            </a:pPr>
            <a:r>
              <a:rPr lang="en-US" sz="6000" b="1" dirty="0">
                <a:solidFill>
                  <a:srgbClr val="FF0000"/>
                </a:solidFill>
                <a:latin typeface="+mn-lt"/>
              </a:rPr>
              <a:t>URGENT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47664" y="5835700"/>
            <a:ext cx="6535911" cy="673869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</a:t>
            </a:r>
            <a:r>
              <a:rPr lang="en-US" sz="43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Making the Case</a:t>
            </a:r>
          </a:p>
        </p:txBody>
      </p:sp>
    </p:spTree>
    <p:extLst>
      <p:ext uri="{BB962C8B-B14F-4D97-AF65-F5344CB8AC3E}">
        <p14:creationId xmlns:p14="http://schemas.microsoft.com/office/powerpoint/2010/main" val="42246432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6524"/>
            <a:ext cx="8136904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Introductions &amp; Objectives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88024" y="1807468"/>
            <a:ext cx="3958208" cy="410716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CA" sz="2800" dirty="0" smtClean="0"/>
              <a:t>Your name</a:t>
            </a:r>
          </a:p>
          <a:p>
            <a:pPr>
              <a:spcBef>
                <a:spcPts val="1800"/>
              </a:spcBef>
            </a:pPr>
            <a:r>
              <a:rPr lang="en-CA" sz="2800" dirty="0" smtClean="0"/>
              <a:t>Your experience in fundraising</a:t>
            </a:r>
          </a:p>
          <a:p>
            <a:pPr>
              <a:spcBef>
                <a:spcPts val="1800"/>
              </a:spcBef>
            </a:pPr>
            <a:r>
              <a:rPr lang="en-CA" sz="2800" dirty="0" smtClean="0"/>
              <a:t>Your objectives for today</a:t>
            </a:r>
          </a:p>
          <a:p>
            <a:endParaRPr lang="en-CA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204864"/>
            <a:ext cx="374441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8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857250"/>
          </a:xfrm>
        </p:spPr>
        <p:txBody>
          <a:bodyPr/>
          <a:lstStyle/>
          <a:p>
            <a:r>
              <a:rPr lang="en-US" kern="1200" dirty="0">
                <a:latin typeface="Century Gothic" pitchFamily="34" charset="0"/>
                <a:ea typeface="+mn-ea"/>
                <a:cs typeface="+mn-cs"/>
              </a:rPr>
              <a:t>Developing the Case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642938" y="1500188"/>
            <a:ext cx="7772400" cy="4643437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AU" sz="2800" dirty="0" smtClean="0"/>
              <a:t>The Case for Support is your story. It’s who you are, why money is needed and how you will meet that need with the money you raise. </a:t>
            </a:r>
            <a:r>
              <a:rPr lang="en-US" sz="2800" dirty="0" smtClean="0"/>
              <a:t>	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2800" dirty="0" smtClean="0"/>
              <a:t>The Case for Support is written from the </a:t>
            </a:r>
            <a:r>
              <a:rPr lang="en-US" sz="2800" i="1" dirty="0" smtClean="0"/>
              <a:t>donor’s perspective</a:t>
            </a:r>
            <a:r>
              <a:rPr lang="en-US" sz="2800" dirty="0" smtClean="0"/>
              <a:t> – not the organisation’s.</a:t>
            </a:r>
          </a:p>
        </p:txBody>
      </p:sp>
    </p:spTree>
    <p:extLst>
      <p:ext uri="{BB962C8B-B14F-4D97-AF65-F5344CB8AC3E}">
        <p14:creationId xmlns:p14="http://schemas.microsoft.com/office/powerpoint/2010/main" val="2897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857250"/>
          </a:xfrm>
        </p:spPr>
        <p:txBody>
          <a:bodyPr/>
          <a:lstStyle/>
          <a:p>
            <a:r>
              <a:rPr lang="en-US" kern="1200" dirty="0">
                <a:latin typeface="Century Gothic" pitchFamily="34" charset="0"/>
                <a:ea typeface="+mn-ea"/>
                <a:cs typeface="+mn-cs"/>
              </a:rPr>
              <a:t>Developing the Case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>
          <a:xfrm>
            <a:off x="642938" y="1500188"/>
            <a:ext cx="7169422" cy="4643437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AU" sz="2800" dirty="0" smtClean="0"/>
              <a:t>The case describes how the important work you do makes a difference to those who help.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n-AU" sz="2800" dirty="0"/>
          </a:p>
          <a:p>
            <a:pPr algn="ctr">
              <a:lnSpc>
                <a:spcPct val="150000"/>
              </a:lnSpc>
              <a:buFontTx/>
              <a:buNone/>
            </a:pPr>
            <a:r>
              <a:rPr lang="en-AU" sz="2800" dirty="0" smtClean="0"/>
              <a:t>It tells a potential donor about the impact that their support can have.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972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80920" cy="803176"/>
          </a:xfrm>
        </p:spPr>
        <p:txBody>
          <a:bodyPr/>
          <a:lstStyle/>
          <a:p>
            <a:r>
              <a:rPr lang="en-US" kern="1200" dirty="0">
                <a:latin typeface="Century Gothic" pitchFamily="34" charset="0"/>
                <a:ea typeface="+mn-ea"/>
                <a:cs typeface="+mn-cs"/>
              </a:rPr>
              <a:t>What’s makes your story unique?</a:t>
            </a:r>
            <a:br>
              <a:rPr lang="en-US" kern="1200" dirty="0">
                <a:latin typeface="Century Gothic" pitchFamily="34" charset="0"/>
                <a:ea typeface="+mn-ea"/>
                <a:cs typeface="+mn-cs"/>
              </a:rPr>
            </a:br>
            <a:endParaRPr lang="en-AU" kern="1200" dirty="0"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048672" cy="4032448"/>
          </a:xfrm>
        </p:spPr>
      </p:pic>
    </p:spTree>
    <p:extLst>
      <p:ext uri="{BB962C8B-B14F-4D97-AF65-F5344CB8AC3E}">
        <p14:creationId xmlns:p14="http://schemas.microsoft.com/office/powerpoint/2010/main" val="14847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FOR SUPPORT FORMAT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/>
              <a:t>Need</a:t>
            </a:r>
          </a:p>
          <a:p>
            <a:pPr lvl="0"/>
            <a:r>
              <a:rPr lang="en-AU" dirty="0"/>
              <a:t>Plan to meet need</a:t>
            </a:r>
          </a:p>
          <a:p>
            <a:pPr lvl="0"/>
            <a:r>
              <a:rPr lang="en-AU" dirty="0"/>
              <a:t>What will it cost, and</a:t>
            </a:r>
          </a:p>
          <a:p>
            <a:pPr lvl="0"/>
            <a:r>
              <a:rPr lang="en-AU" dirty="0"/>
              <a:t>What </a:t>
            </a:r>
            <a:r>
              <a:rPr lang="en-AU" dirty="0" smtClean="0"/>
              <a:t>you are asking </a:t>
            </a:r>
            <a:r>
              <a:rPr lang="en-AU" dirty="0"/>
              <a:t>for.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13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799681279_ef437e2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2832939" cy="539815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336" y="908720"/>
            <a:ext cx="5725144" cy="4093915"/>
          </a:xfrm>
        </p:spPr>
        <p:txBody>
          <a:bodyPr/>
          <a:lstStyle/>
          <a:p>
            <a:pPr algn="ctr">
              <a:lnSpc>
                <a:spcPts val="3500"/>
              </a:lnSpc>
              <a:buNone/>
            </a:pPr>
            <a:r>
              <a:rPr lang="en-AU" sz="2000" dirty="0" smtClean="0"/>
              <a:t>“Next to the human face, hands are our most</a:t>
            </a:r>
          </a:p>
          <a:p>
            <a:pPr algn="ctr">
              <a:lnSpc>
                <a:spcPts val="3500"/>
              </a:lnSpc>
              <a:buNone/>
            </a:pPr>
            <a:r>
              <a:rPr lang="en-AU" sz="2000" dirty="0" smtClean="0"/>
              <a:t>expressive feature. We talk with them. We</a:t>
            </a:r>
          </a:p>
          <a:p>
            <a:pPr algn="ctr">
              <a:lnSpc>
                <a:spcPts val="3500"/>
              </a:lnSpc>
              <a:buNone/>
            </a:pPr>
            <a:r>
              <a:rPr lang="en-AU" sz="2000" dirty="0" smtClean="0"/>
              <a:t>work with them. We play with them. We</a:t>
            </a:r>
          </a:p>
          <a:p>
            <a:pPr algn="ctr">
              <a:lnSpc>
                <a:spcPts val="3500"/>
              </a:lnSpc>
              <a:buNone/>
            </a:pPr>
            <a:r>
              <a:rPr lang="en-AU" sz="2000" dirty="0" smtClean="0"/>
              <a:t>comfort and love with them. An injury to the</a:t>
            </a:r>
          </a:p>
          <a:p>
            <a:pPr algn="ctr">
              <a:lnSpc>
                <a:spcPts val="3500"/>
              </a:lnSpc>
              <a:buNone/>
            </a:pPr>
            <a:r>
              <a:rPr lang="en-AU" sz="2000" dirty="0" smtClean="0"/>
              <a:t>hand affects people professionally and</a:t>
            </a:r>
          </a:p>
          <a:p>
            <a:pPr algn="ctr">
              <a:lnSpc>
                <a:spcPts val="3500"/>
              </a:lnSpc>
              <a:buNone/>
            </a:pPr>
            <a:r>
              <a:rPr lang="en-AU" sz="2000" dirty="0" smtClean="0"/>
              <a:t>personally. At Vector Health Programs, we</a:t>
            </a:r>
          </a:p>
          <a:p>
            <a:pPr algn="ctr">
              <a:lnSpc>
                <a:spcPts val="3500"/>
              </a:lnSpc>
              <a:buNone/>
            </a:pPr>
            <a:r>
              <a:rPr lang="en-AU" sz="2000" dirty="0" smtClean="0"/>
              <a:t>give people back the use of their hands.”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7057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8280920" cy="6408712"/>
          </a:xfrm>
        </p:spPr>
      </p:pic>
    </p:spTree>
    <p:extLst>
      <p:ext uri="{BB962C8B-B14F-4D97-AF65-F5344CB8AC3E}">
        <p14:creationId xmlns:p14="http://schemas.microsoft.com/office/powerpoint/2010/main" val="27527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365492" cy="3890772"/>
          </a:xfrm>
        </p:spPr>
      </p:pic>
    </p:spTree>
    <p:extLst>
      <p:ext uri="{BB962C8B-B14F-4D97-AF65-F5344CB8AC3E}">
        <p14:creationId xmlns:p14="http://schemas.microsoft.com/office/powerpoint/2010/main" val="27009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274538" cy="5475312"/>
          </a:xfrm>
        </p:spPr>
      </p:pic>
    </p:spTree>
    <p:extLst>
      <p:ext uri="{BB962C8B-B14F-4D97-AF65-F5344CB8AC3E}">
        <p14:creationId xmlns:p14="http://schemas.microsoft.com/office/powerpoint/2010/main" val="7352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7772400" cy="1143000"/>
          </a:xfrm>
        </p:spPr>
        <p:txBody>
          <a:bodyPr/>
          <a:lstStyle/>
          <a:p>
            <a:r>
              <a:rPr lang="en-AU" dirty="0" smtClean="0"/>
              <a:t>PROSPECTS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2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Ideal Prospect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871" y="1981200"/>
            <a:ext cx="4156258" cy="4114800"/>
          </a:xfrm>
          <a:prstGeom prst="rect">
            <a:avLst/>
          </a:prstGeom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355976" y="3717032"/>
            <a:ext cx="582067" cy="68222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Wingdings" panose="05000000000000000000" pitchFamily="2" charset="2"/>
              <a:buChar char=""/>
              <a:defRPr sz="32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○"/>
              <a:defRPr sz="28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◦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 2" panose="05020102010507070707" pitchFamily="18" charset="2"/>
              <a:buChar char="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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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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 2" panose="05020102010507070707" pitchFamily="18" charset="2"/>
              <a:buChar char="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5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584" y="1844824"/>
            <a:ext cx="7772400" cy="4114800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CA" sz="2400" dirty="0" smtClean="0"/>
              <a:t>Introductions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CA" sz="2400" dirty="0" smtClean="0"/>
              <a:t>Fundraising Fundamentals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CA" sz="2400" dirty="0" smtClean="0"/>
              <a:t>Fundraising Activities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CA" sz="2400" dirty="0" smtClean="0"/>
              <a:t>Case for Support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CA" sz="2400" dirty="0" smtClean="0"/>
              <a:t>Prospects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CA" sz="2400" dirty="0" smtClean="0"/>
              <a:t>Q&amp;A/Discussion</a:t>
            </a:r>
          </a:p>
        </p:txBody>
      </p:sp>
    </p:spTree>
    <p:extLst>
      <p:ext uri="{BB962C8B-B14F-4D97-AF65-F5344CB8AC3E}">
        <p14:creationId xmlns:p14="http://schemas.microsoft.com/office/powerpoint/2010/main" val="42139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Prospects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AU" sz="2400" b="1" dirty="0"/>
              <a:t>Ability</a:t>
            </a:r>
            <a:r>
              <a:rPr lang="en-AU" sz="2400" dirty="0"/>
              <a:t> – financial capacity </a:t>
            </a:r>
            <a:endParaRPr lang="en-AU" sz="2400" dirty="0" smtClean="0"/>
          </a:p>
          <a:p>
            <a:pPr>
              <a:lnSpc>
                <a:spcPct val="150000"/>
              </a:lnSpc>
            </a:pPr>
            <a:r>
              <a:rPr lang="en-AU" sz="2400" b="1" dirty="0" smtClean="0"/>
              <a:t>Linkage</a:t>
            </a:r>
            <a:r>
              <a:rPr lang="en-AU" sz="2400" dirty="0" smtClean="0"/>
              <a:t> </a:t>
            </a:r>
            <a:r>
              <a:rPr lang="en-AU" sz="2400" dirty="0"/>
              <a:t>to your organisation, cause, or similar organisation or cause</a:t>
            </a:r>
          </a:p>
          <a:p>
            <a:pPr>
              <a:lnSpc>
                <a:spcPct val="150000"/>
              </a:lnSpc>
            </a:pPr>
            <a:r>
              <a:rPr lang="en-AU" sz="2400" b="1" dirty="0"/>
              <a:t>Interest </a:t>
            </a:r>
            <a:r>
              <a:rPr lang="en-AU" sz="2400" dirty="0"/>
              <a:t>in your specific </a:t>
            </a:r>
            <a:r>
              <a:rPr lang="en-AU" sz="2400" dirty="0" smtClean="0"/>
              <a:t>project, experience as a donor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7584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ea typeface="ＭＳ Ｐゴシック" panose="020B0600070205080204" pitchFamily="34" charset="-128"/>
              </a:rPr>
              <a:t>USE RATING SCORES TO DEVELOP STRATEGY (SCORE OUT OF 10)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220817"/>
            <a:ext cx="7772400" cy="36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7772400" cy="1143000"/>
          </a:xfrm>
        </p:spPr>
        <p:txBody>
          <a:bodyPr/>
          <a:lstStyle/>
          <a:p>
            <a:r>
              <a:rPr lang="en-AU" dirty="0" smtClean="0"/>
              <a:t>ACTIVITY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58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256769"/>
              </p:ext>
            </p:extLst>
          </p:nvPr>
        </p:nvGraphicFramePr>
        <p:xfrm>
          <a:off x="683568" y="764704"/>
          <a:ext cx="7632848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  <a:gridCol w="1908212"/>
                <a:gridCol w="1908212"/>
              </a:tblGrid>
              <a:tr h="1522077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What do we want to raise $ for?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Source </a:t>
                      </a:r>
                      <a:r>
                        <a:rPr lang="en-AU" smtClean="0"/>
                        <a:t>of </a:t>
                      </a:r>
                      <a:r>
                        <a:rPr lang="en-AU" smtClean="0"/>
                        <a:t>donations/sponsorship?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Type</a:t>
                      </a:r>
                      <a:r>
                        <a:rPr lang="en-AU" baseline="0" dirty="0" smtClean="0"/>
                        <a:t> of FR activity could be?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Next steps</a:t>
                      </a:r>
                      <a:endParaRPr lang="en-AU" dirty="0"/>
                    </a:p>
                  </a:txBody>
                  <a:tcPr anchor="ctr"/>
                </a:tc>
              </a:tr>
              <a:tr h="61728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61728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61728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61728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617287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7772400" cy="1143000"/>
          </a:xfrm>
        </p:spPr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59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772400" cy="1143000"/>
          </a:xfrm>
        </p:spPr>
        <p:txBody>
          <a:bodyPr/>
          <a:lstStyle/>
          <a:p>
            <a:r>
              <a:rPr lang="en-AU" dirty="0" smtClean="0"/>
              <a:t>FUNDRAISING FUNDAMENTALS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51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-24521" y="4921391"/>
            <a:ext cx="90646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Philanthropy is based on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0070C0"/>
                </a:solidFill>
                <a:latin typeface="+mj-lt"/>
              </a:rPr>
              <a:t>a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meeting </a:t>
            </a:r>
            <a:r>
              <a:rPr lang="en-US" sz="4400" b="1" dirty="0">
                <a:solidFill>
                  <a:srgbClr val="0070C0"/>
                </a:solidFill>
                <a:latin typeface="+mj-lt"/>
              </a:rPr>
              <a:t>of 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values</a:t>
            </a:r>
            <a:endParaRPr lang="en-AU" sz="44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8195" name="Picture 22" descr="buy-sell-exchange-pho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3" y="260648"/>
            <a:ext cx="556861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9793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008112"/>
          </a:xfrm>
        </p:spPr>
        <p:txBody>
          <a:bodyPr/>
          <a:lstStyle/>
          <a:p>
            <a:r>
              <a:rPr lang="en-AU" kern="1200" dirty="0">
                <a:latin typeface="Century Gothic" pitchFamily="34" charset="0"/>
                <a:ea typeface="+mn-ea"/>
                <a:cs typeface="+mn-cs"/>
              </a:rPr>
              <a:t>Fundraising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AU" sz="2400" dirty="0" smtClean="0"/>
              <a:t>People give to you because you </a:t>
            </a:r>
            <a:r>
              <a:rPr lang="en-AU" sz="2400" u="sng" dirty="0" smtClean="0"/>
              <a:t>meet</a:t>
            </a:r>
            <a:r>
              <a:rPr lang="en-AU" sz="2400" dirty="0" smtClean="0"/>
              <a:t> needs, not because you </a:t>
            </a:r>
            <a:r>
              <a:rPr lang="en-AU" sz="2400" u="sng" dirty="0" smtClean="0"/>
              <a:t>have</a:t>
            </a:r>
            <a:r>
              <a:rPr lang="en-AU" sz="2400" dirty="0" smtClean="0"/>
              <a:t> needs.</a:t>
            </a:r>
          </a:p>
          <a:p>
            <a:pPr>
              <a:spcBef>
                <a:spcPts val="1800"/>
              </a:spcBef>
            </a:pPr>
            <a:r>
              <a:rPr lang="en-AU" sz="2400" dirty="0" smtClean="0"/>
              <a:t>A gift to your organisation is a gift </a:t>
            </a:r>
            <a:r>
              <a:rPr lang="en-AU" sz="2400" u="sng" dirty="0" smtClean="0"/>
              <a:t>through</a:t>
            </a:r>
            <a:r>
              <a:rPr lang="en-AU" sz="2400" dirty="0" smtClean="0"/>
              <a:t> the organisation into the community – you are not the end user of the gift (it is not about you)</a:t>
            </a:r>
          </a:p>
          <a:p>
            <a:pPr>
              <a:spcBef>
                <a:spcPts val="1800"/>
              </a:spcBef>
            </a:pPr>
            <a:r>
              <a:rPr lang="en-AU" sz="2400" dirty="0" smtClean="0"/>
              <a:t>Fundraising is not about money, it is about relationships based in shared </a:t>
            </a:r>
            <a:r>
              <a:rPr lang="en-AU" sz="2400" u="sng" dirty="0" smtClean="0"/>
              <a:t>values</a:t>
            </a:r>
            <a:endParaRPr lang="en-AU" sz="2400" u="sng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11560" y="6093296"/>
            <a:ext cx="3816424" cy="43204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~Kay</a:t>
            </a:r>
            <a:r>
              <a:rPr kumimoji="0" lang="en-US" sz="1600" b="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Sprinkel Grace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endParaRPr kumimoji="0" lang="en-AU" sz="16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2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wberries_and_cre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70884"/>
            <a:ext cx="3522439" cy="15567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13920"/>
            <a:ext cx="8640960" cy="4176464"/>
          </a:xfrm>
        </p:spPr>
        <p:txBody>
          <a:bodyPr/>
          <a:lstStyle/>
          <a:p>
            <a:pPr algn="ctr">
              <a:lnSpc>
                <a:spcPts val="3600"/>
              </a:lnSpc>
              <a:spcBef>
                <a:spcPts val="600"/>
              </a:spcBef>
              <a:buNone/>
            </a:pPr>
            <a:r>
              <a:rPr lang="en-US" sz="2800" b="1" dirty="0" smtClean="0"/>
              <a:t>“Personally I am very fond of strawberries and cream; but I find that for some strange reason fish prefer worms.</a:t>
            </a:r>
          </a:p>
          <a:p>
            <a:pPr algn="ctr">
              <a:lnSpc>
                <a:spcPts val="3600"/>
              </a:lnSpc>
              <a:buNone/>
            </a:pPr>
            <a:endParaRPr lang="en-US" sz="2800" b="1" dirty="0" smtClean="0"/>
          </a:p>
          <a:p>
            <a:pPr algn="ctr">
              <a:lnSpc>
                <a:spcPts val="3600"/>
              </a:lnSpc>
              <a:buNone/>
            </a:pPr>
            <a:endParaRPr lang="en-US" sz="2800" b="1" dirty="0" smtClean="0"/>
          </a:p>
          <a:p>
            <a:pPr algn="ctr">
              <a:lnSpc>
                <a:spcPts val="3600"/>
              </a:lnSpc>
              <a:buNone/>
            </a:pPr>
            <a:r>
              <a:rPr lang="en-US" sz="2800" b="1" dirty="0" smtClean="0"/>
              <a:t>So when I go fishing, I don't think about what I want. I think about what they want.”</a:t>
            </a:r>
          </a:p>
          <a:p>
            <a:pPr>
              <a:lnSpc>
                <a:spcPct val="90000"/>
              </a:lnSpc>
              <a:buNone/>
            </a:pPr>
            <a:endParaRPr lang="en-AU" sz="2000" b="1" i="1" dirty="0" smtClean="0"/>
          </a:p>
          <a:p>
            <a:pPr algn="ctr">
              <a:lnSpc>
                <a:spcPct val="90000"/>
              </a:lnSpc>
              <a:buNone/>
            </a:pPr>
            <a:r>
              <a:rPr lang="en-AU" sz="2000" b="1" i="1" dirty="0" smtClean="0"/>
              <a:t>Dale Carnegie</a:t>
            </a:r>
            <a:endParaRPr lang="en-CA" sz="2000" b="1" dirty="0"/>
          </a:p>
        </p:txBody>
      </p:sp>
      <p:pic>
        <p:nvPicPr>
          <p:cNvPr id="5" name="Picture 4" descr="Strawberries-and-cre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852936"/>
            <a:ext cx="1655440" cy="10984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67544" y="372704"/>
            <a:ext cx="7879977" cy="67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44A4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44A43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44A43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44A43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44A43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44A43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44A43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44A43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44A43"/>
                </a:solidFill>
                <a:latin typeface="Century Gothic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70C0"/>
                </a:solidFill>
              </a:rPr>
              <a:t>Donor Centered Relationships</a:t>
            </a:r>
            <a:endParaRPr lang="en-US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864096"/>
          </a:xfrm>
        </p:spPr>
        <p:txBody>
          <a:bodyPr/>
          <a:lstStyle/>
          <a:p>
            <a:r>
              <a:rPr lang="en-AU" kern="1200" dirty="0" smtClean="0">
                <a:latin typeface="Century Gothic" pitchFamily="34" charset="0"/>
                <a:ea typeface="+mn-ea"/>
                <a:cs typeface="+mn-cs"/>
              </a:rPr>
              <a:t>The Donor’s Perspective</a:t>
            </a:r>
            <a:endParaRPr lang="en-AU" kern="1200" dirty="0"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200800" cy="468322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AU" sz="2400" dirty="0" smtClean="0"/>
              <a:t>Do not assume you know the donor’s interest.  People’s life experiences affect their interests.</a:t>
            </a:r>
          </a:p>
          <a:p>
            <a:pPr>
              <a:spcBef>
                <a:spcPts val="1800"/>
              </a:spcBef>
            </a:pPr>
            <a:r>
              <a:rPr lang="en-AU" sz="2400" dirty="0" smtClean="0"/>
              <a:t>Learn the donor’s interests and passions – their reasons for supporting your cause.</a:t>
            </a:r>
          </a:p>
          <a:p>
            <a:pPr>
              <a:spcBef>
                <a:spcPts val="1800"/>
              </a:spcBef>
            </a:pPr>
            <a:r>
              <a:rPr lang="en-AU" sz="2400" dirty="0" smtClean="0"/>
              <a:t>The most valuable time that you can spend is focused on connecting the donor to their passions.</a:t>
            </a:r>
          </a:p>
          <a:p>
            <a:pPr>
              <a:spcBef>
                <a:spcPts val="1800"/>
              </a:spcBef>
            </a:pPr>
            <a:r>
              <a:rPr lang="en-AU" sz="2400" dirty="0" smtClean="0"/>
              <a:t>Help donors see how their contributions are making an impact.</a:t>
            </a:r>
          </a:p>
          <a:p>
            <a:pPr>
              <a:spcBef>
                <a:spcPts val="1800"/>
              </a:spcBef>
            </a:pPr>
            <a:endParaRPr lang="en-AU" sz="2400" dirty="0" smtClean="0"/>
          </a:p>
          <a:p>
            <a:pPr>
              <a:spcBef>
                <a:spcPts val="1800"/>
              </a:spcBef>
            </a:pPr>
            <a:endParaRPr lang="en-AU" sz="24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971600" y="6093296"/>
            <a:ext cx="3810000" cy="3627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Advancement Resources, 2012</a:t>
            </a:r>
            <a:endParaRPr kumimoji="0" lang="en-AU" sz="14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9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kern="1200" dirty="0">
                <a:latin typeface="Century Gothic" pitchFamily="34" charset="0"/>
                <a:ea typeface="+mn-ea"/>
                <a:cs typeface="+mn-cs"/>
              </a:rPr>
              <a:t>The Donor’s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1200"/>
            <a:ext cx="7488832" cy="41148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AU" sz="2400" dirty="0" smtClean="0"/>
              <a:t>Life changing experiences may be positive or they may be negative.</a:t>
            </a:r>
          </a:p>
          <a:p>
            <a:pPr>
              <a:spcBef>
                <a:spcPts val="1800"/>
              </a:spcBef>
            </a:pPr>
            <a:r>
              <a:rPr lang="en-AU" sz="2400" dirty="0" smtClean="0"/>
              <a:t>People are motivated to contribute for their own reasons – those reasons are not always obvious.</a:t>
            </a:r>
          </a:p>
          <a:p>
            <a:endParaRPr lang="en-AU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23528" y="6309320"/>
            <a:ext cx="3810000" cy="3627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Advancement Resources, 2012</a:t>
            </a:r>
            <a:endParaRPr kumimoji="0" lang="en-AU" sz="140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9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f2e221d-7bb7-40af-af85-15e8a9990e67"/>
</p:tagLst>
</file>

<file path=ppt/theme/theme1.xml><?xml version="1.0" encoding="utf-8"?>
<a:theme xmlns:a="http://schemas.openxmlformats.org/drawingml/2006/main" name="GP Pres Template_white">
  <a:themeElements>
    <a:clrScheme name="GLOBAL_PP standar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OBAL_PP standar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AL_PP standar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_PP standar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_PP standar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_PP standar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_PP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_PP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_PP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GP Pres Template_white">
  <a:themeElements>
    <a:clrScheme name="GLOBAL_PP standar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OBAL_PP standar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AL_PP standar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_PP standar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_PP standar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_PP standar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_PP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_PP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_PP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DC9EFD58EC9140B853C4552E2D2916" ma:contentTypeVersion="3" ma:contentTypeDescription="Create a new document." ma:contentTypeScope="" ma:versionID="7adf5530ebca93bfb904736866377304">
  <xsd:schema xmlns:xsd="http://www.w3.org/2001/XMLSchema" xmlns:xs="http://www.w3.org/2001/XMLSchema" xmlns:p="http://schemas.microsoft.com/office/2006/metadata/properties" xmlns:ns2="4187ff35-ce98-45ad-9930-1c368b8e9e04" targetNamespace="http://schemas.microsoft.com/office/2006/metadata/properties" ma:root="true" ma:fieldsID="36ee81b4ed39206af13e1e87bb99acf4" ns2:_="">
    <xsd:import namespace="4187ff35-ce98-45ad-9930-1c368b8e9e0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7ff35-ce98-45ad-9930-1c368b8e9e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70BAA5-ED65-4702-9E9A-8CF7A7FE76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87ff35-ce98-45ad-9930-1c368b8e9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A4E130-31C7-41B4-8A87-A29444D35148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4187ff35-ce98-45ad-9930-1c368b8e9e04"/>
    <ds:schemaRef ds:uri="http://purl.org/dc/dcmitype/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E5B29D0-7D7E-41E7-B591-B7CA362BBC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 Pres Template_white</Template>
  <TotalTime>2485</TotalTime>
  <Words>667</Words>
  <Application>Microsoft Office PowerPoint</Application>
  <PresentationFormat>On-screen Show (4:3)</PresentationFormat>
  <Paragraphs>146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MS PGothic</vt:lpstr>
      <vt:lpstr>MS PGothic</vt:lpstr>
      <vt:lpstr>Arial</vt:lpstr>
      <vt:lpstr>Arial Black</vt:lpstr>
      <vt:lpstr>Calibri</vt:lpstr>
      <vt:lpstr>Century Gothic</vt:lpstr>
      <vt:lpstr>Times New Roman</vt:lpstr>
      <vt:lpstr>Wingdings</vt:lpstr>
      <vt:lpstr>Wingdings 2</vt:lpstr>
      <vt:lpstr>GP Pres Template_white</vt:lpstr>
      <vt:lpstr>3_GP Pres Template_white</vt:lpstr>
      <vt:lpstr>Introduction to Fundraising</vt:lpstr>
      <vt:lpstr>Introductions &amp; Objectives</vt:lpstr>
      <vt:lpstr>Agenda</vt:lpstr>
      <vt:lpstr>FUNDRAISING FUNDAMENTALS</vt:lpstr>
      <vt:lpstr>PowerPoint Presentation</vt:lpstr>
      <vt:lpstr>Fundraising Principles</vt:lpstr>
      <vt:lpstr>PowerPoint Presentation</vt:lpstr>
      <vt:lpstr>The Donor’s Perspective</vt:lpstr>
      <vt:lpstr>The Donor’s Perspective</vt:lpstr>
      <vt:lpstr>Fundraising is a process</vt:lpstr>
      <vt:lpstr>PowerPoint Presentation</vt:lpstr>
      <vt:lpstr>Everyone is Responsible</vt:lpstr>
      <vt:lpstr>FUNDRAISING ACTIVITIES</vt:lpstr>
      <vt:lpstr>PowerPoint Presentation</vt:lpstr>
      <vt:lpstr>PowerPoint Presentation</vt:lpstr>
      <vt:lpstr>PowerPoint Presentation</vt:lpstr>
      <vt:lpstr>PowerPoint Presentation</vt:lpstr>
      <vt:lpstr>CASE FOR SUPPORT</vt:lpstr>
      <vt:lpstr>PowerPoint Presentation</vt:lpstr>
      <vt:lpstr>Developing the Case</vt:lpstr>
      <vt:lpstr>Developing the Case</vt:lpstr>
      <vt:lpstr>What’s makes your story unique? </vt:lpstr>
      <vt:lpstr>CASE FOR SUPPORT FORMAT</vt:lpstr>
      <vt:lpstr>PowerPoint Presentation</vt:lpstr>
      <vt:lpstr>PowerPoint Presentation</vt:lpstr>
      <vt:lpstr>PowerPoint Presentation</vt:lpstr>
      <vt:lpstr>PowerPoint Presentation</vt:lpstr>
      <vt:lpstr>PROSPECTS</vt:lpstr>
      <vt:lpstr>The Ideal Prospect</vt:lpstr>
      <vt:lpstr>Prospects</vt:lpstr>
      <vt:lpstr>USE RATING SCORES TO DEVELOP STRATEGY (SCORE OUT OF 10)</vt:lpstr>
      <vt:lpstr>ACTIVITY</vt:lpstr>
      <vt:lpstr>PowerPoint Presentation</vt:lpstr>
      <vt:lpstr>QUESTIONS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Jaffer</dc:creator>
  <cp:lastModifiedBy>Jacqueline Cameron</cp:lastModifiedBy>
  <cp:revision>131</cp:revision>
  <dcterms:created xsi:type="dcterms:W3CDTF">2011-03-04T17:43:22Z</dcterms:created>
  <dcterms:modified xsi:type="dcterms:W3CDTF">2015-05-22T05:53:09Z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0x010100FDDC9EFD58EC9140B853C4552E2D2916</vt:lpwstr>
  </property>
</Properties>
</file>