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30"/>
  </p:notesMasterIdLst>
  <p:handoutMasterIdLst>
    <p:handoutMasterId r:id="rId31"/>
  </p:handoutMasterIdLst>
  <p:sldIdLst>
    <p:sldId id="445" r:id="rId2"/>
    <p:sldId id="446" r:id="rId3"/>
    <p:sldId id="604" r:id="rId4"/>
    <p:sldId id="572" r:id="rId5"/>
    <p:sldId id="429" r:id="rId6"/>
    <p:sldId id="579" r:id="rId7"/>
    <p:sldId id="605" r:id="rId8"/>
    <p:sldId id="599" r:id="rId9"/>
    <p:sldId id="589" r:id="rId10"/>
    <p:sldId id="530" r:id="rId11"/>
    <p:sldId id="580" r:id="rId12"/>
    <p:sldId id="585" r:id="rId13"/>
    <p:sldId id="582" r:id="rId14"/>
    <p:sldId id="606" r:id="rId15"/>
    <p:sldId id="581" r:id="rId16"/>
    <p:sldId id="584" r:id="rId17"/>
    <p:sldId id="591" r:id="rId18"/>
    <p:sldId id="607" r:id="rId19"/>
    <p:sldId id="520" r:id="rId20"/>
    <p:sldId id="587" r:id="rId21"/>
    <p:sldId id="554" r:id="rId22"/>
    <p:sldId id="557" r:id="rId23"/>
    <p:sldId id="566" r:id="rId24"/>
    <p:sldId id="558" r:id="rId25"/>
    <p:sldId id="597" r:id="rId26"/>
    <p:sldId id="577" r:id="rId27"/>
    <p:sldId id="592" r:id="rId28"/>
    <p:sldId id="382" r:id="rId29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1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30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4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60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5759" algn="l" defTabSz="45715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2910" algn="l" defTabSz="45715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062" algn="l" defTabSz="45715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214" algn="l" defTabSz="45715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D4ED57"/>
    <a:srgbClr val="0000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0" autoAdjust="0"/>
    <p:restoredTop sz="86410" autoAdjust="0"/>
  </p:normalViewPr>
  <p:slideViewPr>
    <p:cSldViewPr>
      <p:cViewPr varScale="1">
        <p:scale>
          <a:sx n="90" d="100"/>
          <a:sy n="90" d="100"/>
        </p:scale>
        <p:origin x="-5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7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76" y="96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B6B0E7-D31C-6A4E-93FB-23B078A91530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B1DF4965-B0A2-C644-B1D7-69DD77EABD5F}">
      <dgm:prSet phldrT="[Text]"/>
      <dgm:spPr/>
      <dgm:t>
        <a:bodyPr/>
        <a:lstStyle/>
        <a:p>
          <a:r>
            <a:rPr lang="en-US" dirty="0" smtClean="0"/>
            <a:t>Members elect Board</a:t>
          </a:r>
          <a:endParaRPr lang="en-US" dirty="0"/>
        </a:p>
      </dgm:t>
    </dgm:pt>
    <dgm:pt modelId="{7468DFFD-3166-6F4B-A961-83FCA09E2294}" type="parTrans" cxnId="{82CAB566-C0DA-AB47-BF17-9455A0571607}">
      <dgm:prSet/>
      <dgm:spPr/>
      <dgm:t>
        <a:bodyPr/>
        <a:lstStyle/>
        <a:p>
          <a:endParaRPr lang="en-US"/>
        </a:p>
      </dgm:t>
    </dgm:pt>
    <dgm:pt modelId="{FBADCB84-9DEF-3C41-8446-AD1CC6CA1AB2}" type="sibTrans" cxnId="{82CAB566-C0DA-AB47-BF17-9455A0571607}">
      <dgm:prSet/>
      <dgm:spPr/>
      <dgm:t>
        <a:bodyPr/>
        <a:lstStyle/>
        <a:p>
          <a:endParaRPr lang="en-US" dirty="0"/>
        </a:p>
      </dgm:t>
    </dgm:pt>
    <dgm:pt modelId="{4738F4B4-E258-EB40-AB25-D2F50D32B235}">
      <dgm:prSet phldrT="[Text]"/>
      <dgm:spPr/>
      <dgm:t>
        <a:bodyPr/>
        <a:lstStyle/>
        <a:p>
          <a:r>
            <a:rPr lang="en-US" dirty="0" smtClean="0">
              <a:latin typeface="+mn-lt"/>
            </a:rPr>
            <a:t>Board (and CEO) develop Plan &amp; Budget framework</a:t>
          </a:r>
          <a:endParaRPr lang="en-US" dirty="0">
            <a:latin typeface="+mn-lt"/>
          </a:endParaRPr>
        </a:p>
      </dgm:t>
    </dgm:pt>
    <dgm:pt modelId="{2D6E5E55-A8A3-AF4E-88B1-C28F49C35C22}" type="parTrans" cxnId="{B069E11C-D7BE-D64E-9B46-6402C84EFF03}">
      <dgm:prSet/>
      <dgm:spPr/>
      <dgm:t>
        <a:bodyPr/>
        <a:lstStyle/>
        <a:p>
          <a:endParaRPr lang="en-US"/>
        </a:p>
      </dgm:t>
    </dgm:pt>
    <dgm:pt modelId="{11CF28FE-C468-584D-9F5C-EE9D9606E7FD}" type="sibTrans" cxnId="{B069E11C-D7BE-D64E-9B46-6402C84EFF03}">
      <dgm:prSet/>
      <dgm:spPr/>
      <dgm:t>
        <a:bodyPr/>
        <a:lstStyle/>
        <a:p>
          <a:endParaRPr lang="en-US" dirty="0"/>
        </a:p>
      </dgm:t>
    </dgm:pt>
    <dgm:pt modelId="{BED4CE6E-5984-2644-B3FC-A8B59C0C4750}">
      <dgm:prSet phldrT="[Text]"/>
      <dgm:spPr/>
      <dgm:t>
        <a:bodyPr/>
        <a:lstStyle/>
        <a:p>
          <a:r>
            <a:rPr lang="en-US" dirty="0" smtClean="0"/>
            <a:t>CEO populates Plan &amp; Budgets and gets OK from Board</a:t>
          </a:r>
          <a:endParaRPr lang="en-US" dirty="0"/>
        </a:p>
      </dgm:t>
    </dgm:pt>
    <dgm:pt modelId="{439899CF-EA78-AC41-8052-F2012C73CC13}" type="parTrans" cxnId="{4DD95051-AE0F-614C-B53D-3343FF975A5B}">
      <dgm:prSet/>
      <dgm:spPr/>
      <dgm:t>
        <a:bodyPr/>
        <a:lstStyle/>
        <a:p>
          <a:endParaRPr lang="en-US"/>
        </a:p>
      </dgm:t>
    </dgm:pt>
    <dgm:pt modelId="{8FC81DF2-6CEA-2240-A186-705B4E904E2E}" type="sibTrans" cxnId="{4DD95051-AE0F-614C-B53D-3343FF975A5B}">
      <dgm:prSet/>
      <dgm:spPr/>
      <dgm:t>
        <a:bodyPr/>
        <a:lstStyle/>
        <a:p>
          <a:endParaRPr lang="en-US" dirty="0"/>
        </a:p>
      </dgm:t>
    </dgm:pt>
    <dgm:pt modelId="{3F1D2C34-6044-7C49-845B-7F896ECCB9CD}">
      <dgm:prSet/>
      <dgm:spPr/>
      <dgm:t>
        <a:bodyPr/>
        <a:lstStyle/>
        <a:p>
          <a:r>
            <a:rPr lang="en-US" dirty="0" smtClean="0"/>
            <a:t>Plan &amp; Budget achieved by CEO</a:t>
          </a:r>
          <a:endParaRPr lang="en-US" dirty="0"/>
        </a:p>
      </dgm:t>
    </dgm:pt>
    <dgm:pt modelId="{54DEB23C-9940-BA4D-A90F-97BDD3DFC351}" type="parTrans" cxnId="{220E504D-EA69-CE4F-A6F5-3CB2BD73E275}">
      <dgm:prSet/>
      <dgm:spPr/>
      <dgm:t>
        <a:bodyPr/>
        <a:lstStyle/>
        <a:p>
          <a:endParaRPr lang="en-US"/>
        </a:p>
      </dgm:t>
    </dgm:pt>
    <dgm:pt modelId="{069BD137-04F1-C34E-8295-6D37F2F9FF9A}" type="sibTrans" cxnId="{220E504D-EA69-CE4F-A6F5-3CB2BD73E275}">
      <dgm:prSet/>
      <dgm:spPr/>
      <dgm:t>
        <a:bodyPr/>
        <a:lstStyle/>
        <a:p>
          <a:endParaRPr lang="en-US"/>
        </a:p>
      </dgm:t>
    </dgm:pt>
    <dgm:pt modelId="{D0FD4D3D-0C04-F84C-A7B8-151D46664DFC}" type="pres">
      <dgm:prSet presAssocID="{3FB6B0E7-D31C-6A4E-93FB-23B078A91530}" presName="Name0" presStyleCnt="0">
        <dgm:presLayoutVars>
          <dgm:dir/>
          <dgm:resizeHandles val="exact"/>
        </dgm:presLayoutVars>
      </dgm:prSet>
      <dgm:spPr/>
    </dgm:pt>
    <dgm:pt modelId="{3558DB2A-8175-5541-9B9D-3C2B8259EE3C}" type="pres">
      <dgm:prSet presAssocID="{B1DF4965-B0A2-C644-B1D7-69DD77EABD5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F3F795F-9A3B-F041-A0C3-AFF4A69BA3CE}" type="pres">
      <dgm:prSet presAssocID="{FBADCB84-9DEF-3C41-8446-AD1CC6CA1AB2}" presName="sibTrans" presStyleLbl="sibTrans2D1" presStyleIdx="0" presStyleCnt="3"/>
      <dgm:spPr/>
      <dgm:t>
        <a:bodyPr/>
        <a:lstStyle/>
        <a:p>
          <a:endParaRPr lang="en-AU"/>
        </a:p>
      </dgm:t>
    </dgm:pt>
    <dgm:pt modelId="{CBA535C2-AA84-5743-BE6A-57FA13F0D084}" type="pres">
      <dgm:prSet presAssocID="{FBADCB84-9DEF-3C41-8446-AD1CC6CA1AB2}" presName="connectorText" presStyleLbl="sibTrans2D1" presStyleIdx="0" presStyleCnt="3"/>
      <dgm:spPr/>
      <dgm:t>
        <a:bodyPr/>
        <a:lstStyle/>
        <a:p>
          <a:endParaRPr lang="en-AU"/>
        </a:p>
      </dgm:t>
    </dgm:pt>
    <dgm:pt modelId="{62CA938B-EF0C-F941-BA8C-D55A6CFBE754}" type="pres">
      <dgm:prSet presAssocID="{4738F4B4-E258-EB40-AB25-D2F50D32B23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E800CF-A6AA-984E-BA57-9EFE2B57923C}" type="pres">
      <dgm:prSet presAssocID="{11CF28FE-C468-584D-9F5C-EE9D9606E7FD}" presName="sibTrans" presStyleLbl="sibTrans2D1" presStyleIdx="1" presStyleCnt="3"/>
      <dgm:spPr/>
      <dgm:t>
        <a:bodyPr/>
        <a:lstStyle/>
        <a:p>
          <a:endParaRPr lang="en-AU"/>
        </a:p>
      </dgm:t>
    </dgm:pt>
    <dgm:pt modelId="{07D1DD89-CD58-0441-AE26-1C6316C1BE86}" type="pres">
      <dgm:prSet presAssocID="{11CF28FE-C468-584D-9F5C-EE9D9606E7FD}" presName="connectorText" presStyleLbl="sibTrans2D1" presStyleIdx="1" presStyleCnt="3"/>
      <dgm:spPr/>
      <dgm:t>
        <a:bodyPr/>
        <a:lstStyle/>
        <a:p>
          <a:endParaRPr lang="en-AU"/>
        </a:p>
      </dgm:t>
    </dgm:pt>
    <dgm:pt modelId="{10FA5E79-3D46-6146-848A-06FF071371BD}" type="pres">
      <dgm:prSet presAssocID="{BED4CE6E-5984-2644-B3FC-A8B59C0C475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4ACC0B-C6C8-BC41-91A1-DCA3739BD229}" type="pres">
      <dgm:prSet presAssocID="{8FC81DF2-6CEA-2240-A186-705B4E904E2E}" presName="sibTrans" presStyleLbl="sibTrans2D1" presStyleIdx="2" presStyleCnt="3"/>
      <dgm:spPr/>
      <dgm:t>
        <a:bodyPr/>
        <a:lstStyle/>
        <a:p>
          <a:endParaRPr lang="en-AU"/>
        </a:p>
      </dgm:t>
    </dgm:pt>
    <dgm:pt modelId="{4F6DD6ED-0BF9-4248-A72C-C39EFED6D4C9}" type="pres">
      <dgm:prSet presAssocID="{8FC81DF2-6CEA-2240-A186-705B4E904E2E}" presName="connectorText" presStyleLbl="sibTrans2D1" presStyleIdx="2" presStyleCnt="3"/>
      <dgm:spPr/>
      <dgm:t>
        <a:bodyPr/>
        <a:lstStyle/>
        <a:p>
          <a:endParaRPr lang="en-AU"/>
        </a:p>
      </dgm:t>
    </dgm:pt>
    <dgm:pt modelId="{B72FFDA5-0E9D-8F48-9ACD-AC563584AB66}" type="pres">
      <dgm:prSet presAssocID="{3F1D2C34-6044-7C49-845B-7F896ECCB9C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D95051-AE0F-614C-B53D-3343FF975A5B}" srcId="{3FB6B0E7-D31C-6A4E-93FB-23B078A91530}" destId="{BED4CE6E-5984-2644-B3FC-A8B59C0C4750}" srcOrd="2" destOrd="0" parTransId="{439899CF-EA78-AC41-8052-F2012C73CC13}" sibTransId="{8FC81DF2-6CEA-2240-A186-705B4E904E2E}"/>
    <dgm:cxn modelId="{220E504D-EA69-CE4F-A6F5-3CB2BD73E275}" srcId="{3FB6B0E7-D31C-6A4E-93FB-23B078A91530}" destId="{3F1D2C34-6044-7C49-845B-7F896ECCB9CD}" srcOrd="3" destOrd="0" parTransId="{54DEB23C-9940-BA4D-A90F-97BDD3DFC351}" sibTransId="{069BD137-04F1-C34E-8295-6D37F2F9FF9A}"/>
    <dgm:cxn modelId="{468B7AA5-9C84-432F-949A-4965B9E88587}" type="presOf" srcId="{8FC81DF2-6CEA-2240-A186-705B4E904E2E}" destId="{964ACC0B-C6C8-BC41-91A1-DCA3739BD229}" srcOrd="0" destOrd="0" presId="urn:microsoft.com/office/officeart/2005/8/layout/process1"/>
    <dgm:cxn modelId="{B069E11C-D7BE-D64E-9B46-6402C84EFF03}" srcId="{3FB6B0E7-D31C-6A4E-93FB-23B078A91530}" destId="{4738F4B4-E258-EB40-AB25-D2F50D32B235}" srcOrd="1" destOrd="0" parTransId="{2D6E5E55-A8A3-AF4E-88B1-C28F49C35C22}" sibTransId="{11CF28FE-C468-584D-9F5C-EE9D9606E7FD}"/>
    <dgm:cxn modelId="{FB313A06-8C60-49E3-8D4D-9FC3A49C5FF1}" type="presOf" srcId="{3F1D2C34-6044-7C49-845B-7F896ECCB9CD}" destId="{B72FFDA5-0E9D-8F48-9ACD-AC563584AB66}" srcOrd="0" destOrd="0" presId="urn:microsoft.com/office/officeart/2005/8/layout/process1"/>
    <dgm:cxn modelId="{30EF08EF-6616-435B-A818-9B6373295812}" type="presOf" srcId="{4738F4B4-E258-EB40-AB25-D2F50D32B235}" destId="{62CA938B-EF0C-F941-BA8C-D55A6CFBE754}" srcOrd="0" destOrd="0" presId="urn:microsoft.com/office/officeart/2005/8/layout/process1"/>
    <dgm:cxn modelId="{82CAB566-C0DA-AB47-BF17-9455A0571607}" srcId="{3FB6B0E7-D31C-6A4E-93FB-23B078A91530}" destId="{B1DF4965-B0A2-C644-B1D7-69DD77EABD5F}" srcOrd="0" destOrd="0" parTransId="{7468DFFD-3166-6F4B-A961-83FCA09E2294}" sibTransId="{FBADCB84-9DEF-3C41-8446-AD1CC6CA1AB2}"/>
    <dgm:cxn modelId="{FAC3192F-EEE0-45D0-93C6-87CAC7079C9E}" type="presOf" srcId="{BED4CE6E-5984-2644-B3FC-A8B59C0C4750}" destId="{10FA5E79-3D46-6146-848A-06FF071371BD}" srcOrd="0" destOrd="0" presId="urn:microsoft.com/office/officeart/2005/8/layout/process1"/>
    <dgm:cxn modelId="{1C9D6759-2F1E-4009-A602-1161852A42D9}" type="presOf" srcId="{B1DF4965-B0A2-C644-B1D7-69DD77EABD5F}" destId="{3558DB2A-8175-5541-9B9D-3C2B8259EE3C}" srcOrd="0" destOrd="0" presId="urn:microsoft.com/office/officeart/2005/8/layout/process1"/>
    <dgm:cxn modelId="{8BF1BB7B-8D38-4EB9-8F92-2DF37093B62F}" type="presOf" srcId="{11CF28FE-C468-584D-9F5C-EE9D9606E7FD}" destId="{48E800CF-A6AA-984E-BA57-9EFE2B57923C}" srcOrd="0" destOrd="0" presId="urn:microsoft.com/office/officeart/2005/8/layout/process1"/>
    <dgm:cxn modelId="{85BEDD84-163F-498F-9A7E-55B3A25C5815}" type="presOf" srcId="{FBADCB84-9DEF-3C41-8446-AD1CC6CA1AB2}" destId="{CBA535C2-AA84-5743-BE6A-57FA13F0D084}" srcOrd="1" destOrd="0" presId="urn:microsoft.com/office/officeart/2005/8/layout/process1"/>
    <dgm:cxn modelId="{1E7FC5C9-525F-4655-BFCF-C2676F43EF12}" type="presOf" srcId="{8FC81DF2-6CEA-2240-A186-705B4E904E2E}" destId="{4F6DD6ED-0BF9-4248-A72C-C39EFED6D4C9}" srcOrd="1" destOrd="0" presId="urn:microsoft.com/office/officeart/2005/8/layout/process1"/>
    <dgm:cxn modelId="{907660AE-932A-4701-8EE7-C9714E46631E}" type="presOf" srcId="{3FB6B0E7-D31C-6A4E-93FB-23B078A91530}" destId="{D0FD4D3D-0C04-F84C-A7B8-151D46664DFC}" srcOrd="0" destOrd="0" presId="urn:microsoft.com/office/officeart/2005/8/layout/process1"/>
    <dgm:cxn modelId="{9DAA086E-2166-4923-8F3F-65549E56E9DE}" type="presOf" srcId="{11CF28FE-C468-584D-9F5C-EE9D9606E7FD}" destId="{07D1DD89-CD58-0441-AE26-1C6316C1BE86}" srcOrd="1" destOrd="0" presId="urn:microsoft.com/office/officeart/2005/8/layout/process1"/>
    <dgm:cxn modelId="{5BAD9D54-0597-4806-95EF-FA10D34610AF}" type="presOf" srcId="{FBADCB84-9DEF-3C41-8446-AD1CC6CA1AB2}" destId="{1F3F795F-9A3B-F041-A0C3-AFF4A69BA3CE}" srcOrd="0" destOrd="0" presId="urn:microsoft.com/office/officeart/2005/8/layout/process1"/>
    <dgm:cxn modelId="{310F2DDB-EE5B-444B-9102-9C025A0B58E7}" type="presParOf" srcId="{D0FD4D3D-0C04-F84C-A7B8-151D46664DFC}" destId="{3558DB2A-8175-5541-9B9D-3C2B8259EE3C}" srcOrd="0" destOrd="0" presId="urn:microsoft.com/office/officeart/2005/8/layout/process1"/>
    <dgm:cxn modelId="{C4577751-03DE-4184-AA5E-3D0142D66FA1}" type="presParOf" srcId="{D0FD4D3D-0C04-F84C-A7B8-151D46664DFC}" destId="{1F3F795F-9A3B-F041-A0C3-AFF4A69BA3CE}" srcOrd="1" destOrd="0" presId="urn:microsoft.com/office/officeart/2005/8/layout/process1"/>
    <dgm:cxn modelId="{C0D1948E-B0E0-479C-A893-B699AF86F915}" type="presParOf" srcId="{1F3F795F-9A3B-F041-A0C3-AFF4A69BA3CE}" destId="{CBA535C2-AA84-5743-BE6A-57FA13F0D084}" srcOrd="0" destOrd="0" presId="urn:microsoft.com/office/officeart/2005/8/layout/process1"/>
    <dgm:cxn modelId="{264DEA2E-4DFB-448B-9333-150759395FF7}" type="presParOf" srcId="{D0FD4D3D-0C04-F84C-A7B8-151D46664DFC}" destId="{62CA938B-EF0C-F941-BA8C-D55A6CFBE754}" srcOrd="2" destOrd="0" presId="urn:microsoft.com/office/officeart/2005/8/layout/process1"/>
    <dgm:cxn modelId="{918D9D1A-5C28-4711-972F-73C118BA9FBA}" type="presParOf" srcId="{D0FD4D3D-0C04-F84C-A7B8-151D46664DFC}" destId="{48E800CF-A6AA-984E-BA57-9EFE2B57923C}" srcOrd="3" destOrd="0" presId="urn:microsoft.com/office/officeart/2005/8/layout/process1"/>
    <dgm:cxn modelId="{76BFCDD8-A3DB-4B99-A2AF-9548F360D858}" type="presParOf" srcId="{48E800CF-A6AA-984E-BA57-9EFE2B57923C}" destId="{07D1DD89-CD58-0441-AE26-1C6316C1BE86}" srcOrd="0" destOrd="0" presId="urn:microsoft.com/office/officeart/2005/8/layout/process1"/>
    <dgm:cxn modelId="{E784373F-A00C-403F-BC81-B1B32F3C74FF}" type="presParOf" srcId="{D0FD4D3D-0C04-F84C-A7B8-151D46664DFC}" destId="{10FA5E79-3D46-6146-848A-06FF071371BD}" srcOrd="4" destOrd="0" presId="urn:microsoft.com/office/officeart/2005/8/layout/process1"/>
    <dgm:cxn modelId="{EEF79AD0-89E6-4FD4-A5F3-531712DAD1B0}" type="presParOf" srcId="{D0FD4D3D-0C04-F84C-A7B8-151D46664DFC}" destId="{964ACC0B-C6C8-BC41-91A1-DCA3739BD229}" srcOrd="5" destOrd="0" presId="urn:microsoft.com/office/officeart/2005/8/layout/process1"/>
    <dgm:cxn modelId="{2CCAB0A5-AB09-4DFB-AC66-C9B109745496}" type="presParOf" srcId="{964ACC0B-C6C8-BC41-91A1-DCA3739BD229}" destId="{4F6DD6ED-0BF9-4248-A72C-C39EFED6D4C9}" srcOrd="0" destOrd="0" presId="urn:microsoft.com/office/officeart/2005/8/layout/process1"/>
    <dgm:cxn modelId="{EE5E6323-63B7-4140-A156-3BC260C6B54C}" type="presParOf" srcId="{D0FD4D3D-0C04-F84C-A7B8-151D46664DFC}" destId="{B72FFDA5-0E9D-8F48-9ACD-AC563584AB6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3EA0A5-76D5-E449-816B-AD6B69410FBE}" type="doc">
      <dgm:prSet loTypeId="urn:microsoft.com/office/officeart/2005/8/layout/cycle4" loCatId="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6B1ADB-B605-DA47-83E7-109C5F9ABD5B}">
      <dgm:prSet phldrT="[Text]"/>
      <dgm:spPr/>
      <dgm:t>
        <a:bodyPr/>
        <a:lstStyle/>
        <a:p>
          <a:r>
            <a:rPr lang="en-US" dirty="0" smtClean="0"/>
            <a:t>1</a:t>
          </a:r>
          <a:r>
            <a:rPr lang="en-US" baseline="30000" dirty="0" smtClean="0"/>
            <a:t>st</a:t>
          </a:r>
          <a:r>
            <a:rPr lang="en-US" dirty="0" smtClean="0"/>
            <a:t> Quarter</a:t>
          </a:r>
          <a:endParaRPr lang="en-US" dirty="0"/>
        </a:p>
      </dgm:t>
    </dgm:pt>
    <dgm:pt modelId="{E868267A-2753-CF49-842B-3B292C9760AB}" type="parTrans" cxnId="{1821542E-4D77-884D-8A80-36BFB7260C58}">
      <dgm:prSet/>
      <dgm:spPr/>
      <dgm:t>
        <a:bodyPr/>
        <a:lstStyle/>
        <a:p>
          <a:endParaRPr lang="en-US"/>
        </a:p>
      </dgm:t>
    </dgm:pt>
    <dgm:pt modelId="{40EA483B-C36A-204F-B619-423DA6A3A4D5}" type="sibTrans" cxnId="{1821542E-4D77-884D-8A80-36BFB7260C58}">
      <dgm:prSet/>
      <dgm:spPr/>
      <dgm:t>
        <a:bodyPr/>
        <a:lstStyle/>
        <a:p>
          <a:endParaRPr lang="en-US"/>
        </a:p>
      </dgm:t>
    </dgm:pt>
    <dgm:pt modelId="{B17EF7A6-A776-E344-AFD2-50CA41664ECC}">
      <dgm:prSet phldrT="[Text]"/>
      <dgm:spPr/>
      <dgm:t>
        <a:bodyPr/>
        <a:lstStyle/>
        <a:p>
          <a:r>
            <a:rPr lang="en-US" dirty="0" smtClean="0"/>
            <a:t> Election of Board</a:t>
          </a:r>
          <a:endParaRPr lang="en-US" dirty="0"/>
        </a:p>
      </dgm:t>
    </dgm:pt>
    <dgm:pt modelId="{136FB3FC-A7DC-B74A-8F97-E37DD9D56CDE}" type="parTrans" cxnId="{9B94A944-1EFF-1B4B-A83E-E93D5B2BFA0F}">
      <dgm:prSet/>
      <dgm:spPr/>
      <dgm:t>
        <a:bodyPr/>
        <a:lstStyle/>
        <a:p>
          <a:endParaRPr lang="en-US"/>
        </a:p>
      </dgm:t>
    </dgm:pt>
    <dgm:pt modelId="{96D636FF-4613-F144-AF8C-B04DADD514E5}" type="sibTrans" cxnId="{9B94A944-1EFF-1B4B-A83E-E93D5B2BFA0F}">
      <dgm:prSet/>
      <dgm:spPr/>
      <dgm:t>
        <a:bodyPr/>
        <a:lstStyle/>
        <a:p>
          <a:endParaRPr lang="en-US"/>
        </a:p>
      </dgm:t>
    </dgm:pt>
    <dgm:pt modelId="{8807724C-0668-0F41-93EA-34C257278483}">
      <dgm:prSet phldrT="[Text]"/>
      <dgm:spPr/>
      <dgm:t>
        <a:bodyPr/>
        <a:lstStyle/>
        <a:p>
          <a:r>
            <a:rPr lang="en-US" dirty="0" smtClean="0"/>
            <a:t>2</a:t>
          </a:r>
          <a:r>
            <a:rPr lang="en-US" baseline="30000" dirty="0" smtClean="0"/>
            <a:t>nd</a:t>
          </a:r>
          <a:r>
            <a:rPr lang="en-US" dirty="0" smtClean="0"/>
            <a:t> Quarter</a:t>
          </a:r>
          <a:endParaRPr lang="en-US" dirty="0"/>
        </a:p>
      </dgm:t>
    </dgm:pt>
    <dgm:pt modelId="{397384C9-8323-8441-B7C5-41C57CC8C53D}" type="parTrans" cxnId="{DBDECA7B-FA4B-C546-8A65-A992C70BC25E}">
      <dgm:prSet/>
      <dgm:spPr/>
      <dgm:t>
        <a:bodyPr/>
        <a:lstStyle/>
        <a:p>
          <a:endParaRPr lang="en-US"/>
        </a:p>
      </dgm:t>
    </dgm:pt>
    <dgm:pt modelId="{240E2525-2D19-034D-BB4D-2CAB7BC096A3}" type="sibTrans" cxnId="{DBDECA7B-FA4B-C546-8A65-A992C70BC25E}">
      <dgm:prSet/>
      <dgm:spPr/>
      <dgm:t>
        <a:bodyPr/>
        <a:lstStyle/>
        <a:p>
          <a:endParaRPr lang="en-US"/>
        </a:p>
      </dgm:t>
    </dgm:pt>
    <dgm:pt modelId="{3D2752A4-AF84-6243-A2BF-0A7256D4067F}">
      <dgm:prSet phldrT="[Text]"/>
      <dgm:spPr/>
      <dgm:t>
        <a:bodyPr/>
        <a:lstStyle/>
        <a:p>
          <a:r>
            <a:rPr lang="en-US" dirty="0" smtClean="0"/>
            <a:t>Induction &amp; Governance Training</a:t>
          </a:r>
          <a:endParaRPr lang="en-US" dirty="0"/>
        </a:p>
      </dgm:t>
    </dgm:pt>
    <dgm:pt modelId="{52CD51D4-BE89-774A-9AF2-E5FAF4736FAB}" type="parTrans" cxnId="{2D413009-70D8-3A42-8851-FBD7943C6817}">
      <dgm:prSet/>
      <dgm:spPr/>
      <dgm:t>
        <a:bodyPr/>
        <a:lstStyle/>
        <a:p>
          <a:endParaRPr lang="en-US"/>
        </a:p>
      </dgm:t>
    </dgm:pt>
    <dgm:pt modelId="{687CF7F6-FC92-0C4E-8691-2F5CE2E46BF0}" type="sibTrans" cxnId="{2D413009-70D8-3A42-8851-FBD7943C6817}">
      <dgm:prSet/>
      <dgm:spPr/>
      <dgm:t>
        <a:bodyPr/>
        <a:lstStyle/>
        <a:p>
          <a:endParaRPr lang="en-US"/>
        </a:p>
      </dgm:t>
    </dgm:pt>
    <dgm:pt modelId="{D70E8468-D3F1-B943-9EDE-E2071E941048}">
      <dgm:prSet phldrT="[Text]"/>
      <dgm:spPr/>
      <dgm:t>
        <a:bodyPr/>
        <a:lstStyle/>
        <a:p>
          <a:r>
            <a:rPr lang="en-US" dirty="0" smtClean="0"/>
            <a:t>3</a:t>
          </a:r>
          <a:r>
            <a:rPr lang="en-US" baseline="30000" dirty="0" smtClean="0"/>
            <a:t>rd</a:t>
          </a:r>
          <a:r>
            <a:rPr lang="en-US" dirty="0" smtClean="0"/>
            <a:t> Quarter</a:t>
          </a:r>
          <a:endParaRPr lang="en-US" dirty="0"/>
        </a:p>
      </dgm:t>
    </dgm:pt>
    <dgm:pt modelId="{CC92BDFD-6E15-2442-9483-8A864D572DB6}" type="parTrans" cxnId="{E8F8B46C-FFEA-704D-BA28-9A943326AF95}">
      <dgm:prSet/>
      <dgm:spPr/>
      <dgm:t>
        <a:bodyPr/>
        <a:lstStyle/>
        <a:p>
          <a:endParaRPr lang="en-US"/>
        </a:p>
      </dgm:t>
    </dgm:pt>
    <dgm:pt modelId="{2BC4AF39-DA18-5F4B-BED6-BF285FA4AADC}" type="sibTrans" cxnId="{E8F8B46C-FFEA-704D-BA28-9A943326AF95}">
      <dgm:prSet/>
      <dgm:spPr/>
      <dgm:t>
        <a:bodyPr/>
        <a:lstStyle/>
        <a:p>
          <a:endParaRPr lang="en-US"/>
        </a:p>
      </dgm:t>
    </dgm:pt>
    <dgm:pt modelId="{E082C450-18C3-9C4D-B6D2-82549860E26B}">
      <dgm:prSet phldrT="[Text]"/>
      <dgm:spPr/>
      <dgm:t>
        <a:bodyPr/>
        <a:lstStyle/>
        <a:p>
          <a:r>
            <a:rPr lang="en-US" dirty="0" smtClean="0"/>
            <a:t>Planning</a:t>
          </a:r>
          <a:endParaRPr lang="en-US" dirty="0"/>
        </a:p>
      </dgm:t>
    </dgm:pt>
    <dgm:pt modelId="{D51502B4-51BD-8743-8D49-5848214093F1}" type="parTrans" cxnId="{D5283CB2-E88F-0040-8EDB-8EA725CB79F6}">
      <dgm:prSet/>
      <dgm:spPr/>
      <dgm:t>
        <a:bodyPr/>
        <a:lstStyle/>
        <a:p>
          <a:endParaRPr lang="en-US"/>
        </a:p>
      </dgm:t>
    </dgm:pt>
    <dgm:pt modelId="{925E5A69-F1CE-F84A-9F81-119B1D2AF421}" type="sibTrans" cxnId="{D5283CB2-E88F-0040-8EDB-8EA725CB79F6}">
      <dgm:prSet/>
      <dgm:spPr/>
      <dgm:t>
        <a:bodyPr/>
        <a:lstStyle/>
        <a:p>
          <a:endParaRPr lang="en-US"/>
        </a:p>
      </dgm:t>
    </dgm:pt>
    <dgm:pt modelId="{D1C07021-E63B-8E4D-B13E-0F344AD41066}">
      <dgm:prSet phldrT="[Text]"/>
      <dgm:spPr/>
      <dgm:t>
        <a:bodyPr/>
        <a:lstStyle/>
        <a:p>
          <a:r>
            <a:rPr lang="en-US" dirty="0" smtClean="0"/>
            <a:t>4</a:t>
          </a:r>
          <a:r>
            <a:rPr lang="en-US" baseline="30000" dirty="0" smtClean="0"/>
            <a:t>th</a:t>
          </a:r>
          <a:r>
            <a:rPr lang="en-US" dirty="0" smtClean="0"/>
            <a:t> Quarter</a:t>
          </a:r>
          <a:endParaRPr lang="en-US" dirty="0"/>
        </a:p>
      </dgm:t>
    </dgm:pt>
    <dgm:pt modelId="{999985F7-55F0-364E-97BB-AA1F00E138F2}" type="parTrans" cxnId="{DF2C869E-84BB-A04A-841D-B555DAC8846C}">
      <dgm:prSet/>
      <dgm:spPr/>
      <dgm:t>
        <a:bodyPr/>
        <a:lstStyle/>
        <a:p>
          <a:endParaRPr lang="en-US"/>
        </a:p>
      </dgm:t>
    </dgm:pt>
    <dgm:pt modelId="{57A5F578-9B2A-654E-BB75-5D223E56F1D7}" type="sibTrans" cxnId="{DF2C869E-84BB-A04A-841D-B555DAC8846C}">
      <dgm:prSet/>
      <dgm:spPr/>
      <dgm:t>
        <a:bodyPr/>
        <a:lstStyle/>
        <a:p>
          <a:endParaRPr lang="en-US"/>
        </a:p>
      </dgm:t>
    </dgm:pt>
    <dgm:pt modelId="{F210C28B-10BB-A942-A827-D306E7925A09}">
      <dgm:prSet phldrT="[Text]"/>
      <dgm:spPr/>
      <dgm:t>
        <a:bodyPr/>
        <a:lstStyle/>
        <a:p>
          <a:r>
            <a:rPr lang="en-US" dirty="0" smtClean="0"/>
            <a:t>Budget</a:t>
          </a:r>
          <a:endParaRPr lang="en-US" dirty="0"/>
        </a:p>
      </dgm:t>
    </dgm:pt>
    <dgm:pt modelId="{23F2294D-D2B2-DB48-8021-AEEDFD8E767C}" type="parTrans" cxnId="{B71288D4-975B-8D43-BB3D-545B193F1950}">
      <dgm:prSet/>
      <dgm:spPr/>
      <dgm:t>
        <a:bodyPr/>
        <a:lstStyle/>
        <a:p>
          <a:endParaRPr lang="en-US"/>
        </a:p>
      </dgm:t>
    </dgm:pt>
    <dgm:pt modelId="{975D643A-DE5D-204F-9CB6-F14A9A836C3D}" type="sibTrans" cxnId="{B71288D4-975B-8D43-BB3D-545B193F1950}">
      <dgm:prSet/>
      <dgm:spPr/>
      <dgm:t>
        <a:bodyPr/>
        <a:lstStyle/>
        <a:p>
          <a:endParaRPr lang="en-US"/>
        </a:p>
      </dgm:t>
    </dgm:pt>
    <dgm:pt modelId="{78AADE2E-2D82-354D-816E-E8EE7C07CD39}" type="pres">
      <dgm:prSet presAssocID="{F13EA0A5-76D5-E449-816B-AD6B69410FB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464BB9-68C1-E541-A8EF-3DAC24234E9D}" type="pres">
      <dgm:prSet presAssocID="{F13EA0A5-76D5-E449-816B-AD6B69410FBE}" presName="children" presStyleCnt="0"/>
      <dgm:spPr/>
    </dgm:pt>
    <dgm:pt modelId="{73826D9D-2A43-AB47-A8EB-576653CE9F12}" type="pres">
      <dgm:prSet presAssocID="{F13EA0A5-76D5-E449-816B-AD6B69410FBE}" presName="child1group" presStyleCnt="0"/>
      <dgm:spPr/>
    </dgm:pt>
    <dgm:pt modelId="{C92A0906-D54B-DF42-BA1B-C1E22797931D}" type="pres">
      <dgm:prSet presAssocID="{F13EA0A5-76D5-E449-816B-AD6B69410FBE}" presName="child1" presStyleLbl="bgAcc1" presStyleIdx="0" presStyleCnt="4"/>
      <dgm:spPr/>
      <dgm:t>
        <a:bodyPr/>
        <a:lstStyle/>
        <a:p>
          <a:endParaRPr lang="en-US"/>
        </a:p>
      </dgm:t>
    </dgm:pt>
    <dgm:pt modelId="{78475469-6F47-FE43-A303-1E70BE34743E}" type="pres">
      <dgm:prSet presAssocID="{F13EA0A5-76D5-E449-816B-AD6B69410FB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225D30-AAF3-D347-9652-45823A4988BA}" type="pres">
      <dgm:prSet presAssocID="{F13EA0A5-76D5-E449-816B-AD6B69410FBE}" presName="child2group" presStyleCnt="0"/>
      <dgm:spPr/>
    </dgm:pt>
    <dgm:pt modelId="{C2FFCD87-7962-E046-A43A-CB7CE2869EC7}" type="pres">
      <dgm:prSet presAssocID="{F13EA0A5-76D5-E449-816B-AD6B69410FBE}" presName="child2" presStyleLbl="bgAcc1" presStyleIdx="1" presStyleCnt="4" custLinFactNeighborX="16731" custLinFactNeighborY="1975"/>
      <dgm:spPr/>
      <dgm:t>
        <a:bodyPr/>
        <a:lstStyle/>
        <a:p>
          <a:endParaRPr lang="en-US"/>
        </a:p>
      </dgm:t>
    </dgm:pt>
    <dgm:pt modelId="{C263D21C-6003-8A4A-B618-3D1C0786B6B5}" type="pres">
      <dgm:prSet presAssocID="{F13EA0A5-76D5-E449-816B-AD6B69410FB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5D052-E080-0644-8DC5-DE30322C5C98}" type="pres">
      <dgm:prSet presAssocID="{F13EA0A5-76D5-E449-816B-AD6B69410FBE}" presName="child3group" presStyleCnt="0"/>
      <dgm:spPr/>
    </dgm:pt>
    <dgm:pt modelId="{16BC7C41-DBB1-5546-8DEF-AD4F6B1B9235}" type="pres">
      <dgm:prSet presAssocID="{F13EA0A5-76D5-E449-816B-AD6B69410FBE}" presName="child3" presStyleLbl="bgAcc1" presStyleIdx="2" presStyleCnt="4" custLinFactNeighborX="13510" custLinFactNeighborY="0"/>
      <dgm:spPr/>
      <dgm:t>
        <a:bodyPr/>
        <a:lstStyle/>
        <a:p>
          <a:endParaRPr lang="en-US"/>
        </a:p>
      </dgm:t>
    </dgm:pt>
    <dgm:pt modelId="{4ADF0B44-92AF-544C-9D9A-2429486D793D}" type="pres">
      <dgm:prSet presAssocID="{F13EA0A5-76D5-E449-816B-AD6B69410FB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77F9C-A959-0D41-B962-0C3776398E19}" type="pres">
      <dgm:prSet presAssocID="{F13EA0A5-76D5-E449-816B-AD6B69410FBE}" presName="child4group" presStyleCnt="0"/>
      <dgm:spPr/>
    </dgm:pt>
    <dgm:pt modelId="{ABCC683A-BBFD-E54D-98C2-256AFCB0B86C}" type="pres">
      <dgm:prSet presAssocID="{F13EA0A5-76D5-E449-816B-AD6B69410FBE}" presName="child4" presStyleLbl="bgAcc1" presStyleIdx="3" presStyleCnt="4"/>
      <dgm:spPr/>
      <dgm:t>
        <a:bodyPr/>
        <a:lstStyle/>
        <a:p>
          <a:endParaRPr lang="en-US"/>
        </a:p>
      </dgm:t>
    </dgm:pt>
    <dgm:pt modelId="{038AC2C7-73DB-1A43-9D6B-C4FA63AB6C14}" type="pres">
      <dgm:prSet presAssocID="{F13EA0A5-76D5-E449-816B-AD6B69410FB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B6FC7-C74B-A54B-A216-B0DDE5FC3995}" type="pres">
      <dgm:prSet presAssocID="{F13EA0A5-76D5-E449-816B-AD6B69410FBE}" presName="childPlaceholder" presStyleCnt="0"/>
      <dgm:spPr/>
    </dgm:pt>
    <dgm:pt modelId="{15DA2C42-1F02-CD4E-A4AF-02916370F91A}" type="pres">
      <dgm:prSet presAssocID="{F13EA0A5-76D5-E449-816B-AD6B69410FBE}" presName="circle" presStyleCnt="0"/>
      <dgm:spPr/>
    </dgm:pt>
    <dgm:pt modelId="{644BA920-52F7-0F4A-8AD3-5ADBF4DAA5A3}" type="pres">
      <dgm:prSet presAssocID="{F13EA0A5-76D5-E449-816B-AD6B69410FB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9C54D-411D-BA46-80D6-DEC10A48601C}" type="pres">
      <dgm:prSet presAssocID="{F13EA0A5-76D5-E449-816B-AD6B69410FB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DB334-E8F6-0F49-83A9-F35373119FAF}" type="pres">
      <dgm:prSet presAssocID="{F13EA0A5-76D5-E449-816B-AD6B69410FB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97E82D-898B-E748-B2A6-3F19FAB28DFD}" type="pres">
      <dgm:prSet presAssocID="{F13EA0A5-76D5-E449-816B-AD6B69410FB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B663F-39FA-1144-A570-AEA1E2DC113D}" type="pres">
      <dgm:prSet presAssocID="{F13EA0A5-76D5-E449-816B-AD6B69410FBE}" presName="quadrantPlaceholder" presStyleCnt="0"/>
      <dgm:spPr/>
    </dgm:pt>
    <dgm:pt modelId="{9CFFB4D0-4DD0-9C42-8887-C97B1006158E}" type="pres">
      <dgm:prSet presAssocID="{F13EA0A5-76D5-E449-816B-AD6B69410FBE}" presName="center1" presStyleLbl="fgShp" presStyleIdx="0" presStyleCnt="2"/>
      <dgm:spPr/>
    </dgm:pt>
    <dgm:pt modelId="{004E1248-1C94-0743-86FB-F8ADD4770AB7}" type="pres">
      <dgm:prSet presAssocID="{F13EA0A5-76D5-E449-816B-AD6B69410FBE}" presName="center2" presStyleLbl="fgShp" presStyleIdx="1" presStyleCnt="2"/>
      <dgm:spPr/>
    </dgm:pt>
  </dgm:ptLst>
  <dgm:cxnLst>
    <dgm:cxn modelId="{CA46A9BF-000E-4635-B120-823FF7656EF7}" type="presOf" srcId="{D70E8468-D3F1-B943-9EDE-E2071E941048}" destId="{DEBDB334-E8F6-0F49-83A9-F35373119FAF}" srcOrd="0" destOrd="0" presId="urn:microsoft.com/office/officeart/2005/8/layout/cycle4"/>
    <dgm:cxn modelId="{76283306-BBF4-4AE1-A7CF-9446D063A426}" type="presOf" srcId="{8807724C-0668-0F41-93EA-34C257278483}" destId="{2949C54D-411D-BA46-80D6-DEC10A48601C}" srcOrd="0" destOrd="0" presId="urn:microsoft.com/office/officeart/2005/8/layout/cycle4"/>
    <dgm:cxn modelId="{8CE385B7-569E-434F-8DED-A2C6B9E3CD05}" type="presOf" srcId="{3D2752A4-AF84-6243-A2BF-0A7256D4067F}" destId="{C2FFCD87-7962-E046-A43A-CB7CE2869EC7}" srcOrd="0" destOrd="0" presId="urn:microsoft.com/office/officeart/2005/8/layout/cycle4"/>
    <dgm:cxn modelId="{9B94A944-1EFF-1B4B-A83E-E93D5B2BFA0F}" srcId="{EC6B1ADB-B605-DA47-83E7-109C5F9ABD5B}" destId="{B17EF7A6-A776-E344-AFD2-50CA41664ECC}" srcOrd="0" destOrd="0" parTransId="{136FB3FC-A7DC-B74A-8F97-E37DD9D56CDE}" sibTransId="{96D636FF-4613-F144-AF8C-B04DADD514E5}"/>
    <dgm:cxn modelId="{638E06C2-0D6D-472C-9F6F-BAFEF906F186}" type="presOf" srcId="{F13EA0A5-76D5-E449-816B-AD6B69410FBE}" destId="{78AADE2E-2D82-354D-816E-E8EE7C07CD39}" srcOrd="0" destOrd="0" presId="urn:microsoft.com/office/officeart/2005/8/layout/cycle4"/>
    <dgm:cxn modelId="{B54FBE46-DB96-412E-B419-B5F89C508022}" type="presOf" srcId="{F210C28B-10BB-A942-A827-D306E7925A09}" destId="{038AC2C7-73DB-1A43-9D6B-C4FA63AB6C14}" srcOrd="1" destOrd="0" presId="urn:microsoft.com/office/officeart/2005/8/layout/cycle4"/>
    <dgm:cxn modelId="{DBDECA7B-FA4B-C546-8A65-A992C70BC25E}" srcId="{F13EA0A5-76D5-E449-816B-AD6B69410FBE}" destId="{8807724C-0668-0F41-93EA-34C257278483}" srcOrd="1" destOrd="0" parTransId="{397384C9-8323-8441-B7C5-41C57CC8C53D}" sibTransId="{240E2525-2D19-034D-BB4D-2CAB7BC096A3}"/>
    <dgm:cxn modelId="{DF2C869E-84BB-A04A-841D-B555DAC8846C}" srcId="{F13EA0A5-76D5-E449-816B-AD6B69410FBE}" destId="{D1C07021-E63B-8E4D-B13E-0F344AD41066}" srcOrd="3" destOrd="0" parTransId="{999985F7-55F0-364E-97BB-AA1F00E138F2}" sibTransId="{57A5F578-9B2A-654E-BB75-5D223E56F1D7}"/>
    <dgm:cxn modelId="{1821542E-4D77-884D-8A80-36BFB7260C58}" srcId="{F13EA0A5-76D5-E449-816B-AD6B69410FBE}" destId="{EC6B1ADB-B605-DA47-83E7-109C5F9ABD5B}" srcOrd="0" destOrd="0" parTransId="{E868267A-2753-CF49-842B-3B292C9760AB}" sibTransId="{40EA483B-C36A-204F-B619-423DA6A3A4D5}"/>
    <dgm:cxn modelId="{E8F8B46C-FFEA-704D-BA28-9A943326AF95}" srcId="{F13EA0A5-76D5-E449-816B-AD6B69410FBE}" destId="{D70E8468-D3F1-B943-9EDE-E2071E941048}" srcOrd="2" destOrd="0" parTransId="{CC92BDFD-6E15-2442-9483-8A864D572DB6}" sibTransId="{2BC4AF39-DA18-5F4B-BED6-BF285FA4AADC}"/>
    <dgm:cxn modelId="{D5283CB2-E88F-0040-8EDB-8EA725CB79F6}" srcId="{D70E8468-D3F1-B943-9EDE-E2071E941048}" destId="{E082C450-18C3-9C4D-B6D2-82549860E26B}" srcOrd="0" destOrd="0" parTransId="{D51502B4-51BD-8743-8D49-5848214093F1}" sibTransId="{925E5A69-F1CE-F84A-9F81-119B1D2AF421}"/>
    <dgm:cxn modelId="{ED091965-409D-4A9E-A498-AE41DA9C1943}" type="presOf" srcId="{3D2752A4-AF84-6243-A2BF-0A7256D4067F}" destId="{C263D21C-6003-8A4A-B618-3D1C0786B6B5}" srcOrd="1" destOrd="0" presId="urn:microsoft.com/office/officeart/2005/8/layout/cycle4"/>
    <dgm:cxn modelId="{B71288D4-975B-8D43-BB3D-545B193F1950}" srcId="{D1C07021-E63B-8E4D-B13E-0F344AD41066}" destId="{F210C28B-10BB-A942-A827-D306E7925A09}" srcOrd="0" destOrd="0" parTransId="{23F2294D-D2B2-DB48-8021-AEEDFD8E767C}" sibTransId="{975D643A-DE5D-204F-9CB6-F14A9A836C3D}"/>
    <dgm:cxn modelId="{C74DC4DD-5B73-4549-98CA-982A486B115D}" type="presOf" srcId="{B17EF7A6-A776-E344-AFD2-50CA41664ECC}" destId="{78475469-6F47-FE43-A303-1E70BE34743E}" srcOrd="1" destOrd="0" presId="urn:microsoft.com/office/officeart/2005/8/layout/cycle4"/>
    <dgm:cxn modelId="{33DEE11B-7973-4BE8-B35C-1165F581329E}" type="presOf" srcId="{F210C28B-10BB-A942-A827-D306E7925A09}" destId="{ABCC683A-BBFD-E54D-98C2-256AFCB0B86C}" srcOrd="0" destOrd="0" presId="urn:microsoft.com/office/officeart/2005/8/layout/cycle4"/>
    <dgm:cxn modelId="{2D413009-70D8-3A42-8851-FBD7943C6817}" srcId="{8807724C-0668-0F41-93EA-34C257278483}" destId="{3D2752A4-AF84-6243-A2BF-0A7256D4067F}" srcOrd="0" destOrd="0" parTransId="{52CD51D4-BE89-774A-9AF2-E5FAF4736FAB}" sibTransId="{687CF7F6-FC92-0C4E-8691-2F5CE2E46BF0}"/>
    <dgm:cxn modelId="{AA57D861-BB41-4DBA-B23A-F989F50EC585}" type="presOf" srcId="{D1C07021-E63B-8E4D-B13E-0F344AD41066}" destId="{8397E82D-898B-E748-B2A6-3F19FAB28DFD}" srcOrd="0" destOrd="0" presId="urn:microsoft.com/office/officeart/2005/8/layout/cycle4"/>
    <dgm:cxn modelId="{46B1E564-24DC-4827-9972-018E17DB8B81}" type="presOf" srcId="{B17EF7A6-A776-E344-AFD2-50CA41664ECC}" destId="{C92A0906-D54B-DF42-BA1B-C1E22797931D}" srcOrd="0" destOrd="0" presId="urn:microsoft.com/office/officeart/2005/8/layout/cycle4"/>
    <dgm:cxn modelId="{016BF81A-E08D-4028-A96C-FBF5EDA9FD29}" type="presOf" srcId="{E082C450-18C3-9C4D-B6D2-82549860E26B}" destId="{16BC7C41-DBB1-5546-8DEF-AD4F6B1B9235}" srcOrd="0" destOrd="0" presId="urn:microsoft.com/office/officeart/2005/8/layout/cycle4"/>
    <dgm:cxn modelId="{F74F49BB-D35A-465B-A1C0-88C8E206BD99}" type="presOf" srcId="{E082C450-18C3-9C4D-B6D2-82549860E26B}" destId="{4ADF0B44-92AF-544C-9D9A-2429486D793D}" srcOrd="1" destOrd="0" presId="urn:microsoft.com/office/officeart/2005/8/layout/cycle4"/>
    <dgm:cxn modelId="{78C5D191-455E-40F9-AFAE-FEC7458B7B20}" type="presOf" srcId="{EC6B1ADB-B605-DA47-83E7-109C5F9ABD5B}" destId="{644BA920-52F7-0F4A-8AD3-5ADBF4DAA5A3}" srcOrd="0" destOrd="0" presId="urn:microsoft.com/office/officeart/2005/8/layout/cycle4"/>
    <dgm:cxn modelId="{6F0C361F-B650-4662-AA2E-AAF4AEB70310}" type="presParOf" srcId="{78AADE2E-2D82-354D-816E-E8EE7C07CD39}" destId="{5E464BB9-68C1-E541-A8EF-3DAC24234E9D}" srcOrd="0" destOrd="0" presId="urn:microsoft.com/office/officeart/2005/8/layout/cycle4"/>
    <dgm:cxn modelId="{542CFB47-E7FE-43DA-B54E-3CD8DA377A2E}" type="presParOf" srcId="{5E464BB9-68C1-E541-A8EF-3DAC24234E9D}" destId="{73826D9D-2A43-AB47-A8EB-576653CE9F12}" srcOrd="0" destOrd="0" presId="urn:microsoft.com/office/officeart/2005/8/layout/cycle4"/>
    <dgm:cxn modelId="{CFFCDA0F-82F8-4E72-938A-949F3067D5B7}" type="presParOf" srcId="{73826D9D-2A43-AB47-A8EB-576653CE9F12}" destId="{C92A0906-D54B-DF42-BA1B-C1E22797931D}" srcOrd="0" destOrd="0" presId="urn:microsoft.com/office/officeart/2005/8/layout/cycle4"/>
    <dgm:cxn modelId="{3B6CCC14-88A1-4365-B385-F0EB2651B6BA}" type="presParOf" srcId="{73826D9D-2A43-AB47-A8EB-576653CE9F12}" destId="{78475469-6F47-FE43-A303-1E70BE34743E}" srcOrd="1" destOrd="0" presId="urn:microsoft.com/office/officeart/2005/8/layout/cycle4"/>
    <dgm:cxn modelId="{AED68EFB-E52A-4FD2-B7B9-55F8EB513B2B}" type="presParOf" srcId="{5E464BB9-68C1-E541-A8EF-3DAC24234E9D}" destId="{21225D30-AAF3-D347-9652-45823A4988BA}" srcOrd="1" destOrd="0" presId="urn:microsoft.com/office/officeart/2005/8/layout/cycle4"/>
    <dgm:cxn modelId="{8956CDB0-2ED4-459B-947F-44771FA0B02C}" type="presParOf" srcId="{21225D30-AAF3-D347-9652-45823A4988BA}" destId="{C2FFCD87-7962-E046-A43A-CB7CE2869EC7}" srcOrd="0" destOrd="0" presId="urn:microsoft.com/office/officeart/2005/8/layout/cycle4"/>
    <dgm:cxn modelId="{E4B98BB9-8B5B-480D-A11C-9E650385F107}" type="presParOf" srcId="{21225D30-AAF3-D347-9652-45823A4988BA}" destId="{C263D21C-6003-8A4A-B618-3D1C0786B6B5}" srcOrd="1" destOrd="0" presId="urn:microsoft.com/office/officeart/2005/8/layout/cycle4"/>
    <dgm:cxn modelId="{CCC7A427-454A-4D0F-8EC0-275137A723DE}" type="presParOf" srcId="{5E464BB9-68C1-E541-A8EF-3DAC24234E9D}" destId="{92B5D052-E080-0644-8DC5-DE30322C5C98}" srcOrd="2" destOrd="0" presId="urn:microsoft.com/office/officeart/2005/8/layout/cycle4"/>
    <dgm:cxn modelId="{EAD0FE43-35F6-45AC-9A33-FE9FB19446C3}" type="presParOf" srcId="{92B5D052-E080-0644-8DC5-DE30322C5C98}" destId="{16BC7C41-DBB1-5546-8DEF-AD4F6B1B9235}" srcOrd="0" destOrd="0" presId="urn:microsoft.com/office/officeart/2005/8/layout/cycle4"/>
    <dgm:cxn modelId="{FFCF0C1A-8079-4525-8370-6286726FB6E8}" type="presParOf" srcId="{92B5D052-E080-0644-8DC5-DE30322C5C98}" destId="{4ADF0B44-92AF-544C-9D9A-2429486D793D}" srcOrd="1" destOrd="0" presId="urn:microsoft.com/office/officeart/2005/8/layout/cycle4"/>
    <dgm:cxn modelId="{8A104019-4333-4AE9-B88B-B903882535D8}" type="presParOf" srcId="{5E464BB9-68C1-E541-A8EF-3DAC24234E9D}" destId="{4AA77F9C-A959-0D41-B962-0C3776398E19}" srcOrd="3" destOrd="0" presId="urn:microsoft.com/office/officeart/2005/8/layout/cycle4"/>
    <dgm:cxn modelId="{1AAD0262-DFA6-469F-825B-CBA5B3271695}" type="presParOf" srcId="{4AA77F9C-A959-0D41-B962-0C3776398E19}" destId="{ABCC683A-BBFD-E54D-98C2-256AFCB0B86C}" srcOrd="0" destOrd="0" presId="urn:microsoft.com/office/officeart/2005/8/layout/cycle4"/>
    <dgm:cxn modelId="{B7E5A057-CFC7-498B-B936-58CF28A8A09C}" type="presParOf" srcId="{4AA77F9C-A959-0D41-B962-0C3776398E19}" destId="{038AC2C7-73DB-1A43-9D6B-C4FA63AB6C14}" srcOrd="1" destOrd="0" presId="urn:microsoft.com/office/officeart/2005/8/layout/cycle4"/>
    <dgm:cxn modelId="{5A6E0F54-09B7-44CC-8048-60B359942114}" type="presParOf" srcId="{5E464BB9-68C1-E541-A8EF-3DAC24234E9D}" destId="{2CFB6FC7-C74B-A54B-A216-B0DDE5FC3995}" srcOrd="4" destOrd="0" presId="urn:microsoft.com/office/officeart/2005/8/layout/cycle4"/>
    <dgm:cxn modelId="{CB70A9CD-E82F-41E7-887A-5889603B719D}" type="presParOf" srcId="{78AADE2E-2D82-354D-816E-E8EE7C07CD39}" destId="{15DA2C42-1F02-CD4E-A4AF-02916370F91A}" srcOrd="1" destOrd="0" presId="urn:microsoft.com/office/officeart/2005/8/layout/cycle4"/>
    <dgm:cxn modelId="{CF9584DC-FCCD-4526-9D64-79F2014E4995}" type="presParOf" srcId="{15DA2C42-1F02-CD4E-A4AF-02916370F91A}" destId="{644BA920-52F7-0F4A-8AD3-5ADBF4DAA5A3}" srcOrd="0" destOrd="0" presId="urn:microsoft.com/office/officeart/2005/8/layout/cycle4"/>
    <dgm:cxn modelId="{6D0799B8-164E-4D4F-A36C-B46D86343742}" type="presParOf" srcId="{15DA2C42-1F02-CD4E-A4AF-02916370F91A}" destId="{2949C54D-411D-BA46-80D6-DEC10A48601C}" srcOrd="1" destOrd="0" presId="urn:microsoft.com/office/officeart/2005/8/layout/cycle4"/>
    <dgm:cxn modelId="{46FF08A4-9C53-4ABD-BA12-23C92B746BC2}" type="presParOf" srcId="{15DA2C42-1F02-CD4E-A4AF-02916370F91A}" destId="{DEBDB334-E8F6-0F49-83A9-F35373119FAF}" srcOrd="2" destOrd="0" presId="urn:microsoft.com/office/officeart/2005/8/layout/cycle4"/>
    <dgm:cxn modelId="{429D0112-A27F-473E-B37A-473EB37BB249}" type="presParOf" srcId="{15DA2C42-1F02-CD4E-A4AF-02916370F91A}" destId="{8397E82D-898B-E748-B2A6-3F19FAB28DFD}" srcOrd="3" destOrd="0" presId="urn:microsoft.com/office/officeart/2005/8/layout/cycle4"/>
    <dgm:cxn modelId="{76EEF4DF-E051-486B-9466-A685A596DA79}" type="presParOf" srcId="{15DA2C42-1F02-CD4E-A4AF-02916370F91A}" destId="{C6BB663F-39FA-1144-A570-AEA1E2DC113D}" srcOrd="4" destOrd="0" presId="urn:microsoft.com/office/officeart/2005/8/layout/cycle4"/>
    <dgm:cxn modelId="{8018B764-ED41-4304-8DF0-6425F342B65F}" type="presParOf" srcId="{78AADE2E-2D82-354D-816E-E8EE7C07CD39}" destId="{9CFFB4D0-4DD0-9C42-8887-C97B1006158E}" srcOrd="2" destOrd="0" presId="urn:microsoft.com/office/officeart/2005/8/layout/cycle4"/>
    <dgm:cxn modelId="{77AF26F8-DAD6-489A-9C9C-7FEB9A494396}" type="presParOf" srcId="{78AADE2E-2D82-354D-816E-E8EE7C07CD39}" destId="{004E1248-1C94-0743-86FB-F8ADD4770AB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8DB2A-8175-5541-9B9D-3C2B8259EE3C}">
      <dsp:nvSpPr>
        <dsp:cNvPr id="0" name=""/>
        <dsp:cNvSpPr/>
      </dsp:nvSpPr>
      <dsp:spPr>
        <a:xfrm>
          <a:off x="3389" y="1164207"/>
          <a:ext cx="1481773" cy="1735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Members elect Board</a:t>
          </a:r>
          <a:endParaRPr lang="en-US" sz="1800" kern="1200" dirty="0"/>
        </a:p>
      </dsp:txBody>
      <dsp:txXfrm>
        <a:off x="46789" y="1207607"/>
        <a:ext cx="1394973" cy="1648784"/>
      </dsp:txXfrm>
    </dsp:sp>
    <dsp:sp modelId="{1F3F795F-9A3B-F041-A0C3-AFF4A69BA3CE}">
      <dsp:nvSpPr>
        <dsp:cNvPr id="0" name=""/>
        <dsp:cNvSpPr/>
      </dsp:nvSpPr>
      <dsp:spPr>
        <a:xfrm>
          <a:off x="1633339" y="1848260"/>
          <a:ext cx="314135" cy="3674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633339" y="1921756"/>
        <a:ext cx="219895" cy="220487"/>
      </dsp:txXfrm>
    </dsp:sp>
    <dsp:sp modelId="{62CA938B-EF0C-F941-BA8C-D55A6CFBE754}">
      <dsp:nvSpPr>
        <dsp:cNvPr id="0" name=""/>
        <dsp:cNvSpPr/>
      </dsp:nvSpPr>
      <dsp:spPr>
        <a:xfrm>
          <a:off x="2077871" y="1164207"/>
          <a:ext cx="1481773" cy="1735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n-lt"/>
            </a:rPr>
            <a:t>Board (and CEO) develop Plan &amp; Budget framework</a:t>
          </a:r>
          <a:endParaRPr lang="en-US" sz="1800" kern="1200" dirty="0">
            <a:latin typeface="+mn-lt"/>
          </a:endParaRPr>
        </a:p>
      </dsp:txBody>
      <dsp:txXfrm>
        <a:off x="2121271" y="1207607"/>
        <a:ext cx="1394973" cy="1648784"/>
      </dsp:txXfrm>
    </dsp:sp>
    <dsp:sp modelId="{48E800CF-A6AA-984E-BA57-9EFE2B57923C}">
      <dsp:nvSpPr>
        <dsp:cNvPr id="0" name=""/>
        <dsp:cNvSpPr/>
      </dsp:nvSpPr>
      <dsp:spPr>
        <a:xfrm>
          <a:off x="3707822" y="1848260"/>
          <a:ext cx="314135" cy="3674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707822" y="1921756"/>
        <a:ext cx="219895" cy="220487"/>
      </dsp:txXfrm>
    </dsp:sp>
    <dsp:sp modelId="{10FA5E79-3D46-6146-848A-06FF071371BD}">
      <dsp:nvSpPr>
        <dsp:cNvPr id="0" name=""/>
        <dsp:cNvSpPr/>
      </dsp:nvSpPr>
      <dsp:spPr>
        <a:xfrm>
          <a:off x="4152354" y="1164207"/>
          <a:ext cx="1481773" cy="1735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CEO populates Plan &amp; Budgets and gets OK from Board</a:t>
          </a:r>
          <a:endParaRPr lang="en-US" sz="1800" kern="1200" dirty="0"/>
        </a:p>
      </dsp:txBody>
      <dsp:txXfrm>
        <a:off x="4195754" y="1207607"/>
        <a:ext cx="1394973" cy="1648784"/>
      </dsp:txXfrm>
    </dsp:sp>
    <dsp:sp modelId="{964ACC0B-C6C8-BC41-91A1-DCA3739BD229}">
      <dsp:nvSpPr>
        <dsp:cNvPr id="0" name=""/>
        <dsp:cNvSpPr/>
      </dsp:nvSpPr>
      <dsp:spPr>
        <a:xfrm>
          <a:off x="5782304" y="1848260"/>
          <a:ext cx="314135" cy="3674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5782304" y="1921756"/>
        <a:ext cx="219895" cy="220487"/>
      </dsp:txXfrm>
    </dsp:sp>
    <dsp:sp modelId="{B72FFDA5-0E9D-8F48-9ACD-AC563584AB66}">
      <dsp:nvSpPr>
        <dsp:cNvPr id="0" name=""/>
        <dsp:cNvSpPr/>
      </dsp:nvSpPr>
      <dsp:spPr>
        <a:xfrm>
          <a:off x="6226836" y="1164207"/>
          <a:ext cx="1481773" cy="1735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Plan &amp; Budget achieved by CEO</a:t>
          </a:r>
          <a:endParaRPr lang="en-US" sz="1800" kern="1200" dirty="0"/>
        </a:p>
      </dsp:txBody>
      <dsp:txXfrm>
        <a:off x="6270236" y="1207607"/>
        <a:ext cx="1394973" cy="1648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C7C41-DBB1-5546-8DEF-AD4F6B1B9235}">
      <dsp:nvSpPr>
        <dsp:cNvPr id="0" name=""/>
        <dsp:cNvSpPr/>
      </dsp:nvSpPr>
      <dsp:spPr>
        <a:xfrm>
          <a:off x="4912564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Planning</a:t>
          </a:r>
          <a:endParaRPr lang="en-US" sz="1700" kern="1200" dirty="0"/>
        </a:p>
      </dsp:txBody>
      <dsp:txXfrm>
        <a:off x="5588019" y="3337603"/>
        <a:ext cx="1443518" cy="983147"/>
      </dsp:txXfrm>
    </dsp:sp>
    <dsp:sp modelId="{ABCC683A-BBFD-E54D-98C2-256AFCB0B86C}">
      <dsp:nvSpPr>
        <dsp:cNvPr id="0" name=""/>
        <dsp:cNvSpPr/>
      </dsp:nvSpPr>
      <dsp:spPr>
        <a:xfrm>
          <a:off x="1114980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Budget</a:t>
          </a:r>
          <a:endParaRPr lang="en-US" sz="1700" kern="1200" dirty="0"/>
        </a:p>
      </dsp:txBody>
      <dsp:txXfrm>
        <a:off x="1145567" y="3337603"/>
        <a:ext cx="1443518" cy="983147"/>
      </dsp:txXfrm>
    </dsp:sp>
    <dsp:sp modelId="{C2FFCD87-7962-E046-A43A-CB7CE2869EC7}">
      <dsp:nvSpPr>
        <dsp:cNvPr id="0" name=""/>
        <dsp:cNvSpPr/>
      </dsp:nvSpPr>
      <dsp:spPr>
        <a:xfrm>
          <a:off x="4981801" y="2750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Induction &amp; Governance Training</a:t>
          </a:r>
          <a:endParaRPr lang="en-US" sz="1700" kern="1200" dirty="0"/>
        </a:p>
      </dsp:txBody>
      <dsp:txXfrm>
        <a:off x="5657257" y="58087"/>
        <a:ext cx="1443518" cy="983147"/>
      </dsp:txXfrm>
    </dsp:sp>
    <dsp:sp modelId="{C92A0906-D54B-DF42-BA1B-C1E22797931D}">
      <dsp:nvSpPr>
        <dsp:cNvPr id="0" name=""/>
        <dsp:cNvSpPr/>
      </dsp:nvSpPr>
      <dsp:spPr>
        <a:xfrm>
          <a:off x="1114980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 Election of Board</a:t>
          </a:r>
          <a:endParaRPr lang="en-US" sz="1700" kern="1200" dirty="0"/>
        </a:p>
      </dsp:txBody>
      <dsp:txXfrm>
        <a:off x="1145567" y="30587"/>
        <a:ext cx="1443518" cy="983147"/>
      </dsp:txXfrm>
    </dsp:sp>
    <dsp:sp modelId="{644BA920-52F7-0F4A-8AD3-5ADBF4DAA5A3}">
      <dsp:nvSpPr>
        <dsp:cNvPr id="0" name=""/>
        <dsp:cNvSpPr/>
      </dsp:nvSpPr>
      <dsp:spPr>
        <a:xfrm>
          <a:off x="2015707" y="248026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</a:t>
          </a:r>
          <a:r>
            <a:rPr lang="en-US" sz="2400" kern="1200" baseline="30000" dirty="0" smtClean="0"/>
            <a:t>st</a:t>
          </a:r>
          <a:r>
            <a:rPr lang="en-US" sz="2400" kern="1200" dirty="0" smtClean="0"/>
            <a:t> Quarter</a:t>
          </a:r>
          <a:endParaRPr lang="en-US" sz="2400" kern="1200" dirty="0"/>
        </a:p>
      </dsp:txBody>
      <dsp:txXfrm>
        <a:off x="2567556" y="799875"/>
        <a:ext cx="1332280" cy="1332280"/>
      </dsp:txXfrm>
    </dsp:sp>
    <dsp:sp modelId="{2949C54D-411D-BA46-80D6-DEC10A48601C}">
      <dsp:nvSpPr>
        <dsp:cNvPr id="0" name=""/>
        <dsp:cNvSpPr/>
      </dsp:nvSpPr>
      <dsp:spPr>
        <a:xfrm rot="5400000">
          <a:off x="3986863" y="248026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</a:t>
          </a:r>
          <a:r>
            <a:rPr lang="en-US" sz="2400" kern="1200" baseline="30000" dirty="0" smtClean="0"/>
            <a:t>nd</a:t>
          </a:r>
          <a:r>
            <a:rPr lang="en-US" sz="2400" kern="1200" dirty="0" smtClean="0"/>
            <a:t> Quarter</a:t>
          </a:r>
          <a:endParaRPr lang="en-US" sz="2400" kern="1200" dirty="0"/>
        </a:p>
      </dsp:txBody>
      <dsp:txXfrm rot="-5400000">
        <a:off x="3986863" y="799875"/>
        <a:ext cx="1332280" cy="1332280"/>
      </dsp:txXfrm>
    </dsp:sp>
    <dsp:sp modelId="{DEBDB334-E8F6-0F49-83A9-F35373119FAF}">
      <dsp:nvSpPr>
        <dsp:cNvPr id="0" name=""/>
        <dsp:cNvSpPr/>
      </dsp:nvSpPr>
      <dsp:spPr>
        <a:xfrm rot="10800000">
          <a:off x="3986863" y="2219182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3</a:t>
          </a:r>
          <a:r>
            <a:rPr lang="en-US" sz="2400" kern="1200" baseline="30000" dirty="0" smtClean="0"/>
            <a:t>rd</a:t>
          </a:r>
          <a:r>
            <a:rPr lang="en-US" sz="2400" kern="1200" dirty="0" smtClean="0"/>
            <a:t> Quarter</a:t>
          </a:r>
          <a:endParaRPr lang="en-US" sz="2400" kern="1200" dirty="0"/>
        </a:p>
      </dsp:txBody>
      <dsp:txXfrm rot="10800000">
        <a:off x="3986863" y="2219182"/>
        <a:ext cx="1332280" cy="1332280"/>
      </dsp:txXfrm>
    </dsp:sp>
    <dsp:sp modelId="{8397E82D-898B-E748-B2A6-3F19FAB28DFD}">
      <dsp:nvSpPr>
        <dsp:cNvPr id="0" name=""/>
        <dsp:cNvSpPr/>
      </dsp:nvSpPr>
      <dsp:spPr>
        <a:xfrm rot="16200000">
          <a:off x="2015707" y="2219182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4</a:t>
          </a:r>
          <a:r>
            <a:rPr lang="en-US" sz="2400" kern="1200" baseline="30000" dirty="0" smtClean="0"/>
            <a:t>th</a:t>
          </a:r>
          <a:r>
            <a:rPr lang="en-US" sz="2400" kern="1200" dirty="0" smtClean="0"/>
            <a:t> Quarter</a:t>
          </a:r>
          <a:endParaRPr lang="en-US" sz="2400" kern="1200" dirty="0"/>
        </a:p>
      </dsp:txBody>
      <dsp:txXfrm rot="5400000">
        <a:off x="2567556" y="2219182"/>
        <a:ext cx="1332280" cy="1332280"/>
      </dsp:txXfrm>
    </dsp:sp>
    <dsp:sp modelId="{9CFFB4D0-4DD0-9C42-8887-C97B1006158E}">
      <dsp:nvSpPr>
        <dsp:cNvPr id="0" name=""/>
        <dsp:cNvSpPr/>
      </dsp:nvSpPr>
      <dsp:spPr>
        <a:xfrm>
          <a:off x="3618087" y="1784048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4E1248-1C94-0743-86FB-F8ADD4770AB7}">
      <dsp:nvSpPr>
        <dsp:cNvPr id="0" name=""/>
        <dsp:cNvSpPr/>
      </dsp:nvSpPr>
      <dsp:spPr>
        <a:xfrm rot="10800000">
          <a:off x="3618087" y="2001615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5651C3-0BF6-B24C-A4AA-45D059D37CD0}" type="datetime1">
              <a:rPr lang="en-AU" smtClean="0"/>
              <a:t>4/06/2015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9AFB36-4862-4D4A-9FC0-4DA87DDD5C59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4540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D9A99629-51F9-2D4A-B791-037DC3AF8A6B}" type="datetime1">
              <a:rPr lang="en-AU" smtClean="0"/>
              <a:t>4/06/2015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7D0CC20-5413-644A-8A0E-977F83496F85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58893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15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30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4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60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575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0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4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0050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9638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9638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3920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72699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6563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0800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22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ECA4173-8977-4D46-83C7-F612BA1E518A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 Forum 2013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4713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 Forum 2013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145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A04C-D7CF-4861-95F0-3F5ACF508755}" type="datetimeFigureOut">
              <a:rPr lang="en-US" smtClean="0"/>
              <a:t>6/4/2015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E9E-1BB0-4048-BDA7-D14B87A3B3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25468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099CD-005E-420D-A1F2-F0E76600F3BB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F0C2-2E7D-E649-BF64-1E86BF84EF1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176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096B-97C0-4082-A547-FCCAD42B2F30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E992-0610-EA4F-9BD9-96BB10AF526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7073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C4D34DE8-09C4-4669-AFA2-B7943B1E15C5}" type="datetime1">
              <a:rPr lang="en-US" smtClean="0"/>
              <a:t>6/4/2015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9ED2-A658-A64D-9C1E-32C5065241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338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2627785" y="5805265"/>
            <a:ext cx="2857500" cy="357187"/>
          </a:xfrm>
        </p:spPr>
        <p:txBody>
          <a:bodyPr/>
          <a:lstStyle/>
          <a:p>
            <a:pPr lvl="0"/>
            <a:endParaRPr lang="en-AU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/>
            </a:lvl1pPr>
          </a:lstStyle>
          <a:p>
            <a:fld id="{6D734864-44A5-4FD3-BF70-433DD14C99D3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 rot="672325">
            <a:off x="3400395" y="4992176"/>
            <a:ext cx="2224161" cy="23922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39A011-32C4-6343-9AD5-396E45A1244C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161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/>
            </a:lvl1pPr>
          </a:lstStyle>
          <a:p>
            <a:fld id="{48A434F9-DC9C-4B06-BD25-A2F8EA98CE09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0A8AC09-E190-1844-B277-EC30559908D9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066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EA85-6A97-4396-BC15-2B996186570D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446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B120-5C91-47F8-ACA8-31348677B3FD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2D36-7492-6F43-BC23-99BC952258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615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335F-F829-4FAA-8A21-74D9E169F49E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509A-5F9F-3647-9B1A-25FDD3B45A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095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8773-3F81-40F1-9060-F8BAA83DA42E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CD05-19C6-DC42-A609-AB70A1597A93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832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0462-349B-4D15-82C6-A137426FD0C2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0137-00CE-3642-A7E9-01071E157E0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979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3A76-E266-4592-B1BD-AEDD48BF0540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EC06-4BFC-7643-8A1C-999630BE35D3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679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E3562-0FF6-4B5D-BE80-889ADED641E0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A4D-FE0A-D34E-958D-CB030BE3A910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995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B04E-55DF-4D5F-8018-E0EABC92198F}" type="datetime1">
              <a:rPr lang="en-US" smtClean="0"/>
              <a:t>6/4/2015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24CB-D97C-EA4C-B444-D697BC1BF93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616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F38EA-B09F-4C97-9264-D1353869D1EA}" type="datetimeFigureOut">
              <a:rPr lang="en-US" smtClean="0"/>
              <a:t>6/4/2015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CE9E-1BB0-4048-BDA7-D14B87A3B3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1" y="6021289"/>
            <a:ext cx="1849054" cy="82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00" r:id="rId13"/>
    <p:sldLayoutId id="2147483699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jpeacock@nfp.net.au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pPr algn="ctr" rtl="0"/>
            <a:r>
              <a:rPr lang="en-AU" sz="4000" b="1" dirty="0" smtClean="0">
                <a:solidFill>
                  <a:srgbClr val="FF0000"/>
                </a:solidFill>
                <a:latin typeface="Calibri"/>
                <a:ea typeface="ＭＳ ゴシック"/>
              </a:rPr>
              <a:t>Getting the Right Board…</a:t>
            </a:r>
            <a:br>
              <a:rPr lang="en-AU" sz="4000" b="1" dirty="0" smtClean="0">
                <a:solidFill>
                  <a:srgbClr val="FF0000"/>
                </a:solidFill>
                <a:latin typeface="Calibri"/>
                <a:ea typeface="ＭＳ ゴシック"/>
              </a:rPr>
            </a:br>
            <a:r>
              <a:rPr lang="en-AU" sz="4000" b="1" dirty="0" smtClean="0">
                <a:solidFill>
                  <a:srgbClr val="FF0000"/>
                </a:solidFill>
                <a:latin typeface="Calibri"/>
                <a:ea typeface="ＭＳ ゴシック"/>
              </a:rPr>
              <a:t>and Getting the Board Right</a:t>
            </a:r>
            <a:r>
              <a:rPr lang="en-AU" sz="4000" b="1" dirty="0" smtClean="0">
                <a:solidFill>
                  <a:srgbClr val="0000FF"/>
                </a:solidFill>
                <a:latin typeface="Calibri"/>
                <a:ea typeface="ＭＳ ゴシック"/>
              </a:rPr>
              <a:t/>
            </a:r>
            <a:br>
              <a:rPr lang="en-AU" sz="4000" b="1" dirty="0" smtClean="0">
                <a:solidFill>
                  <a:srgbClr val="0000FF"/>
                </a:solidFill>
                <a:latin typeface="Calibri"/>
                <a:ea typeface="ＭＳ ゴシック"/>
              </a:rPr>
            </a:br>
            <a:r>
              <a:rPr lang="en-AU" sz="2400" b="1" dirty="0" smtClean="0">
                <a:solidFill>
                  <a:srgbClr val="0000FF"/>
                </a:solidFill>
                <a:latin typeface="Calibri"/>
                <a:ea typeface="ＭＳ ゴシック"/>
              </a:rPr>
              <a:t>“</a:t>
            </a:r>
            <a:r>
              <a:rPr lang="en-AU" sz="2400" b="1" i="0" u="none" strike="noStrike" dirty="0" smtClean="0">
                <a:solidFill>
                  <a:srgbClr val="0000FF"/>
                </a:solidFill>
                <a:latin typeface="Calibri"/>
                <a:ea typeface="ＭＳ ゴシック"/>
              </a:rPr>
              <a:t>Necessities &amp; Unnecessary Distractions of NFP Governance”</a:t>
            </a:r>
            <a:endParaRPr lang="en-AU" sz="2400" b="1" i="1" u="none" strike="noStrike" baseline="0" dirty="0" smtClean="0">
              <a:solidFill>
                <a:srgbClr val="3366FF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96952"/>
            <a:ext cx="8291264" cy="3129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b="1" dirty="0">
                <a:solidFill>
                  <a:srgbClr val="3366FF"/>
                </a:solidFill>
                <a:ea typeface="ＭＳ ゴシック"/>
              </a:rPr>
              <a:t>QAILS Conference</a:t>
            </a:r>
            <a:br>
              <a:rPr lang="en-AU" sz="2400" b="1" dirty="0">
                <a:solidFill>
                  <a:srgbClr val="3366FF"/>
                </a:solidFill>
                <a:ea typeface="ＭＳ ゴシック"/>
              </a:rPr>
            </a:br>
            <a:r>
              <a:rPr lang="en-AU" sz="2000" b="1" i="1" dirty="0">
                <a:solidFill>
                  <a:srgbClr val="3366FF"/>
                </a:solidFill>
                <a:ea typeface="ＭＳ ゴシック"/>
              </a:rPr>
              <a:t>26 May </a:t>
            </a:r>
            <a:r>
              <a:rPr lang="en-AU" sz="2000" b="1" i="1" dirty="0" smtClean="0">
                <a:solidFill>
                  <a:srgbClr val="3366FF"/>
                </a:solidFill>
                <a:ea typeface="ＭＳ ゴシック"/>
              </a:rPr>
              <a:t>2015</a:t>
            </a:r>
          </a:p>
          <a:p>
            <a:pPr marL="0" indent="0">
              <a:buNone/>
            </a:pPr>
            <a:r>
              <a:rPr lang="en-US" sz="2400" dirty="0" smtClean="0"/>
              <a:t>John Peacock, General Manager, Associations Forum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1600" i="1" dirty="0" smtClean="0"/>
              <a:t>Disclaimer</a:t>
            </a:r>
            <a:r>
              <a:rPr lang="en-US" sz="1600" i="1" dirty="0"/>
              <a:t>: This is practical advice based on </a:t>
            </a:r>
            <a:r>
              <a:rPr lang="en-US" sz="1600" i="1" dirty="0" smtClean="0"/>
              <a:t>our work with </a:t>
            </a:r>
            <a:r>
              <a:rPr lang="en-US" sz="1600" i="1" dirty="0"/>
              <a:t>associations and charities. </a:t>
            </a:r>
            <a:r>
              <a:rPr lang="en-AU" sz="1600" dirty="0"/>
              <a:t>The </a:t>
            </a:r>
            <a:r>
              <a:rPr lang="en-AU" sz="1600" dirty="0" smtClean="0"/>
              <a:t>contents of this presentation do </a:t>
            </a:r>
            <a:r>
              <a:rPr lang="en-AU" sz="1600" dirty="0"/>
              <a:t>not constitute legal advice, are not intended to be a substitute for legal advice and should not </a:t>
            </a:r>
            <a:r>
              <a:rPr lang="en-AU" sz="1600" dirty="0" smtClean="0"/>
              <a:t>be relied </a:t>
            </a:r>
            <a:r>
              <a:rPr lang="en-AU" sz="1600" dirty="0"/>
              <a:t>upon as </a:t>
            </a:r>
            <a:r>
              <a:rPr lang="en-AU" sz="1600" dirty="0" smtClean="0"/>
              <a:t>such. You </a:t>
            </a:r>
            <a:r>
              <a:rPr lang="en-AU" sz="1600" dirty="0"/>
              <a:t>should seek </a:t>
            </a:r>
            <a:r>
              <a:rPr lang="en-AU" sz="1600" dirty="0" smtClean="0"/>
              <a:t>specialist advice </a:t>
            </a:r>
            <a:r>
              <a:rPr lang="en-AU" sz="1600" dirty="0"/>
              <a:t>in relation to any particular matters you or </a:t>
            </a:r>
            <a:r>
              <a:rPr lang="en-AU" sz="1600" dirty="0" smtClean="0"/>
              <a:t>your organisation </a:t>
            </a:r>
            <a:r>
              <a:rPr lang="en-AU" sz="1600" dirty="0"/>
              <a:t>may have</a:t>
            </a:r>
            <a:r>
              <a:rPr lang="en-AU" sz="1600" dirty="0" smtClean="0"/>
              <a:t>.</a:t>
            </a:r>
            <a:endParaRPr lang="en-AU" sz="2400" dirty="0">
              <a:solidFill>
                <a:srgbClr val="000000"/>
              </a:solidFill>
              <a:latin typeface="Calibri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8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Typical annual Board cycle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41349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6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Associations Forum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Board Survey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	</a:t>
            </a:r>
            <a:endParaRPr lang="en-US" sz="16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03809"/>
              </p:ext>
            </p:extLst>
          </p:nvPr>
        </p:nvGraphicFramePr>
        <p:xfrm>
          <a:off x="179511" y="1340767"/>
          <a:ext cx="8784976" cy="4776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9002"/>
                <a:gridCol w="980222"/>
                <a:gridCol w="1058472"/>
                <a:gridCol w="959187"/>
                <a:gridCol w="959187"/>
                <a:gridCol w="1019767"/>
                <a:gridCol w="1239372"/>
                <a:gridCol w="1019767"/>
              </a:tblGrid>
              <a:tr h="977228">
                <a:tc>
                  <a:txBody>
                    <a:bodyPr/>
                    <a:lstStyle/>
                    <a:p>
                      <a:pPr algn="l"/>
                      <a:endParaRPr lang="en-AU" sz="2800" dirty="0"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2008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2009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2010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2011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2012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2013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2014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73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Number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Meetings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Face to face</a:t>
                      </a:r>
                      <a:endParaRPr lang="en-A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7.0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7.0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6.4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6.3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5.9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5.6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5.6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73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Number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Meetings 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Total </a:t>
                      </a:r>
                      <a:endParaRPr lang="en-A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9.4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7.4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80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Average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Board Size</a:t>
                      </a:r>
                      <a:endParaRPr lang="en-A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11.2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11.6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9.6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10.0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11.2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10.1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9.5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65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Ideal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Board Size</a:t>
                      </a:r>
                      <a:endParaRPr lang="en-A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N/A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8.0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8.5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8.1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95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Ways to attract new directors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9"/>
            <a:ext cx="8229600" cy="3326804"/>
          </a:xfrm>
        </p:spPr>
        <p:txBody>
          <a:bodyPr>
            <a:noAutofit/>
          </a:bodyPr>
          <a:lstStyle/>
          <a:p>
            <a:r>
              <a:rPr lang="en-AU" sz="3200" dirty="0"/>
              <a:t>E</a:t>
            </a:r>
            <a:r>
              <a:rPr lang="en-AU" sz="3200" dirty="0" smtClean="0"/>
              <a:t>fficient structures that maximise the use of a director’s time </a:t>
            </a:r>
          </a:p>
          <a:p>
            <a:r>
              <a:rPr lang="en-AU" sz="3200" dirty="0"/>
              <a:t>C</a:t>
            </a:r>
            <a:r>
              <a:rPr lang="en-AU" sz="3200" dirty="0" smtClean="0"/>
              <a:t>lear expectations of level of commitment expected</a:t>
            </a:r>
          </a:p>
          <a:p>
            <a:r>
              <a:rPr lang="en-AU" sz="3200" dirty="0" smtClean="0"/>
              <a:t>Clear organisation Plan and Board practices</a:t>
            </a:r>
          </a:p>
          <a:p>
            <a:r>
              <a:rPr lang="en-AU" sz="3200" dirty="0" smtClean="0"/>
              <a:t>Good communication and reports that impress the candidate</a:t>
            </a:r>
          </a:p>
          <a:p>
            <a:r>
              <a:rPr lang="en-AU" sz="3200" dirty="0" smtClean="0"/>
              <a:t>Directors publicly acknowledged and thanked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506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The role of the Board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i="1" dirty="0" smtClean="0"/>
              <a:t>Responsible to the members who are the stakeholders (less so for CLCs)</a:t>
            </a:r>
          </a:p>
          <a:p>
            <a:r>
              <a:rPr lang="en-AU" sz="3200" dirty="0" smtClean="0"/>
              <a:t>Determines Mission and Purposes (Objects)</a:t>
            </a:r>
          </a:p>
          <a:p>
            <a:r>
              <a:rPr lang="en-AU" sz="3200" dirty="0" smtClean="0"/>
              <a:t>Develops strategic plan </a:t>
            </a:r>
          </a:p>
          <a:p>
            <a:r>
              <a:rPr lang="en-AU" sz="3200" dirty="0" smtClean="0"/>
              <a:t>Financial oversight and consider risk</a:t>
            </a:r>
          </a:p>
          <a:p>
            <a:r>
              <a:rPr lang="en-AU" sz="3200" dirty="0" smtClean="0"/>
              <a:t>Legal accountability </a:t>
            </a:r>
          </a:p>
          <a:p>
            <a:r>
              <a:rPr lang="en-AU" sz="3200" dirty="0" smtClean="0"/>
              <a:t>Assigns responsibilities e.g. committees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197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Getting the Right CLC Board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2800" dirty="0" smtClean="0"/>
              <a:t>As members should appoint the Board and hence the Board is accountable to the members – get wise &amp; </a:t>
            </a:r>
            <a:r>
              <a:rPr lang="en-AU" dirty="0" smtClean="0"/>
              <a:t>aware</a:t>
            </a:r>
            <a:r>
              <a:rPr lang="en-AU" sz="2800" dirty="0" smtClean="0"/>
              <a:t> members</a:t>
            </a:r>
          </a:p>
          <a:p>
            <a:r>
              <a:rPr lang="en-AU" sz="2800" dirty="0" smtClean="0"/>
              <a:t>Getting the right Board includes processes for recruitment, induction and effectiveness</a:t>
            </a:r>
          </a:p>
          <a:p>
            <a:r>
              <a:rPr lang="en-AU" dirty="0" smtClean="0"/>
              <a:t>Have 6 Directors = 3 people/year x 2 year term</a:t>
            </a:r>
            <a:endParaRPr lang="en-AU" sz="2800" dirty="0" smtClean="0"/>
          </a:p>
          <a:p>
            <a:r>
              <a:rPr lang="en-AU" dirty="0" smtClean="0"/>
              <a:t>Have a rule that the President can only stay for (say) 4 years</a:t>
            </a:r>
          </a:p>
          <a:p>
            <a:r>
              <a:rPr lang="en-AU" sz="2800" dirty="0" smtClean="0"/>
              <a:t>Have a culture that the Directors can only stay for up to 10 years – and if not contributing, sooner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034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Getting the CLC Board</a:t>
            </a:r>
            <a:r>
              <a:rPr lang="en-AU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AU" b="1" dirty="0" smtClean="0">
                <a:solidFill>
                  <a:srgbClr val="0000FF"/>
                </a:solidFill>
                <a:latin typeface="+mn-lt"/>
              </a:rPr>
              <a:t>Right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A culture of mutual respect and openness that encourages constructive debate</a:t>
            </a:r>
          </a:p>
          <a:p>
            <a:r>
              <a:rPr lang="en-AU" sz="2800" dirty="0" smtClean="0"/>
              <a:t>Active debate from a Board with a range of experience, expertise, age and gender </a:t>
            </a:r>
          </a:p>
          <a:p>
            <a:r>
              <a:rPr lang="en-AU" sz="2800" dirty="0" smtClean="0"/>
              <a:t>Delegates management to staff </a:t>
            </a:r>
          </a:p>
          <a:p>
            <a:r>
              <a:rPr lang="en-AU" sz="2800" dirty="0" smtClean="0"/>
              <a:t>Experienced and effective chair who encourages debate and helps resolve differences</a:t>
            </a:r>
          </a:p>
          <a:p>
            <a:r>
              <a:rPr lang="en-AU" sz="2800" dirty="0" smtClean="0"/>
              <a:t>Efficient Board structure and processes including committees, Board papers and information flow</a:t>
            </a:r>
            <a:endParaRPr lang="en-A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08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Board/staff relationship 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79285"/>
              </p:ext>
            </p:extLst>
          </p:nvPr>
        </p:nvGraphicFramePr>
        <p:xfrm>
          <a:off x="628650" y="1484784"/>
          <a:ext cx="78867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RESPONSIBILITY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Governance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“what”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“how”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Personnel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Evaluates CEO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Hires and manages staff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Policy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Sets policies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Implements policies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Legal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and finance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Ensures compliance and oversight, approves budget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Develops budget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, manages and reports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Strategy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Plans and monitors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Plans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, implements and reports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Programmes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Approves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Develops, proposes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and implements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Representation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Represents to other organisations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Represents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as delegated by Board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010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Things</a:t>
            </a:r>
            <a:r>
              <a:rPr lang="en-AU" b="1" i="0" u="none" strike="noStrike" dirty="0" smtClean="0">
                <a:solidFill>
                  <a:srgbClr val="0000FF"/>
                </a:solidFill>
                <a:latin typeface="Calibri"/>
                <a:ea typeface="ＭＳ ゴシック"/>
              </a:rPr>
              <a:t> </a:t>
            </a:r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Board</a:t>
            </a:r>
            <a:r>
              <a:rPr lang="en-AU" b="1" dirty="0" smtClean="0">
                <a:solidFill>
                  <a:srgbClr val="0000FF"/>
                </a:solidFill>
                <a:latin typeface="Calibri"/>
                <a:ea typeface="ＭＳ ゴシック"/>
              </a:rPr>
              <a:t>s must do</a:t>
            </a:r>
            <a:endParaRPr lang="en-AU" b="1" i="0" u="none" strike="noStrike" baseline="0" dirty="0" smtClean="0">
              <a:solidFill>
                <a:srgbClr val="0000FF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19440" y="1434354"/>
            <a:ext cx="8229600" cy="451492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latin typeface="Calibri" charset="0"/>
              </a:rPr>
              <a:t>Have good long-term Plans</a:t>
            </a:r>
            <a:endParaRPr lang="en-AU" sz="2400" i="1" dirty="0" smtClean="0">
              <a:latin typeface="Calibri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latin typeface="Calibri" charset="0"/>
              </a:rPr>
              <a:t>Have clear, informative agendas for Board meetings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Be clear on decisions, especially if internal disagreement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Have Minutes that explain and record decisions – but are not verbatim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Work to improve Board performance and how it operates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Keep all Directors involved in significant decisions – not have an “inner Board” and an “outer Board”</a:t>
            </a:r>
            <a:endParaRPr lang="en-AU" sz="24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/>
                <a:ea typeface="ＭＳ ゴシック"/>
              </a:rPr>
              <a:t>Be well chaired by person with skills and respect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/>
                <a:ea typeface="ＭＳ ゴシック"/>
              </a:rPr>
              <a:t>Have governance training every year</a:t>
            </a:r>
            <a:endParaRPr lang="en-AU" sz="2400" dirty="0" smtClean="0">
              <a:solidFill>
                <a:srgbClr val="000000"/>
              </a:solidFill>
              <a:latin typeface="Calibri" charset="0"/>
              <a:ea typeface="ＭＳ ゴシック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745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Unnecessary</a:t>
            </a:r>
            <a:r>
              <a:rPr lang="en-AU" b="1" i="0" u="none" strike="noStrike" dirty="0" smtClean="0">
                <a:solidFill>
                  <a:srgbClr val="0000FF"/>
                </a:solidFill>
                <a:latin typeface="Calibri"/>
                <a:ea typeface="ＭＳ ゴシック"/>
              </a:rPr>
              <a:t> Distractions</a:t>
            </a:r>
            <a:endParaRPr lang="en-AU" b="1" i="0" u="none" strike="noStrike" baseline="0" dirty="0" smtClean="0">
              <a:solidFill>
                <a:srgbClr val="0000FF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19440" y="1434354"/>
            <a:ext cx="8229600" cy="451492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latin typeface="Calibri" charset="0"/>
              </a:rPr>
              <a:t>Few members or disinterested members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Overly interested members!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Disorganised governance processes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Not enough quality Board candidates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Board with the wrong motivations that interferes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Poor chair</a:t>
            </a:r>
          </a:p>
          <a:p>
            <a:pPr marL="0" indent="0">
              <a:buNone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DISTRACTIONS BEYOND GOVERNANCE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Lack of money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000000"/>
                </a:solidFill>
                <a:latin typeface="Calibri" charset="0"/>
                <a:ea typeface="ＭＳ ゴシック"/>
              </a:rPr>
              <a:t>Substandard management</a:t>
            </a:r>
          </a:p>
          <a:p>
            <a:pPr marL="457200" indent="-457200">
              <a:buFont typeface="+mj-lt"/>
              <a:buAutoNum type="arabicPeriod"/>
            </a:pPr>
            <a:endParaRPr lang="en-AU" sz="2400" dirty="0" smtClean="0">
              <a:solidFill>
                <a:srgbClr val="000000"/>
              </a:solidFill>
              <a:latin typeface="Calibri" charset="0"/>
              <a:ea typeface="ＭＳ ゴシック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657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+mn-lt"/>
                <a:ea typeface="ＭＳ ゴシック"/>
              </a:rPr>
              <a:t>Moving from “management” to “governance”</a:t>
            </a:r>
            <a:r>
              <a:rPr lang="en-AU" dirty="0">
                <a:latin typeface="Calibri" charset="0"/>
              </a:rPr>
              <a:t>	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When sufficient and regular income, staff should be employed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Paying for administration is the first, easier step </a:t>
            </a:r>
            <a:r>
              <a:rPr lang="en-AU" sz="2400" dirty="0" smtClean="0">
                <a:ea typeface="ＭＳ ゴシック"/>
              </a:rPr>
              <a:t>which needs </a:t>
            </a:r>
            <a:r>
              <a:rPr lang="en-AU" sz="2400" dirty="0">
                <a:ea typeface="ＭＳ ゴシック"/>
              </a:rPr>
              <a:t>to be managed by the Board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Hiring an association professional e.g. CEO who will manage is a harder step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When management level staff are employed, the Board culture has to change from management to governance 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Directors need avoid overwork and burnout – their role is oversight and not to do everything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>
                <a:ea typeface="ＭＳ ゴシック"/>
              </a:rPr>
              <a:t>Associations must </a:t>
            </a:r>
            <a:r>
              <a:rPr lang="en-AU" sz="2400" dirty="0">
                <a:ea typeface="ＭＳ ゴシック"/>
              </a:rPr>
              <a:t>have </a:t>
            </a:r>
            <a:r>
              <a:rPr lang="en-AU" sz="2400" dirty="0" smtClean="0">
                <a:ea typeface="ＭＳ ゴシック"/>
              </a:rPr>
              <a:t>association and governance training </a:t>
            </a:r>
            <a:endParaRPr lang="en-AU" sz="2400" dirty="0">
              <a:ea typeface="ＭＳ ゴシック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87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About Associations Forum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3675"/>
            <a:ext cx="8229600" cy="4525963"/>
          </a:xfrm>
        </p:spPr>
        <p:txBody>
          <a:bodyPr>
            <a:normAutofit lnSpcReduction="10000"/>
          </a:bodyPr>
          <a:lstStyle/>
          <a:p>
            <a:pPr marL="457200" lvl="0" indent="-457200" rtl="0"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Commercial entity assisting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associations in Australasia &amp; Asia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marL="457200" lvl="0" indent="-457200" rtl="0">
              <a:buFont typeface="+mj-lt"/>
              <a:buAutoNum type="arabicPeriod"/>
            </a:pP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500 member organisations: professions, industries, charities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AF National Conference largest association event </a:t>
            </a:r>
            <a:r>
              <a:rPr lang="en-AU" sz="2000" dirty="0" smtClean="0">
                <a:solidFill>
                  <a:srgbClr val="000000"/>
                </a:solidFill>
                <a:ea typeface="ＭＳ ゴシック"/>
              </a:rPr>
              <a:t>in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Southern Hemisphere </a:t>
            </a:r>
          </a:p>
          <a:p>
            <a:pPr marL="457200" lvl="0" indent="-457200" rtl="0">
              <a:buFont typeface="+mj-lt"/>
              <a:buAutoNum type="arabicPeriod"/>
            </a:pP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Services </a:t>
            </a: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similar to an association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Governance and constitution reviews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Policy and advocacy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Free member meetings and events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Networking and international connections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Member advice helpline  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Journal, Enews, resources 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Benchmarking surveys </a:t>
            </a: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e.g.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salaries, Boards, finances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lvl="1" rtl="0"/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Consulting and advice on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boards, governance </a:t>
            </a: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and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planning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0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</p:spPr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How governance</a:t>
            </a:r>
            <a:r>
              <a:rPr lang="en-AU" b="1" dirty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differs from management</a:t>
            </a:r>
            <a:endParaRPr lang="en-GB" b="1" dirty="0">
              <a:solidFill>
                <a:srgbClr val="0000FF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96586"/>
              </p:ext>
            </p:extLst>
          </p:nvPr>
        </p:nvGraphicFramePr>
        <p:xfrm>
          <a:off x="359532" y="1844824"/>
          <a:ext cx="8424936" cy="4157620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1018456"/>
                <a:gridCol w="2664296"/>
                <a:gridCol w="2489448"/>
                <a:gridCol w="2252736"/>
              </a:tblGrid>
              <a:tr h="4606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BOARD OF DIRECTORS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CEO/MANAGEMENT</a:t>
                      </a:r>
                      <a:endParaRPr lang="en-US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Between</a:t>
                      </a:r>
                      <a:r>
                        <a:rPr lang="en-US" baseline="0" dirty="0" smtClean="0"/>
                        <a:t> 2 and 1,000,000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en-US" baseline="0" dirty="0" smtClean="0"/>
                        <a:t> members (including Chair)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CEO and various staff</a:t>
                      </a:r>
                      <a:endParaRPr lang="en-US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US" dirty="0" smtClean="0"/>
                        <a:t>Why be</a:t>
                      </a:r>
                      <a:r>
                        <a:rPr lang="en-US" baseline="0" dirty="0" smtClean="0"/>
                        <a:t> involved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members only</a:t>
                      </a:r>
                      <a:r>
                        <a:rPr lang="en-US" baseline="0" dirty="0" smtClean="0"/>
                        <a:t> join to receive services = inactive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Actively</a:t>
                      </a:r>
                      <a:r>
                        <a:rPr lang="en-US" baseline="0" dirty="0" smtClean="0"/>
                        <a:t> v</a:t>
                      </a:r>
                      <a:r>
                        <a:rPr lang="en-US" dirty="0" smtClean="0"/>
                        <a:t>olunteer</a:t>
                      </a:r>
                      <a:r>
                        <a:rPr lang="en-US" baseline="0" dirty="0" smtClean="0"/>
                        <a:t> up to 1 day per month (more if Chair)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Paid employee to implement</a:t>
                      </a:r>
                      <a:r>
                        <a:rPr lang="en-US" baseline="0" dirty="0" smtClean="0"/>
                        <a:t> Plan and achieve Budget</a:t>
                      </a:r>
                      <a:endParaRPr lang="en-US" dirty="0"/>
                    </a:p>
                  </a:txBody>
                  <a:tcPr/>
                </a:tc>
              </a:tr>
              <a:tr h="425152"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Clients &amp; stakeholders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</a:tr>
              <a:tr h="514908">
                <a:tc>
                  <a:txBody>
                    <a:bodyPr/>
                    <a:lstStyle/>
                    <a:p>
                      <a:r>
                        <a:rPr lang="en-US" dirty="0" smtClean="0"/>
                        <a:t>Money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Members pay annual</a:t>
                      </a:r>
                      <a:r>
                        <a:rPr lang="en-US" baseline="0" dirty="0" smtClean="0"/>
                        <a:t> 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Directors</a:t>
                      </a:r>
                      <a:r>
                        <a:rPr lang="en-US" baseline="0" dirty="0" smtClean="0"/>
                        <a:t> usually not paid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 and staff are paid</a:t>
                      </a:r>
                      <a:endParaRPr lang="en-US" dirty="0"/>
                    </a:p>
                  </a:txBody>
                  <a:tcPr/>
                </a:tc>
              </a:tr>
              <a:tr h="99726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Account-able?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Members</a:t>
                      </a:r>
                      <a:r>
                        <a:rPr lang="en-US" baseline="0" dirty="0" smtClean="0"/>
                        <a:t> can join if they wish.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Yes. Members vote on</a:t>
                      </a:r>
                      <a:r>
                        <a:rPr lang="en-US" baseline="0" dirty="0" smtClean="0"/>
                        <a:t> who will be on the 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Yes. Board employs</a:t>
                      </a:r>
                      <a:r>
                        <a:rPr lang="en-US" baseline="0" dirty="0" smtClean="0"/>
                        <a:t> CEO and can dismiss CEO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122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Board</a:t>
            </a:r>
            <a:r>
              <a:rPr lang="en-AU" b="1" dirty="0" smtClean="0">
                <a:solidFill>
                  <a:srgbClr val="0000FF"/>
                </a:solidFill>
                <a:latin typeface="Calibri"/>
                <a:ea typeface="ＭＳ ゴシック"/>
              </a:rPr>
              <a:t>s must ensure </a:t>
            </a:r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Plans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>
                <a:latin typeface="Calibri" charset="0"/>
              </a:rPr>
              <a:t>Boards should focus on the Mission and strategic objectives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latin typeface="Calibri" charset="0"/>
              </a:rPr>
              <a:t>When an association employs management, Boards should allow management to achieve the Plan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When you know your Plan and Balance Sheet, a Budget can be developed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Association plans </a:t>
            </a:r>
            <a:r>
              <a:rPr lang="en-AU" sz="2400" dirty="0" smtClean="0">
                <a:solidFill>
                  <a:srgbClr val="000000"/>
                </a:solidFill>
                <a:latin typeface="Calibri"/>
                <a:ea typeface="ＭＳ ゴシック"/>
              </a:rPr>
              <a:t>can be </a:t>
            </a: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strategic plus operational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Strategy is </a:t>
            </a:r>
            <a:r>
              <a:rPr lang="en-AU" sz="2400" dirty="0" smtClean="0">
                <a:ea typeface="ＭＳ ゴシック"/>
              </a:rPr>
              <a:t>balancing what is desirable </a:t>
            </a:r>
            <a:r>
              <a:rPr lang="en-AU" sz="2400" dirty="0">
                <a:ea typeface="ＭＳ ゴシック"/>
              </a:rPr>
              <a:t>and </a:t>
            </a:r>
            <a:r>
              <a:rPr lang="en-AU" sz="2400" dirty="0" smtClean="0">
                <a:ea typeface="ＭＳ ゴシック"/>
              </a:rPr>
              <a:t>possible</a:t>
            </a:r>
            <a:endParaRPr lang="en-AU" sz="2400" dirty="0">
              <a:ea typeface="ＭＳ ゴシック"/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Refer to plans at every Board meeting – Board monitors</a:t>
            </a:r>
          </a:p>
          <a:p>
            <a:pPr marL="457200" lvl="0" indent="-457200" rtl="0">
              <a:buFont typeface="+mj-lt"/>
              <a:buAutoNum type="arabicPeriod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Plans need ownership by Board and CEO - other volunteers and staff must see where they fit in to the Plan and Budget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340147"/>
          </a:xfrm>
        </p:spPr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2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Once Mission and Goals are decided,</a:t>
            </a:r>
            <a:br>
              <a:rPr lang="en-US" b="1" dirty="0" smtClean="0">
                <a:solidFill>
                  <a:srgbClr val="0000FF"/>
                </a:solidFill>
                <a:latin typeface="+mn-lt"/>
              </a:rPr>
            </a:br>
            <a:r>
              <a:rPr lang="en-US" b="1" dirty="0" smtClean="0">
                <a:solidFill>
                  <a:srgbClr val="0000FF"/>
                </a:solidFill>
                <a:latin typeface="+mn-lt"/>
              </a:rPr>
              <a:t>move to details in grid format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360248"/>
              </p:ext>
            </p:extLst>
          </p:nvPr>
        </p:nvGraphicFramePr>
        <p:xfrm>
          <a:off x="179513" y="1196753"/>
          <a:ext cx="8640961" cy="547260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598615"/>
                <a:gridCol w="2217809"/>
                <a:gridCol w="1551698"/>
                <a:gridCol w="1209718"/>
                <a:gridCol w="838984"/>
                <a:gridCol w="1224137"/>
              </a:tblGrid>
              <a:tr h="6445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GOAL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ACTIVITY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RESPONSIBLE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PRIORITY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Educate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1.1 Conference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Event</a:t>
                      </a:r>
                      <a:r>
                        <a:rPr lang="en-US" sz="1800" baseline="0" dirty="0" smtClean="0"/>
                        <a:t> Mgr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May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B1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1.2 On line learning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External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Jul</a:t>
                      </a:r>
                      <a:r>
                        <a:rPr lang="en-US" sz="1800" baseline="0" dirty="0" smtClean="0"/>
                        <a:t>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A3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 Inform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2.1</a:t>
                      </a:r>
                      <a:r>
                        <a:rPr lang="en-US" sz="1800" baseline="0" dirty="0" smtClean="0"/>
                        <a:t> Newsletter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Comms Mgr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Qtrly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2.2 Website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Comms Mgr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Ongoing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B2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r>
                        <a:rPr lang="en-US" sz="1800" baseline="0" dirty="0" smtClean="0"/>
                        <a:t> Advocate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3.1 Develop</a:t>
                      </a:r>
                      <a:r>
                        <a:rPr lang="en-US" sz="1800" baseline="0" dirty="0" smtClean="0"/>
                        <a:t> policies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Board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Dec</a:t>
                      </a:r>
                      <a:r>
                        <a:rPr lang="en-US" sz="1800" baseline="0" dirty="0" smtClean="0"/>
                        <a:t>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3.2 Meet Minister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President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Jan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A2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 Expansion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4.1 Trade mission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CEO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Aug</a:t>
                      </a:r>
                      <a:r>
                        <a:rPr lang="en-US" sz="1800" baseline="0" dirty="0" smtClean="0"/>
                        <a:t>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63575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4.2 Economic</a:t>
                      </a:r>
                      <a:r>
                        <a:rPr lang="en-US" sz="1800" baseline="0" dirty="0" smtClean="0"/>
                        <a:t> analysis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External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Nov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B3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 Governance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5.1 New database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CEO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Jul</a:t>
                      </a:r>
                      <a:r>
                        <a:rPr lang="en-US" sz="1800" baseline="0" dirty="0" smtClean="0"/>
                        <a:t>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63575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5.2 Review Constit’n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Sub C’tee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May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A1</a:t>
                      </a:r>
                      <a:endParaRPr lang="en-US" sz="1800" dirty="0"/>
                    </a:p>
                  </a:txBody>
                  <a:tcPr/>
                </a:tc>
              </a:tr>
              <a:tr h="5689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5.3 Govern training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CEO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Jan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476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Board matters</a:t>
            </a:r>
            <a:endParaRPr lang="en-GB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Board agenda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Board decisions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Board minutes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Office Bearers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Chairing meetings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Committees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Finances and budgets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Improving </a:t>
            </a:r>
            <a:r>
              <a:rPr lang="en-AU" b="1" dirty="0">
                <a:solidFill>
                  <a:srgbClr val="0000FF"/>
                </a:solidFill>
                <a:latin typeface="Calibri" charset="0"/>
              </a:rPr>
              <a:t>Board </a:t>
            </a:r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performance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3000" dirty="0" smtClean="0">
                <a:latin typeface="Calibri" charset="0"/>
              </a:rPr>
              <a:t>Boards </a:t>
            </a:r>
            <a:r>
              <a:rPr lang="en-AU" sz="3000" dirty="0">
                <a:latin typeface="Calibri" charset="0"/>
              </a:rPr>
              <a:t>should be committed to a process of Board and meeting effectiveness evaluation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>
                <a:latin typeface="Calibri" charset="0"/>
              </a:rPr>
              <a:t>The process should be established before a problem occurs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>
                <a:latin typeface="Calibri" charset="0"/>
              </a:rPr>
              <a:t>This process, often externally facilitated, occurs outside regular Board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>
                <a:latin typeface="Calibri" charset="0"/>
              </a:rPr>
              <a:t>Director assessment is challenging in a voluntary environment, but can be tackled indirectly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459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+mn-lt"/>
                <a:ea typeface="ＭＳ ゴシック"/>
              </a:rPr>
              <a:t>Conclusion</a:t>
            </a:r>
            <a:endParaRPr lang="en-AU" b="1" i="1" u="none" strike="noStrike" baseline="0" dirty="0" smtClean="0">
              <a:solidFill>
                <a:srgbClr val="0000FF"/>
              </a:solidFill>
              <a:latin typeface="+mn-lt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296" indent="-514296">
              <a:buFont typeface="+mj-lt"/>
              <a:buAutoNum type="arabicPeriod"/>
            </a:pP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CLCs are associations that are not there to help members, so consider who should be members</a:t>
            </a:r>
            <a:endParaRPr lang="en-AU" sz="2800" dirty="0">
              <a:solidFill>
                <a:srgbClr val="000000"/>
              </a:solidFill>
              <a:ea typeface="ＭＳ ゴシック"/>
            </a:endParaRPr>
          </a:p>
          <a:p>
            <a:pPr marL="514296" indent="-514296">
              <a:buFont typeface="+mj-lt"/>
              <a:buAutoNum type="arabicPeriod"/>
            </a:pP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Members change the Constitution and vote for Board/Committee, so have Processes that get suitable candidates into the election </a:t>
            </a:r>
            <a:endParaRPr lang="en-AU" sz="2800" dirty="0">
              <a:solidFill>
                <a:srgbClr val="000000"/>
              </a:solidFill>
              <a:ea typeface="ＭＳ ゴシック"/>
            </a:endParaRPr>
          </a:p>
          <a:p>
            <a:pPr marL="514296" indent="-514296">
              <a:buFont typeface="+mj-lt"/>
              <a:buAutoNum type="arabicPeriod"/>
            </a:pP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CLC constitutions could be improved</a:t>
            </a:r>
          </a:p>
          <a:p>
            <a:pPr marL="514296" indent="-514296">
              <a:buFont typeface="+mj-lt"/>
              <a:buAutoNum type="arabicPeriod"/>
            </a:pP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Once a Board in plac</a:t>
            </a:r>
            <a:r>
              <a:rPr lang="en-AU" dirty="0" smtClean="0">
                <a:solidFill>
                  <a:srgbClr val="000000"/>
                </a:solidFill>
                <a:ea typeface="ＭＳ ゴシック"/>
              </a:rPr>
              <a:t>e with staff, plan and budget, Board should not micromanage and be vigilant</a:t>
            </a:r>
            <a:endParaRPr lang="en-AU" sz="2800" dirty="0">
              <a:solidFill>
                <a:srgbClr val="000000"/>
              </a:solidFill>
              <a:ea typeface="ＭＳ ゴシック"/>
            </a:endParaRPr>
          </a:p>
          <a:p>
            <a:pPr marL="514296" indent="-514296">
              <a:buFont typeface="+mj-lt"/>
              <a:buAutoNum type="arabicPeriod"/>
            </a:pPr>
            <a:r>
              <a:rPr lang="en-AU" sz="2800" dirty="0">
                <a:solidFill>
                  <a:srgbClr val="000000"/>
                </a:solidFill>
                <a:ea typeface="ＭＳ ゴシック"/>
              </a:rPr>
              <a:t>Best practice processes for Plans, agenda, minutes and so forth need to be </a:t>
            </a: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followed</a:t>
            </a:r>
          </a:p>
          <a:p>
            <a:pPr marL="514296" indent="-514296">
              <a:buFont typeface="+mj-lt"/>
              <a:buAutoNum type="arabicPeriod"/>
            </a:pP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Then CLCs will give quality legal advice to the needy </a:t>
            </a:r>
            <a:r>
              <a:rPr lang="en-AU" sz="2800" dirty="0" smtClean="0">
                <a:solidFill>
                  <a:srgbClr val="000000"/>
                </a:solidFill>
                <a:ea typeface="ＭＳ ゴシック"/>
                <a:sym typeface="Wingdings"/>
              </a:rPr>
              <a:t></a:t>
            </a:r>
            <a:endParaRPr lang="en-AU" sz="2800" dirty="0">
              <a:solidFill>
                <a:srgbClr val="000000"/>
              </a:solidFill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65125"/>
          </a:xfrm>
        </p:spPr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0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Levels</a:t>
            </a:r>
            <a:r>
              <a:rPr lang="en-AU" b="1" i="0" u="none" strike="noStrike" dirty="0" smtClean="0">
                <a:solidFill>
                  <a:srgbClr val="0000FF"/>
                </a:solidFill>
                <a:latin typeface="Calibri"/>
                <a:ea typeface="ＭＳ ゴシック"/>
              </a:rPr>
              <a:t> of AF Membership</a:t>
            </a:r>
            <a:endParaRPr lang="en-AU" b="1" i="1" u="none" strike="noStrike" baseline="0" dirty="0" smtClean="0">
              <a:solidFill>
                <a:srgbClr val="0000FF"/>
              </a:solidFill>
              <a:latin typeface="Times New Roman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1"/>
            <a:ext cx="8424936" cy="4741988"/>
          </a:xfrm>
        </p:spPr>
        <p:txBody>
          <a:bodyPr>
            <a:normAutofit/>
          </a:bodyPr>
          <a:lstStyle/>
          <a:p>
            <a:pPr marL="514296" indent="-514296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Journal and </a:t>
            </a:r>
            <a:r>
              <a:rPr lang="en-AU" sz="2400" dirty="0" smtClean="0">
                <a:ea typeface="ＭＳ ゴシック"/>
              </a:rPr>
              <a:t>eNews</a:t>
            </a:r>
          </a:p>
          <a:p>
            <a:pPr marL="514296" indent="-514296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Free events and member </a:t>
            </a:r>
            <a:r>
              <a:rPr lang="en-AU" sz="2400" dirty="0" smtClean="0">
                <a:ea typeface="ＭＳ ゴシック"/>
              </a:rPr>
              <a:t>event discounts</a:t>
            </a:r>
            <a:endParaRPr lang="en-AU" sz="2400" dirty="0">
              <a:ea typeface="ＭＳ ゴシック"/>
            </a:endParaRPr>
          </a:p>
          <a:p>
            <a:pPr marL="514296" indent="-514296">
              <a:buFont typeface="+mj-lt"/>
              <a:buAutoNum type="arabicPeriod"/>
            </a:pPr>
            <a:r>
              <a:rPr lang="en-AU" sz="2400" dirty="0" smtClean="0">
                <a:ea typeface="ＭＳ ゴシック"/>
              </a:rPr>
              <a:t>Benchmarking surveys</a:t>
            </a:r>
          </a:p>
          <a:p>
            <a:pPr marL="514296" indent="-514296">
              <a:buFont typeface="+mj-lt"/>
              <a:buAutoNum type="arabicPeriod"/>
            </a:pPr>
            <a:r>
              <a:rPr lang="en-AU" sz="2400" dirty="0" smtClean="0">
                <a:ea typeface="ＭＳ ゴシック"/>
              </a:rPr>
              <a:t>Policy and advocacy</a:t>
            </a:r>
          </a:p>
          <a:p>
            <a:pPr marL="514296" indent="-514296">
              <a:buFont typeface="+mj-lt"/>
              <a:buAutoNum type="arabicPeriod"/>
            </a:pPr>
            <a:r>
              <a:rPr lang="en-AU" sz="2400" dirty="0" smtClean="0">
                <a:ea typeface="ＭＳ ゴシック"/>
              </a:rPr>
              <a:t>Member advice helpline</a:t>
            </a:r>
            <a:endParaRPr lang="en-AU" sz="2400" dirty="0">
              <a:ea typeface="ＭＳ ゴシック"/>
            </a:endParaRPr>
          </a:p>
          <a:p>
            <a:pPr marL="514296" indent="-514296">
              <a:buFont typeface="+mj-lt"/>
              <a:buAutoNum type="arabicPeriod"/>
            </a:pPr>
            <a:r>
              <a:rPr lang="en-AU" sz="2400" dirty="0" smtClean="0">
                <a:ea typeface="ＭＳ ゴシック"/>
              </a:rPr>
              <a:t>Local and international networks </a:t>
            </a:r>
          </a:p>
          <a:p>
            <a:pPr marL="514296" indent="-514296">
              <a:buFont typeface="+mj-lt"/>
              <a:buAutoNum type="arabicPeriod"/>
            </a:pPr>
            <a:r>
              <a:rPr lang="en-AU" sz="2400" dirty="0" smtClean="0">
                <a:ea typeface="ＭＳ ゴシック"/>
              </a:rPr>
              <a:t>Board and staff training (Silver and Gold)</a:t>
            </a:r>
          </a:p>
          <a:p>
            <a:pPr marL="514296" indent="-514296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Governance and constitution review </a:t>
            </a:r>
            <a:r>
              <a:rPr lang="en-AU" sz="2400" dirty="0" smtClean="0">
                <a:ea typeface="ＭＳ ゴシック"/>
              </a:rPr>
              <a:t>(Silver </a:t>
            </a:r>
            <a:r>
              <a:rPr lang="en-AU" sz="2400" dirty="0">
                <a:ea typeface="ＭＳ ゴシック"/>
              </a:rPr>
              <a:t>and </a:t>
            </a:r>
            <a:r>
              <a:rPr lang="en-AU" sz="2400" dirty="0" smtClean="0">
                <a:ea typeface="ＭＳ ゴシック"/>
              </a:rPr>
              <a:t>Gold)</a:t>
            </a:r>
          </a:p>
          <a:p>
            <a:pPr marL="514296" indent="-514296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Financial benchmarking </a:t>
            </a:r>
            <a:r>
              <a:rPr lang="en-AU" sz="2400" dirty="0" smtClean="0">
                <a:ea typeface="ＭＳ ゴシック"/>
              </a:rPr>
              <a:t>(Gold)</a:t>
            </a:r>
          </a:p>
          <a:p>
            <a:pPr marL="514296" indent="-514296">
              <a:buFont typeface="+mj-lt"/>
              <a:buAutoNum type="arabicPeriod"/>
            </a:pPr>
            <a:r>
              <a:rPr lang="en-AU" sz="2400" dirty="0" smtClean="0">
                <a:ea typeface="ＭＳ ゴシック"/>
              </a:rPr>
              <a:t>Strategic planning discount (Gold)</a:t>
            </a:r>
            <a:endParaRPr lang="en-AU" sz="2800" dirty="0">
              <a:solidFill>
                <a:srgbClr val="FF9900"/>
              </a:solidFill>
              <a:latin typeface="Calibri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978" y="274638"/>
            <a:ext cx="4084929" cy="1377563"/>
          </a:xfrm>
        </p:spPr>
        <p:txBody>
          <a:bodyPr>
            <a:normAutofit/>
          </a:bodyPr>
          <a:lstStyle/>
          <a:p>
            <a:r>
              <a:rPr lang="en-AU" b="1" dirty="0" smtClean="0">
                <a:solidFill>
                  <a:srgbClr val="0000FF"/>
                </a:solidFill>
                <a:latin typeface="Calibri"/>
                <a:ea typeface="ＭＳ ゴシック"/>
              </a:rPr>
              <a:t>Our conference &amp; magazine</a:t>
            </a:r>
            <a:endParaRPr lang="en-AU" b="1" i="1" u="none" strike="noStrike" baseline="0" dirty="0" smtClean="0">
              <a:solidFill>
                <a:srgbClr val="0000FF"/>
              </a:solidFill>
              <a:latin typeface="Times New Roman"/>
              <a:ea typeface="ＭＳ ゴシック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36" y="368682"/>
            <a:ext cx="4431434" cy="6178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Associations Journal ed.4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20779"/>
            <a:ext cx="3504810" cy="500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89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i-FI" b="1" i="0" u="none" strike="noStrike" baseline="0" dirty="0" err="1" smtClean="0">
                <a:solidFill>
                  <a:srgbClr val="0000FF"/>
                </a:solidFill>
                <a:latin typeface="Calibri"/>
                <a:ea typeface="ＭＳ ゴシック"/>
              </a:rPr>
              <a:t>Thank</a:t>
            </a:r>
            <a:r>
              <a:rPr lang="fi-FI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 </a:t>
            </a:r>
            <a:r>
              <a:rPr lang="fi-FI" b="1" i="0" u="none" strike="noStrike" baseline="0" dirty="0" err="1" smtClean="0">
                <a:solidFill>
                  <a:srgbClr val="0000FF"/>
                </a:solidFill>
                <a:latin typeface="Calibri"/>
                <a:ea typeface="ＭＳ ゴシック"/>
              </a:rPr>
              <a:t>you</a:t>
            </a:r>
            <a:r>
              <a:rPr lang="fi-FI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!</a:t>
            </a:r>
            <a:endParaRPr lang="fi-FI" b="1" i="0" u="none" strike="noStrike" baseline="0" dirty="0" smtClean="0">
              <a:solidFill>
                <a:srgbClr val="0000FF"/>
              </a:solidFill>
              <a:latin typeface="Times New Roman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dirty="0"/>
              <a:t>John Peacock, General Manager, Associations </a:t>
            </a:r>
            <a:r>
              <a:rPr lang="en-US" sz="2000" dirty="0" smtClean="0"/>
              <a:t>Forum </a:t>
            </a:r>
            <a:r>
              <a:rPr lang="fi-FI" sz="2000" dirty="0">
                <a:ea typeface="ＭＳ ゴシック"/>
              </a:rPr>
              <a:t>Pty </a:t>
            </a:r>
            <a:r>
              <a:rPr lang="fi-FI" sz="2000" dirty="0" smtClean="0">
                <a:ea typeface="ＭＳ ゴシック"/>
              </a:rPr>
              <a:t>Ltd</a:t>
            </a:r>
          </a:p>
          <a:p>
            <a:pPr marL="0" lvl="0" indent="0">
              <a:buNone/>
            </a:pPr>
            <a:r>
              <a:rPr lang="fi-FI" sz="2000" dirty="0" smtClean="0">
                <a:ea typeface="ＭＳ ゴシック"/>
                <a:hlinkClick r:id="rId2"/>
              </a:rPr>
              <a:t>jpeacock@nfp.net.au</a:t>
            </a:r>
            <a:r>
              <a:rPr lang="fi-FI" sz="2000" dirty="0" smtClean="0">
                <a:ea typeface="ＭＳ ゴシック"/>
              </a:rPr>
              <a:t> </a:t>
            </a:r>
            <a:r>
              <a:rPr lang="en-GB" sz="2000" dirty="0"/>
              <a:t>02 9904 8200    </a:t>
            </a:r>
            <a:endParaRPr lang="fi-FI" sz="2000" dirty="0">
              <a:ea typeface="ＭＳ ゴシック"/>
            </a:endParaRPr>
          </a:p>
          <a:p>
            <a:pPr marL="0" lv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AU" sz="2000" b="1" dirty="0" smtClean="0"/>
          </a:p>
          <a:p>
            <a:pPr marL="0" indent="0">
              <a:buNone/>
            </a:pPr>
            <a:r>
              <a:rPr lang="en-GB" sz="2000" b="1" dirty="0" smtClean="0"/>
              <a:t>Associations Forum National</a:t>
            </a:r>
            <a:r>
              <a:rPr lang="en-GB" sz="2000" b="1" dirty="0"/>
              <a:t> Conference</a:t>
            </a:r>
            <a:r>
              <a:rPr lang="en-GB" sz="2000" dirty="0"/>
              <a:t> </a:t>
            </a:r>
            <a:r>
              <a:rPr lang="en-GB" sz="2000" dirty="0" smtClean="0"/>
              <a:t>14 </a:t>
            </a:r>
            <a:r>
              <a:rPr lang="en-GB" sz="2000" dirty="0"/>
              <a:t>-</a:t>
            </a:r>
            <a:r>
              <a:rPr lang="en-GB" sz="2000" dirty="0" smtClean="0"/>
              <a:t> 15 </a:t>
            </a:r>
            <a:r>
              <a:rPr lang="en-GB" sz="2000" dirty="0"/>
              <a:t>July 2015 Adelaide Convention Centre, 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lvl="0" rtl="0"/>
            <a:endParaRPr lang="fi-FI" sz="2400" dirty="0">
              <a:solidFill>
                <a:srgbClr val="3366FF"/>
              </a:solidFill>
              <a:latin typeface="Calibri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57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QAILS </a:t>
            </a:r>
            <a:r>
              <a:rPr lang="en-US" dirty="0"/>
              <a:t>works towards the following objectives</a:t>
            </a:r>
            <a:endParaRPr lang="en-AU" b="1" i="0" u="none" strike="noStrike" baseline="0" dirty="0" smtClean="0">
              <a:solidFill>
                <a:srgbClr val="0000FF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solidFill>
                  <a:srgbClr val="3366FF"/>
                </a:solidFill>
              </a:rPr>
              <a:t>T</a:t>
            </a:r>
            <a:r>
              <a:rPr lang="en-US" sz="3200" dirty="0" smtClean="0">
                <a:solidFill>
                  <a:srgbClr val="3366FF"/>
                </a:solidFill>
              </a:rPr>
              <a:t>o </a:t>
            </a:r>
            <a:r>
              <a:rPr lang="en-US" sz="3200" dirty="0">
                <a:solidFill>
                  <a:srgbClr val="3366FF"/>
                </a:solidFill>
              </a:rPr>
              <a:t>promote the development of community legal </a:t>
            </a:r>
            <a:r>
              <a:rPr lang="en-US" sz="3200" dirty="0" err="1" smtClean="0">
                <a:solidFill>
                  <a:srgbClr val="3366FF"/>
                </a:solidFill>
              </a:rPr>
              <a:t>centres</a:t>
            </a:r>
            <a:r>
              <a:rPr lang="en-US" sz="3200" dirty="0" smtClean="0">
                <a:solidFill>
                  <a:srgbClr val="3366FF"/>
                </a:solidFill>
              </a:rPr>
              <a:t> (GOOD BOARDS NEEDED)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solidFill>
                  <a:srgbClr val="3366FF"/>
                </a:solidFill>
              </a:rPr>
              <a:t>T</a:t>
            </a:r>
            <a:r>
              <a:rPr lang="en-US" sz="3200" dirty="0" smtClean="0">
                <a:solidFill>
                  <a:srgbClr val="3366FF"/>
                </a:solidFill>
              </a:rPr>
              <a:t>o </a:t>
            </a:r>
            <a:r>
              <a:rPr lang="en-US" sz="3200" dirty="0">
                <a:solidFill>
                  <a:srgbClr val="3366FF"/>
                </a:solidFill>
              </a:rPr>
              <a:t>enhance communication and cooperation between community legal </a:t>
            </a:r>
            <a:r>
              <a:rPr lang="en-US" sz="3200" dirty="0" err="1" smtClean="0">
                <a:solidFill>
                  <a:srgbClr val="3366FF"/>
                </a:solidFill>
              </a:rPr>
              <a:t>centres</a:t>
            </a:r>
            <a:r>
              <a:rPr lang="en-US" sz="3200" dirty="0" smtClean="0">
                <a:solidFill>
                  <a:srgbClr val="3366FF"/>
                </a:solidFill>
              </a:rPr>
              <a:t> (LEARN ABOUT OTHER BOARDS &amp; CONSTITUTIONS)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/>
              <a:t>T</a:t>
            </a:r>
            <a:r>
              <a:rPr lang="en-US" sz="3200" dirty="0" smtClean="0"/>
              <a:t>o </a:t>
            </a:r>
            <a:r>
              <a:rPr lang="en-US" sz="3200" dirty="0"/>
              <a:t>secure and develop funding for community legal </a:t>
            </a:r>
            <a:r>
              <a:rPr lang="en-US" sz="3200" dirty="0" err="1" smtClean="0"/>
              <a:t>centres</a:t>
            </a:r>
            <a:endParaRPr lang="en-US" sz="32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3200" dirty="0"/>
              <a:t>T</a:t>
            </a:r>
            <a:r>
              <a:rPr lang="en-US" sz="3200" dirty="0" smtClean="0"/>
              <a:t>o </a:t>
            </a:r>
            <a:r>
              <a:rPr lang="en-US" sz="3200" dirty="0"/>
              <a:t>represent the interests and opinions of members.</a:t>
            </a:r>
            <a:endParaRPr lang="en-AU" sz="3200" dirty="0">
              <a:solidFill>
                <a:srgbClr val="000000"/>
              </a:solidFill>
              <a:latin typeface="Calibri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1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+mn-lt"/>
                <a:ea typeface="ＭＳ ゴシック"/>
              </a:rPr>
              <a:t>Facilitator’s Career as a CEO and Volunteer </a:t>
            </a:r>
            <a:r>
              <a:rPr lang="en-AU" b="1" dirty="0" smtClean="0">
                <a:solidFill>
                  <a:srgbClr val="0000FF"/>
                </a:solidFill>
                <a:latin typeface="+mn-lt"/>
                <a:ea typeface="ＭＳ ゴシック"/>
              </a:rPr>
              <a:t>Director</a:t>
            </a:r>
            <a:endParaRPr lang="en-AU" b="1" i="0" u="none" strike="noStrike" baseline="0" dirty="0" smtClean="0">
              <a:solidFill>
                <a:srgbClr val="FF0000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a typeface="ＭＳ ゴシック"/>
              </a:rPr>
              <a:t>20’s – Commerce degree, large corporates; Board of professional association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a typeface="ＭＳ ゴシック"/>
              </a:rPr>
              <a:t>30’s – Association manager and CEO of small association; Board of professional association and Chair of local community association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a typeface="ＭＳ ゴシック"/>
              </a:rPr>
              <a:t>40’s – Established Associations Forum: providing education and advice to associations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a typeface="ＭＳ ゴシック"/>
              </a:rPr>
              <a:t>50’s – Consolidation of Associations Forum </a:t>
            </a:r>
            <a:r>
              <a:rPr lang="en-US" sz="2800" dirty="0" smtClean="0">
                <a:ea typeface="ＭＳ ゴシック"/>
              </a:rPr>
              <a:t>and </a:t>
            </a:r>
            <a:r>
              <a:rPr lang="en-US" sz="2800" dirty="0">
                <a:ea typeface="ＭＳ ゴシック"/>
              </a:rPr>
              <a:t>training of associations in </a:t>
            </a:r>
            <a:r>
              <a:rPr lang="en-US" sz="2800" dirty="0" smtClean="0">
                <a:ea typeface="ＭＳ ゴシック"/>
              </a:rPr>
              <a:t>Australasia and Asia</a:t>
            </a:r>
            <a:endParaRPr lang="en-AU" sz="2400" i="1" dirty="0">
              <a:solidFill>
                <a:srgbClr val="000000"/>
              </a:solidFill>
              <a:latin typeface="Times New Roman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Terminology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133118"/>
              </p:ext>
            </p:extLst>
          </p:nvPr>
        </p:nvGraphicFramePr>
        <p:xfrm>
          <a:off x="628650" y="1825625"/>
          <a:ext cx="78867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266"/>
                <a:gridCol w="4702434"/>
              </a:tblGrid>
              <a:tr h="822960">
                <a:tc>
                  <a:txBody>
                    <a:bodyPr/>
                    <a:lstStyle/>
                    <a:p>
                      <a:r>
                        <a:rPr lang="en-AU" sz="2400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Governing Document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u="sng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Constitution</a:t>
                      </a:r>
                      <a:r>
                        <a:rPr lang="en-AU" sz="2400" b="0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, Rules, Memorandum and</a:t>
                      </a:r>
                      <a:r>
                        <a:rPr lang="en-AU" sz="2400" b="0" baseline="0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 </a:t>
                      </a:r>
                      <a:r>
                        <a:rPr lang="en-AU" sz="2400" b="0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Articles of Association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80079">
                <a:tc>
                  <a:txBody>
                    <a:bodyPr/>
                    <a:lstStyle/>
                    <a:p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Governing Body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u="sng" dirty="0" smtClean="0">
                          <a:latin typeface="Calibri" charset="0"/>
                        </a:rPr>
                        <a:t>Board</a:t>
                      </a:r>
                      <a:r>
                        <a:rPr lang="en-AU" sz="2400" dirty="0" smtClean="0">
                          <a:latin typeface="Calibri" charset="0"/>
                        </a:rPr>
                        <a:t>, Trustees, Council, Committee, Management Committee</a:t>
                      </a:r>
                    </a:p>
                  </a:txBody>
                  <a:tcPr marL="87630" marR="87630"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Individuals on Governing Body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u="sng" dirty="0" smtClean="0">
                          <a:latin typeface="Calibri" charset="0"/>
                        </a:rPr>
                        <a:t>Directors</a:t>
                      </a:r>
                      <a:r>
                        <a:rPr lang="en-AU" sz="2400" dirty="0" smtClean="0">
                          <a:latin typeface="Calibri" charset="0"/>
                        </a:rPr>
                        <a:t>, Trustees, Councillors,</a:t>
                      </a:r>
                      <a:r>
                        <a:rPr lang="en-AU" sz="2400" baseline="0" dirty="0" smtClean="0">
                          <a:latin typeface="Calibri" charset="0"/>
                        </a:rPr>
                        <a:t> </a:t>
                      </a:r>
                      <a:r>
                        <a:rPr lang="en-AU" sz="2400" dirty="0" smtClean="0">
                          <a:latin typeface="Calibri" charset="0"/>
                        </a:rPr>
                        <a:t>Committee Member</a:t>
                      </a:r>
                    </a:p>
                  </a:txBody>
                  <a:tcPr marL="87630" marR="876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AU" sz="2400" b="1" dirty="0" smtClean="0">
                          <a:solidFill>
                            <a:schemeClr val="tx1"/>
                          </a:solidFill>
                        </a:rPr>
                        <a:t>Senior Staff Person</a:t>
                      </a:r>
                      <a:r>
                        <a:rPr lang="en-AU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u="sng" dirty="0" smtClean="0">
                          <a:solidFill>
                            <a:schemeClr val="tx1"/>
                          </a:solidFill>
                        </a:rPr>
                        <a:t>Chief Executive Officer (CEO)</a:t>
                      </a:r>
                    </a:p>
                    <a:p>
                      <a:r>
                        <a:rPr lang="en-AU" sz="2400" u="none" dirty="0" smtClean="0">
                          <a:solidFill>
                            <a:schemeClr val="tx1"/>
                          </a:solidFill>
                        </a:rPr>
                        <a:t>Executive Officer (EO)</a:t>
                      </a:r>
                    </a:p>
                    <a:p>
                      <a:r>
                        <a:rPr lang="en-AU" sz="2400" dirty="0" smtClean="0">
                          <a:solidFill>
                            <a:schemeClr val="tx1"/>
                          </a:solidFill>
                        </a:rPr>
                        <a:t>Executive Director</a:t>
                      </a:r>
                      <a:r>
                        <a:rPr lang="en-AU" sz="2400" baseline="0" dirty="0" smtClean="0">
                          <a:solidFill>
                            <a:schemeClr val="tx1"/>
                          </a:solidFill>
                        </a:rPr>
                        <a:t> (ED)</a:t>
                      </a:r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6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CLC Issues 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1716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Community Legal Centres are NFP associations but not ones that exist to serve members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>
                <a:latin typeface="Calibri" charset="0"/>
              </a:rPr>
              <a:t>M</a:t>
            </a:r>
            <a:r>
              <a:rPr lang="en-AU" dirty="0" smtClean="0">
                <a:latin typeface="Calibri" charset="0"/>
              </a:rPr>
              <a:t>embers may be a random group, presumably interested in access to justice</a:t>
            </a:r>
            <a:endParaRPr lang="en-AU" dirty="0">
              <a:latin typeface="Calibri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Is it good or bad Boards </a:t>
            </a:r>
            <a:r>
              <a:rPr lang="en-AU" dirty="0">
                <a:latin typeface="Calibri" charset="0"/>
              </a:rPr>
              <a:t>of </a:t>
            </a:r>
            <a:r>
              <a:rPr lang="en-AU" dirty="0" smtClean="0">
                <a:latin typeface="Calibri" charset="0"/>
              </a:rPr>
              <a:t>Directors may be less emotionally connected to the cause of CLC’s than (EG) charity parents of a child living with an illness</a:t>
            </a:r>
            <a:endParaRPr lang="en-AU" dirty="0">
              <a:latin typeface="Calibri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Directors should play a role in raising funds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Your Board should not be a distraction for your CLC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453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Calibri" charset="0"/>
              </a:rPr>
              <a:t>What is corporate governance?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17160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>
                <a:latin typeface="Calibri" charset="0"/>
              </a:rPr>
              <a:t>“Corporate governance is the system by which companies are directed and controlled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>
                <a:latin typeface="Calibri" charset="0"/>
              </a:rPr>
              <a:t>Boards of Directors are responsible for the governance of their companies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>
                <a:latin typeface="Calibri" charset="0"/>
              </a:rPr>
              <a:t>(Members) role in governance is to appoint the Directors and the Auditors and to satisfy themselves that an appropriate governance structure is in place</a:t>
            </a:r>
            <a:r>
              <a:rPr lang="en-AU" dirty="0" smtClean="0">
                <a:latin typeface="Calibri" charset="0"/>
              </a:rPr>
              <a:t>.”</a:t>
            </a:r>
          </a:p>
          <a:p>
            <a:pPr algn="r">
              <a:buNone/>
            </a:pPr>
            <a:r>
              <a:rPr lang="en-AU" b="1" dirty="0" smtClean="0">
                <a:latin typeface="Calibri" charset="0"/>
              </a:rPr>
              <a:t> - Cadbury Report (UK) 1991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550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21887568"/>
              </p:ext>
            </p:extLst>
          </p:nvPr>
        </p:nvGraphicFramePr>
        <p:xfrm>
          <a:off x="860162" y="1526873"/>
          <a:ext cx="771199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80709" y="620688"/>
            <a:ext cx="498258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rgbClr val="0000FF"/>
                </a:solidFill>
                <a:latin typeface="+mn-lt"/>
              </a:rPr>
              <a:t>Simplified flow</a:t>
            </a:r>
            <a:endParaRPr lang="en-AU" sz="6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139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Calibri" charset="0"/>
              </a:rPr>
              <a:t>Association’s </a:t>
            </a:r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key </a:t>
            </a:r>
            <a:r>
              <a:rPr lang="en-AU" b="1" dirty="0">
                <a:solidFill>
                  <a:srgbClr val="0000FF"/>
                </a:solidFill>
                <a:latin typeface="Calibri" charset="0"/>
              </a:rPr>
              <a:t>documents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  <a:ea typeface="ＭＳ ゴシック"/>
              </a:rPr>
              <a:t>Legislation – plus explanation of what it means to your association and people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</a:rPr>
              <a:t>Constitution – voted upon and changed by Members at General Meeting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FF0000"/>
                </a:solidFill>
              </a:rPr>
              <a:t>By-Laws/Regulations (optional) – can be changed by the Board</a:t>
            </a:r>
          </a:p>
          <a:p>
            <a:pPr>
              <a:buFont typeface="+mj-lt"/>
              <a:buAutoNum type="arabicPeriod"/>
            </a:pPr>
            <a:r>
              <a:rPr lang="en-AU" sz="2000" dirty="0" smtClean="0">
                <a:solidFill>
                  <a:srgbClr val="FF0000"/>
                </a:solidFill>
              </a:rPr>
              <a:t>Governance </a:t>
            </a:r>
            <a:r>
              <a:rPr lang="en-AU" sz="2000" dirty="0">
                <a:solidFill>
                  <a:srgbClr val="FF0000"/>
                </a:solidFill>
              </a:rPr>
              <a:t>Charter – can be changed by the </a:t>
            </a:r>
            <a:r>
              <a:rPr lang="en-AU" sz="2000" dirty="0" smtClean="0">
                <a:solidFill>
                  <a:srgbClr val="FF0000"/>
                </a:solidFill>
              </a:rPr>
              <a:t>Board</a:t>
            </a:r>
          </a:p>
          <a:p>
            <a:pPr>
              <a:buFont typeface="+mj-lt"/>
              <a:buAutoNum type="arabicPeriod"/>
            </a:pPr>
            <a:r>
              <a:rPr lang="en-AU" sz="2000" dirty="0" smtClean="0">
                <a:solidFill>
                  <a:srgbClr val="0000FF"/>
                </a:solidFill>
              </a:rPr>
              <a:t>Statements </a:t>
            </a:r>
            <a:r>
              <a:rPr lang="en-AU" sz="2000" dirty="0">
                <a:solidFill>
                  <a:srgbClr val="0000FF"/>
                </a:solidFill>
              </a:rPr>
              <a:t>of Purpose – Mission cascades into Goals then Activities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0000FF"/>
                </a:solidFill>
              </a:rPr>
              <a:t>Plan – stating what/who/when and presented in grid format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0000FF"/>
                </a:solidFill>
              </a:rPr>
              <a:t>Budget – linked to Plan; drafted by CEO; approved by </a:t>
            </a:r>
            <a:r>
              <a:rPr lang="en-AU" sz="2000" dirty="0" smtClean="0">
                <a:solidFill>
                  <a:srgbClr val="0000FF"/>
                </a:solidFill>
              </a:rPr>
              <a:t>Board</a:t>
            </a:r>
          </a:p>
          <a:p>
            <a:pPr>
              <a:buFont typeface="+mj-lt"/>
              <a:buAutoNum type="arabicPeriod"/>
            </a:pPr>
            <a:r>
              <a:rPr lang="en-AU" sz="2000" dirty="0" smtClean="0">
                <a:solidFill>
                  <a:srgbClr val="FF9900"/>
                </a:solidFill>
                <a:ea typeface="ＭＳ ゴシック"/>
              </a:rPr>
              <a:t>List </a:t>
            </a:r>
            <a:r>
              <a:rPr lang="en-AU" sz="2000" dirty="0">
                <a:solidFill>
                  <a:srgbClr val="FF9900"/>
                </a:solidFill>
                <a:ea typeface="ＭＳ ゴシック"/>
              </a:rPr>
              <a:t>of Directors and Office Bearers </a:t>
            </a:r>
            <a:r>
              <a:rPr lang="en-AU" sz="2000" dirty="0">
                <a:solidFill>
                  <a:srgbClr val="FF9900"/>
                </a:solidFill>
              </a:rPr>
              <a:t>–</a:t>
            </a:r>
            <a:r>
              <a:rPr lang="en-AU" sz="2000" dirty="0">
                <a:solidFill>
                  <a:srgbClr val="FF9900"/>
                </a:solidFill>
                <a:ea typeface="ＭＳ ゴシック"/>
              </a:rPr>
              <a:t> how long on Board and “day job”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FF9900"/>
                </a:solidFill>
                <a:ea typeface="ＭＳ ゴシック"/>
              </a:rPr>
              <a:t>Staff org chart </a:t>
            </a:r>
            <a:r>
              <a:rPr lang="en-AU" sz="2000" i="1" dirty="0">
                <a:solidFill>
                  <a:srgbClr val="FF9900"/>
                </a:solidFill>
                <a:ea typeface="ＭＳ ゴシック"/>
              </a:rPr>
              <a:t>– </a:t>
            </a:r>
            <a:r>
              <a:rPr lang="en-AU" sz="2000" dirty="0">
                <a:solidFill>
                  <a:srgbClr val="FF9900"/>
                </a:solidFill>
                <a:ea typeface="ＭＳ ゴシック"/>
              </a:rPr>
              <a:t>changed by CEO; will staff structure achieve Plan?</a:t>
            </a:r>
          </a:p>
          <a:p>
            <a:pPr lvl="0">
              <a:buFont typeface="+mj-lt"/>
              <a:buAutoNum type="arabicPeriod"/>
            </a:pPr>
            <a:r>
              <a:rPr lang="en-AU" sz="2000" dirty="0" smtClean="0">
                <a:solidFill>
                  <a:srgbClr val="008000"/>
                </a:solidFill>
                <a:ea typeface="ＭＳ ゴシック"/>
              </a:rPr>
              <a:t>Minutes </a:t>
            </a:r>
            <a:r>
              <a:rPr lang="en-AU" sz="2000" dirty="0">
                <a:solidFill>
                  <a:srgbClr val="008000"/>
                </a:solidFill>
                <a:ea typeface="ＭＳ ゴシック"/>
              </a:rPr>
              <a:t>– Board meetings, committee meetings and General Meetings</a:t>
            </a:r>
          </a:p>
          <a:p>
            <a:pPr lvl="0">
              <a:buFont typeface="+mj-lt"/>
              <a:buAutoNum type="arabicPeriod"/>
            </a:pPr>
            <a:r>
              <a:rPr lang="en-AU" sz="2000" dirty="0" smtClean="0">
                <a:solidFill>
                  <a:srgbClr val="000000"/>
                </a:solidFill>
                <a:ea typeface="ＭＳ ゴシック"/>
              </a:rPr>
              <a:t>Annual </a:t>
            </a:r>
            <a:r>
              <a:rPr lang="en-AU" sz="2000" dirty="0">
                <a:solidFill>
                  <a:srgbClr val="000000"/>
                </a:solidFill>
                <a:ea typeface="ＭＳ ゴシック"/>
              </a:rPr>
              <a:t>Report – records achievements, challenges; acknowledges efforts</a:t>
            </a:r>
          </a:p>
          <a:p>
            <a:pPr lvl="0"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  <a:ea typeface="ＭＳ ゴシック"/>
              </a:rPr>
              <a:t>Audited financial report – plus </a:t>
            </a:r>
            <a:r>
              <a:rPr lang="en-AU" sz="2000" dirty="0" smtClean="0">
                <a:solidFill>
                  <a:srgbClr val="000000"/>
                </a:solidFill>
                <a:ea typeface="ＭＳ ゴシック"/>
              </a:rPr>
              <a:t>5 years to 10 </a:t>
            </a:r>
            <a:r>
              <a:rPr lang="en-AU" sz="2000" dirty="0">
                <a:solidFill>
                  <a:srgbClr val="000000"/>
                </a:solidFill>
                <a:ea typeface="ＭＳ ゴシック"/>
              </a:rPr>
              <a:t>years financial history </a:t>
            </a:r>
          </a:p>
        </p:txBody>
      </p:sp>
    </p:spTree>
    <p:extLst>
      <p:ext uri="{BB962C8B-B14F-4D97-AF65-F5344CB8AC3E}">
        <p14:creationId xmlns:p14="http://schemas.microsoft.com/office/powerpoint/2010/main" val="427488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9378</TotalTime>
  <Words>1805</Words>
  <Application>Microsoft Office PowerPoint</Application>
  <PresentationFormat>On-screen Show (4:3)</PresentationFormat>
  <Paragraphs>363</Paragraphs>
  <Slides>28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Getting the Right Board… and Getting the Board Right “Necessities &amp; Unnecessary Distractions of NFP Governance”</vt:lpstr>
      <vt:lpstr>About Associations Forum</vt:lpstr>
      <vt:lpstr>QAILS works towards the following objectives</vt:lpstr>
      <vt:lpstr>Facilitator’s Career as a CEO and Volunteer Director</vt:lpstr>
      <vt:lpstr>Terminology</vt:lpstr>
      <vt:lpstr>CLC Issues </vt:lpstr>
      <vt:lpstr>What is corporate governance?</vt:lpstr>
      <vt:lpstr>PowerPoint Presentation</vt:lpstr>
      <vt:lpstr>Association’s key documents</vt:lpstr>
      <vt:lpstr>Typical annual Board cycle</vt:lpstr>
      <vt:lpstr>Associations Forum Board Survey </vt:lpstr>
      <vt:lpstr>Ways to attract new directors</vt:lpstr>
      <vt:lpstr>The role of the Board</vt:lpstr>
      <vt:lpstr>Getting the Right CLC Board</vt:lpstr>
      <vt:lpstr>Getting the CLC Board Right</vt:lpstr>
      <vt:lpstr>Board/staff relationship </vt:lpstr>
      <vt:lpstr>Things Boards must do</vt:lpstr>
      <vt:lpstr>Unnecessary Distractions</vt:lpstr>
      <vt:lpstr>Moving from “management” to “governance” </vt:lpstr>
      <vt:lpstr>How governance differs from management</vt:lpstr>
      <vt:lpstr>Boards must ensure Plans</vt:lpstr>
      <vt:lpstr>Once Mission and Goals are decided, move to details in grid format</vt:lpstr>
      <vt:lpstr>Board matters</vt:lpstr>
      <vt:lpstr>Improving Board performance</vt:lpstr>
      <vt:lpstr>Conclusion</vt:lpstr>
      <vt:lpstr>Levels of AF Membership</vt:lpstr>
      <vt:lpstr>Our conference &amp; magazine</vt:lpstr>
      <vt:lpstr>Thank you!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Associations Forum Pty Ltd The director’s role, obligations and responsibilities</dc:title>
  <dc:creator>John</dc:creator>
  <cp:lastModifiedBy>Cathy Baker</cp:lastModifiedBy>
  <cp:revision>454</cp:revision>
  <cp:lastPrinted>2014-01-14T10:35:58Z</cp:lastPrinted>
  <dcterms:created xsi:type="dcterms:W3CDTF">2009-02-02T08:29:10Z</dcterms:created>
  <dcterms:modified xsi:type="dcterms:W3CDTF">2015-06-04T00:50:29Z</dcterms:modified>
</cp:coreProperties>
</file>