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7" r:id="rId3"/>
    <p:sldId id="283" r:id="rId4"/>
    <p:sldId id="282" r:id="rId5"/>
    <p:sldId id="280" r:id="rId6"/>
    <p:sldId id="260" r:id="rId7"/>
    <p:sldId id="261" r:id="rId8"/>
    <p:sldId id="281" r:id="rId9"/>
    <p:sldId id="284" r:id="rId10"/>
    <p:sldId id="263" r:id="rId11"/>
    <p:sldId id="266" r:id="rId12"/>
    <p:sldId id="267" r:id="rId13"/>
    <p:sldId id="293" r:id="rId14"/>
    <p:sldId id="286" r:id="rId15"/>
    <p:sldId id="285" r:id="rId16"/>
    <p:sldId id="292" r:id="rId17"/>
    <p:sldId id="288" r:id="rId18"/>
    <p:sldId id="269" r:id="rId19"/>
    <p:sldId id="270" r:id="rId20"/>
    <p:sldId id="289" r:id="rId21"/>
    <p:sldId id="271" r:id="rId22"/>
    <p:sldId id="272" r:id="rId23"/>
    <p:sldId id="290" r:id="rId24"/>
    <p:sldId id="273" r:id="rId25"/>
    <p:sldId id="287" r:id="rId26"/>
    <p:sldId id="278" r:id="rId27"/>
    <p:sldId id="274" r:id="rId28"/>
    <p:sldId id="279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68AAD-E637-4D6C-85BC-7B07D9203279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1B97D2EA-7D5A-418A-B9E3-4E79510511FE}">
      <dgm:prSet phldrT="[Text]" custT="1"/>
      <dgm:spPr/>
      <dgm:t>
        <a:bodyPr/>
        <a:lstStyle/>
        <a:p>
          <a:r>
            <a:rPr lang="en-AU" sz="1400" dirty="0" smtClean="0"/>
            <a:t>Coursework</a:t>
          </a:r>
          <a:endParaRPr lang="en-AU" sz="1400" dirty="0"/>
        </a:p>
      </dgm:t>
    </dgm:pt>
    <dgm:pt modelId="{4CD7F59E-A37D-4D6B-8B52-EFD19E3C9B3F}" type="parTrans" cxnId="{E0EC0F12-F6D3-4C61-B5D6-D715706FB6BA}">
      <dgm:prSet/>
      <dgm:spPr/>
      <dgm:t>
        <a:bodyPr/>
        <a:lstStyle/>
        <a:p>
          <a:endParaRPr lang="en-AU"/>
        </a:p>
      </dgm:t>
    </dgm:pt>
    <dgm:pt modelId="{7257E196-487B-4063-BDCB-14C113ECAFF1}" type="sibTrans" cxnId="{E0EC0F12-F6D3-4C61-B5D6-D715706FB6BA}">
      <dgm:prSet/>
      <dgm:spPr/>
      <dgm:t>
        <a:bodyPr/>
        <a:lstStyle/>
        <a:p>
          <a:endParaRPr lang="en-AU" dirty="0"/>
        </a:p>
      </dgm:t>
    </dgm:pt>
    <dgm:pt modelId="{935D1E54-138E-407E-9C09-7273C8F60B5D}">
      <dgm:prSet phldrT="[Text]"/>
      <dgm:spPr/>
      <dgm:t>
        <a:bodyPr/>
        <a:lstStyle/>
        <a:p>
          <a:r>
            <a:rPr lang="en-AU" dirty="0" smtClean="0"/>
            <a:t>Workplace</a:t>
          </a:r>
        </a:p>
        <a:p>
          <a:r>
            <a:rPr lang="en-AU" dirty="0" smtClean="0"/>
            <a:t>Experience/ Work Experience</a:t>
          </a:r>
        </a:p>
      </dgm:t>
    </dgm:pt>
    <dgm:pt modelId="{CD9D8BBC-952A-482F-8D59-EC7C7036BDAA}" type="parTrans" cxnId="{31C43FBA-75EE-4B82-8852-35E7C3B1465F}">
      <dgm:prSet/>
      <dgm:spPr/>
      <dgm:t>
        <a:bodyPr/>
        <a:lstStyle/>
        <a:p>
          <a:endParaRPr lang="en-AU"/>
        </a:p>
      </dgm:t>
    </dgm:pt>
    <dgm:pt modelId="{45BBC62E-A2F9-4D34-83F2-67AC39F8C74F}" type="sibTrans" cxnId="{31C43FBA-75EE-4B82-8852-35E7C3B1465F}">
      <dgm:prSet/>
      <dgm:spPr/>
      <dgm:t>
        <a:bodyPr/>
        <a:lstStyle/>
        <a:p>
          <a:endParaRPr lang="en-AU" dirty="0"/>
        </a:p>
      </dgm:t>
    </dgm:pt>
    <dgm:pt modelId="{578D5F29-E5DA-487D-90BA-3BA5B7F0F6AD}">
      <dgm:prSet phldrT="[Text]"/>
      <dgm:spPr/>
      <dgm:t>
        <a:bodyPr/>
        <a:lstStyle/>
        <a:p>
          <a:r>
            <a:rPr lang="en-AU" dirty="0" smtClean="0"/>
            <a:t>Admission</a:t>
          </a:r>
          <a:endParaRPr lang="en-AU" dirty="0"/>
        </a:p>
      </dgm:t>
    </dgm:pt>
    <dgm:pt modelId="{FFE6C1A5-D5AA-4963-9E31-382D497C9294}" type="parTrans" cxnId="{7AE7117F-C650-4AF3-8C34-2A0FC9CD0DA7}">
      <dgm:prSet/>
      <dgm:spPr/>
      <dgm:t>
        <a:bodyPr/>
        <a:lstStyle/>
        <a:p>
          <a:endParaRPr lang="en-AU"/>
        </a:p>
      </dgm:t>
    </dgm:pt>
    <dgm:pt modelId="{E20F6F41-4DBA-45A8-8A64-CDB485328EC6}" type="sibTrans" cxnId="{7AE7117F-C650-4AF3-8C34-2A0FC9CD0DA7}">
      <dgm:prSet/>
      <dgm:spPr/>
      <dgm:t>
        <a:bodyPr/>
        <a:lstStyle/>
        <a:p>
          <a:endParaRPr lang="en-AU"/>
        </a:p>
      </dgm:t>
    </dgm:pt>
    <dgm:pt modelId="{7B06F2A8-B41E-49EF-8ADE-B58AED1E2C4F}">
      <dgm:prSet phldrT="[Text]"/>
      <dgm:spPr/>
      <dgm:t>
        <a:bodyPr/>
        <a:lstStyle/>
        <a:p>
          <a:r>
            <a:rPr lang="en-AU" dirty="0" smtClean="0"/>
            <a:t>CPE ? COL requirement  for Continuing Professional Education  </a:t>
          </a:r>
          <a:endParaRPr lang="en-AU" dirty="0"/>
        </a:p>
      </dgm:t>
    </dgm:pt>
    <dgm:pt modelId="{5A342BB5-73FB-41BE-B023-D49A543C91F1}" type="parTrans" cxnId="{78826BFF-F6CC-4CDC-8631-180458BDC047}">
      <dgm:prSet/>
      <dgm:spPr/>
      <dgm:t>
        <a:bodyPr/>
        <a:lstStyle/>
        <a:p>
          <a:endParaRPr lang="en-AU"/>
        </a:p>
      </dgm:t>
    </dgm:pt>
    <dgm:pt modelId="{268D8DBA-98DF-4FD9-B034-4F7EF220BC8D}" type="sibTrans" cxnId="{78826BFF-F6CC-4CDC-8631-180458BDC047}">
      <dgm:prSet/>
      <dgm:spPr/>
      <dgm:t>
        <a:bodyPr/>
        <a:lstStyle/>
        <a:p>
          <a:endParaRPr lang="en-AU" dirty="0"/>
        </a:p>
      </dgm:t>
    </dgm:pt>
    <dgm:pt modelId="{A5A4E3AF-44F0-4377-A3DD-BCD63936E509}" type="pres">
      <dgm:prSet presAssocID="{51568AAD-E637-4D6C-85BC-7B07D9203279}" presName="linearFlow" presStyleCnt="0">
        <dgm:presLayoutVars>
          <dgm:dir/>
          <dgm:resizeHandles val="exact"/>
        </dgm:presLayoutVars>
      </dgm:prSet>
      <dgm:spPr/>
    </dgm:pt>
    <dgm:pt modelId="{FB155547-07FF-4E2E-BEC1-E2ECBA81EFBC}" type="pres">
      <dgm:prSet presAssocID="{1B97D2EA-7D5A-418A-B9E3-4E79510511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82E790-E3BE-4AF3-919B-30CFBA01D95E}" type="pres">
      <dgm:prSet presAssocID="{7257E196-487B-4063-BDCB-14C113ECAFF1}" presName="spacerL" presStyleCnt="0"/>
      <dgm:spPr/>
    </dgm:pt>
    <dgm:pt modelId="{8D53ECB9-5EB8-4D3A-904A-1C3C2D2A8463}" type="pres">
      <dgm:prSet presAssocID="{7257E196-487B-4063-BDCB-14C113ECAFF1}" presName="sibTrans" presStyleLbl="sibTrans2D1" presStyleIdx="0" presStyleCnt="3"/>
      <dgm:spPr/>
      <dgm:t>
        <a:bodyPr/>
        <a:lstStyle/>
        <a:p>
          <a:endParaRPr lang="en-AU"/>
        </a:p>
      </dgm:t>
    </dgm:pt>
    <dgm:pt modelId="{1F0B8936-6F7F-44B0-BCDA-71E5DDCB319D}" type="pres">
      <dgm:prSet presAssocID="{7257E196-487B-4063-BDCB-14C113ECAFF1}" presName="spacerR" presStyleCnt="0"/>
      <dgm:spPr/>
    </dgm:pt>
    <dgm:pt modelId="{84652392-7169-4986-A571-26202753F57A}" type="pres">
      <dgm:prSet presAssocID="{935D1E54-138E-407E-9C09-7273C8F60B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F15BFA-EA0B-4B27-8632-2E5A3EE42AB8}" type="pres">
      <dgm:prSet presAssocID="{45BBC62E-A2F9-4D34-83F2-67AC39F8C74F}" presName="spacerL" presStyleCnt="0"/>
      <dgm:spPr/>
    </dgm:pt>
    <dgm:pt modelId="{7B2FE529-110E-4D94-9BA5-D3DE67074975}" type="pres">
      <dgm:prSet presAssocID="{45BBC62E-A2F9-4D34-83F2-67AC39F8C74F}" presName="sibTrans" presStyleLbl="sibTrans2D1" presStyleIdx="1" presStyleCnt="3"/>
      <dgm:spPr/>
      <dgm:t>
        <a:bodyPr/>
        <a:lstStyle/>
        <a:p>
          <a:endParaRPr lang="en-AU"/>
        </a:p>
      </dgm:t>
    </dgm:pt>
    <dgm:pt modelId="{056C57FA-5F91-4970-B0FB-540D2B324A0E}" type="pres">
      <dgm:prSet presAssocID="{45BBC62E-A2F9-4D34-83F2-67AC39F8C74F}" presName="spacerR" presStyleCnt="0"/>
      <dgm:spPr/>
    </dgm:pt>
    <dgm:pt modelId="{0E3E5F0B-B413-4F6F-968C-58011046D444}" type="pres">
      <dgm:prSet presAssocID="{7B06F2A8-B41E-49EF-8ADE-B58AED1E2C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6E49EE-64F3-490E-ABCF-B1868AE48F23}" type="pres">
      <dgm:prSet presAssocID="{268D8DBA-98DF-4FD9-B034-4F7EF220BC8D}" presName="spacerL" presStyleCnt="0"/>
      <dgm:spPr/>
    </dgm:pt>
    <dgm:pt modelId="{89026D0B-3480-4517-A6B7-64EB19CCFC5F}" type="pres">
      <dgm:prSet presAssocID="{268D8DBA-98DF-4FD9-B034-4F7EF220BC8D}" presName="sibTrans" presStyleLbl="sibTrans2D1" presStyleIdx="2" presStyleCnt="3"/>
      <dgm:spPr/>
      <dgm:t>
        <a:bodyPr/>
        <a:lstStyle/>
        <a:p>
          <a:endParaRPr lang="en-AU"/>
        </a:p>
      </dgm:t>
    </dgm:pt>
    <dgm:pt modelId="{B0C7BD89-2ACB-4E4B-B577-9306C6A14B60}" type="pres">
      <dgm:prSet presAssocID="{268D8DBA-98DF-4FD9-B034-4F7EF220BC8D}" presName="spacerR" presStyleCnt="0"/>
      <dgm:spPr/>
    </dgm:pt>
    <dgm:pt modelId="{A95D7874-D610-4DEA-BAA7-8838F664D12C}" type="pres">
      <dgm:prSet presAssocID="{578D5F29-E5DA-487D-90BA-3BA5B7F0F6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DCAE3D6-F2D5-AF48-B3B4-2C76A893D294}" type="presOf" srcId="{7257E196-487B-4063-BDCB-14C113ECAFF1}" destId="{8D53ECB9-5EB8-4D3A-904A-1C3C2D2A8463}" srcOrd="0" destOrd="0" presId="urn:microsoft.com/office/officeart/2005/8/layout/equation1"/>
    <dgm:cxn modelId="{E0EC0F12-F6D3-4C61-B5D6-D715706FB6BA}" srcId="{51568AAD-E637-4D6C-85BC-7B07D9203279}" destId="{1B97D2EA-7D5A-418A-B9E3-4E79510511FE}" srcOrd="0" destOrd="0" parTransId="{4CD7F59E-A37D-4D6B-8B52-EFD19E3C9B3F}" sibTransId="{7257E196-487B-4063-BDCB-14C113ECAFF1}"/>
    <dgm:cxn modelId="{2240829D-EE55-C54C-A33C-B878FCBC1AB5}" type="presOf" srcId="{1B97D2EA-7D5A-418A-B9E3-4E79510511FE}" destId="{FB155547-07FF-4E2E-BEC1-E2ECBA81EFBC}" srcOrd="0" destOrd="0" presId="urn:microsoft.com/office/officeart/2005/8/layout/equation1"/>
    <dgm:cxn modelId="{7C7755B5-5459-5843-83BE-CB45D765AF8F}" type="presOf" srcId="{935D1E54-138E-407E-9C09-7273C8F60B5D}" destId="{84652392-7169-4986-A571-26202753F57A}" srcOrd="0" destOrd="0" presId="urn:microsoft.com/office/officeart/2005/8/layout/equation1"/>
    <dgm:cxn modelId="{31C43FBA-75EE-4B82-8852-35E7C3B1465F}" srcId="{51568AAD-E637-4D6C-85BC-7B07D9203279}" destId="{935D1E54-138E-407E-9C09-7273C8F60B5D}" srcOrd="1" destOrd="0" parTransId="{CD9D8BBC-952A-482F-8D59-EC7C7036BDAA}" sibTransId="{45BBC62E-A2F9-4D34-83F2-67AC39F8C74F}"/>
    <dgm:cxn modelId="{42827863-177F-0345-A0F2-C681173118A9}" type="presOf" srcId="{45BBC62E-A2F9-4D34-83F2-67AC39F8C74F}" destId="{7B2FE529-110E-4D94-9BA5-D3DE67074975}" srcOrd="0" destOrd="0" presId="urn:microsoft.com/office/officeart/2005/8/layout/equation1"/>
    <dgm:cxn modelId="{4F7913D8-FC60-1744-B545-6613436F3BB1}" type="presOf" srcId="{578D5F29-E5DA-487D-90BA-3BA5B7F0F6AD}" destId="{A95D7874-D610-4DEA-BAA7-8838F664D12C}" srcOrd="0" destOrd="0" presId="urn:microsoft.com/office/officeart/2005/8/layout/equation1"/>
    <dgm:cxn modelId="{78826BFF-F6CC-4CDC-8631-180458BDC047}" srcId="{51568AAD-E637-4D6C-85BC-7B07D9203279}" destId="{7B06F2A8-B41E-49EF-8ADE-B58AED1E2C4F}" srcOrd="2" destOrd="0" parTransId="{5A342BB5-73FB-41BE-B023-D49A543C91F1}" sibTransId="{268D8DBA-98DF-4FD9-B034-4F7EF220BC8D}"/>
    <dgm:cxn modelId="{E25DD480-2FAA-6148-BCCA-D2396C56914F}" type="presOf" srcId="{7B06F2A8-B41E-49EF-8ADE-B58AED1E2C4F}" destId="{0E3E5F0B-B413-4F6F-968C-58011046D444}" srcOrd="0" destOrd="0" presId="urn:microsoft.com/office/officeart/2005/8/layout/equation1"/>
    <dgm:cxn modelId="{895F74CE-7D3B-1E4B-95E0-71DA4DF0FD25}" type="presOf" srcId="{51568AAD-E637-4D6C-85BC-7B07D9203279}" destId="{A5A4E3AF-44F0-4377-A3DD-BCD63936E509}" srcOrd="0" destOrd="0" presId="urn:microsoft.com/office/officeart/2005/8/layout/equation1"/>
    <dgm:cxn modelId="{7AE7117F-C650-4AF3-8C34-2A0FC9CD0DA7}" srcId="{51568AAD-E637-4D6C-85BC-7B07D9203279}" destId="{578D5F29-E5DA-487D-90BA-3BA5B7F0F6AD}" srcOrd="3" destOrd="0" parTransId="{FFE6C1A5-D5AA-4963-9E31-382D497C9294}" sibTransId="{E20F6F41-4DBA-45A8-8A64-CDB485328EC6}"/>
    <dgm:cxn modelId="{4D02244D-905C-E44C-8CC6-617190DDF195}" type="presOf" srcId="{268D8DBA-98DF-4FD9-B034-4F7EF220BC8D}" destId="{89026D0B-3480-4517-A6B7-64EB19CCFC5F}" srcOrd="0" destOrd="0" presId="urn:microsoft.com/office/officeart/2005/8/layout/equation1"/>
    <dgm:cxn modelId="{5DEDE8D6-E87A-CE49-9A3E-080520BF36FB}" type="presParOf" srcId="{A5A4E3AF-44F0-4377-A3DD-BCD63936E509}" destId="{FB155547-07FF-4E2E-BEC1-E2ECBA81EFBC}" srcOrd="0" destOrd="0" presId="urn:microsoft.com/office/officeart/2005/8/layout/equation1"/>
    <dgm:cxn modelId="{ECF055C3-06E5-584C-8876-C1221C202F27}" type="presParOf" srcId="{A5A4E3AF-44F0-4377-A3DD-BCD63936E509}" destId="{F582E790-E3BE-4AF3-919B-30CFBA01D95E}" srcOrd="1" destOrd="0" presId="urn:microsoft.com/office/officeart/2005/8/layout/equation1"/>
    <dgm:cxn modelId="{71E71681-55E2-804B-87DC-88F4E99BE6DD}" type="presParOf" srcId="{A5A4E3AF-44F0-4377-A3DD-BCD63936E509}" destId="{8D53ECB9-5EB8-4D3A-904A-1C3C2D2A8463}" srcOrd="2" destOrd="0" presId="urn:microsoft.com/office/officeart/2005/8/layout/equation1"/>
    <dgm:cxn modelId="{A51FBA04-C48D-E84F-B673-3E6FE7B7F345}" type="presParOf" srcId="{A5A4E3AF-44F0-4377-A3DD-BCD63936E509}" destId="{1F0B8936-6F7F-44B0-BCDA-71E5DDCB319D}" srcOrd="3" destOrd="0" presId="urn:microsoft.com/office/officeart/2005/8/layout/equation1"/>
    <dgm:cxn modelId="{0203F7CC-80B9-5B48-8796-C8DD99F5D53C}" type="presParOf" srcId="{A5A4E3AF-44F0-4377-A3DD-BCD63936E509}" destId="{84652392-7169-4986-A571-26202753F57A}" srcOrd="4" destOrd="0" presId="urn:microsoft.com/office/officeart/2005/8/layout/equation1"/>
    <dgm:cxn modelId="{47F36DF8-E015-EA4C-A213-7EAE3CA5239E}" type="presParOf" srcId="{A5A4E3AF-44F0-4377-A3DD-BCD63936E509}" destId="{FBF15BFA-EA0B-4B27-8632-2E5A3EE42AB8}" srcOrd="5" destOrd="0" presId="urn:microsoft.com/office/officeart/2005/8/layout/equation1"/>
    <dgm:cxn modelId="{55417BF1-B09A-F74B-AE1F-05EE8CCC5591}" type="presParOf" srcId="{A5A4E3AF-44F0-4377-A3DD-BCD63936E509}" destId="{7B2FE529-110E-4D94-9BA5-D3DE67074975}" srcOrd="6" destOrd="0" presId="urn:microsoft.com/office/officeart/2005/8/layout/equation1"/>
    <dgm:cxn modelId="{E9C30D92-D8B3-2243-BFFA-0A25CA2742C3}" type="presParOf" srcId="{A5A4E3AF-44F0-4377-A3DD-BCD63936E509}" destId="{056C57FA-5F91-4970-B0FB-540D2B324A0E}" srcOrd="7" destOrd="0" presId="urn:microsoft.com/office/officeart/2005/8/layout/equation1"/>
    <dgm:cxn modelId="{1F9AABFC-BA46-4B49-A482-4899937F6A53}" type="presParOf" srcId="{A5A4E3AF-44F0-4377-A3DD-BCD63936E509}" destId="{0E3E5F0B-B413-4F6F-968C-58011046D444}" srcOrd="8" destOrd="0" presId="urn:microsoft.com/office/officeart/2005/8/layout/equation1"/>
    <dgm:cxn modelId="{F3AEB999-BDC4-6842-93E5-5604B5871803}" type="presParOf" srcId="{A5A4E3AF-44F0-4377-A3DD-BCD63936E509}" destId="{2C6E49EE-64F3-490E-ABCF-B1868AE48F23}" srcOrd="9" destOrd="0" presId="urn:microsoft.com/office/officeart/2005/8/layout/equation1"/>
    <dgm:cxn modelId="{CBABDB33-5798-3546-9238-2CFD5335821A}" type="presParOf" srcId="{A5A4E3AF-44F0-4377-A3DD-BCD63936E509}" destId="{89026D0B-3480-4517-A6B7-64EB19CCFC5F}" srcOrd="10" destOrd="0" presId="urn:microsoft.com/office/officeart/2005/8/layout/equation1"/>
    <dgm:cxn modelId="{963E5CC4-F094-5F40-9360-6C4F9C991860}" type="presParOf" srcId="{A5A4E3AF-44F0-4377-A3DD-BCD63936E509}" destId="{B0C7BD89-2ACB-4E4B-B577-9306C6A14B60}" srcOrd="11" destOrd="0" presId="urn:microsoft.com/office/officeart/2005/8/layout/equation1"/>
    <dgm:cxn modelId="{AE65C1EE-003D-7F41-9087-CE2C3489EF84}" type="presParOf" srcId="{A5A4E3AF-44F0-4377-A3DD-BCD63936E509}" destId="{A95D7874-D610-4DEA-BAA7-8838F664D12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55547-07FF-4E2E-BEC1-E2ECBA81EFBC}">
      <dsp:nvSpPr>
        <dsp:cNvPr id="0" name=""/>
        <dsp:cNvSpPr/>
      </dsp:nvSpPr>
      <dsp:spPr>
        <a:xfrm>
          <a:off x="5097" y="700194"/>
          <a:ext cx="1416329" cy="14163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Coursework</a:t>
          </a:r>
          <a:endParaRPr lang="en-AU" sz="1400" kern="1200" dirty="0"/>
        </a:p>
      </dsp:txBody>
      <dsp:txXfrm>
        <a:off x="212514" y="907611"/>
        <a:ext cx="1001495" cy="1001495"/>
      </dsp:txXfrm>
    </dsp:sp>
    <dsp:sp modelId="{8D53ECB9-5EB8-4D3A-904A-1C3C2D2A8463}">
      <dsp:nvSpPr>
        <dsp:cNvPr id="0" name=""/>
        <dsp:cNvSpPr/>
      </dsp:nvSpPr>
      <dsp:spPr>
        <a:xfrm>
          <a:off x="1536433" y="997623"/>
          <a:ext cx="821471" cy="82147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/>
        </a:p>
      </dsp:txBody>
      <dsp:txXfrm>
        <a:off x="1645319" y="1311754"/>
        <a:ext cx="603699" cy="193209"/>
      </dsp:txXfrm>
    </dsp:sp>
    <dsp:sp modelId="{84652392-7169-4986-A571-26202753F57A}">
      <dsp:nvSpPr>
        <dsp:cNvPr id="0" name=""/>
        <dsp:cNvSpPr/>
      </dsp:nvSpPr>
      <dsp:spPr>
        <a:xfrm>
          <a:off x="2472910" y="700194"/>
          <a:ext cx="1416329" cy="14163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Workplace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Experience/ Work Experience</a:t>
          </a:r>
        </a:p>
      </dsp:txBody>
      <dsp:txXfrm>
        <a:off x="2680327" y="907611"/>
        <a:ext cx="1001495" cy="1001495"/>
      </dsp:txXfrm>
    </dsp:sp>
    <dsp:sp modelId="{7B2FE529-110E-4D94-9BA5-D3DE67074975}">
      <dsp:nvSpPr>
        <dsp:cNvPr id="0" name=""/>
        <dsp:cNvSpPr/>
      </dsp:nvSpPr>
      <dsp:spPr>
        <a:xfrm>
          <a:off x="4004246" y="997623"/>
          <a:ext cx="821471" cy="82147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/>
        </a:p>
      </dsp:txBody>
      <dsp:txXfrm>
        <a:off x="4113132" y="1311754"/>
        <a:ext cx="603699" cy="193209"/>
      </dsp:txXfrm>
    </dsp:sp>
    <dsp:sp modelId="{0E3E5F0B-B413-4F6F-968C-58011046D444}">
      <dsp:nvSpPr>
        <dsp:cNvPr id="0" name=""/>
        <dsp:cNvSpPr/>
      </dsp:nvSpPr>
      <dsp:spPr>
        <a:xfrm>
          <a:off x="4940723" y="700194"/>
          <a:ext cx="1416329" cy="14163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CPE ? COL requirement  for Continuing Professional Education  </a:t>
          </a:r>
          <a:endParaRPr lang="en-AU" sz="1300" kern="1200" dirty="0"/>
        </a:p>
      </dsp:txBody>
      <dsp:txXfrm>
        <a:off x="5148140" y="907611"/>
        <a:ext cx="1001495" cy="1001495"/>
      </dsp:txXfrm>
    </dsp:sp>
    <dsp:sp modelId="{89026D0B-3480-4517-A6B7-64EB19CCFC5F}">
      <dsp:nvSpPr>
        <dsp:cNvPr id="0" name=""/>
        <dsp:cNvSpPr/>
      </dsp:nvSpPr>
      <dsp:spPr>
        <a:xfrm>
          <a:off x="6472059" y="997623"/>
          <a:ext cx="821471" cy="821471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 dirty="0"/>
        </a:p>
      </dsp:txBody>
      <dsp:txXfrm>
        <a:off x="6580945" y="1166846"/>
        <a:ext cx="603699" cy="483025"/>
      </dsp:txXfrm>
    </dsp:sp>
    <dsp:sp modelId="{A95D7874-D610-4DEA-BAA7-8838F664D12C}">
      <dsp:nvSpPr>
        <dsp:cNvPr id="0" name=""/>
        <dsp:cNvSpPr/>
      </dsp:nvSpPr>
      <dsp:spPr>
        <a:xfrm>
          <a:off x="7408536" y="700194"/>
          <a:ext cx="1416329" cy="14163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Admission</a:t>
          </a:r>
          <a:endParaRPr lang="en-AU" sz="1300" kern="1200" dirty="0"/>
        </a:p>
      </dsp:txBody>
      <dsp:txXfrm>
        <a:off x="7615953" y="907611"/>
        <a:ext cx="1001495" cy="100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EA782-A005-5F4A-9473-B349FDA722DF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4922F-FEFA-6F4F-B7D5-65B9D6C9C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5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B433C-2EE4-42CE-8A20-215388D50B95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5562-1D38-48AF-A77D-DC0B1AF7907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4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9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Adapt, improvise and overcome (unless this requires you</a:t>
            </a:r>
            <a:r>
              <a:rPr lang="en-US" baseline="0" dirty="0" smtClean="0"/>
              <a:t> to do something illegal) and even then we will try to find a loophole.</a:t>
            </a:r>
          </a:p>
          <a:p>
            <a:r>
              <a:rPr lang="en-US" baseline="0" dirty="0" smtClean="0"/>
              <a:t>Reflective practice, co-operative learning.</a:t>
            </a:r>
          </a:p>
          <a:p>
            <a:r>
              <a:rPr lang="en-US" baseline="0" dirty="0" smtClean="0"/>
              <a:t>New (2015) standard Resilience and wellbeing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47A96-FC4D-7140-A8C3-0FAC25F6AB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6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latin typeface="Arial" pitchFamily="34" charset="0"/>
                <a:cs typeface="Arial" pitchFamily="34" charset="0"/>
              </a:rPr>
              <a:t>Pilbara CLS: Kelly Cassidy and Leah Billeam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These general resources include guidance</a:t>
            </a:r>
            <a:r>
              <a:rPr lang="en-AU" baseline="0" dirty="0" smtClean="0"/>
              <a:t> for lawyers and legal services offering ‘clinical legal education’. Clinical legal education refers to the undergraduate experience where law students undertake a placement in a legal service and are supervised by lawyers. There is a strong parallel between this experience and the PLT in that both provide an immersion experience into a real world legal practice, under the supervision and guidance of qualified lawyers and within the practice management systems.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218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276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218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diagram comes from</a:t>
            </a:r>
            <a:r>
              <a:rPr lang="en-US" baseline="0" dirty="0" smtClean="0"/>
              <a:t> Kris Greaves, a teacher at the Victorian College of Law. Kris is doing his PhD on teaching PLT. The link to this diagram is here http://thekglawyerblog.com/ptblog/wp-content/uploads/NCS-2015-PNG.png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0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‘Important but not urgent work’ has</a:t>
            </a:r>
            <a:r>
              <a:rPr lang="en-US" baseline="0" dirty="0" smtClean="0"/>
              <a:t> been identified as the area most deserving of our time (second quadrant) (Ref Steven Covey: the 7 habits of highly effective people)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47A96-FC4D-7140-A8C3-0FAC25F6AB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47A96-FC4D-7140-A8C3-0FAC25F6AB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5562-1D38-48AF-A77D-DC0B1AF79072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22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Adapt, improvise and overcome (unless this requires you</a:t>
            </a:r>
            <a:r>
              <a:rPr lang="en-US" baseline="0" dirty="0" smtClean="0"/>
              <a:t> to do something illegal) and even then we will try to find a loophole.</a:t>
            </a:r>
          </a:p>
          <a:p>
            <a:r>
              <a:rPr lang="en-US" baseline="0" dirty="0" smtClean="0"/>
              <a:t>Reflective practice, co-operative learning.</a:t>
            </a:r>
          </a:p>
          <a:p>
            <a:r>
              <a:rPr lang="en-US" baseline="0" dirty="0" smtClean="0"/>
              <a:t>New (2015) standard Resilience and wellbeing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47A96-FC4D-7140-A8C3-0FAC25F6AB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72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424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5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22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652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180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8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05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059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040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459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9D11-E125-45A7-A385-A29E849915F3}" type="datetimeFigureOut">
              <a:rPr lang="en-AU" smtClean="0"/>
              <a:t>6/08/2014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A056-79C2-400F-BD15-51C58987395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99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HDp2moB6yY" TargetMode="External"/><Relationship Id="rId13" Type="http://schemas.openxmlformats.org/officeDocument/2006/relationships/hyperlink" Target="http://papers.ssrn.com/sol3/papers.cfm?abstract_id=1956348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1.lawcouncil.asn.au/LACC/images/pdfs/LACCCompetencyStandardsforEntryLevelLawyers-Jan2015.pdf" TargetMode="External"/><Relationship Id="rId12" Type="http://schemas.openxmlformats.org/officeDocument/2006/relationships/hyperlink" Target="http://www.rrlen.net.au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www.collaw.edu.a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hyperlink" Target="http://www.cald.asn.au/assets/lists/Resources/Best_Practices_Australian_Clinical_Legal_Education_Sept_2012.pdf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://placements.naclc.org.au/index.php" TargetMode="External"/><Relationship Id="rId10" Type="http://schemas.openxmlformats.org/officeDocument/2006/relationships/hyperlink" Target="http://law.anu.edu.au/legalworkshop/gdlp/regional-rural-remote-lpe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lawfoundationsa.com.au" TargetMode="External"/><Relationship Id="rId14" Type="http://schemas.openxmlformats.org/officeDocument/2006/relationships/hyperlink" Target="http://www.naclc.org.au/cb_pages/files/Session%2046_2%20Helen%20McGowan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gdwyer@collaw.edu.au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ckenny@collaw.edu.a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mailto:RRR_PLT@clc.net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diagramDrawing" Target="../diagrams/drawing1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2" y="-1"/>
            <a:ext cx="9180512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78" y="4707230"/>
            <a:ext cx="1649825" cy="109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99" y="4653137"/>
            <a:ext cx="115848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65" y="4862742"/>
            <a:ext cx="1890131" cy="7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0612" y="1411628"/>
            <a:ext cx="5630984" cy="91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500" b="1" dirty="0" smtClean="0">
                <a:latin typeface="Arial" pitchFamily="34" charset="0"/>
                <a:cs typeface="Arial" pitchFamily="34" charset="0"/>
              </a:rPr>
              <a:t>Legacy Lawyering</a:t>
            </a:r>
            <a:endParaRPr lang="en-AU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858994" y="2170997"/>
            <a:ext cx="8010503" cy="329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900" b="1" dirty="0" smtClean="0">
                <a:latin typeface="Arial" pitchFamily="34" charset="0"/>
                <a:cs typeface="Arial" pitchFamily="34" charset="0"/>
              </a:rPr>
              <a:t>Sharing your knowledge with next generation lawyers</a:t>
            </a:r>
            <a:endParaRPr lang="en-AU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95881" y="2708921"/>
            <a:ext cx="4726307" cy="73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Catherine Kenny, The College of Law Queensland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Helen Mc</a:t>
            </a:r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owan , NACLC PLT Project  </a:t>
            </a:r>
          </a:p>
          <a:p>
            <a:pPr marL="0" indent="0">
              <a:buNone/>
            </a:pPr>
            <a:endParaRPr lang="en-AU" sz="14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67328" cy="1138138"/>
          </a:xfrm>
        </p:spPr>
        <p:txBody>
          <a:bodyPr>
            <a:normAutofit fontScale="90000"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Sharing resources: yours and theirs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11"/>
          <p:cNvSpPr>
            <a:spLocks noGrp="1"/>
          </p:cNvSpPr>
          <p:nvPr>
            <p:ph sz="half" idx="2"/>
          </p:nvPr>
        </p:nvSpPr>
        <p:spPr>
          <a:xfrm>
            <a:off x="611560" y="1973823"/>
            <a:ext cx="4824536" cy="4137322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Supporting career development and training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r>
              <a:rPr lang="en-AU" dirty="0" smtClean="0">
                <a:latin typeface="Arial" pitchFamily="34" charset="0"/>
                <a:cs typeface="Arial" pitchFamily="34" charset="0"/>
              </a:rPr>
              <a:t>Training a new crop of potential volunteers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r>
              <a:rPr lang="en-AU" dirty="0" smtClean="0">
                <a:latin typeface="Arial" pitchFamily="34" charset="0"/>
                <a:cs typeface="Arial" pitchFamily="34" charset="0"/>
              </a:rPr>
              <a:t>Encourage young lawyers into the community sector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r>
              <a:rPr lang="en-AU" dirty="0" smtClean="0">
                <a:latin typeface="Arial" pitchFamily="34" charset="0"/>
                <a:cs typeface="Arial" pitchFamily="34" charset="0"/>
              </a:rPr>
              <a:t>To assist your workload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A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</p:txBody>
      </p:sp>
      <p:pic>
        <p:nvPicPr>
          <p:cNvPr id="2051" name="Picture 3" descr="Z:\Marketing\Images\Program Publication Images\PLT &amp; PLSCO\200402404-001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2852937"/>
            <a:ext cx="3130887" cy="23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Duration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3568" y="2276873"/>
            <a:ext cx="4896544" cy="36332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Duration will affect what the PLT student can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do e.g. is </a:t>
            </a:r>
            <a:r>
              <a:rPr lang="en-AU" dirty="0">
                <a:latin typeface="Arial" pitchFamily="34" charset="0"/>
                <a:cs typeface="Arial" pitchFamily="34" charset="0"/>
              </a:rPr>
              <a:t>it a project or is it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more immersion </a:t>
            </a:r>
            <a:r>
              <a:rPr lang="en-AU" dirty="0">
                <a:latin typeface="Arial" pitchFamily="34" charset="0"/>
                <a:cs typeface="Arial" pitchFamily="34" charset="0"/>
              </a:rPr>
              <a:t>–both are  acceptable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endParaRPr lang="en-A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In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COLQ’s </a:t>
            </a:r>
            <a:r>
              <a:rPr lang="en-AU" dirty="0">
                <a:latin typeface="Arial" pitchFamily="34" charset="0"/>
                <a:cs typeface="Arial" pitchFamily="34" charset="0"/>
              </a:rPr>
              <a:t>experience most CLCs are looking for 15 week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placements </a:t>
            </a:r>
          </a:p>
          <a:p>
            <a:pPr>
              <a:spcAft>
                <a:spcPts val="600"/>
              </a:spcAft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Marketing\Images\Program Publication Images\PLT &amp; PLSCO\2007 Student Photos\_I8S37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0646" y="2894855"/>
            <a:ext cx="3275858" cy="21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6275040" cy="1143000"/>
          </a:xfrm>
        </p:spPr>
        <p:txBody>
          <a:bodyPr>
            <a:noAutofit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What can they do?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7564" y="2420888"/>
            <a:ext cx="7848872" cy="363326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Initially not very much… or maybe a lot ….depending on their experience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Familiarity with your </a:t>
            </a:r>
            <a:r>
              <a:rPr lang="en-AU" sz="3200" dirty="0" smtClean="0">
                <a:latin typeface="Arial" pitchFamily="34" charset="0"/>
                <a:cs typeface="Arial" pitchFamily="34" charset="0"/>
              </a:rPr>
              <a:t>organisation</a:t>
            </a:r>
            <a:endParaRPr lang="en-AU" sz="3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 smtClean="0">
                <a:latin typeface="Arial" pitchFamily="34" charset="0"/>
                <a:cs typeface="Arial" pitchFamily="34" charset="0"/>
              </a:rPr>
              <a:t>Orientation - </a:t>
            </a:r>
            <a:r>
              <a:rPr lang="en-AU" sz="3200" dirty="0">
                <a:latin typeface="Arial" pitchFamily="34" charset="0"/>
                <a:cs typeface="Arial" pitchFamily="34" charset="0"/>
              </a:rPr>
              <a:t>manual first up and questions  </a:t>
            </a:r>
            <a:endParaRPr lang="en-AU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3200" dirty="0" smtClean="0">
                <a:latin typeface="Arial" pitchFamily="34" charset="0"/>
                <a:cs typeface="Arial" pitchFamily="34" charset="0"/>
              </a:rPr>
              <a:t>Maybe this webinar as CLC 101 for PLT orientation </a:t>
            </a:r>
            <a:endParaRPr lang="en-AU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73198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6275040" cy="1143000"/>
          </a:xfrm>
        </p:spPr>
        <p:txBody>
          <a:bodyPr>
            <a:noAutofit/>
          </a:bodyPr>
          <a:lstStyle/>
          <a:p>
            <a:pPr algn="l"/>
            <a:r>
              <a:rPr lang="en-AU" sz="4200" b="1" dirty="0">
                <a:latin typeface="Arial" pitchFamily="34" charset="0"/>
                <a:cs typeface="Arial" pitchFamily="34" charset="0"/>
              </a:rPr>
              <a:t>Examples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359532" y="1700808"/>
            <a:ext cx="8532948" cy="3633787"/>
          </a:xfrm>
        </p:spPr>
        <p:txBody>
          <a:bodyPr>
            <a:noAutofit/>
          </a:bodyPr>
          <a:lstStyle/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Observe client </a:t>
            </a:r>
            <a:r>
              <a:rPr lang="en-AU" sz="2100" dirty="0" smtClean="0">
                <a:latin typeface="Arial" pitchFamily="34" charset="0"/>
                <a:cs typeface="Arial" pitchFamily="34" charset="0"/>
              </a:rPr>
              <a:t>meetings, </a:t>
            </a:r>
            <a:r>
              <a:rPr lang="en-AU" sz="2100" dirty="0">
                <a:latin typeface="Arial" pitchFamily="34" charset="0"/>
                <a:cs typeface="Arial" pitchFamily="34" charset="0"/>
              </a:rPr>
              <a:t>write up file notes </a:t>
            </a:r>
            <a:endParaRPr lang="en-AU" sz="21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</a:pPr>
            <a:r>
              <a:rPr lang="en-AU" sz="2100" dirty="0" smtClean="0">
                <a:latin typeface="Arial" pitchFamily="34" charset="0"/>
                <a:cs typeface="Arial" pitchFamily="34" charset="0"/>
              </a:rPr>
              <a:t>Take initial /basic client details </a:t>
            </a:r>
            <a:endParaRPr lang="en-AU" sz="21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Read </a:t>
            </a:r>
            <a:r>
              <a:rPr lang="en-AU" sz="2100" dirty="0" smtClean="0">
                <a:latin typeface="Arial" pitchFamily="34" charset="0"/>
                <a:cs typeface="Arial" pitchFamily="34" charset="0"/>
              </a:rPr>
              <a:t>files, </a:t>
            </a:r>
            <a:r>
              <a:rPr lang="en-AU" sz="2100" dirty="0">
                <a:latin typeface="Arial" pitchFamily="34" charset="0"/>
                <a:cs typeface="Arial" pitchFamily="34" charset="0"/>
              </a:rPr>
              <a:t>case </a:t>
            </a:r>
            <a:r>
              <a:rPr lang="en-AU" sz="2100" dirty="0" smtClean="0">
                <a:latin typeface="Arial" pitchFamily="34" charset="0"/>
                <a:cs typeface="Arial" pitchFamily="34" charset="0"/>
              </a:rPr>
              <a:t>summaries, make </a:t>
            </a:r>
            <a:r>
              <a:rPr lang="en-AU" sz="2100" dirty="0">
                <a:latin typeface="Arial" pitchFamily="34" charset="0"/>
                <a:cs typeface="Arial" pitchFamily="34" charset="0"/>
              </a:rPr>
              <a:t>initial assessments </a:t>
            </a: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Legal research and legal factual analysis </a:t>
            </a: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Policy that is not government funded but within your purview</a:t>
            </a: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Undertake advocacy training and attend tribunals as necessary </a:t>
            </a: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Attend team meetings </a:t>
            </a: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Draft legal advices and documents </a:t>
            </a: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Risk management processes - conflict checks, critical dates, </a:t>
            </a:r>
            <a:r>
              <a:rPr lang="en-AU" sz="2100" dirty="0" smtClean="0">
                <a:latin typeface="Arial" pitchFamily="34" charset="0"/>
                <a:cs typeface="Arial" pitchFamily="34" charset="0"/>
              </a:rPr>
              <a:t>timetabling, </a:t>
            </a:r>
            <a:r>
              <a:rPr lang="en-AU" sz="2100" dirty="0">
                <a:latin typeface="Arial" pitchFamily="34" charset="0"/>
                <a:cs typeface="Arial" pitchFamily="34" charset="0"/>
              </a:rPr>
              <a:t>scheduling </a:t>
            </a: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Attend </a:t>
            </a:r>
            <a:r>
              <a:rPr lang="en-AU" sz="2100" dirty="0" smtClean="0">
                <a:latin typeface="Arial" pitchFamily="34" charset="0"/>
                <a:cs typeface="Arial" pitchFamily="34" charset="0"/>
              </a:rPr>
              <a:t>mediations </a:t>
            </a:r>
            <a:endParaRPr lang="en-AU" sz="21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0"/>
              </a:spcBef>
            </a:pPr>
            <a:r>
              <a:rPr lang="en-AU" sz="2100" dirty="0">
                <a:latin typeface="Arial" pitchFamily="34" charset="0"/>
                <a:cs typeface="Arial" pitchFamily="34" charset="0"/>
              </a:rPr>
              <a:t>Interacting with legal and non legal staff </a:t>
            </a:r>
            <a:r>
              <a:rPr lang="en-AU" sz="2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0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>
                <a:latin typeface="Arial"/>
                <a:cs typeface="Arial"/>
              </a:rPr>
              <a:t>Project work</a:t>
            </a:r>
            <a:endParaRPr lang="en-AU" b="1" dirty="0">
              <a:latin typeface="Arial"/>
              <a:cs typeface="Arial"/>
            </a:endParaRPr>
          </a:p>
        </p:txBody>
      </p:sp>
      <p:pic>
        <p:nvPicPr>
          <p:cNvPr id="15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Collect a list of the </a:t>
            </a:r>
            <a:r>
              <a:rPr lang="en-US" b="1" dirty="0" smtClean="0">
                <a:latin typeface="Arial"/>
                <a:cs typeface="Arial"/>
              </a:rPr>
              <a:t>‘important but not urgent’ </a:t>
            </a:r>
            <a:r>
              <a:rPr lang="en-US" dirty="0" smtClean="0">
                <a:latin typeface="Arial"/>
                <a:cs typeface="Arial"/>
              </a:rPr>
              <a:t>work that can be delegated.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Explain the context for the work they are doing;</a:t>
            </a:r>
          </a:p>
          <a:p>
            <a:r>
              <a:rPr lang="en-US" dirty="0" smtClean="0">
                <a:latin typeface="Arial"/>
                <a:cs typeface="Arial"/>
              </a:rPr>
              <a:t>What are we aiming to achieve?</a:t>
            </a:r>
          </a:p>
          <a:p>
            <a:r>
              <a:rPr lang="en-US" dirty="0" smtClean="0">
                <a:latin typeface="Arial"/>
                <a:cs typeface="Arial"/>
              </a:rPr>
              <a:t>How does it fit within the service system?</a:t>
            </a:r>
          </a:p>
          <a:p>
            <a:r>
              <a:rPr lang="en-US" dirty="0" smtClean="0">
                <a:latin typeface="Arial"/>
                <a:cs typeface="Arial"/>
              </a:rPr>
              <a:t>What work has already been done, and what more needs to be done before completion?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0022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19140000">
            <a:off x="889898" y="2841858"/>
            <a:ext cx="5648623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200" b="1" dirty="0" smtClean="0">
                <a:latin typeface="Arial"/>
                <a:cs typeface="Arial"/>
              </a:rPr>
              <a:t>3: Supervision</a:t>
            </a:r>
            <a:endParaRPr lang="en-AU" sz="4200" b="1" dirty="0">
              <a:latin typeface="Arial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19140000">
            <a:off x="1190131" y="3652253"/>
            <a:ext cx="6511131" cy="32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400" dirty="0">
              <a:latin typeface="Franklin Gothic Medium" pitchFamily="34" charset="0"/>
            </a:endParaRPr>
          </a:p>
        </p:txBody>
      </p:sp>
      <p:pic>
        <p:nvPicPr>
          <p:cNvPr id="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1066130"/>
          </a:xfrm>
        </p:spPr>
        <p:txBody>
          <a:bodyPr>
            <a:noAutofit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Supervisors –technical aspects 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3568" y="1988841"/>
            <a:ext cx="8064896" cy="3816424"/>
          </a:xfrm>
        </p:spPr>
        <p:txBody>
          <a:bodyPr>
            <a:normAutofit fontScale="25000" lnSpcReduction="20000"/>
          </a:bodyPr>
          <a:lstStyle/>
          <a:p>
            <a:endParaRPr lang="en-AU" dirty="0" smtClean="0">
              <a:latin typeface="Franklin Gothic Book" pitchFamily="34" charset="0"/>
            </a:endParaRPr>
          </a:p>
          <a:p>
            <a:r>
              <a:rPr lang="en-AU" sz="9800" dirty="0" smtClean="0">
                <a:latin typeface="Arial" pitchFamily="34" charset="0"/>
                <a:cs typeface="Arial" pitchFamily="34" charset="0"/>
              </a:rPr>
              <a:t>Substantial  current or recent experience in practising law; or </a:t>
            </a:r>
          </a:p>
          <a:p>
            <a:r>
              <a:rPr lang="en-AU" sz="9800" dirty="0" smtClean="0">
                <a:latin typeface="Arial" pitchFamily="34" charset="0"/>
                <a:cs typeface="Arial" pitchFamily="34" charset="0"/>
              </a:rPr>
              <a:t>Comparable relevant qualifications or experience; </a:t>
            </a:r>
          </a:p>
          <a:p>
            <a:pPr marL="0" indent="0">
              <a:buNone/>
            </a:pPr>
            <a:r>
              <a:rPr lang="en-AU" sz="9800" dirty="0" smtClean="0">
                <a:latin typeface="Arial" pitchFamily="34" charset="0"/>
                <a:cs typeface="Arial" pitchFamily="34" charset="0"/>
              </a:rPr>
              <a:t>and </a:t>
            </a:r>
          </a:p>
          <a:p>
            <a:r>
              <a:rPr lang="en-AU" sz="9800" dirty="0" smtClean="0">
                <a:latin typeface="Arial" pitchFamily="34" charset="0"/>
                <a:cs typeface="Arial" pitchFamily="34" charset="0"/>
              </a:rPr>
              <a:t>Comply with any relevant legislative or regulatory requirements </a:t>
            </a:r>
          </a:p>
          <a:p>
            <a:endParaRPr lang="en-AU" sz="9800" dirty="0" smtClean="0">
              <a:latin typeface="Arial" pitchFamily="34" charset="0"/>
              <a:cs typeface="Arial" pitchFamily="34" charset="0"/>
            </a:endParaRPr>
          </a:p>
          <a:p>
            <a:endParaRPr lang="en-AU" dirty="0" smtClean="0">
              <a:latin typeface="Franklin Gothic Book" pitchFamily="34" charset="0"/>
            </a:endParaRP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  <a:p>
            <a:pPr marL="0" indent="0">
              <a:buNone/>
            </a:pPr>
            <a:endParaRPr lang="en-AU" dirty="0" smtClean="0">
              <a:latin typeface="Franklin Gothic Book" pitchFamily="34" charset="0"/>
            </a:endParaRP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  <a:p>
            <a:pPr marL="0" indent="0">
              <a:buNone/>
            </a:pPr>
            <a:endParaRPr lang="en-AU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AU" sz="7200" dirty="0" smtClean="0">
                <a:latin typeface="Arial" pitchFamily="34" charset="0"/>
                <a:cs typeface="Arial" pitchFamily="34" charset="0"/>
              </a:rPr>
              <a:t>e.g. Full practising certificate or restricted held for 3 years or admitted and entitled  to hold a practising certificate </a:t>
            </a:r>
            <a:endParaRPr lang="en-A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>
            <a:normAutofit/>
          </a:bodyPr>
          <a:lstStyle/>
          <a:p>
            <a:pPr algn="l"/>
            <a:r>
              <a:rPr lang="en-AU" sz="4000" b="1" dirty="0" smtClean="0">
                <a:latin typeface="Arial"/>
                <a:cs typeface="Arial"/>
              </a:rPr>
              <a:t>Shared responsibility</a:t>
            </a:r>
            <a:endParaRPr lang="en-AU" sz="4000" b="1" dirty="0">
              <a:latin typeface="Arial"/>
              <a:cs typeface="Arial"/>
            </a:endParaRPr>
          </a:p>
        </p:txBody>
      </p:sp>
      <p:pic>
        <p:nvPicPr>
          <p:cNvPr id="15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Consider developing a standard </a:t>
            </a:r>
            <a:r>
              <a:rPr lang="en-US" b="1" dirty="0" smtClean="0">
                <a:latin typeface="Arial"/>
                <a:cs typeface="Arial"/>
              </a:rPr>
              <a:t>position description </a:t>
            </a:r>
            <a:r>
              <a:rPr lang="en-US" dirty="0" smtClean="0">
                <a:latin typeface="Arial"/>
                <a:cs typeface="Arial"/>
              </a:rPr>
              <a:t>and a </a:t>
            </a:r>
            <a:r>
              <a:rPr lang="en-US" b="1" dirty="0" smtClean="0">
                <a:latin typeface="Arial"/>
                <a:cs typeface="Arial"/>
              </a:rPr>
              <a:t>work plan </a:t>
            </a:r>
            <a:r>
              <a:rPr lang="en-US" dirty="0" smtClean="0">
                <a:latin typeface="Arial"/>
                <a:cs typeface="Arial"/>
              </a:rPr>
              <a:t>to describe the role and key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Ask the student to pro-actively manage their compliance paperwork, timetable and ‘wish list’ for skill development.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Meet regularly to reflect and debrief.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Hold each other </a:t>
            </a:r>
            <a:r>
              <a:rPr lang="en-US" smtClean="0">
                <a:latin typeface="Arial"/>
                <a:cs typeface="Arial"/>
              </a:rPr>
              <a:t>to account.</a:t>
            </a:r>
            <a:endParaRPr lang="en-US" dirty="0" smtClean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1066130"/>
          </a:xfrm>
        </p:spPr>
        <p:txBody>
          <a:bodyPr>
            <a:noAutofit/>
          </a:bodyPr>
          <a:lstStyle/>
          <a:p>
            <a:pPr algn="l"/>
            <a:r>
              <a:rPr lang="en-AU" sz="4200" b="1" dirty="0">
                <a:latin typeface="Franklin Gothic Medium" pitchFamily="34" charset="0"/>
              </a:rPr>
              <a:t>Encouraging mutual growth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3568" y="1988841"/>
            <a:ext cx="8064896" cy="3816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Critical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success </a:t>
            </a:r>
            <a:r>
              <a:rPr lang="en-AU" dirty="0">
                <a:latin typeface="Arial" pitchFamily="34" charset="0"/>
                <a:cs typeface="Arial" pitchFamily="34" charset="0"/>
              </a:rPr>
              <a:t>for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supervisor and student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Aid the student’s learning by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providing opportunities </a:t>
            </a:r>
            <a:r>
              <a:rPr lang="en-AU" dirty="0">
                <a:latin typeface="Arial" pitchFamily="34" charset="0"/>
                <a:cs typeface="Arial" pitchFamily="34" charset="0"/>
              </a:rPr>
              <a:t>for learning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F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eedback </a:t>
            </a:r>
            <a:r>
              <a:rPr lang="en-AU" dirty="0">
                <a:latin typeface="Arial" pitchFamily="34" charset="0"/>
                <a:cs typeface="Arial" pitchFamily="34" charset="0"/>
              </a:rPr>
              <a:t>and G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uidance 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Provide support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Opportunities to discuss problems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latin typeface="Arial" pitchFamily="34" charset="0"/>
                <a:cs typeface="Arial" pitchFamily="34" charset="0"/>
              </a:rPr>
              <a:t>Put it back on them </a:t>
            </a: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91264" cy="1066130"/>
          </a:xfrm>
        </p:spPr>
        <p:txBody>
          <a:bodyPr>
            <a:noAutofit/>
          </a:bodyPr>
          <a:lstStyle/>
          <a:p>
            <a:pPr algn="l"/>
            <a:r>
              <a:rPr lang="en-AU" sz="4200" b="1" dirty="0" smtClean="0">
                <a:latin typeface="Franklin Gothic Medium" pitchFamily="34" charset="0"/>
              </a:rPr>
              <a:t>Critical and timely feedback.</a:t>
            </a:r>
            <a:endParaRPr lang="en-AU" sz="4200" b="1" dirty="0">
              <a:latin typeface="Franklin Gothic Medium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8064896" cy="40324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Role in organisation and extent of authority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Clear instructions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Sufficient direction – facts and perhaps law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Realistic timeframes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Allow an atmosphere of questions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Encourage potential solutions – reality test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Work at an increasingly harder level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Substantive and procedural </a:t>
            </a:r>
            <a:r>
              <a:rPr lang="en-AU" sz="8000" dirty="0" smtClean="0">
                <a:latin typeface="Arial" pitchFamily="34" charset="0"/>
                <a:cs typeface="Arial" pitchFamily="34" charset="0"/>
              </a:rPr>
              <a:t>work - </a:t>
            </a:r>
            <a:r>
              <a:rPr lang="en-AU" sz="8000" dirty="0">
                <a:latin typeface="Arial" pitchFamily="34" charset="0"/>
                <a:cs typeface="Arial" pitchFamily="34" charset="0"/>
              </a:rPr>
              <a:t>a balance is great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Workload?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Regular guidance and feedback on performance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Recognise improvements  </a:t>
            </a: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7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621894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+mj-lt"/>
              <a:buAutoNum type="arabicPeriod"/>
            </a:pPr>
            <a:endParaRPr lang="en-AU" sz="63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11200" dirty="0" smtClean="0">
                <a:latin typeface="Arial"/>
                <a:cs typeface="Arial"/>
              </a:rPr>
              <a:t>The system explained</a:t>
            </a:r>
          </a:p>
          <a:p>
            <a:pPr marL="514350" indent="-514350">
              <a:buFont typeface="+mj-lt"/>
              <a:buAutoNum type="arabicPeriod"/>
            </a:pPr>
            <a:endParaRPr lang="en-AU" sz="112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11200" dirty="0" smtClean="0">
                <a:latin typeface="Arial"/>
                <a:cs typeface="Arial"/>
              </a:rPr>
              <a:t>What’s in it for you ?</a:t>
            </a:r>
          </a:p>
          <a:p>
            <a:pPr marL="0" indent="0">
              <a:buNone/>
            </a:pPr>
            <a:endParaRPr lang="en-AU" sz="112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11200" dirty="0" smtClean="0">
                <a:latin typeface="Arial"/>
                <a:cs typeface="Arial"/>
              </a:rPr>
              <a:t>3.   Tips on Supervision </a:t>
            </a:r>
            <a:endParaRPr lang="en-AU" sz="11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AU" sz="63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AU" sz="63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AU" sz="63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A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endParaRPr lang="en-AU" dirty="0">
              <a:latin typeface="Franklin Gothic Book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10146"/>
          </a:xfrm>
        </p:spPr>
        <p:txBody>
          <a:bodyPr>
            <a:normAutofit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>
            <a:normAutofit/>
          </a:bodyPr>
          <a:lstStyle/>
          <a:p>
            <a:r>
              <a:rPr lang="en-AU" sz="4000" dirty="0" smtClean="0">
                <a:latin typeface="Franklin Gothic Medium" pitchFamily="34" charset="0"/>
              </a:rPr>
              <a:t>Adapt + improvise + overcome</a:t>
            </a:r>
            <a:endParaRPr lang="en-AU" sz="4000" dirty="0">
              <a:latin typeface="Franklin Gothic Medium" pitchFamily="34" charset="0"/>
            </a:endParaRPr>
          </a:p>
        </p:txBody>
      </p:sp>
      <p:pic>
        <p:nvPicPr>
          <p:cNvPr id="15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dapt.pn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>
            <a:fillRect/>
          </a:stretch>
        </p:blipFill>
        <p:spPr>
          <a:xfrm>
            <a:off x="395536" y="908722"/>
            <a:ext cx="8229600" cy="4392488"/>
          </a:xfrm>
        </p:spPr>
      </p:pic>
      <p:sp>
        <p:nvSpPr>
          <p:cNvPr id="11" name="TextBox 10"/>
          <p:cNvSpPr txBox="1"/>
          <p:nvPr/>
        </p:nvSpPr>
        <p:spPr>
          <a:xfrm>
            <a:off x="683568" y="486916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Hume Riverina Community Legal Service </a:t>
            </a:r>
            <a:endParaRPr lang="en-US" sz="2400" dirty="0" smtClean="0">
              <a:latin typeface="Franklin Gothic Medium"/>
              <a:cs typeface="Franklin Gothic Medium"/>
            </a:endParaRP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lunch </a:t>
            </a:r>
            <a:r>
              <a:rPr lang="en-US" sz="2400" dirty="0">
                <a:latin typeface="Franklin Gothic Medium"/>
                <a:cs typeface="Franklin Gothic Medium"/>
              </a:rPr>
              <a:t>room whiteboard.</a:t>
            </a:r>
          </a:p>
        </p:txBody>
      </p:sp>
    </p:spTree>
    <p:extLst>
      <p:ext uri="{BB962C8B-B14F-4D97-AF65-F5344CB8AC3E}">
        <p14:creationId xmlns:p14="http://schemas.microsoft.com/office/powerpoint/2010/main" val="41668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42" y="-1"/>
            <a:ext cx="9181455" cy="687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6576" y="332656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Problems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23528" y="2510745"/>
            <a:ext cx="5616624" cy="3600400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Arial" pitchFamily="34" charset="0"/>
                <a:cs typeface="Arial" pitchFamily="34" charset="0"/>
              </a:rPr>
              <a:t>Ensure that aspects that require improvement are thoroughly discussed </a:t>
            </a:r>
          </a:p>
          <a:p>
            <a:endParaRPr lang="en-AU" sz="3200" dirty="0">
              <a:latin typeface="Arial" pitchFamily="34" charset="0"/>
              <a:cs typeface="Arial" pitchFamily="34" charset="0"/>
            </a:endParaRPr>
          </a:p>
          <a:p>
            <a:r>
              <a:rPr lang="en-AU" sz="3200" dirty="0">
                <a:latin typeface="Arial" pitchFamily="34" charset="0"/>
                <a:cs typeface="Arial" pitchFamily="34" charset="0"/>
              </a:rPr>
              <a:t>Encourage self reflection and </a:t>
            </a:r>
            <a:r>
              <a:rPr lang="en-AU" sz="3200" dirty="0" smtClean="0">
                <a:latin typeface="Arial" pitchFamily="34" charset="0"/>
                <a:cs typeface="Arial" pitchFamily="34" charset="0"/>
              </a:rPr>
              <a:t>self development 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Marketing\Images\Program Publication Images\PLT &amp; PLSCO\496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304256" cy="34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38138"/>
          </a:xfrm>
        </p:spPr>
        <p:txBody>
          <a:bodyPr>
            <a:noAutofit/>
          </a:bodyPr>
          <a:lstStyle/>
          <a:p>
            <a:pPr algn="l"/>
            <a:r>
              <a:rPr lang="en-AU" b="1" dirty="0" smtClean="0">
                <a:latin typeface="Arial" pitchFamily="34" charset="0"/>
                <a:cs typeface="Arial" pitchFamily="34" charset="0"/>
              </a:rPr>
              <a:t>Outcomes: </a:t>
            </a:r>
            <a:r>
              <a:rPr lang="en-AU" b="1" dirty="0">
                <a:latin typeface="Arial" pitchFamily="34" charset="0"/>
                <a:cs typeface="Arial" pitchFamily="34" charset="0"/>
              </a:rPr>
              <a:t/>
            </a:r>
            <a:br>
              <a:rPr lang="en-AU" b="1" dirty="0">
                <a:latin typeface="Arial" pitchFamily="34" charset="0"/>
                <a:cs typeface="Arial" pitchFamily="34" charset="0"/>
              </a:rPr>
            </a:br>
            <a:r>
              <a:rPr lang="en-AU" b="1" dirty="0" smtClean="0">
                <a:latin typeface="Arial" pitchFamily="34" charset="0"/>
                <a:cs typeface="Arial" pitchFamily="34" charset="0"/>
              </a:rPr>
              <a:t>Consolidate skills</a:t>
            </a: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23528" y="2060849"/>
            <a:ext cx="8280920" cy="4140951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Oral and written communication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Advocacy and negotiation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Persuasion and strategy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Identify and solve problems </a:t>
            </a:r>
            <a:r>
              <a:rPr lang="en-AU" sz="3800" dirty="0" smtClean="0">
                <a:latin typeface="Arial" pitchFamily="34" charset="0"/>
                <a:cs typeface="Arial" pitchFamily="34" charset="0"/>
              </a:rPr>
              <a:t>– what </a:t>
            </a:r>
            <a:r>
              <a:rPr lang="en-AU" sz="3800" dirty="0">
                <a:latin typeface="Arial" pitchFamily="34" charset="0"/>
                <a:cs typeface="Arial" pitchFamily="34" charset="0"/>
              </a:rPr>
              <a:t>are the options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Limits of authority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Writing and drafting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Research and analysis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Acting professionally and ethically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People Skills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Work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3800" dirty="0">
                <a:latin typeface="Arial" pitchFamily="34" charset="0"/>
                <a:cs typeface="Arial" pitchFamily="34" charset="0"/>
              </a:rPr>
              <a:t>Managing Files </a:t>
            </a:r>
          </a:p>
          <a:p>
            <a:pPr>
              <a:buFont typeface="Wingdings" panose="05000000000000000000" pitchFamily="2" charset="2"/>
              <a:buChar char="ü"/>
            </a:pP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>
                <a:latin typeface="Arial"/>
                <a:cs typeface="Arial"/>
              </a:rPr>
              <a:t>Sequence: PLT hosting</a:t>
            </a:r>
            <a:endParaRPr lang="en-AU" b="1" dirty="0">
              <a:latin typeface="Arial"/>
              <a:cs typeface="Arial"/>
            </a:endParaRPr>
          </a:p>
        </p:txBody>
      </p:sp>
      <p:pic>
        <p:nvPicPr>
          <p:cNvPr id="15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Include PLT hosting in your strategic plan.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Dedicate resources (a person as the point of contact, procedures, time in the annual plan)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Specify the ‘ideal candidate’ (duration, skills, time of year)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List your placement (</a:t>
            </a:r>
            <a:r>
              <a:rPr lang="en-US" dirty="0" err="1" smtClean="0">
                <a:latin typeface="Arial"/>
                <a:cs typeface="Arial"/>
              </a:rPr>
              <a:t>eg</a:t>
            </a:r>
            <a:r>
              <a:rPr lang="en-US" dirty="0" smtClean="0">
                <a:latin typeface="Arial"/>
                <a:cs typeface="Arial"/>
              </a:rPr>
              <a:t> NACLC, RRR PLT, COL)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Triage applicants to find the best ‘fit’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Provide orientation, supervision, debriefing.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214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31800" y="1988841"/>
            <a:ext cx="8280400" cy="10081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3000" dirty="0" smtClean="0">
                <a:latin typeface="Arial" pitchFamily="34" charset="0"/>
                <a:cs typeface="Arial" pitchFamily="34" charset="0"/>
              </a:rPr>
              <a:t>Yes, there is form filling! 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Autofit/>
          </a:bodyPr>
          <a:lstStyle/>
          <a:p>
            <a:pPr algn="l"/>
            <a:r>
              <a:rPr lang="en-A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A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AU" sz="4200" b="1" dirty="0" smtClean="0">
                <a:latin typeface="Arial" pitchFamily="34" charset="0"/>
                <a:cs typeface="Arial" pitchFamily="34" charset="0"/>
              </a:rPr>
              <a:t>Exit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b="1" dirty="0" smtClean="0">
                <a:latin typeface="Arial" pitchFamily="34" charset="0"/>
                <a:cs typeface="Arial" pitchFamily="34" charset="0"/>
              </a:rPr>
            </a:b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1">
            <a:off x="1973667" y="2763635"/>
            <a:ext cx="2304256" cy="3292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991">
            <a:off x="4845238" y="2744318"/>
            <a:ext cx="2333845" cy="3286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19140000">
            <a:off x="889898" y="2841858"/>
            <a:ext cx="5648623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200" dirty="0" smtClean="0">
                <a:latin typeface="Franklin Gothic Medium" pitchFamily="34" charset="0"/>
              </a:rPr>
              <a:t>4: Conclusion</a:t>
            </a:r>
            <a:endParaRPr lang="en-AU" sz="4200" dirty="0">
              <a:latin typeface="Franklin Gothic Medium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19140000">
            <a:off x="1190131" y="3652253"/>
            <a:ext cx="6511131" cy="32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400" dirty="0">
              <a:latin typeface="Franklin Gothic Medium" pitchFamily="34" charset="0"/>
            </a:endParaRPr>
          </a:p>
        </p:txBody>
      </p:sp>
      <p:pic>
        <p:nvPicPr>
          <p:cNvPr id="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332657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38138"/>
          </a:xfrm>
        </p:spPr>
        <p:txBody>
          <a:bodyPr>
            <a:noAutofit/>
          </a:bodyPr>
          <a:lstStyle/>
          <a:p>
            <a:pPr algn="l"/>
            <a:r>
              <a:rPr lang="en-AU" sz="3600" b="1" dirty="0" smtClean="0">
                <a:latin typeface="Arial" pitchFamily="34" charset="0"/>
                <a:cs typeface="Arial" pitchFamily="34" charset="0"/>
              </a:rPr>
              <a:t>Legacy lawyering: the next generation</a:t>
            </a:r>
            <a:endParaRPr lang="en-A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Admission.jpg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4120"/>
          <a:stretch>
            <a:fillRect/>
          </a:stretch>
        </p:blipFill>
        <p:spPr>
          <a:xfrm>
            <a:off x="611189" y="2205038"/>
            <a:ext cx="8064500" cy="3887787"/>
          </a:xfrm>
        </p:spPr>
      </p:pic>
    </p:spTree>
    <p:extLst>
      <p:ext uri="{BB962C8B-B14F-4D97-AF65-F5344CB8AC3E}">
        <p14:creationId xmlns:p14="http://schemas.microsoft.com/office/powerpoint/2010/main" val="1700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214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Autofit/>
          </a:bodyPr>
          <a:lstStyle/>
          <a:p>
            <a:pPr algn="l"/>
            <a:r>
              <a:rPr lang="en-A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A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AU" sz="4200" b="1" dirty="0" smtClean="0">
                <a:latin typeface="Arial" pitchFamily="34" charset="0"/>
                <a:cs typeface="Arial" pitchFamily="34" charset="0"/>
              </a:rPr>
              <a:t>Toolkit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b="1" dirty="0" smtClean="0">
                <a:latin typeface="Arial" pitchFamily="34" charset="0"/>
                <a:cs typeface="Arial" pitchFamily="34" charset="0"/>
              </a:rPr>
            </a:b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7" y="2060848"/>
            <a:ext cx="7583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3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AU" sz="3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AU" sz="3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3000" b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AU" sz="3000" b="1" dirty="0">
                <a:latin typeface="Arial" pitchFamily="34" charset="0"/>
                <a:cs typeface="Arial" pitchFamily="34" charset="0"/>
              </a:rPr>
              <a:t>want to make it easy</a:t>
            </a:r>
          </a:p>
        </p:txBody>
      </p:sp>
    </p:spTree>
    <p:extLst>
      <p:ext uri="{BB962C8B-B14F-4D97-AF65-F5344CB8AC3E}">
        <p14:creationId xmlns:p14="http://schemas.microsoft.com/office/powerpoint/2010/main" val="3417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214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Autofit/>
          </a:bodyPr>
          <a:lstStyle/>
          <a:p>
            <a:pPr algn="l"/>
            <a:r>
              <a:rPr lang="en-AU" b="1" dirty="0" smtClean="0">
                <a:latin typeface="Arial" pitchFamily="34" charset="0"/>
                <a:cs typeface="Arial" pitchFamily="34" charset="0"/>
              </a:rPr>
              <a:t>Resources</a:t>
            </a: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7" y="2060848"/>
            <a:ext cx="7583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3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AU" sz="3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AU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68" y="1967273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  <a:hlinkClick r:id="rId7"/>
              </a:rPr>
              <a:t>National competency standards for entry level lawyers 2015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Clinical placement program: </a:t>
            </a:r>
            <a:r>
              <a:rPr lang="en-US" sz="2400" dirty="0">
                <a:latin typeface="Arial"/>
                <a:cs typeface="Arial"/>
                <a:hlinkClick r:id="rId8"/>
              </a:rPr>
              <a:t>Hume Riverina CLS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  <a:hlinkClick r:id="rId9"/>
              </a:rPr>
              <a:t>The South Australian Law Foundation</a:t>
            </a:r>
            <a:r>
              <a:rPr lang="en-US" sz="2400" dirty="0">
                <a:latin typeface="Arial"/>
                <a:cs typeface="Arial"/>
              </a:rPr>
              <a:t> $1k</a:t>
            </a:r>
          </a:p>
          <a:p>
            <a:r>
              <a:rPr lang="en-US" sz="2400" dirty="0">
                <a:latin typeface="Arial"/>
                <a:cs typeface="Arial"/>
                <a:hlinkClick r:id="rId10"/>
              </a:rPr>
              <a:t>The Australian National University Legal Workshop</a:t>
            </a:r>
            <a:r>
              <a:rPr lang="en-US" sz="2400" dirty="0">
                <a:latin typeface="Arial"/>
                <a:cs typeface="Arial"/>
              </a:rPr>
              <a:t> $1k</a:t>
            </a:r>
          </a:p>
          <a:p>
            <a:r>
              <a:rPr lang="en-US" sz="2400" dirty="0">
                <a:latin typeface="Arial"/>
                <a:cs typeface="Arial"/>
              </a:rPr>
              <a:t>Giddings: Promoting justice through clinical legal education</a:t>
            </a:r>
          </a:p>
          <a:p>
            <a:r>
              <a:rPr lang="en-US" sz="2400" dirty="0">
                <a:latin typeface="Arial"/>
                <a:cs typeface="Arial"/>
                <a:hlinkClick r:id="rId11"/>
              </a:rPr>
              <a:t>Best Practices: Australian clinical legal education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  <a:hlinkClick r:id="rId12"/>
              </a:rPr>
              <a:t>Rural and regional legal education network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ANU: </a:t>
            </a:r>
            <a:r>
              <a:rPr lang="en-US" sz="2400" dirty="0">
                <a:latin typeface="Arial"/>
                <a:cs typeface="Arial"/>
                <a:hlinkClick r:id="rId13"/>
              </a:rPr>
              <a:t>A puppy lawyer is not just for Christmas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McGowan: </a:t>
            </a:r>
            <a:r>
              <a:rPr lang="en-US" sz="2400" dirty="0">
                <a:latin typeface="Arial"/>
                <a:cs typeface="Arial"/>
                <a:hlinkClick r:id="rId14"/>
              </a:rPr>
              <a:t>NACLC Annual conference 2013 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  <a:hlinkClick r:id="rId15"/>
              </a:rPr>
              <a:t>NACLC RRR PLT project: an introduction </a:t>
            </a:r>
            <a:r>
              <a:rPr lang="en-US" sz="2400" dirty="0" smtClean="0">
                <a:latin typeface="Arial"/>
                <a:cs typeface="Arial"/>
                <a:hlinkClick r:id="rId15"/>
              </a:rPr>
              <a:t>agency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The College of Law : </a:t>
            </a:r>
            <a:r>
              <a:rPr lang="en-US" sz="2400" dirty="0" smtClean="0">
                <a:latin typeface="Arial"/>
                <a:cs typeface="Arial"/>
                <a:hlinkClick r:id="rId16"/>
              </a:rPr>
              <a:t>www.collaw.edu.au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7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214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Autofit/>
          </a:bodyPr>
          <a:lstStyle/>
          <a:p>
            <a:pPr algn="l"/>
            <a:r>
              <a:rPr lang="en-AU" b="1" dirty="0" smtClean="0">
                <a:latin typeface="Arial"/>
                <a:cs typeface="Arial"/>
              </a:rPr>
              <a:t>Contact  </a:t>
            </a:r>
            <a:endParaRPr lang="en-AU" b="1" dirty="0">
              <a:latin typeface="Arial"/>
              <a:cs typeface="Arial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94483"/>
              </p:ext>
            </p:extLst>
          </p:nvPr>
        </p:nvGraphicFramePr>
        <p:xfrm>
          <a:off x="0" y="1806440"/>
          <a:ext cx="9108504" cy="50406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644008"/>
                <a:gridCol w="4464496"/>
              </a:tblGrid>
              <a:tr h="93726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The College of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NACLC RRR PLT</a:t>
                      </a:r>
                      <a:endParaRPr lang="en-AU" sz="2800" dirty="0"/>
                    </a:p>
                  </a:txBody>
                  <a:tcPr/>
                </a:tc>
              </a:tr>
              <a:tr h="4103370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AU" sz="2000" b="1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QLD</a:t>
                      </a: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  <a:t>: Catherine Kenny  </a:t>
                      </a:r>
                      <a:b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  <a:t>E: </a:t>
                      </a: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ckenny@collaw.edu.au</a:t>
                      </a:r>
                      <a:endParaRPr lang="en-A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  <a:t>P: 07 3234 4555</a:t>
                      </a:r>
                    </a:p>
                    <a:p>
                      <a:pPr marL="45720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AU" sz="200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b="1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NSW/General</a:t>
                      </a:r>
                      <a:r>
                        <a:rPr lang="en-AU" sz="2000" b="1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  <a:t>Greg Dwyer </a:t>
                      </a:r>
                    </a:p>
                    <a:p>
                      <a:pPr marL="45720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  <a:t>E: </a:t>
                      </a: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gdwyer@collaw.edu.au</a:t>
                      </a:r>
                      <a:endParaRPr lang="en-A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 smtClean="0">
                          <a:latin typeface="Arial" pitchFamily="34" charset="0"/>
                          <a:cs typeface="Arial" pitchFamily="34" charset="0"/>
                        </a:rPr>
                        <a:t>P:02 9965 7000</a:t>
                      </a:r>
                    </a:p>
                    <a:p>
                      <a:pPr algn="ctr"/>
                      <a:endParaRPr lang="en-AU" sz="1800" dirty="0"/>
                    </a:p>
                    <a:p>
                      <a:pPr algn="ctr"/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latin typeface="Arial"/>
                          <a:cs typeface="Arial"/>
                        </a:rPr>
                        <a:t>Helen</a:t>
                      </a:r>
                      <a:r>
                        <a:rPr lang="en-AU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AU" sz="2000" dirty="0" smtClean="0">
                          <a:latin typeface="Arial"/>
                          <a:cs typeface="Arial"/>
                        </a:rPr>
                        <a:t>McGowan, Mary Flowers and Matt Grogan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AU" sz="2000" dirty="0" smtClean="0">
                          <a:latin typeface="Arial"/>
                          <a:cs typeface="Arial"/>
                          <a:hlinkClick r:id="rId9"/>
                        </a:rPr>
                        <a:t>E: RRR_PLT@clc.net.au</a:t>
                      </a:r>
                      <a:endParaRPr lang="en-AU" sz="2000" dirty="0" smtClean="0">
                        <a:latin typeface="Arial"/>
                        <a:cs typeface="Arial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AU" sz="2000" dirty="0" smtClean="0">
                          <a:latin typeface="Arial"/>
                          <a:cs typeface="Arial"/>
                        </a:rPr>
                        <a:t>M 0458 794 891 (Matt)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AU" sz="2000" dirty="0" smtClean="0">
                          <a:latin typeface="Arial"/>
                          <a:cs typeface="Arial"/>
                        </a:rPr>
                        <a:t>P 02 6621 1073 (Mary)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dirty="0" smtClean="0">
                        <a:latin typeface="Franklin Gothic Book" pitchFamily="34" charset="0"/>
                      </a:endParaRPr>
                    </a:p>
                    <a:p>
                      <a:pPr algn="ctr"/>
                      <a:r>
                        <a:rPr lang="en-A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A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4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19140000">
            <a:off x="140034" y="3122220"/>
            <a:ext cx="6502271" cy="120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b="1" dirty="0" smtClean="0">
                <a:latin typeface="Arial"/>
                <a:cs typeface="Arial"/>
              </a:rPr>
              <a:t>1: The system explained</a:t>
            </a:r>
            <a:endParaRPr lang="en-AU" sz="5400" b="1" dirty="0">
              <a:latin typeface="Arial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19140000">
            <a:off x="1190131" y="3652253"/>
            <a:ext cx="6511131" cy="32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400" dirty="0">
              <a:latin typeface="Franklin Gothic Medium" pitchFamily="34" charset="0"/>
            </a:endParaRPr>
          </a:p>
        </p:txBody>
      </p:sp>
      <p:pic>
        <p:nvPicPr>
          <p:cNvPr id="8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7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13896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AU" b="1" dirty="0">
                <a:latin typeface="Arial" pitchFamily="34" charset="0"/>
                <a:cs typeface="Arial" pitchFamily="34" charset="0"/>
              </a:rPr>
              <a:t>The most common pathway to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admission</a:t>
            </a:r>
            <a:endParaRPr lang="en-AU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AU" dirty="0">
                <a:latin typeface="Arial" pitchFamily="34" charset="0"/>
                <a:cs typeface="Arial" pitchFamily="34" charset="0"/>
              </a:rPr>
              <a:t>T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hat’s </a:t>
            </a:r>
            <a:r>
              <a:rPr lang="en-AU" dirty="0">
                <a:latin typeface="Arial" pitchFamily="34" charset="0"/>
                <a:cs typeface="Arial" pitchFamily="34" charset="0"/>
              </a:rPr>
              <a:t>right there are no Articles of Clerkship! 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10146"/>
          </a:xfrm>
        </p:spPr>
        <p:txBody>
          <a:bodyPr>
            <a:normAutofit fontScale="90000"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AU" sz="42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en-AU" sz="4200" b="1" dirty="0" smtClean="0">
                <a:latin typeface="Arial" pitchFamily="34" charset="0"/>
                <a:cs typeface="Arial" pitchFamily="34" charset="0"/>
              </a:rPr>
              <a:t>practical legal training (PLT)? 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 descr="RRRLaw_Logo_rgb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09994779"/>
              </p:ext>
            </p:extLst>
          </p:nvPr>
        </p:nvGraphicFramePr>
        <p:xfrm>
          <a:off x="157019" y="3294427"/>
          <a:ext cx="8829964" cy="281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54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232" y="87347"/>
            <a:ext cx="9026769" cy="672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3"/>
          <p:cNvSpPr>
            <a:spLocks noGrp="1"/>
          </p:cNvSpPr>
          <p:nvPr>
            <p:ph type="title"/>
          </p:nvPr>
        </p:nvSpPr>
        <p:spPr>
          <a:xfrm>
            <a:off x="122497" y="476672"/>
            <a:ext cx="8398220" cy="1169285"/>
          </a:xfrm>
        </p:spPr>
        <p:txBody>
          <a:bodyPr>
            <a:noAutofit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National competency standards for entry level lawyers : </a:t>
            </a:r>
            <a:br>
              <a:rPr lang="en-AU" sz="4200" b="1" dirty="0" smtClean="0">
                <a:latin typeface="Arial" pitchFamily="34" charset="0"/>
                <a:cs typeface="Arial" pitchFamily="34" charset="0"/>
              </a:rPr>
            </a:b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1 January 2015 </a:t>
            </a:r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NCS-2015-PNG.pn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" b="5450"/>
          <a:stretch>
            <a:fillRect/>
          </a:stretch>
        </p:blipFill>
        <p:spPr>
          <a:xfrm>
            <a:off x="323851" y="2133600"/>
            <a:ext cx="8280400" cy="4248150"/>
          </a:xfrm>
        </p:spPr>
      </p:pic>
    </p:spTree>
    <p:extLst>
      <p:ext uri="{BB962C8B-B14F-4D97-AF65-F5344CB8AC3E}">
        <p14:creationId xmlns:p14="http://schemas.microsoft.com/office/powerpoint/2010/main" val="24591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91264" cy="1066130"/>
          </a:xfrm>
        </p:spPr>
        <p:txBody>
          <a:bodyPr>
            <a:noAutofit/>
          </a:bodyPr>
          <a:lstStyle/>
          <a:p>
            <a:pPr algn="l"/>
            <a:r>
              <a:rPr lang="en-AU" sz="4200" b="1" dirty="0" smtClean="0">
                <a:latin typeface="Arial" pitchFamily="34" charset="0"/>
                <a:cs typeface="Arial" pitchFamily="34" charset="0"/>
              </a:rPr>
              <a:t>Course work + workplace experience.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9553" y="2060849"/>
            <a:ext cx="7712924" cy="363326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AU" sz="3200" b="1" dirty="0" smtClean="0">
                <a:latin typeface="Arial" pitchFamily="34" charset="0"/>
                <a:cs typeface="Arial" pitchFamily="34" charset="0"/>
              </a:rPr>
              <a:t>Coursewo</a:t>
            </a:r>
            <a:r>
              <a:rPr lang="en-AU" sz="3200" dirty="0" smtClean="0">
                <a:latin typeface="Arial" pitchFamily="34" charset="0"/>
                <a:cs typeface="Arial" pitchFamily="34" charset="0"/>
              </a:rPr>
              <a:t>rk teaches these competencies through face to face and online teaching.</a:t>
            </a:r>
            <a:endParaRPr lang="en-AU" sz="3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3200" dirty="0" smtClean="0">
                <a:latin typeface="Arial" pitchFamily="34" charset="0"/>
                <a:cs typeface="Arial" pitchFamily="34" charset="0"/>
              </a:rPr>
              <a:t>A minimum of 15 days </a:t>
            </a:r>
            <a:r>
              <a:rPr lang="en-AU" sz="3200" b="1" dirty="0" smtClean="0">
                <a:latin typeface="Arial" pitchFamily="34" charset="0"/>
                <a:cs typeface="Arial" pitchFamily="34" charset="0"/>
              </a:rPr>
              <a:t>workplace experience, </a:t>
            </a:r>
            <a:r>
              <a:rPr lang="en-AU" sz="3200" dirty="0" smtClean="0">
                <a:latin typeface="Arial" pitchFamily="34" charset="0"/>
                <a:cs typeface="Arial" pitchFamily="34" charset="0"/>
              </a:rPr>
              <a:t>focusing on the delivery of legal services</a:t>
            </a:r>
            <a:r>
              <a:rPr lang="en-A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sz="3200" dirty="0" smtClean="0">
                <a:latin typeface="Arial" pitchFamily="34" charset="0"/>
                <a:cs typeface="Arial" pitchFamily="34" charset="0"/>
              </a:rPr>
              <a:t>under the supervision of experienced lawyer.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4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274639"/>
            <a:ext cx="8352928" cy="1282154"/>
          </a:xfrm>
        </p:spPr>
        <p:txBody>
          <a:bodyPr>
            <a:noAutofit/>
          </a:bodyPr>
          <a:lstStyle/>
          <a:p>
            <a:pPr algn="l"/>
            <a:r>
              <a:rPr lang="en-AU" sz="4200" b="1" dirty="0">
                <a:latin typeface="Arial" pitchFamily="34" charset="0"/>
                <a:cs typeface="Arial" pitchFamily="34" charset="0"/>
              </a:rPr>
              <a:t>What </a:t>
            </a:r>
            <a:r>
              <a:rPr lang="en-AU" sz="4200" b="1" u="sng" dirty="0">
                <a:latin typeface="Arial" pitchFamily="34" charset="0"/>
                <a:cs typeface="Arial" pitchFamily="34" charset="0"/>
              </a:rPr>
              <a:t>is</a:t>
            </a:r>
            <a:r>
              <a:rPr lang="en-AU" sz="4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4200" b="1" dirty="0" smtClean="0">
                <a:latin typeface="Arial" pitchFamily="34" charset="0"/>
                <a:cs typeface="Arial" pitchFamily="34" charset="0"/>
              </a:rPr>
              <a:t>workplace experience?</a:t>
            </a:r>
            <a:endParaRPr lang="en-AU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1560" y="2060848"/>
            <a:ext cx="8064896" cy="405029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12000" b="1" dirty="0" smtClean="0">
                <a:latin typeface="Arial" pitchFamily="34" charset="0"/>
                <a:cs typeface="Arial" pitchFamily="34" charset="0"/>
              </a:rPr>
              <a:t>Insight </a:t>
            </a:r>
            <a:r>
              <a:rPr lang="en-AU" sz="12000" b="1" dirty="0">
                <a:latin typeface="Arial" pitchFamily="34" charset="0"/>
                <a:cs typeface="Arial" pitchFamily="34" charset="0"/>
              </a:rPr>
              <a:t>into the legal </a:t>
            </a:r>
            <a:r>
              <a:rPr lang="en-AU" sz="12000" b="1" dirty="0" smtClean="0">
                <a:latin typeface="Arial" pitchFamily="34" charset="0"/>
                <a:cs typeface="Arial" pitchFamily="34" charset="0"/>
              </a:rPr>
              <a:t>profession</a:t>
            </a:r>
            <a:endParaRPr lang="en-AU" sz="1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 smtClean="0">
                <a:latin typeface="Arial" pitchFamily="34" charset="0"/>
                <a:cs typeface="Arial" pitchFamily="34" charset="0"/>
              </a:rPr>
              <a:t>Experience </a:t>
            </a:r>
            <a:r>
              <a:rPr lang="en-AU" sz="8000" dirty="0">
                <a:latin typeface="Arial" pitchFamily="34" charset="0"/>
                <a:cs typeface="Arial" pitchFamily="34" charset="0"/>
              </a:rPr>
              <a:t>the delivery of legal services in a real </a:t>
            </a:r>
            <a:r>
              <a:rPr lang="en-AU" sz="8000" dirty="0" smtClean="0">
                <a:latin typeface="Arial" pitchFamily="34" charset="0"/>
                <a:cs typeface="Arial" pitchFamily="34" charset="0"/>
              </a:rPr>
              <a:t>world context </a:t>
            </a:r>
            <a:endParaRPr lang="en-AU" sz="8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Apply knowledge and skills to real-life problems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Experience a legal office environment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Understand the importance of clear communication, identification of clients’ problems and effective and efficient advice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Understand how legal practice </a:t>
            </a:r>
            <a:r>
              <a:rPr lang="en-AU" sz="8000" dirty="0" smtClean="0">
                <a:latin typeface="Arial" pitchFamily="34" charset="0"/>
                <a:cs typeface="Arial" pitchFamily="34" charset="0"/>
              </a:rPr>
              <a:t>professionals </a:t>
            </a:r>
            <a:r>
              <a:rPr lang="en-AU" sz="8000" dirty="0">
                <a:latin typeface="Arial" pitchFamily="34" charset="0"/>
                <a:cs typeface="Arial" pitchFamily="34" charset="0"/>
              </a:rPr>
              <a:t>operate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Professional legal attitudes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Ongoing process of professionalism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8000" dirty="0">
                <a:latin typeface="Arial" pitchFamily="34" charset="0"/>
                <a:cs typeface="Arial" pitchFamily="34" charset="0"/>
              </a:rPr>
              <a:t>Consolidate PLT learning </a:t>
            </a:r>
            <a:endParaRPr lang="en-AU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dirty="0">
              <a:latin typeface="Franklin Gothic Book" pitchFamily="34" charset="0"/>
            </a:endParaRPr>
          </a:p>
        </p:txBody>
      </p:sp>
      <p:pic>
        <p:nvPicPr>
          <p:cNvPr id="1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681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en-AU" sz="4000" dirty="0" smtClean="0">
                <a:latin typeface="Franklin Gothic Medium" pitchFamily="34" charset="0"/>
              </a:rPr>
              <a:t>National competency standards: Skills</a:t>
            </a:r>
            <a:endParaRPr lang="en-AU" sz="4000" dirty="0">
              <a:latin typeface="Franklin Gothic Medium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 smtClean="0">
                <a:latin typeface="Franklin Gothic Book" pitchFamily="34" charset="0"/>
              </a:rPr>
              <a:t>Lawyer’s skills</a:t>
            </a:r>
          </a:p>
          <a:p>
            <a:r>
              <a:rPr lang="en-AU" dirty="0" smtClean="0">
                <a:latin typeface="Franklin Gothic Book" pitchFamily="34" charset="0"/>
              </a:rPr>
              <a:t>Communicating effectively</a:t>
            </a:r>
          </a:p>
          <a:p>
            <a:r>
              <a:rPr lang="en-AU" dirty="0" smtClean="0">
                <a:latin typeface="Franklin Gothic Book" pitchFamily="34" charset="0"/>
              </a:rPr>
              <a:t>Cross cultural awareness</a:t>
            </a:r>
          </a:p>
          <a:p>
            <a:r>
              <a:rPr lang="en-AU" dirty="0" smtClean="0">
                <a:latin typeface="Franklin Gothic Book" pitchFamily="34" charset="0"/>
              </a:rPr>
              <a:t>Interviewing clients</a:t>
            </a:r>
          </a:p>
          <a:p>
            <a:r>
              <a:rPr lang="en-AU" dirty="0" smtClean="0">
                <a:latin typeface="Franklin Gothic Book" pitchFamily="34" charset="0"/>
              </a:rPr>
              <a:t>Writing letters</a:t>
            </a:r>
          </a:p>
          <a:p>
            <a:r>
              <a:rPr lang="en-AU" dirty="0" smtClean="0">
                <a:latin typeface="Franklin Gothic Book" pitchFamily="34" charset="0"/>
              </a:rPr>
              <a:t>Drafting other documents</a:t>
            </a:r>
          </a:p>
          <a:p>
            <a:r>
              <a:rPr lang="en-AU" dirty="0" smtClean="0">
                <a:latin typeface="Franklin Gothic Book" pitchFamily="34" charset="0"/>
              </a:rPr>
              <a:t>Negotiating settlements and agreements</a:t>
            </a:r>
          </a:p>
          <a:p>
            <a:r>
              <a:rPr lang="en-AU" dirty="0" smtClean="0">
                <a:latin typeface="Franklin Gothic Book" pitchFamily="34" charset="0"/>
              </a:rPr>
              <a:t>Facilitating early resolution of disputes</a:t>
            </a:r>
          </a:p>
          <a:p>
            <a:r>
              <a:rPr lang="en-AU" dirty="0" smtClean="0">
                <a:latin typeface="Franklin Gothic Book" pitchFamily="34" charset="0"/>
              </a:rPr>
              <a:t>Representing a client in a legal forum</a:t>
            </a:r>
            <a:endParaRPr lang="en-AU" dirty="0">
              <a:latin typeface="Franklin Gothic Book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 smtClean="0">
                <a:latin typeface="Franklin Gothic Book" pitchFamily="34" charset="0"/>
              </a:rPr>
              <a:t>Work management and business skills</a:t>
            </a:r>
          </a:p>
          <a:p>
            <a:r>
              <a:rPr lang="en-AU" dirty="0" smtClean="0">
                <a:latin typeface="Franklin Gothic Book" pitchFamily="34" charset="0"/>
              </a:rPr>
              <a:t>Managing personal time</a:t>
            </a:r>
          </a:p>
          <a:p>
            <a:r>
              <a:rPr lang="en-AU" dirty="0" smtClean="0">
                <a:latin typeface="Franklin Gothic Book" pitchFamily="34" charset="0"/>
              </a:rPr>
              <a:t>Managing risk</a:t>
            </a:r>
          </a:p>
          <a:p>
            <a:r>
              <a:rPr lang="en-AU" dirty="0" smtClean="0">
                <a:latin typeface="Franklin Gothic Book" pitchFamily="34" charset="0"/>
              </a:rPr>
              <a:t>Managing files</a:t>
            </a:r>
          </a:p>
          <a:p>
            <a:r>
              <a:rPr lang="en-AU" dirty="0" smtClean="0">
                <a:latin typeface="Franklin Gothic Book" pitchFamily="34" charset="0"/>
              </a:rPr>
              <a:t>Keeping client informed</a:t>
            </a:r>
          </a:p>
          <a:p>
            <a:r>
              <a:rPr lang="en-AU" dirty="0" smtClean="0">
                <a:latin typeface="Franklin Gothic Book" pitchFamily="34" charset="0"/>
              </a:rPr>
              <a:t>Working co-operatively</a:t>
            </a:r>
          </a:p>
          <a:p>
            <a:r>
              <a:rPr lang="en-AU" dirty="0" smtClean="0">
                <a:latin typeface="Franklin Gothic Book" pitchFamily="34" charset="0"/>
              </a:rPr>
              <a:t>Self management</a:t>
            </a:r>
            <a:endParaRPr lang="en-AU" dirty="0">
              <a:latin typeface="Franklin Gothic Book" pitchFamily="34" charset="0"/>
            </a:endParaRPr>
          </a:p>
        </p:txBody>
      </p:sp>
      <p:pic>
        <p:nvPicPr>
          <p:cNvPr id="20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8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19140000">
            <a:off x="828255" y="2661987"/>
            <a:ext cx="6191348" cy="121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200" b="1" dirty="0">
                <a:latin typeface="Arial"/>
                <a:cs typeface="Arial"/>
              </a:rPr>
              <a:t>2</a:t>
            </a:r>
            <a:r>
              <a:rPr lang="en-AU" sz="4200" b="1" dirty="0" smtClean="0">
                <a:latin typeface="Arial"/>
                <a:cs typeface="Arial"/>
              </a:rPr>
              <a:t>: What’s in it for you?</a:t>
            </a:r>
            <a:endParaRPr lang="en-AU" sz="4200" b="1" dirty="0">
              <a:latin typeface="Arial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19140000">
            <a:off x="1190131" y="3652253"/>
            <a:ext cx="6511131" cy="32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400" dirty="0">
              <a:latin typeface="Franklin Gothic Medium" pitchFamily="34" charset="0"/>
            </a:endParaRPr>
          </a:p>
        </p:txBody>
      </p:sp>
      <p:pic>
        <p:nvPicPr>
          <p:cNvPr id="8" name="Picture 1" descr="RRRLaw_Logo_rgb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6162481"/>
            <a:ext cx="988983" cy="6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erees\AppData\Local\Microsoft\Windows\Temporary Internet Files\Content.Outlook\RIZIQJP3\NACLC_log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11146"/>
            <a:ext cx="720080" cy="7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:\Marketing\Brand\Logos\COL LOGO\COL Logos\CollegeofLawLogo_col CMYK 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12380"/>
            <a:ext cx="1341132" cy="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1208</Words>
  <Application>Microsoft Office PowerPoint</Application>
  <PresentationFormat>On-screen Show (4:3)</PresentationFormat>
  <Paragraphs>218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Overview</vt:lpstr>
      <vt:lpstr>PowerPoint Presentation</vt:lpstr>
      <vt:lpstr>What is practical legal training (PLT)? </vt:lpstr>
      <vt:lpstr>National competency standards for entry level lawyers :  1 January 2015 </vt:lpstr>
      <vt:lpstr>Course work + workplace experience.</vt:lpstr>
      <vt:lpstr>What is workplace experience?</vt:lpstr>
      <vt:lpstr>National competency standards: Skills</vt:lpstr>
      <vt:lpstr>PowerPoint Presentation</vt:lpstr>
      <vt:lpstr>Sharing resources: yours and theirs</vt:lpstr>
      <vt:lpstr>Duration</vt:lpstr>
      <vt:lpstr>What can they do?</vt:lpstr>
      <vt:lpstr>Examples</vt:lpstr>
      <vt:lpstr>Project work</vt:lpstr>
      <vt:lpstr>PowerPoint Presentation</vt:lpstr>
      <vt:lpstr>Supervisors –technical aspects </vt:lpstr>
      <vt:lpstr>Shared responsibility</vt:lpstr>
      <vt:lpstr>Encouraging mutual growth</vt:lpstr>
      <vt:lpstr>Critical and timely feedback.</vt:lpstr>
      <vt:lpstr>Adapt + improvise + overcome</vt:lpstr>
      <vt:lpstr>Problems</vt:lpstr>
      <vt:lpstr>Outcomes:  Consolidate skills</vt:lpstr>
      <vt:lpstr>Sequence: PLT hosting</vt:lpstr>
      <vt:lpstr> Exit </vt:lpstr>
      <vt:lpstr>PowerPoint Presentation</vt:lpstr>
      <vt:lpstr>Legacy lawyering: the next generation</vt:lpstr>
      <vt:lpstr> Toolkit </vt:lpstr>
      <vt:lpstr>Resources</vt:lpstr>
      <vt:lpstr>Contact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Rees</dc:creator>
  <cp:lastModifiedBy>Catherine Kenny</cp:lastModifiedBy>
  <cp:revision>68</cp:revision>
  <dcterms:created xsi:type="dcterms:W3CDTF">2014-08-01T06:40:01Z</dcterms:created>
  <dcterms:modified xsi:type="dcterms:W3CDTF">2014-08-06T01:22:42Z</dcterms:modified>
</cp:coreProperties>
</file>