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8"/>
  </p:notesMasterIdLst>
  <p:handoutMasterIdLst>
    <p:handoutMasterId r:id="rId29"/>
  </p:handoutMasterIdLst>
  <p:sldIdLst>
    <p:sldId id="328" r:id="rId2"/>
    <p:sldId id="346" r:id="rId3"/>
    <p:sldId id="347" r:id="rId4"/>
    <p:sldId id="348" r:id="rId5"/>
    <p:sldId id="341" r:id="rId6"/>
    <p:sldId id="342" r:id="rId7"/>
    <p:sldId id="330" r:id="rId8"/>
    <p:sldId id="259" r:id="rId9"/>
    <p:sldId id="260" r:id="rId10"/>
    <p:sldId id="261" r:id="rId11"/>
    <p:sldId id="262" r:id="rId12"/>
    <p:sldId id="340" r:id="rId13"/>
    <p:sldId id="264" r:id="rId14"/>
    <p:sldId id="332" r:id="rId15"/>
    <p:sldId id="282" r:id="rId16"/>
    <p:sldId id="334" r:id="rId17"/>
    <p:sldId id="292" r:id="rId18"/>
    <p:sldId id="343" r:id="rId19"/>
    <p:sldId id="349" r:id="rId20"/>
    <p:sldId id="294" r:id="rId21"/>
    <p:sldId id="295" r:id="rId22"/>
    <p:sldId id="300" r:id="rId23"/>
    <p:sldId id="301" r:id="rId24"/>
    <p:sldId id="351" r:id="rId25"/>
    <p:sldId id="354" r:id="rId26"/>
    <p:sldId id="34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00308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96498" autoAdjust="0"/>
  </p:normalViewPr>
  <p:slideViewPr>
    <p:cSldViewPr>
      <p:cViewPr>
        <p:scale>
          <a:sx n="90" d="100"/>
          <a:sy n="90" d="100"/>
        </p:scale>
        <p:origin x="-129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76BFC-45F9-4DAA-81F9-B1F7B283ADA8}" type="datetimeFigureOut">
              <a:rPr lang="en-AU" smtClean="0"/>
              <a:pPr/>
              <a:t>22/05/2015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6A16A-F413-4296-931E-FF149343FBA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A5898-D423-4C76-B38E-7573F52A80DD}" type="datetimeFigureOut">
              <a:rPr lang="en-AU" smtClean="0"/>
              <a:pPr/>
              <a:t>22/05/2015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ED839-496E-4E72-AF70-3D022814C5F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AU" smtClean="0"/>
              <a:t>The Act does not define what it means by ‘exceptional circumstances’ and has instead been drafted to include 5 non exhaustive examples of what may be considered to be exceptional circumstances. </a:t>
            </a: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491E06-F36D-4A78-8923-765ADAD54164}" type="slidenum">
              <a:rPr lang="en-AU" smtClean="0"/>
              <a:pPr/>
              <a:t>17</a:t>
            </a:fld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40000"/>
            <a:ext cx="8208912" cy="360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5229200"/>
            <a:ext cx="3960440" cy="1080120"/>
          </a:xfrm>
        </p:spPr>
        <p:txBody>
          <a:bodyPr>
            <a:normAutofit/>
          </a:bodyPr>
          <a:lstStyle>
            <a:lvl1pPr marL="0" indent="0" algn="l"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Presented at/to:</a:t>
            </a:r>
          </a:p>
          <a:p>
            <a:pPr lvl="0"/>
            <a:r>
              <a:rPr lang="en-US" dirty="0" smtClean="0"/>
              <a:t>name of conference, event or audience</a:t>
            </a:r>
            <a:endParaRPr lang="en-AU" dirty="0" smtClean="0"/>
          </a:p>
          <a:p>
            <a:pPr lvl="0"/>
            <a:r>
              <a:rPr lang="en-AU" dirty="0" smtClean="0"/>
              <a:t>date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AF30-00B9-4618-8850-A6858744CEFE}" type="datetimeFigureOut">
              <a:rPr lang="en-AU" smtClean="0"/>
              <a:pPr/>
              <a:t>22/05/2015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Crime and Corruption Commission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1D4-AD9C-4A63-BF2F-AD4D4078D137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16016" y="5229200"/>
            <a:ext cx="3960440" cy="1080120"/>
          </a:xfrm>
        </p:spPr>
        <p:txBody>
          <a:bodyPr>
            <a:normAutofit/>
          </a:bodyPr>
          <a:lstStyle>
            <a:lvl1pPr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AU" dirty="0" smtClean="0"/>
              <a:t>Presented by: </a:t>
            </a:r>
          </a:p>
          <a:p>
            <a:pPr lvl="0"/>
            <a:r>
              <a:rPr lang="en-AU" dirty="0" smtClean="0"/>
              <a:t>name</a:t>
            </a:r>
          </a:p>
          <a:p>
            <a:pPr lvl="0"/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1026" name="Picture 2" descr="P:\Communications\_Rebranding CMC\CCC final logos - general\colour logos landscape\logo for website-col-landscape-large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6937"/>
            <a:ext cx="3960000" cy="7861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40000"/>
            <a:ext cx="8208912" cy="3600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4" y="5229200"/>
            <a:ext cx="8208912" cy="1080120"/>
          </a:xfrm>
        </p:spPr>
        <p:txBody>
          <a:bodyPr>
            <a:normAutofit/>
          </a:bodyPr>
          <a:lstStyle>
            <a:lvl1pPr marL="0" indent="0" algn="l"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Presented at/to:</a:t>
            </a:r>
          </a:p>
          <a:p>
            <a:r>
              <a:rPr lang="en-US" dirty="0" smtClean="0"/>
              <a:t>Name of conference, event or audience</a:t>
            </a:r>
          </a:p>
          <a:p>
            <a:r>
              <a:rPr lang="en-US" dirty="0" smtClean="0"/>
              <a:t>Date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AF30-00B9-4618-8850-A6858744CEFE}" type="datetimeFigureOut">
              <a:rPr lang="en-AU" smtClean="0"/>
              <a:pPr/>
              <a:t>22/05/2015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Crime and Corruption Commission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1D4-AD9C-4A63-BF2F-AD4D4078D137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0" name="Picture 2" descr="P:\Communications\_Rebranding CMC\CCC final logos - general\colour logos landscape\logo for website-col-landscape-large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6937"/>
            <a:ext cx="3960000" cy="7861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1772816"/>
            <a:ext cx="3812232" cy="43204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3812232" cy="43204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AF30-00B9-4618-8850-A6858744CEFE}" type="datetimeFigureOut">
              <a:rPr lang="en-AU" smtClean="0"/>
              <a:pPr/>
              <a:t>22/05/2015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Crime and Corruption Commission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1D4-AD9C-4A63-BF2F-AD4D4078D13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7"/>
            <a:ext cx="7776864" cy="43924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AF30-00B9-4618-8850-A6858744CEFE}" type="datetimeFigureOut">
              <a:rPr lang="en-AU" smtClean="0"/>
              <a:pPr/>
              <a:t>22/05/2015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Crime and Corruption Commission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1D4-AD9C-4A63-BF2F-AD4D4078D137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208912" cy="4320480"/>
          </a:xfrm>
        </p:spPr>
        <p:txBody>
          <a:bodyPr/>
          <a:lstStyle>
            <a:lvl1pPr algn="ctr">
              <a:defRPr>
                <a:solidFill>
                  <a:srgbClr val="00308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AF30-00B9-4618-8850-A6858744CEFE}" type="datetimeFigureOut">
              <a:rPr lang="en-AU" smtClean="0"/>
              <a:pPr/>
              <a:t>22/05/2015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Crime and Corruption Commission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1D4-AD9C-4A63-BF2F-AD4D4078D137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1620000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772816"/>
            <a:ext cx="7776864" cy="4392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BE6AF30-00B9-4618-8850-A6858744CEFE}" type="datetimeFigureOut">
              <a:rPr lang="en-AU" smtClean="0"/>
              <a:pPr/>
              <a:t>22/05/2015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96208" y="6376243"/>
            <a:ext cx="49761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AU" dirty="0" smtClean="0"/>
              <a:t>© Crime and Corruption Commission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376243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B8D31D4-AD9C-4A63-BF2F-AD4D4078D137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78000"/>
            <a:ext cx="9144000" cy="18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7" r:id="rId3"/>
    <p:sldLayoutId id="2147483705" r:id="rId4"/>
    <p:sldLayoutId id="214748371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087"/>
        </a:buClr>
        <a:buFont typeface="Wingdings" pitchFamily="2" charset="2"/>
        <a:buChar char="§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3087"/>
        </a:buClr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3087"/>
        </a:buClr>
        <a:buFont typeface="Calibri" pitchFamily="34" charset="0"/>
        <a:buChar char="»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3087"/>
        </a:buClr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3087"/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sz="6000" dirty="0" smtClean="0"/>
              <a:t>The </a:t>
            </a:r>
            <a:r>
              <a:rPr lang="en-AU" sz="6000" i="1" dirty="0" smtClean="0"/>
              <a:t>Crime and Corruption Act 2001</a:t>
            </a:r>
            <a:r>
              <a:rPr lang="en-AU" sz="6000" dirty="0" smtClean="0"/>
              <a:t>: a new framework</a:t>
            </a:r>
            <a:br>
              <a:rPr lang="en-AU" sz="6000" dirty="0" smtClean="0"/>
            </a:br>
            <a:endParaRPr lang="en-AU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b="0" dirty="0" smtClean="0"/>
              <a:t>Presented at:</a:t>
            </a:r>
          </a:p>
          <a:p>
            <a:r>
              <a:rPr lang="en-AU" sz="1800" dirty="0" err="1" smtClean="0"/>
              <a:t>QAILS</a:t>
            </a:r>
            <a:r>
              <a:rPr lang="en-AU" sz="1800" dirty="0" smtClean="0"/>
              <a:t/>
            </a:r>
            <a:br>
              <a:rPr lang="en-AU" sz="1800" dirty="0" smtClean="0"/>
            </a:br>
            <a:r>
              <a:rPr lang="en-AU" sz="1800" dirty="0" smtClean="0"/>
              <a:t>Working with Queensland regulators, investigators and enforcement agencies</a:t>
            </a:r>
          </a:p>
          <a:p>
            <a:r>
              <a:rPr lang="en-AU" b="0" dirty="0" smtClean="0"/>
              <a:t>Monday 25 May 2015</a:t>
            </a:r>
          </a:p>
          <a:p>
            <a:endParaRPr lang="en-AU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AU" b="0" dirty="0" smtClean="0"/>
              <a:t>Presented by:</a:t>
            </a:r>
          </a:p>
          <a:p>
            <a:pPr marL="0" indent="0"/>
            <a:r>
              <a:rPr lang="en-AU" sz="1800" dirty="0" smtClean="0"/>
              <a:t>Kylee Rumble</a:t>
            </a:r>
          </a:p>
          <a:p>
            <a:pPr marL="0" indent="0"/>
            <a:r>
              <a:rPr lang="en-AU" b="0" dirty="0" smtClean="0"/>
              <a:t>Acting Director Integrity Services </a:t>
            </a:r>
          </a:p>
          <a:p>
            <a:pPr marL="0" indent="0"/>
            <a:r>
              <a:rPr lang="en-AU" b="0" dirty="0" smtClean="0"/>
              <a:t>Crime and Corruption Commission</a:t>
            </a:r>
            <a:endParaRPr lang="en-AU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1" y="1673227"/>
            <a:ext cx="8147050" cy="4276725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Conduct that adversely affects powers or functions that “involves a breach of the trust placed in a person holding an appointment, either </a:t>
            </a:r>
            <a:r>
              <a:rPr lang="en-AU" b="1" dirty="0" smtClean="0">
                <a:solidFill>
                  <a:srgbClr val="FF0000"/>
                </a:solidFill>
              </a:rPr>
              <a:t>knowingly or recklessly”</a:t>
            </a:r>
          </a:p>
          <a:p>
            <a:endParaRPr lang="en-AU" b="1" dirty="0" smtClean="0">
              <a:solidFill>
                <a:srgbClr val="FF0000"/>
              </a:solidFill>
            </a:endParaRPr>
          </a:p>
          <a:p>
            <a:r>
              <a:rPr lang="en-AU" dirty="0" smtClean="0"/>
              <a:t>Not defined in CC Act</a:t>
            </a:r>
          </a:p>
          <a:p>
            <a:pPr lvl="1" eaLnBrk="1" hangingPunct="1"/>
            <a:r>
              <a:rPr lang="en-AU" dirty="0" smtClean="0"/>
              <a:t>Knowingly</a:t>
            </a:r>
            <a:br>
              <a:rPr lang="en-AU" dirty="0" smtClean="0"/>
            </a:br>
            <a:endParaRPr lang="en-AU" dirty="0" smtClean="0"/>
          </a:p>
          <a:p>
            <a:pPr lvl="1" eaLnBrk="1" hangingPunct="1"/>
            <a:r>
              <a:rPr lang="en-AU" dirty="0" smtClean="0"/>
              <a:t>Recklessly</a:t>
            </a:r>
          </a:p>
          <a:p>
            <a:pPr lvl="2" eaLnBrk="1" hangingPunct="1"/>
            <a:r>
              <a:rPr lang="en-AU" dirty="0" smtClean="0"/>
              <a:t>An awareness by the person engaging in the conduct that there was a real and apparent risk ... and</a:t>
            </a:r>
          </a:p>
          <a:p>
            <a:pPr lvl="2" eaLnBrk="1" hangingPunct="1"/>
            <a:r>
              <a:rPr lang="en-AU" dirty="0" smtClean="0"/>
              <a:t>The person nevertheless, without justification, went through with the conduct.</a:t>
            </a:r>
          </a:p>
          <a:p>
            <a:pPr lvl="1" eaLnBrk="1" hangingPunct="1"/>
            <a:endParaRPr lang="en-AU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Knowingly or Recklessly</a:t>
            </a:r>
            <a:br>
              <a:rPr lang="en-AU" dirty="0" smtClean="0"/>
            </a:br>
            <a:r>
              <a:rPr lang="en-AU" dirty="0" smtClean="0"/>
              <a:t>Subsection (1)(b)(ii)</a:t>
            </a:r>
            <a:br>
              <a:rPr lang="en-AU" dirty="0" smtClean="0"/>
            </a:b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28805"/>
            <a:ext cx="8229600" cy="4248125"/>
          </a:xfrm>
        </p:spPr>
        <p:txBody>
          <a:bodyPr>
            <a:normAutofit lnSpcReduction="10000"/>
          </a:bodyPr>
          <a:lstStyle/>
          <a:p>
            <a:pPr>
              <a:spcBef>
                <a:spcPts val="2400"/>
              </a:spcBef>
            </a:pPr>
            <a:r>
              <a:rPr lang="en-AU" sz="2500" dirty="0" smtClean="0"/>
              <a:t>Conduct that </a:t>
            </a:r>
            <a:r>
              <a:rPr lang="en-AU" sz="2500" b="1" i="1" dirty="0" smtClean="0"/>
              <a:t>“</a:t>
            </a:r>
            <a:r>
              <a:rPr lang="en-AU" sz="2500" dirty="0" smtClean="0"/>
              <a:t>is engaged in </a:t>
            </a:r>
            <a:r>
              <a:rPr lang="en-AU" sz="2500" i="1" dirty="0" smtClean="0"/>
              <a:t>for the purpose of </a:t>
            </a:r>
            <a:r>
              <a:rPr lang="en-AU" sz="2500" b="1" dirty="0" smtClean="0">
                <a:solidFill>
                  <a:srgbClr val="FF0000"/>
                </a:solidFill>
              </a:rPr>
              <a:t>providing a benefit</a:t>
            </a:r>
            <a:r>
              <a:rPr lang="en-AU" sz="2500" b="1" dirty="0" smtClean="0"/>
              <a:t> </a:t>
            </a:r>
            <a:r>
              <a:rPr lang="en-AU" sz="2500" dirty="0" smtClean="0"/>
              <a:t>to the person or another person or </a:t>
            </a:r>
            <a:r>
              <a:rPr lang="en-AU" sz="2500" b="1" dirty="0" smtClean="0">
                <a:solidFill>
                  <a:srgbClr val="FF0000"/>
                </a:solidFill>
              </a:rPr>
              <a:t>causing a detriment</a:t>
            </a:r>
            <a:r>
              <a:rPr lang="en-AU" sz="2500" b="1" dirty="0" smtClean="0"/>
              <a:t> </a:t>
            </a:r>
            <a:r>
              <a:rPr lang="en-AU" sz="2500" dirty="0" smtClean="0"/>
              <a:t>to  another person”</a:t>
            </a:r>
            <a:endParaRPr lang="en-AU" sz="2500" b="1" i="1" dirty="0" smtClean="0"/>
          </a:p>
          <a:p>
            <a:pPr lvl="1">
              <a:spcBef>
                <a:spcPts val="2400"/>
              </a:spcBef>
            </a:pPr>
            <a:r>
              <a:rPr lang="en-AU" sz="2400" b="1" i="1" dirty="0" smtClean="0"/>
              <a:t>benefit</a:t>
            </a:r>
            <a:r>
              <a:rPr lang="en-AU" sz="2400" dirty="0" smtClean="0"/>
              <a:t> includes property, advantage, service, entertainment, the use of or access to property or facilities, and anything of benefit to a person whether or not it has any inherent or tangible value, purpose or attribute.</a:t>
            </a:r>
          </a:p>
          <a:p>
            <a:pPr lvl="1">
              <a:spcBef>
                <a:spcPts val="2400"/>
              </a:spcBef>
            </a:pPr>
            <a:r>
              <a:rPr lang="en-AU" sz="2400" b="1" i="1" dirty="0" smtClean="0"/>
              <a:t>detriment</a:t>
            </a:r>
            <a:r>
              <a:rPr lang="en-AU" sz="2400" dirty="0" smtClean="0"/>
              <a:t>, caused to a person, includes detriment caused to a person’s property.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Benefit or detriment</a:t>
            </a:r>
            <a:br>
              <a:rPr lang="en-AU" dirty="0" smtClean="0"/>
            </a:br>
            <a:r>
              <a:rPr lang="en-AU" dirty="0" smtClean="0"/>
              <a:t>Subsection (1) (c)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“…would, if proved…”</a:t>
            </a:r>
            <a:br>
              <a:rPr lang="en-AU" dirty="0" smtClean="0"/>
            </a:br>
            <a:r>
              <a:rPr lang="en-AU" dirty="0" smtClean="0"/>
              <a:t>Subsection (1)(d)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4392488"/>
          </a:xfrm>
        </p:spPr>
        <p:txBody>
          <a:bodyPr>
            <a:normAutofit fontScale="62500" lnSpcReduction="20000"/>
          </a:bodyPr>
          <a:lstStyle/>
          <a:p>
            <a:pPr marL="360000" indent="-360000">
              <a:spcBef>
                <a:spcPts val="500"/>
              </a:spcBef>
              <a:buNone/>
              <a:tabLst>
                <a:tab pos="360000" algn="l"/>
              </a:tabLst>
              <a:defRPr/>
            </a:pPr>
            <a:r>
              <a:rPr lang="en-AU" sz="3700" dirty="0" smtClean="0"/>
              <a:t>Conduct that </a:t>
            </a:r>
            <a:r>
              <a:rPr lang="en-AU" sz="3700" b="1" dirty="0" smtClean="0">
                <a:solidFill>
                  <a:srgbClr val="FF0000"/>
                </a:solidFill>
              </a:rPr>
              <a:t>“would, if proved</a:t>
            </a:r>
            <a:r>
              <a:rPr lang="en-AU" sz="3700" dirty="0" smtClean="0"/>
              <a:t>, be—</a:t>
            </a:r>
            <a:br>
              <a:rPr lang="en-AU" sz="3700" dirty="0" smtClean="0"/>
            </a:br>
            <a:endParaRPr lang="en-AU" sz="3700" dirty="0" smtClean="0"/>
          </a:p>
          <a:p>
            <a:pPr marL="720000" indent="-360000">
              <a:spcBef>
                <a:spcPts val="500"/>
              </a:spcBef>
              <a:buNone/>
              <a:tabLst>
                <a:tab pos="720000" algn="l"/>
              </a:tabLst>
              <a:defRPr/>
            </a:pPr>
            <a:r>
              <a:rPr lang="en-AU" sz="3700" dirty="0" smtClean="0"/>
              <a:t>(</a:t>
            </a:r>
            <a:r>
              <a:rPr lang="en-AU" sz="3700" dirty="0" err="1" smtClean="0"/>
              <a:t>i</a:t>
            </a:r>
            <a:r>
              <a:rPr lang="en-AU" sz="3700" dirty="0" smtClean="0"/>
              <a:t>)	a criminal offence; or</a:t>
            </a:r>
          </a:p>
          <a:p>
            <a:pPr marL="720000" indent="-360000">
              <a:spcBef>
                <a:spcPts val="500"/>
              </a:spcBef>
              <a:buNone/>
              <a:tabLst>
                <a:tab pos="720000" algn="l"/>
              </a:tabLst>
              <a:defRPr/>
            </a:pPr>
            <a:r>
              <a:rPr lang="en-AU" sz="3700" dirty="0" smtClean="0"/>
              <a:t>(ii)	a disciplinary breach  providing reasonable grounds for terminating the person’s services, if the person is or were the holder of an appointment”</a:t>
            </a:r>
          </a:p>
          <a:p>
            <a:endParaRPr lang="en-AU" dirty="0" smtClean="0"/>
          </a:p>
          <a:p>
            <a:pPr>
              <a:buNone/>
            </a:pPr>
            <a:r>
              <a:rPr lang="en-AU" sz="3700" b="1" dirty="0" smtClean="0"/>
              <a:t>Meaning</a:t>
            </a:r>
          </a:p>
          <a:p>
            <a:pPr lvl="1"/>
            <a:r>
              <a:rPr lang="en-AU" dirty="0" smtClean="0"/>
              <a:t>The intent behind the change</a:t>
            </a:r>
          </a:p>
          <a:p>
            <a:pPr lvl="1"/>
            <a:r>
              <a:rPr lang="en-AU" dirty="0" smtClean="0"/>
              <a:t>Objective criteria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Criminal offence</a:t>
            </a:r>
          </a:p>
          <a:p>
            <a:pPr lvl="1"/>
            <a:r>
              <a:rPr lang="en-AU" dirty="0" smtClean="0"/>
              <a:t>Disciplinary breach providing reasonable grounds for termination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1D4-AD9C-4A63-BF2F-AD4D4078D137}" type="slidenum">
              <a:rPr lang="en-AU" smtClean="0"/>
              <a:pPr/>
              <a:t>12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Crime and Corruption Commission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Examples of Offences</a:t>
            </a:r>
            <a:br>
              <a:rPr lang="en-AU" b="1" dirty="0" smtClean="0"/>
            </a:br>
            <a:r>
              <a:rPr lang="en-AU" sz="2200" b="1" dirty="0" smtClean="0"/>
              <a:t>Subsection (2)</a:t>
            </a:r>
            <a:endParaRPr lang="en-AU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AU" dirty="0" smtClean="0"/>
              <a:t>Without limiting subsection (1), conduct that involves any of the following could be corrupt conduct under subsection (1)—</a:t>
            </a:r>
          </a:p>
          <a:p>
            <a:pPr>
              <a:buNone/>
            </a:pPr>
            <a:r>
              <a:rPr lang="en-AU" dirty="0" smtClean="0"/>
              <a:t>(a)	abuse of public office;</a:t>
            </a:r>
          </a:p>
          <a:p>
            <a:pPr>
              <a:buNone/>
            </a:pPr>
            <a:r>
              <a:rPr lang="en-AU" dirty="0" smtClean="0"/>
              <a:t>(b)	bribery, including bribery relating to an election;</a:t>
            </a:r>
          </a:p>
          <a:p>
            <a:pPr>
              <a:buNone/>
            </a:pPr>
            <a:r>
              <a:rPr lang="en-AU" dirty="0" smtClean="0"/>
              <a:t>(c)	extortion;</a:t>
            </a:r>
          </a:p>
          <a:p>
            <a:pPr>
              <a:buNone/>
            </a:pPr>
            <a:r>
              <a:rPr lang="en-AU" dirty="0" smtClean="0"/>
              <a:t>(d)	obtaining or offering a secret commission;</a:t>
            </a:r>
          </a:p>
          <a:p>
            <a:pPr>
              <a:buNone/>
            </a:pPr>
            <a:r>
              <a:rPr lang="en-AU" dirty="0" smtClean="0"/>
              <a:t>(e)	fraud;</a:t>
            </a:r>
          </a:p>
          <a:p>
            <a:pPr>
              <a:buNone/>
            </a:pPr>
            <a:r>
              <a:rPr lang="en-AU" dirty="0" smtClean="0"/>
              <a:t>(f)	stealing;</a:t>
            </a:r>
          </a:p>
          <a:p>
            <a:pPr>
              <a:buNone/>
            </a:pPr>
            <a:r>
              <a:rPr lang="en-AU" dirty="0" smtClean="0"/>
              <a:t>(g)	forgery;</a:t>
            </a:r>
          </a:p>
          <a:p>
            <a:pPr>
              <a:buNone/>
            </a:pPr>
            <a:r>
              <a:rPr lang="en-AU" dirty="0" smtClean="0"/>
              <a:t>(h)	perverting the course of justice;</a:t>
            </a:r>
          </a:p>
          <a:p>
            <a:pPr>
              <a:buNone/>
            </a:pPr>
            <a:r>
              <a:rPr lang="en-AU" dirty="0" smtClean="0"/>
              <a:t>(</a:t>
            </a:r>
            <a:r>
              <a:rPr lang="en-AU" dirty="0" err="1" smtClean="0"/>
              <a:t>i</a:t>
            </a:r>
            <a:r>
              <a:rPr lang="en-AU" dirty="0" smtClean="0"/>
              <a:t>)	an offence relating to an electoral donation;</a:t>
            </a:r>
          </a:p>
          <a:p>
            <a:pPr>
              <a:buNone/>
            </a:pPr>
            <a:r>
              <a:rPr lang="en-AU" dirty="0" smtClean="0"/>
              <a:t>(j)	loss of revenue of the State;</a:t>
            </a:r>
          </a:p>
          <a:p>
            <a:pPr>
              <a:buNone/>
            </a:pPr>
            <a:r>
              <a:rPr lang="en-AU" dirty="0" smtClean="0"/>
              <a:t>(k)	sedition;</a:t>
            </a:r>
          </a:p>
          <a:p>
            <a:pPr>
              <a:buNone/>
            </a:pPr>
            <a:r>
              <a:rPr lang="en-AU" dirty="0" smtClean="0"/>
              <a:t>(l)	homicide, serious assault or assault occasioning bodily harm or grievous bodily harm;</a:t>
            </a:r>
          </a:p>
          <a:p>
            <a:pPr>
              <a:buNone/>
            </a:pPr>
            <a:r>
              <a:rPr lang="en-AU" dirty="0" smtClean="0"/>
              <a:t>(m)	obtaining a financial benefit from procuring prostitution or from unlawful prostitution engaged in by another person;</a:t>
            </a:r>
          </a:p>
          <a:p>
            <a:pPr>
              <a:buNone/>
            </a:pPr>
            <a:r>
              <a:rPr lang="en-AU" dirty="0" smtClean="0"/>
              <a:t>(n)	illegal drug trafficking;</a:t>
            </a:r>
          </a:p>
          <a:p>
            <a:pPr>
              <a:buNone/>
            </a:pPr>
            <a:r>
              <a:rPr lang="en-AU" dirty="0" smtClean="0"/>
              <a:t>(o)	illegal gambling.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6000" dirty="0" smtClean="0"/>
              <a:t>The jurisdiction of the CCC – the definition of “police misconduct”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Police Misconduct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AU" dirty="0" smtClean="0"/>
              <a:t>Conduct, other than corrupt conduct, of a police officer that—</a:t>
            </a:r>
          </a:p>
          <a:p>
            <a:pPr>
              <a:buNone/>
            </a:pPr>
            <a:r>
              <a:rPr lang="en-AU" dirty="0" smtClean="0"/>
              <a:t>	(a) is disgraceful, improper or unbecoming a police officer; or</a:t>
            </a:r>
          </a:p>
          <a:p>
            <a:pPr>
              <a:buNone/>
            </a:pPr>
            <a:r>
              <a:rPr lang="en-AU" dirty="0" smtClean="0"/>
              <a:t>	(b) shows unfitness to be or continue as a police officer; or</a:t>
            </a:r>
          </a:p>
          <a:p>
            <a:pPr>
              <a:buNone/>
            </a:pPr>
            <a:r>
              <a:rPr lang="en-AU" dirty="0" smtClean="0"/>
              <a:t>	(c) does not meet the standard of conduct the community reasonably expects of a police officer.					</a:t>
            </a:r>
            <a:r>
              <a:rPr lang="en-AU" sz="2200" dirty="0" smtClean="0"/>
              <a:t>(Schedule 2 CC Act)</a:t>
            </a:r>
          </a:p>
          <a:p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6000" dirty="0" smtClean="0"/>
              <a:t>The requirement for Statutory Declarations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1" y="1673227"/>
            <a:ext cx="8147050" cy="4276725"/>
          </a:xfrm>
        </p:spPr>
        <p:txBody>
          <a:bodyPr/>
          <a:lstStyle/>
          <a:p>
            <a:pPr eaLnBrk="1" hangingPunct="1"/>
            <a:r>
              <a:rPr lang="en-AU" smtClean="0"/>
              <a:t>Which provides that a complaint about corruption </a:t>
            </a:r>
            <a:r>
              <a:rPr lang="en-AU" i="1" smtClean="0"/>
              <a:t>must be made by way of a statutory declaration;</a:t>
            </a:r>
          </a:p>
          <a:p>
            <a:pPr eaLnBrk="1" hangingPunct="1"/>
            <a:endParaRPr lang="en-AU" i="1" smtClean="0"/>
          </a:p>
          <a:p>
            <a:pPr eaLnBrk="1" hangingPunct="1"/>
            <a:r>
              <a:rPr lang="en-AU" b="1" smtClean="0"/>
              <a:t>UNLESS — </a:t>
            </a:r>
            <a:r>
              <a:rPr lang="en-AU" smtClean="0"/>
              <a:t>The Commission decides because of </a:t>
            </a:r>
            <a:r>
              <a:rPr lang="en-AU" i="1" smtClean="0"/>
              <a:t>exceptional circumstances, </a:t>
            </a:r>
            <a:r>
              <a:rPr lang="en-AU" smtClean="0"/>
              <a:t>that it need not be made by statutory declaration.</a:t>
            </a:r>
            <a:endParaRPr lang="en-AU" b="1" i="1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Via section 36(3)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Exceptional circumstances (examples referenced in the CC Act)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AU" dirty="0" smtClean="0"/>
              <a:t>The person making the complaint:</a:t>
            </a:r>
          </a:p>
          <a:p>
            <a:r>
              <a:rPr lang="en-AU" i="1" dirty="0" smtClean="0"/>
              <a:t>Fears retaliation for making the complaint </a:t>
            </a:r>
          </a:p>
          <a:p>
            <a:r>
              <a:rPr lang="en-AU" i="1" dirty="0" smtClean="0"/>
              <a:t>Is illiterate, or not literate in English</a:t>
            </a:r>
          </a:p>
          <a:p>
            <a:r>
              <a:rPr lang="en-AU" i="1" dirty="0" smtClean="0"/>
              <a:t>Has a disability or impairment that affects their ability to make the complaint</a:t>
            </a:r>
          </a:p>
          <a:p>
            <a:r>
              <a:rPr lang="en-AU" i="1" dirty="0" smtClean="0"/>
              <a:t>Has a personal or physical disadvantage that makes it difficult or impossible to make complaint by way of statutory declaration</a:t>
            </a:r>
          </a:p>
          <a:p>
            <a:r>
              <a:rPr lang="en-AU" i="1" dirty="0" smtClean="0"/>
              <a:t>Is a child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Relevant Exemptions s36(6) CC Act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Information or matter involving corruption given to the Commission under s36(5) </a:t>
            </a:r>
            <a:br>
              <a:rPr lang="en-AU" dirty="0" smtClean="0"/>
            </a:br>
            <a:r>
              <a:rPr lang="en-AU" dirty="0" smtClean="0"/>
              <a:t>CC Act.</a:t>
            </a:r>
            <a:endParaRPr lang="en-AU" i="1" dirty="0" smtClean="0"/>
          </a:p>
          <a:p>
            <a:pPr>
              <a:buNone/>
            </a:pPr>
            <a:endParaRPr lang="en-AU" dirty="0" smtClean="0"/>
          </a:p>
          <a:p>
            <a:r>
              <a:rPr lang="en-AU" dirty="0" smtClean="0"/>
              <a:t>A complaint about corruption that is made as a disclosure to the CCC under the </a:t>
            </a:r>
            <a:r>
              <a:rPr lang="en-AU" i="1" dirty="0" smtClean="0"/>
              <a:t>Public Interest Disclosure Act 2010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Th</a:t>
            </a:r>
            <a:r>
              <a:rPr lang="en-AU" dirty="0" smtClean="0"/>
              <a:t>e role of the CCC</a:t>
            </a:r>
            <a:endParaRPr lang="en-AU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4400" dirty="0" smtClean="0"/>
              <a:t>To combat and reduce the incidence of major crime; and</a:t>
            </a:r>
            <a:br>
              <a:rPr lang="en-AU" sz="4400" dirty="0" smtClean="0"/>
            </a:br>
            <a:endParaRPr lang="en-AU" sz="4400" dirty="0" smtClean="0"/>
          </a:p>
          <a:p>
            <a:r>
              <a:rPr lang="en-AU" sz="4400" dirty="0" smtClean="0"/>
              <a:t>To reduce the incidence of corruption in the public sector</a:t>
            </a:r>
          </a:p>
          <a:p>
            <a:pPr lvl="2">
              <a:buNone/>
            </a:pPr>
            <a:r>
              <a:rPr lang="en-AU" sz="3600" dirty="0" smtClean="0"/>
              <a:t>						</a:t>
            </a:r>
            <a:r>
              <a:rPr lang="en-AU" sz="2000" dirty="0" smtClean="0"/>
              <a:t>(s4 CC Act)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material which may be received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AU" sz="2800" dirty="0" smtClean="0"/>
              <a:t>A </a:t>
            </a:r>
            <a:r>
              <a:rPr lang="en-AU" sz="2800" u="sng" dirty="0" smtClean="0"/>
              <a:t>Notification</a:t>
            </a:r>
            <a:r>
              <a:rPr lang="en-AU" sz="2800" dirty="0" smtClean="0"/>
              <a:t> is a communication given to the Commission by or on behalf of a public official;</a:t>
            </a:r>
          </a:p>
          <a:p>
            <a:pPr>
              <a:spcBef>
                <a:spcPts val="1200"/>
              </a:spcBef>
            </a:pPr>
            <a:endParaRPr lang="en-AU" sz="2800" dirty="0" smtClean="0"/>
          </a:p>
          <a:p>
            <a:pPr>
              <a:spcBef>
                <a:spcPts val="1200"/>
              </a:spcBef>
            </a:pPr>
            <a:r>
              <a:rPr lang="en-AU" sz="2800" u="sng" dirty="0" smtClean="0"/>
              <a:t>Information</a:t>
            </a:r>
            <a:r>
              <a:rPr lang="en-AU" sz="2800" dirty="0" smtClean="0"/>
              <a:t> is a communication received by the Commission which is not a complaint, notification or matter OR is information from other sources.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material which may be received (cont.)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u="sng" dirty="0" smtClean="0"/>
          </a:p>
          <a:p>
            <a:r>
              <a:rPr lang="en-AU" u="sng" dirty="0" smtClean="0"/>
              <a:t>Matter</a:t>
            </a:r>
            <a:r>
              <a:rPr lang="en-AU" dirty="0" smtClean="0"/>
              <a:t> is an adverse finding made by Parliament, a Court, tribunal or other entity with legal authority that a person has or is engaged in corruption.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1" y="1673227"/>
            <a:ext cx="8147050" cy="4276725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AU" sz="2200" dirty="0" smtClean="0"/>
              <a:t>In assessing complaints, and exceptions to the statutory declaration requirement, there is no certainty and little guidance provided by the examples;</a:t>
            </a:r>
          </a:p>
          <a:p>
            <a:pPr eaLnBrk="1" hangingPunct="1">
              <a:spcBef>
                <a:spcPts val="2400"/>
              </a:spcBef>
            </a:pPr>
            <a:r>
              <a:rPr lang="en-AU" sz="2200" dirty="0" smtClean="0"/>
              <a:t>Case by case consideration of factual circumstances will </a:t>
            </a:r>
            <a:br>
              <a:rPr lang="en-AU" sz="2200" dirty="0" smtClean="0"/>
            </a:br>
            <a:r>
              <a:rPr lang="en-AU" sz="2200" dirty="0" smtClean="0"/>
              <a:t>be required, in combination with CCC policy on the issue;</a:t>
            </a:r>
          </a:p>
          <a:p>
            <a:pPr eaLnBrk="1" hangingPunct="1">
              <a:spcBef>
                <a:spcPts val="2400"/>
              </a:spcBef>
            </a:pPr>
            <a:r>
              <a:rPr lang="en-AU" sz="2200" dirty="0" smtClean="0"/>
              <a:t>Note — Section 14D of the </a:t>
            </a:r>
            <a:r>
              <a:rPr lang="en-AU" sz="2200" i="1" dirty="0" smtClean="0"/>
              <a:t>Acts Interpretation Act </a:t>
            </a:r>
            <a:r>
              <a:rPr lang="en-AU" sz="2200" dirty="0" smtClean="0"/>
              <a:t>states that in circumstances where there is conflict between a provision in an Act and an example provided in an Act, the provision of the Act prevails. It is worth bearing this in mind.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Therefore for the CCC ...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1" y="1673227"/>
            <a:ext cx="8147050" cy="4276725"/>
          </a:xfrm>
        </p:spPr>
        <p:txBody>
          <a:bodyPr/>
          <a:lstStyle/>
          <a:p>
            <a:pPr eaLnBrk="1" hangingPunct="1">
              <a:spcBef>
                <a:spcPts val="2400"/>
              </a:spcBef>
            </a:pPr>
            <a:r>
              <a:rPr lang="en-AU" sz="2800" dirty="0" smtClean="0"/>
              <a:t>CCC has uploaded a PDF link to a pro-forma document on its website – pro-forma is also accessible on the Queensland Courts website;</a:t>
            </a:r>
          </a:p>
          <a:p>
            <a:pPr eaLnBrk="1" hangingPunct="1">
              <a:spcBef>
                <a:spcPts val="2400"/>
              </a:spcBef>
            </a:pPr>
            <a:r>
              <a:rPr lang="en-AU" sz="2800" dirty="0" smtClean="0"/>
              <a:t>It is an offence under the </a:t>
            </a:r>
            <a:r>
              <a:rPr lang="en-AU" sz="2800" i="1" dirty="0" smtClean="0"/>
              <a:t>Criminal Code </a:t>
            </a:r>
            <a:r>
              <a:rPr lang="en-AU" sz="2800" dirty="0" smtClean="0"/>
              <a:t>(ss.193/194) to provide a statutory declaration which is knowingly false in a material particular and potential complainants will also be made aware of this.</a:t>
            </a:r>
          </a:p>
          <a:p>
            <a:pPr eaLnBrk="1" hangingPunct="1">
              <a:buFontTx/>
              <a:buNone/>
            </a:pPr>
            <a:endParaRPr lang="en-AU" dirty="0" smtClean="0"/>
          </a:p>
          <a:p>
            <a:pPr eaLnBrk="1" hangingPunct="1">
              <a:buFontTx/>
              <a:buNone/>
            </a:pPr>
            <a:endParaRPr lang="en-AU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Forms of Statutory Declaration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73227"/>
            <a:ext cx="8147050" cy="4276725"/>
          </a:xfrm>
        </p:spPr>
        <p:txBody>
          <a:bodyPr>
            <a:normAutofit lnSpcReduction="10000"/>
          </a:bodyPr>
          <a:lstStyle/>
          <a:p>
            <a:pPr>
              <a:spcBef>
                <a:spcPts val="2400"/>
              </a:spcBef>
              <a:defRPr/>
            </a:pPr>
            <a:r>
              <a:rPr lang="en-AU" sz="2800" dirty="0" smtClean="0"/>
              <a:t>The CCC may only exercise its monitoring role in relation </a:t>
            </a:r>
            <a:r>
              <a:rPr lang="en-AU" sz="2800" dirty="0" smtClean="0"/>
              <a:t>to matters </a:t>
            </a:r>
            <a:r>
              <a:rPr lang="en-AU" sz="2800" dirty="0" smtClean="0"/>
              <a:t>for the purpose of ensuring a complaint about corruption is dealt with in an appropriate way.</a:t>
            </a:r>
            <a:endParaRPr lang="en-AU" sz="2800" dirty="0" smtClean="0"/>
          </a:p>
          <a:p>
            <a:pPr>
              <a:spcBef>
                <a:spcPts val="2400"/>
              </a:spcBef>
              <a:defRPr/>
            </a:pPr>
            <a:r>
              <a:rPr lang="en-AU" sz="2800" dirty="0" smtClean="0"/>
              <a:t>The </a:t>
            </a:r>
            <a:r>
              <a:rPr lang="en-AU" sz="2800" dirty="0" smtClean="0"/>
              <a:t>CCC </a:t>
            </a:r>
            <a:r>
              <a:rPr lang="en-AU" sz="2800" dirty="0" smtClean="0"/>
              <a:t>monitors </a:t>
            </a:r>
            <a:r>
              <a:rPr lang="en-AU" sz="2800" dirty="0" smtClean="0"/>
              <a:t>suspected corrupt conduct in the following ways</a:t>
            </a:r>
            <a:r>
              <a:rPr lang="en-AU" sz="2800" dirty="0" smtClean="0"/>
              <a:t>:</a:t>
            </a:r>
            <a:endParaRPr lang="en-AU" sz="2800" dirty="0" smtClean="0"/>
          </a:p>
          <a:p>
            <a:pPr lvl="2"/>
            <a:r>
              <a:rPr lang="en-AU" sz="2800" dirty="0" smtClean="0"/>
              <a:t>Conducting audits </a:t>
            </a:r>
          </a:p>
          <a:p>
            <a:pPr lvl="2"/>
            <a:r>
              <a:rPr lang="en-AU" sz="2800" dirty="0" smtClean="0"/>
              <a:t>Reviewing individual complaints or matters referred to agencies to deal with.</a:t>
            </a:r>
          </a:p>
          <a:p>
            <a:pPr>
              <a:spcBef>
                <a:spcPts val="2400"/>
              </a:spcBef>
              <a:defRPr/>
            </a:pPr>
            <a:endParaRPr lang="en-AU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err="1" smtClean="0"/>
              <a:t>CCC’s</a:t>
            </a:r>
            <a:r>
              <a:rPr lang="en-AU" dirty="0" smtClean="0"/>
              <a:t> monitoring role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err="1" smtClean="0"/>
              <a:t>CCC’s</a:t>
            </a:r>
            <a:r>
              <a:rPr lang="en-AU" dirty="0" smtClean="0"/>
              <a:t> monitoring role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In </a:t>
            </a:r>
            <a:r>
              <a:rPr lang="en-AU" dirty="0" smtClean="0"/>
              <a:t>2013–14, the </a:t>
            </a:r>
            <a:r>
              <a:rPr lang="en-AU" dirty="0" smtClean="0"/>
              <a:t>(then) CMC </a:t>
            </a:r>
            <a:r>
              <a:rPr lang="en-AU" dirty="0" smtClean="0"/>
              <a:t>received 3881 complaints, </a:t>
            </a:r>
            <a:r>
              <a:rPr lang="en-AU" dirty="0" smtClean="0"/>
              <a:t>which involved </a:t>
            </a:r>
            <a:r>
              <a:rPr lang="en-AU" dirty="0" smtClean="0"/>
              <a:t>8688 separate allegations. </a:t>
            </a:r>
            <a:endParaRPr lang="en-AU" dirty="0" smtClean="0"/>
          </a:p>
          <a:p>
            <a:r>
              <a:rPr lang="en-AU" dirty="0" smtClean="0"/>
              <a:t>Of </a:t>
            </a:r>
            <a:r>
              <a:rPr lang="en-AU" dirty="0" smtClean="0"/>
              <a:t>the </a:t>
            </a:r>
            <a:r>
              <a:rPr lang="en-AU" dirty="0" smtClean="0"/>
              <a:t>complaints received 34% came </a:t>
            </a:r>
            <a:r>
              <a:rPr lang="en-AU" dirty="0" smtClean="0"/>
              <a:t>from members of the public</a:t>
            </a:r>
          </a:p>
          <a:p>
            <a:r>
              <a:rPr lang="en-AU" dirty="0" smtClean="0"/>
              <a:t>In 2013–14, the </a:t>
            </a:r>
            <a:r>
              <a:rPr lang="en-AU" dirty="0" smtClean="0"/>
              <a:t>(then) CMC </a:t>
            </a:r>
            <a:r>
              <a:rPr lang="en-AU" dirty="0" smtClean="0"/>
              <a:t>retained 51 of the most serious </a:t>
            </a:r>
            <a:r>
              <a:rPr lang="en-AU" dirty="0" smtClean="0"/>
              <a:t>matters for </a:t>
            </a:r>
            <a:r>
              <a:rPr lang="en-AU" dirty="0" smtClean="0"/>
              <a:t>investigation, including joint investigations with </a:t>
            </a:r>
            <a:r>
              <a:rPr lang="en-AU" dirty="0" smtClean="0"/>
              <a:t>other agencies</a:t>
            </a:r>
            <a:r>
              <a:rPr lang="en-AU" dirty="0" smtClean="0"/>
              <a:t>. </a:t>
            </a:r>
            <a:endParaRPr lang="en-AU" dirty="0" smtClean="0"/>
          </a:p>
          <a:p>
            <a:r>
              <a:rPr lang="en-AU" dirty="0" smtClean="0"/>
              <a:t>The </a:t>
            </a:r>
            <a:r>
              <a:rPr lang="en-AU" dirty="0" smtClean="0"/>
              <a:t>majority of complaints assessed (79%) </a:t>
            </a:r>
            <a:r>
              <a:rPr lang="en-AU" dirty="0" smtClean="0"/>
              <a:t>were referred </a:t>
            </a:r>
            <a:r>
              <a:rPr lang="en-AU" dirty="0" smtClean="0"/>
              <a:t>to the originating agency or the QPS to deal with.</a:t>
            </a:r>
          </a:p>
          <a:p>
            <a:r>
              <a:rPr lang="en-AU" dirty="0" smtClean="0"/>
              <a:t>Around 20 per cent of complaints required no further action</a:t>
            </a:r>
            <a:r>
              <a:rPr lang="en-AU" dirty="0" smtClean="0"/>
              <a:t>.				</a:t>
            </a:r>
          </a:p>
          <a:p>
            <a:pPr lvl="2">
              <a:buNone/>
            </a:pPr>
            <a:r>
              <a:rPr lang="en-AU" sz="1800" dirty="0" smtClean="0"/>
              <a:t>	</a:t>
            </a:r>
            <a:r>
              <a:rPr lang="en-AU" sz="1800" dirty="0" smtClean="0"/>
              <a:t>					CCC Annual Report 2013-14</a:t>
            </a:r>
            <a:endParaRPr lang="en-AU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Guidance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For your assistance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www.ccc.qld.gov.au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1D4-AD9C-4A63-BF2F-AD4D4078D137}" type="slidenum">
              <a:rPr lang="en-AU" smtClean="0"/>
              <a:pPr/>
              <a:t>26</a:t>
            </a:fld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Crime and Corruption Commission</a:t>
            </a:r>
            <a:endParaRPr lang="en-AU" dirty="0"/>
          </a:p>
        </p:txBody>
      </p:sp>
      <p:pic>
        <p:nvPicPr>
          <p:cNvPr id="8" name="Picture 7" descr="corruption-in-foc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00000">
            <a:off x="4931623" y="1577719"/>
            <a:ext cx="3115310" cy="44145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127000" dist="127000" dir="2700000" algn="tl" rotWithShape="0">
              <a:prstClr val="black">
                <a:alpha val="25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err="1" smtClean="0"/>
              <a:t>CCC’s</a:t>
            </a:r>
            <a:r>
              <a:rPr lang="en-AU" dirty="0" smtClean="0"/>
              <a:t> Corruption function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4400" dirty="0" smtClean="0"/>
              <a:t>To ensure a complaint about, or information or matter involving, corruption is dealt with in an appropriate way, having regard to the principles set out in section 34.</a:t>
            </a:r>
          </a:p>
          <a:p>
            <a:pPr lvl="1">
              <a:buNone/>
            </a:pPr>
            <a:r>
              <a:rPr lang="en-AU" sz="4000" dirty="0" smtClean="0"/>
              <a:t>							</a:t>
            </a:r>
            <a:r>
              <a:rPr lang="en-AU" sz="2200" dirty="0" smtClean="0"/>
              <a:t>(s33 CC Act)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principles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5400" dirty="0" smtClean="0"/>
              <a:t>Cooperation</a:t>
            </a:r>
            <a:br>
              <a:rPr lang="en-AU" sz="5400" dirty="0" smtClean="0"/>
            </a:br>
            <a:endParaRPr lang="en-AU" sz="5400" dirty="0" smtClean="0"/>
          </a:p>
          <a:p>
            <a:r>
              <a:rPr lang="en-AU" sz="5400" dirty="0" smtClean="0"/>
              <a:t>Devolution</a:t>
            </a:r>
            <a:br>
              <a:rPr lang="en-AU" sz="5400" dirty="0" smtClean="0"/>
            </a:br>
            <a:endParaRPr lang="en-AU" sz="5400" dirty="0" smtClean="0"/>
          </a:p>
          <a:p>
            <a:r>
              <a:rPr lang="en-AU" sz="5400" dirty="0" smtClean="0"/>
              <a:t>Public Interest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The jurisdiction of the CCC – </a:t>
            </a:r>
            <a:br>
              <a:rPr lang="en-AU" dirty="0" smtClean="0"/>
            </a:br>
            <a:r>
              <a:rPr lang="en-AU" dirty="0" smtClean="0"/>
              <a:t>Units of Public Administration</a:t>
            </a: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Units of public administration</a:t>
            </a:r>
            <a:endParaRPr lang="en-AU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The CCC has jurisdiction with respect to:</a:t>
            </a:r>
            <a:br>
              <a:rPr lang="en-AU" sz="2400" dirty="0" smtClean="0"/>
            </a:br>
            <a:endParaRPr lang="en-AU" sz="2400" dirty="0" smtClean="0"/>
          </a:p>
          <a:p>
            <a:pPr lvl="1"/>
            <a:r>
              <a:rPr lang="en-AU" sz="2400" dirty="0" smtClean="0"/>
              <a:t>State Departments</a:t>
            </a:r>
          </a:p>
          <a:p>
            <a:pPr lvl="1"/>
            <a:r>
              <a:rPr lang="en-AU" sz="2400" dirty="0" smtClean="0"/>
              <a:t>Statutory authorities (including </a:t>
            </a:r>
            <a:r>
              <a:rPr lang="en-AU" sz="2400" dirty="0" err="1" smtClean="0"/>
              <a:t>GOCs</a:t>
            </a:r>
            <a:r>
              <a:rPr lang="en-AU" sz="2400" dirty="0" smtClean="0"/>
              <a:t>)</a:t>
            </a:r>
          </a:p>
          <a:p>
            <a:pPr lvl="1"/>
            <a:r>
              <a:rPr lang="en-AU" sz="2400" dirty="0" smtClean="0"/>
              <a:t>Public sector agencies</a:t>
            </a:r>
          </a:p>
          <a:p>
            <a:pPr lvl="1"/>
            <a:r>
              <a:rPr lang="en-AU" sz="2400" dirty="0" smtClean="0"/>
              <a:t>Local Governments</a:t>
            </a:r>
          </a:p>
          <a:p>
            <a:pPr lvl="1"/>
            <a:r>
              <a:rPr lang="en-AU" sz="2400" dirty="0" smtClean="0"/>
              <a:t>Boards, tribunals</a:t>
            </a:r>
          </a:p>
          <a:p>
            <a:pPr lvl="1"/>
            <a:r>
              <a:rPr lang="en-AU" sz="2400" dirty="0" smtClean="0"/>
              <a:t>Universities </a:t>
            </a:r>
          </a:p>
          <a:p>
            <a:pPr lvl="1"/>
            <a:r>
              <a:rPr lang="en-AU" sz="2400" dirty="0" smtClean="0"/>
              <a:t>Queensland Police Service</a:t>
            </a:r>
          </a:p>
          <a:p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6000" dirty="0" smtClean="0"/>
              <a:t>The jurisdiction of the CCC – the definition of “corrupt conduct”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Corrupt Conduct (s.15)</a:t>
            </a:r>
            <a:endParaRPr lang="en-AU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Combination of pre-amendment  - sections  14 and 15</a:t>
            </a:r>
          </a:p>
          <a:p>
            <a:pPr lvl="1"/>
            <a:r>
              <a:rPr lang="en-AU" sz="2000" dirty="0" smtClean="0"/>
              <a:t>Not fundamentally different</a:t>
            </a:r>
          </a:p>
          <a:p>
            <a:pPr lvl="1"/>
            <a:endParaRPr lang="en-AU" sz="2000" dirty="0" smtClean="0"/>
          </a:p>
          <a:p>
            <a:r>
              <a:rPr lang="en-AU" sz="2400" dirty="0" smtClean="0"/>
              <a:t>4 key elements to the definition (subsection (1))</a:t>
            </a:r>
          </a:p>
          <a:p>
            <a:pPr lvl="1"/>
            <a:r>
              <a:rPr lang="en-AU" sz="2000" dirty="0" smtClean="0"/>
              <a:t>Cumulative</a:t>
            </a:r>
          </a:p>
          <a:p>
            <a:pPr lvl="1"/>
            <a:r>
              <a:rPr lang="en-AU" sz="2000" dirty="0" smtClean="0"/>
              <a:t>3 main changes</a:t>
            </a:r>
          </a:p>
          <a:p>
            <a:endParaRPr lang="en-AU" sz="2400" dirty="0" smtClean="0"/>
          </a:p>
          <a:p>
            <a:r>
              <a:rPr lang="en-AU" sz="2400" dirty="0" smtClean="0"/>
              <a:t>Examples of what may be corrupt conduct (subsection (2))</a:t>
            </a:r>
          </a:p>
          <a:p>
            <a:pPr lvl="1"/>
            <a:r>
              <a:rPr lang="en-AU" sz="2000" dirty="0" smtClean="0"/>
              <a:t>Inclusive</a:t>
            </a:r>
          </a:p>
          <a:p>
            <a:pPr lvl="1"/>
            <a:r>
              <a:rPr lang="en-AU" sz="2000" dirty="0" smtClean="0"/>
              <a:t>Not exhaustive</a:t>
            </a:r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289" y="1700213"/>
            <a:ext cx="4249015" cy="4773612"/>
          </a:xfrm>
          <a:prstGeom prst="rect">
            <a:avLst/>
          </a:prstGeom>
        </p:spPr>
        <p:txBody>
          <a:bodyPr/>
          <a:lstStyle/>
          <a:p>
            <a:r>
              <a:rPr lang="en-AU" sz="1400" dirty="0" smtClean="0">
                <a:latin typeface="+mn-lt"/>
              </a:rPr>
              <a:t>Conduct of a person, </a:t>
            </a:r>
            <a:r>
              <a:rPr lang="en-AU" sz="1400" dirty="0" smtClean="0"/>
              <a:t>regardless of whether the person holds or held an appointment, that—</a:t>
            </a:r>
            <a:r>
              <a:rPr lang="en-AU" sz="1400" dirty="0" smtClean="0">
                <a:latin typeface="+mn-lt"/>
              </a:rPr>
              <a:t> </a:t>
            </a:r>
          </a:p>
          <a:p>
            <a:pPr marL="360000" indent="-360000" fontAlgn="auto">
              <a:spcBef>
                <a:spcPts val="500"/>
              </a:spcBef>
              <a:spcAft>
                <a:spcPts val="0"/>
              </a:spcAft>
              <a:tabLst>
                <a:tab pos="360000" algn="l"/>
              </a:tabLst>
              <a:defRPr/>
            </a:pPr>
            <a:r>
              <a:rPr lang="en-AU" sz="1400" dirty="0" smtClean="0">
                <a:latin typeface="+mn-lt"/>
              </a:rPr>
              <a:t>(a</a:t>
            </a:r>
            <a:r>
              <a:rPr lang="en-AU" sz="1400" dirty="0">
                <a:latin typeface="+mn-lt"/>
              </a:rPr>
              <a:t>) 	adversely affects, or could adversely affect, directly or indirectly, the performance of functions or the exercise of powers of—</a:t>
            </a:r>
          </a:p>
          <a:p>
            <a:pPr marL="342900" indent="-342900" fontAlgn="auto">
              <a:spcBef>
                <a:spcPts val="500"/>
              </a:spcBef>
              <a:spcAft>
                <a:spcPts val="0"/>
              </a:spcAft>
              <a:defRPr/>
            </a:pPr>
            <a:r>
              <a:rPr lang="en-AU" sz="1400" dirty="0">
                <a:latin typeface="+mn-lt"/>
              </a:rPr>
              <a:t>	(</a:t>
            </a:r>
            <a:r>
              <a:rPr lang="en-AU" sz="1400" dirty="0" err="1">
                <a:latin typeface="+mn-lt"/>
              </a:rPr>
              <a:t>i</a:t>
            </a:r>
            <a:r>
              <a:rPr lang="en-AU" sz="1400" dirty="0">
                <a:latin typeface="+mn-lt"/>
              </a:rPr>
              <a:t>) a unit of public administration; or</a:t>
            </a:r>
          </a:p>
          <a:p>
            <a:pPr marL="342900" indent="-342900" fontAlgn="auto">
              <a:spcBef>
                <a:spcPts val="500"/>
              </a:spcBef>
              <a:spcAft>
                <a:spcPts val="0"/>
              </a:spcAft>
              <a:defRPr/>
            </a:pPr>
            <a:r>
              <a:rPr lang="en-AU" sz="1400" dirty="0">
                <a:latin typeface="+mn-lt"/>
              </a:rPr>
              <a:t>	(ii) a person holding an appointment; </a:t>
            </a:r>
            <a:r>
              <a:rPr lang="en-AU" sz="1400" b="1" u="sng" dirty="0">
                <a:latin typeface="+mn-lt"/>
              </a:rPr>
              <a:t>and</a:t>
            </a:r>
          </a:p>
          <a:p>
            <a:pPr marL="360000" indent="-360000" fontAlgn="auto">
              <a:spcBef>
                <a:spcPts val="500"/>
              </a:spcBef>
              <a:spcAft>
                <a:spcPts val="0"/>
              </a:spcAft>
              <a:buFontTx/>
              <a:buAutoNum type="alphaLcParenBoth" startAt="2"/>
              <a:tabLst>
                <a:tab pos="360000" algn="l"/>
              </a:tabLst>
              <a:defRPr/>
            </a:pPr>
            <a:r>
              <a:rPr lang="en-AU" sz="1400" dirty="0">
                <a:latin typeface="+mn-lt"/>
              </a:rPr>
              <a:t>results, or could result, directly or indirectly, in the performance of functions or the exercise of powers mentioned in </a:t>
            </a:r>
            <a:r>
              <a:rPr lang="en-AU" sz="1400" dirty="0" smtClean="0">
                <a:latin typeface="+mn-lt"/>
              </a:rPr>
              <a:t>paragraph (a) in </a:t>
            </a:r>
            <a:r>
              <a:rPr lang="en-AU" sz="1400" dirty="0">
                <a:latin typeface="+mn-lt"/>
              </a:rPr>
              <a:t>a way that—</a:t>
            </a:r>
          </a:p>
          <a:p>
            <a:pPr marL="725488" lvl="1" indent="-358775" defTabSz="900113">
              <a:spcBef>
                <a:spcPts val="500"/>
              </a:spcBef>
              <a:defRPr/>
            </a:pPr>
            <a:r>
              <a:rPr lang="en-AU" sz="1400" dirty="0">
                <a:latin typeface="+mn-lt"/>
              </a:rPr>
              <a:t>(</a:t>
            </a:r>
            <a:r>
              <a:rPr lang="en-AU" sz="1400" dirty="0" err="1">
                <a:latin typeface="+mn-lt"/>
              </a:rPr>
              <a:t>i</a:t>
            </a:r>
            <a:r>
              <a:rPr lang="en-AU" sz="1400" dirty="0">
                <a:latin typeface="+mn-lt"/>
              </a:rPr>
              <a:t>)	is not honest or is not impartial; or</a:t>
            </a:r>
          </a:p>
          <a:p>
            <a:pPr marL="725488" lvl="1" indent="-358775" defTabSz="900113">
              <a:spcBef>
                <a:spcPts val="500"/>
              </a:spcBef>
              <a:defRPr/>
            </a:pPr>
            <a:r>
              <a:rPr lang="en-AU" sz="1400" dirty="0">
                <a:latin typeface="+mn-lt"/>
              </a:rPr>
              <a:t>(ii)	involves a breach of the trust placed in a person holding an appointment, either </a:t>
            </a:r>
            <a:r>
              <a:rPr lang="en-AU" sz="1400" b="1" dirty="0">
                <a:latin typeface="+mn-lt"/>
              </a:rPr>
              <a:t>knowingly or recklessly</a:t>
            </a:r>
            <a:r>
              <a:rPr lang="en-AU" sz="1400" dirty="0">
                <a:latin typeface="+mn-lt"/>
              </a:rPr>
              <a:t>; or</a:t>
            </a:r>
          </a:p>
          <a:p>
            <a:pPr marL="725488" indent="-358775" defTabSz="900113">
              <a:spcBef>
                <a:spcPts val="500"/>
              </a:spcBef>
              <a:defRPr/>
            </a:pPr>
            <a:r>
              <a:rPr lang="en-AU" sz="1400" dirty="0"/>
              <a:t>(iii)	involves a misuse of information or material acquired in or in connection with the performance of functions or the exercise of powers of a person holding an appointment; </a:t>
            </a:r>
            <a:r>
              <a:rPr lang="en-AU" sz="1400" b="1" u="sng" dirty="0"/>
              <a:t>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38" y="1700213"/>
            <a:ext cx="4033018" cy="4525962"/>
          </a:xfrm>
        </p:spPr>
        <p:txBody>
          <a:bodyPr>
            <a:normAutofit/>
          </a:bodyPr>
          <a:lstStyle/>
          <a:p>
            <a:pPr marL="360000" indent="-360000" eaLnBrk="1" hangingPunct="1">
              <a:spcBef>
                <a:spcPts val="500"/>
              </a:spcBef>
              <a:buFontTx/>
              <a:buNone/>
              <a:tabLst>
                <a:tab pos="360000" algn="l"/>
              </a:tabLst>
              <a:defRPr/>
            </a:pPr>
            <a:r>
              <a:rPr lang="en-AU" sz="1400" dirty="0" smtClean="0"/>
              <a:t>(c)	is </a:t>
            </a:r>
            <a:r>
              <a:rPr lang="en-AU" sz="1400" dirty="0"/>
              <a:t>engaged in for the purpose of </a:t>
            </a:r>
            <a:r>
              <a:rPr lang="en-AU" sz="1400" b="1" dirty="0"/>
              <a:t>providing </a:t>
            </a:r>
            <a:r>
              <a:rPr lang="en-AU" sz="1400" b="1" dirty="0" smtClean="0"/>
              <a:t>a benefit </a:t>
            </a:r>
            <a:r>
              <a:rPr lang="en-AU" sz="1400" dirty="0"/>
              <a:t>to the person or another person </a:t>
            </a:r>
            <a:r>
              <a:rPr lang="en-AU" sz="1400" dirty="0" smtClean="0"/>
              <a:t>or </a:t>
            </a:r>
            <a:r>
              <a:rPr lang="en-AU" sz="1400" b="1" dirty="0" smtClean="0"/>
              <a:t>causing </a:t>
            </a:r>
            <a:r>
              <a:rPr lang="en-AU" sz="1400" b="1" dirty="0"/>
              <a:t>a detriment </a:t>
            </a:r>
            <a:r>
              <a:rPr lang="en-AU" sz="1400" dirty="0"/>
              <a:t>to </a:t>
            </a:r>
            <a:r>
              <a:rPr lang="en-AU" sz="1400" dirty="0" smtClean="0"/>
              <a:t> another </a:t>
            </a:r>
            <a:r>
              <a:rPr lang="en-AU" sz="1400" dirty="0"/>
              <a:t>person; </a:t>
            </a:r>
            <a:r>
              <a:rPr lang="en-AU" sz="1400" b="1" u="sng" dirty="0"/>
              <a:t>and</a:t>
            </a:r>
          </a:p>
          <a:p>
            <a:pPr marL="360000" indent="-360000" eaLnBrk="1" hangingPunct="1">
              <a:spcBef>
                <a:spcPts val="500"/>
              </a:spcBef>
              <a:buFontTx/>
              <a:buNone/>
              <a:tabLst>
                <a:tab pos="360000" algn="l"/>
              </a:tabLst>
              <a:defRPr/>
            </a:pPr>
            <a:r>
              <a:rPr lang="en-AU" sz="1400" dirty="0"/>
              <a:t>(</a:t>
            </a:r>
            <a:r>
              <a:rPr lang="en-AU" sz="1400" dirty="0" smtClean="0"/>
              <a:t>d)	</a:t>
            </a:r>
            <a:r>
              <a:rPr lang="en-AU" sz="1400" b="1" dirty="0" smtClean="0"/>
              <a:t>would</a:t>
            </a:r>
            <a:r>
              <a:rPr lang="en-AU" sz="1400" b="1" dirty="0"/>
              <a:t>, if proved</a:t>
            </a:r>
            <a:r>
              <a:rPr lang="en-AU" sz="1400" dirty="0"/>
              <a:t>, be—</a:t>
            </a:r>
          </a:p>
          <a:p>
            <a:pPr marL="720000" indent="-360000" eaLnBrk="1" hangingPunct="1">
              <a:spcBef>
                <a:spcPts val="500"/>
              </a:spcBef>
              <a:buFontTx/>
              <a:buNone/>
              <a:tabLst>
                <a:tab pos="720000" algn="l"/>
              </a:tabLst>
              <a:defRPr/>
            </a:pPr>
            <a:r>
              <a:rPr lang="en-AU" sz="1400" dirty="0" smtClean="0"/>
              <a:t>(</a:t>
            </a:r>
            <a:r>
              <a:rPr lang="en-AU" sz="1400" dirty="0" err="1"/>
              <a:t>i</a:t>
            </a:r>
            <a:r>
              <a:rPr lang="en-AU" sz="1400" dirty="0" smtClean="0"/>
              <a:t>)	a </a:t>
            </a:r>
            <a:r>
              <a:rPr lang="en-AU" sz="1400" dirty="0"/>
              <a:t>criminal offence; or</a:t>
            </a:r>
          </a:p>
          <a:p>
            <a:pPr marL="720000" indent="-360000" eaLnBrk="1" hangingPunct="1">
              <a:spcBef>
                <a:spcPts val="500"/>
              </a:spcBef>
              <a:buFontTx/>
              <a:buNone/>
              <a:tabLst>
                <a:tab pos="720000" algn="l"/>
              </a:tabLst>
              <a:defRPr/>
            </a:pPr>
            <a:r>
              <a:rPr lang="en-AU" sz="1400" dirty="0" smtClean="0"/>
              <a:t>(</a:t>
            </a:r>
            <a:r>
              <a:rPr lang="en-AU" sz="1400" dirty="0"/>
              <a:t>ii</a:t>
            </a:r>
            <a:r>
              <a:rPr lang="en-AU" sz="1400" dirty="0" smtClean="0"/>
              <a:t>)	a </a:t>
            </a:r>
            <a:r>
              <a:rPr lang="en-AU" sz="1400" dirty="0"/>
              <a:t>disciplinary breach </a:t>
            </a:r>
            <a:r>
              <a:rPr lang="en-AU" sz="1400" dirty="0" smtClean="0"/>
              <a:t> providing reasonable </a:t>
            </a:r>
            <a:r>
              <a:rPr lang="en-AU" sz="1400" dirty="0"/>
              <a:t>grounds for terminating </a:t>
            </a:r>
            <a:r>
              <a:rPr lang="en-AU" sz="1400" dirty="0" smtClean="0"/>
              <a:t>the person’s </a:t>
            </a:r>
            <a:r>
              <a:rPr lang="en-AU" sz="1400" dirty="0"/>
              <a:t>services, if the person is </a:t>
            </a:r>
            <a:r>
              <a:rPr lang="en-AU" sz="1400" dirty="0" smtClean="0"/>
              <a:t>or were </a:t>
            </a:r>
            <a:r>
              <a:rPr lang="en-AU" sz="1400" dirty="0"/>
              <a:t>the holder of an </a:t>
            </a:r>
            <a:r>
              <a:rPr lang="en-AU" sz="1400" dirty="0" smtClean="0"/>
              <a:t>appointment                 </a:t>
            </a:r>
            <a:endParaRPr lang="en-AU" sz="1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Corrupt Conduct (s.15)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B3733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7" dur="indefinite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8" dur="indefinite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9" dur="indefinite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B3733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14" dur="indefinite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15" dur="indefinite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B3733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21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22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23" dur="indefinite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CC theme">
  <a:themeElements>
    <a:clrScheme name="CCC colour theme 1">
      <a:dk1>
        <a:sysClr val="windowText" lastClr="000000"/>
      </a:dk1>
      <a:lt1>
        <a:sysClr val="window" lastClr="FFFFFF"/>
      </a:lt1>
      <a:dk2>
        <a:srgbClr val="000000"/>
      </a:dk2>
      <a:lt2>
        <a:srgbClr val="BFBFBF"/>
      </a:lt2>
      <a:accent1>
        <a:srgbClr val="97BCFF"/>
      </a:accent1>
      <a:accent2>
        <a:srgbClr val="466290"/>
      </a:accent2>
      <a:accent3>
        <a:srgbClr val="7F7F7F"/>
      </a:accent3>
      <a:accent4>
        <a:srgbClr val="0C0C0C"/>
      </a:accent4>
      <a:accent5>
        <a:srgbClr val="377EFF"/>
      </a:accent5>
      <a:accent6>
        <a:srgbClr val="5C7CB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CCC theme</Template>
  <TotalTime>1224</TotalTime>
  <Words>899</Words>
  <Application>Microsoft Office PowerPoint</Application>
  <PresentationFormat>On-screen Show (4:3)</PresentationFormat>
  <Paragraphs>155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CCC theme</vt:lpstr>
      <vt:lpstr>The Crime and Corruption Act 2001: a new framework </vt:lpstr>
      <vt:lpstr>The role of the CCC</vt:lpstr>
      <vt:lpstr>The CCC’s Corruption function</vt:lpstr>
      <vt:lpstr>The principles</vt:lpstr>
      <vt:lpstr>The jurisdiction of the CCC –  Units of Public Administration</vt:lpstr>
      <vt:lpstr>Units of public administration</vt:lpstr>
      <vt:lpstr>The jurisdiction of the CCC – the definition of “corrupt conduct”</vt:lpstr>
      <vt:lpstr>Corrupt Conduct (s.15)</vt:lpstr>
      <vt:lpstr>Corrupt Conduct (s.15)</vt:lpstr>
      <vt:lpstr> Knowingly or Recklessly Subsection (1)(b)(ii) </vt:lpstr>
      <vt:lpstr>Benefit or detriment Subsection (1) (c)</vt:lpstr>
      <vt:lpstr>“…would, if proved…” Subsection (1)(d)</vt:lpstr>
      <vt:lpstr>Examples of Offences Subsection (2)</vt:lpstr>
      <vt:lpstr>The jurisdiction of the CCC – the definition of “police misconduct”</vt:lpstr>
      <vt:lpstr>Police Misconduct</vt:lpstr>
      <vt:lpstr>The requirement for Statutory Declarations</vt:lpstr>
      <vt:lpstr>Via section 36(3)</vt:lpstr>
      <vt:lpstr>Exceptional circumstances (examples referenced in the CC Act)</vt:lpstr>
      <vt:lpstr>Relevant Exemptions s36(6) CC Act</vt:lpstr>
      <vt:lpstr>Other material which may be received</vt:lpstr>
      <vt:lpstr>Other material which may be received (cont.)</vt:lpstr>
      <vt:lpstr>Therefore for the CCC ...</vt:lpstr>
      <vt:lpstr>Forms of Statutory Declaration</vt:lpstr>
      <vt:lpstr>The CCC’s monitoring role</vt:lpstr>
      <vt:lpstr>The CCC’s monitoring role</vt:lpstr>
      <vt:lpstr>Guidance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Patch</dc:creator>
  <cp:lastModifiedBy>krumble</cp:lastModifiedBy>
  <cp:revision>110</cp:revision>
  <dcterms:created xsi:type="dcterms:W3CDTF">2014-06-26T04:31:36Z</dcterms:created>
  <dcterms:modified xsi:type="dcterms:W3CDTF">2015-05-22T05:28:33Z</dcterms:modified>
</cp:coreProperties>
</file>