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6"/>
  </p:notesMasterIdLst>
  <p:handoutMasterIdLst>
    <p:handoutMasterId r:id="rId37"/>
  </p:handoutMasterIdLst>
  <p:sldIdLst>
    <p:sldId id="481" r:id="rId2"/>
    <p:sldId id="536" r:id="rId3"/>
    <p:sldId id="537" r:id="rId4"/>
    <p:sldId id="538" r:id="rId5"/>
    <p:sldId id="539" r:id="rId6"/>
    <p:sldId id="547" r:id="rId7"/>
    <p:sldId id="568" r:id="rId8"/>
    <p:sldId id="569" r:id="rId9"/>
    <p:sldId id="550" r:id="rId10"/>
    <p:sldId id="551" r:id="rId11"/>
    <p:sldId id="552" r:id="rId12"/>
    <p:sldId id="553" r:id="rId13"/>
    <p:sldId id="578" r:id="rId14"/>
    <p:sldId id="579" r:id="rId15"/>
    <p:sldId id="580" r:id="rId16"/>
    <p:sldId id="581" r:id="rId17"/>
    <p:sldId id="556" r:id="rId18"/>
    <p:sldId id="557" r:id="rId19"/>
    <p:sldId id="577" r:id="rId20"/>
    <p:sldId id="549" r:id="rId21"/>
    <p:sldId id="572" r:id="rId22"/>
    <p:sldId id="562" r:id="rId23"/>
    <p:sldId id="560" r:id="rId24"/>
    <p:sldId id="573" r:id="rId25"/>
    <p:sldId id="574" r:id="rId26"/>
    <p:sldId id="563" r:id="rId27"/>
    <p:sldId id="564" r:id="rId28"/>
    <p:sldId id="561" r:id="rId29"/>
    <p:sldId id="575" r:id="rId30"/>
    <p:sldId id="576" r:id="rId31"/>
    <p:sldId id="565" r:id="rId32"/>
    <p:sldId id="566" r:id="rId33"/>
    <p:sldId id="342" r:id="rId34"/>
    <p:sldId id="546" r:id="rId35"/>
  </p:sldIdLst>
  <p:sldSz cx="9144000" cy="6858000" type="screen4x3"/>
  <p:notesSz cx="6743700" cy="98758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A22"/>
    <a:srgbClr val="FF9933"/>
    <a:srgbClr val="D2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4676" autoAdjust="0"/>
  </p:normalViewPr>
  <p:slideViewPr>
    <p:cSldViewPr>
      <p:cViewPr>
        <p:scale>
          <a:sx n="67" d="100"/>
          <a:sy n="67" d="100"/>
        </p:scale>
        <p:origin x="-533" y="-58"/>
      </p:cViewPr>
      <p:guideLst>
        <p:guide orient="horz" pos="2160"/>
        <p:guide pos="2880"/>
      </p:guideLst>
    </p:cSldViewPr>
  </p:slideViewPr>
  <p:outlineViewPr>
    <p:cViewPr>
      <p:scale>
        <a:sx n="33" d="100"/>
        <a:sy n="33" d="100"/>
      </p:scale>
      <p:origin x="42" y="20424"/>
    </p:cViewPr>
  </p:outlineViewPr>
  <p:notesTextViewPr>
    <p:cViewPr>
      <p:scale>
        <a:sx n="100" d="100"/>
        <a:sy n="100" d="100"/>
      </p:scale>
      <p:origin x="0" y="0"/>
    </p:cViewPr>
  </p:notesTextViewPr>
  <p:sorterViewPr>
    <p:cViewPr>
      <p:scale>
        <a:sx n="100" d="100"/>
        <a:sy n="100" d="100"/>
      </p:scale>
      <p:origin x="0" y="1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atin typeface="Arial" pitchFamily="34" charset="0"/>
              </a:defRPr>
            </a:lvl1pPr>
          </a:lstStyle>
          <a:p>
            <a:pPr>
              <a:defRPr/>
            </a:pPr>
            <a:endParaRPr lang="en-AU"/>
          </a:p>
        </p:txBody>
      </p:sp>
      <p:sp>
        <p:nvSpPr>
          <p:cNvPr id="3" name="Date Placeholder 2"/>
          <p:cNvSpPr>
            <a:spLocks noGrp="1"/>
          </p:cNvSpPr>
          <p:nvPr>
            <p:ph type="dt" sz="quarter" idx="1"/>
          </p:nvPr>
        </p:nvSpPr>
        <p:spPr>
          <a:xfrm>
            <a:off x="3819525" y="0"/>
            <a:ext cx="2922588" cy="493713"/>
          </a:xfrm>
          <a:prstGeom prst="rect">
            <a:avLst/>
          </a:prstGeom>
        </p:spPr>
        <p:txBody>
          <a:bodyPr vert="horz" lIns="91440" tIns="45720" rIns="91440" bIns="45720" rtlCol="0"/>
          <a:lstStyle>
            <a:lvl1pPr algn="r">
              <a:defRPr sz="1200">
                <a:latin typeface="Arial" pitchFamily="34" charset="0"/>
              </a:defRPr>
            </a:lvl1pPr>
          </a:lstStyle>
          <a:p>
            <a:pPr>
              <a:defRPr/>
            </a:pPr>
            <a:fld id="{3EBBB62E-9CF2-4545-973D-1D33E04FA464}" type="datetimeFigureOut">
              <a:rPr lang="en-AU"/>
              <a:pPr>
                <a:defRPr/>
              </a:pPr>
              <a:t>28/05/2013</a:t>
            </a:fld>
            <a:endParaRPr lang="en-AU"/>
          </a:p>
        </p:txBody>
      </p:sp>
      <p:sp>
        <p:nvSpPr>
          <p:cNvPr id="4" name="Footer Placeholder 3"/>
          <p:cNvSpPr>
            <a:spLocks noGrp="1"/>
          </p:cNvSpPr>
          <p:nvPr>
            <p:ph type="ftr" sz="quarter" idx="2"/>
          </p:nvPr>
        </p:nvSpPr>
        <p:spPr>
          <a:xfrm>
            <a:off x="0" y="9380538"/>
            <a:ext cx="2922588" cy="493712"/>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AU"/>
          </a:p>
        </p:txBody>
      </p:sp>
      <p:sp>
        <p:nvSpPr>
          <p:cNvPr id="5" name="Slide Number Placeholder 4"/>
          <p:cNvSpPr>
            <a:spLocks noGrp="1"/>
          </p:cNvSpPr>
          <p:nvPr>
            <p:ph type="sldNum" sz="quarter" idx="3"/>
          </p:nvPr>
        </p:nvSpPr>
        <p:spPr>
          <a:xfrm>
            <a:off x="3819525" y="9380538"/>
            <a:ext cx="2922588" cy="493712"/>
          </a:xfrm>
          <a:prstGeom prst="rect">
            <a:avLst/>
          </a:prstGeom>
        </p:spPr>
        <p:txBody>
          <a:bodyPr vert="horz" lIns="91440" tIns="45720" rIns="91440" bIns="45720" rtlCol="0" anchor="b"/>
          <a:lstStyle>
            <a:lvl1pPr algn="r">
              <a:defRPr sz="1200">
                <a:latin typeface="Arial" pitchFamily="34" charset="0"/>
              </a:defRPr>
            </a:lvl1pPr>
          </a:lstStyle>
          <a:p>
            <a:pPr>
              <a:defRPr/>
            </a:pPr>
            <a:fld id="{1A39B1E3-786C-4307-BEF1-739BB578CAA6}" type="slidenum">
              <a:rPr lang="en-AU"/>
              <a:pPr>
                <a:defRPr/>
              </a:pPr>
              <a:t>‹#›</a:t>
            </a:fld>
            <a:endParaRPr lang="en-AU"/>
          </a:p>
        </p:txBody>
      </p:sp>
    </p:spTree>
    <p:extLst>
      <p:ext uri="{BB962C8B-B14F-4D97-AF65-F5344CB8AC3E}">
        <p14:creationId xmlns:p14="http://schemas.microsoft.com/office/powerpoint/2010/main" val="308221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atin typeface="Arial" charset="0"/>
              </a:defRPr>
            </a:lvl1pPr>
          </a:lstStyle>
          <a:p>
            <a:pPr>
              <a:defRPr/>
            </a:pPr>
            <a:fld id="{523F906D-7512-4AEF-885C-73BD6A8491FF}" type="datetimeFigureOut">
              <a:rPr lang="en-AU"/>
              <a:pPr>
                <a:defRPr/>
              </a:pPr>
              <a:t>28/05/2013</a:t>
            </a:fld>
            <a:endParaRPr lang="en-AU" dirty="0"/>
          </a:p>
        </p:txBody>
      </p:sp>
      <p:sp>
        <p:nvSpPr>
          <p:cNvPr id="4" name="Slide Image Placeholder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atin typeface="Arial" charset="0"/>
              </a:defRPr>
            </a:lvl1pPr>
          </a:lstStyle>
          <a:p>
            <a:pPr>
              <a:defRPr/>
            </a:pPr>
            <a:fld id="{BCB4F029-9A60-4663-BA2C-66EE2058EAB5}" type="slidenum">
              <a:rPr lang="en-AU"/>
              <a:pPr>
                <a:defRPr/>
              </a:pPr>
              <a:t>‹#›</a:t>
            </a:fld>
            <a:endParaRPr lang="en-AU" dirty="0"/>
          </a:p>
        </p:txBody>
      </p:sp>
    </p:spTree>
    <p:extLst>
      <p:ext uri="{BB962C8B-B14F-4D97-AF65-F5344CB8AC3E}">
        <p14:creationId xmlns:p14="http://schemas.microsoft.com/office/powerpoint/2010/main" val="70306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CB4F029-9A60-4663-BA2C-66EE2058EAB5}" type="slidenum">
              <a:rPr lang="en-AU" smtClean="0"/>
              <a:pPr>
                <a:defRPr/>
              </a:pPr>
              <a:t>10</a:t>
            </a:fld>
            <a:endParaRPr lang="en-AU" dirty="0"/>
          </a:p>
        </p:txBody>
      </p:sp>
    </p:spTree>
    <p:extLst>
      <p:ext uri="{BB962C8B-B14F-4D97-AF65-F5344CB8AC3E}">
        <p14:creationId xmlns:p14="http://schemas.microsoft.com/office/powerpoint/2010/main" val="349050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79EA82-D56E-486B-A89A-61C1E6486529}" type="slidenum">
              <a:rPr lang="en-AU" smtClean="0"/>
              <a:pPr/>
              <a:t>34</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372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817240" y="457795"/>
            <a:ext cx="7571184" cy="1531045"/>
          </a:xfrm>
          <a:prstGeom prst="rect">
            <a:avLst/>
          </a:prstGeom>
        </p:spPr>
        <p:txBody>
          <a:bodyPr anchor="b"/>
          <a:lstStyle>
            <a:lvl1pPr algn="l" rtl="0" eaLnBrk="0" fontAlgn="base" hangingPunct="0">
              <a:spcBef>
                <a:spcPct val="0"/>
              </a:spcBef>
              <a:spcAft>
                <a:spcPct val="0"/>
              </a:spcAft>
              <a:defRPr lang="en-AU" sz="3200" b="1" kern="1200">
                <a:solidFill>
                  <a:srgbClr val="F47A22"/>
                </a:solidFill>
                <a:latin typeface="+mj-lt"/>
                <a:ea typeface="+mj-ea"/>
                <a:cs typeface="+mj-cs"/>
              </a:defRPr>
            </a:lvl1pPr>
          </a:lstStyle>
          <a:p>
            <a:r>
              <a:rPr lang="en-US" smtClean="0"/>
              <a:t>Click to edit Master title style</a:t>
            </a:r>
            <a:endParaRPr lang="en-AU"/>
          </a:p>
        </p:txBody>
      </p:sp>
      <p:sp>
        <p:nvSpPr>
          <p:cNvPr id="5" name="Content Placeholder 2"/>
          <p:cNvSpPr>
            <a:spLocks noGrp="1"/>
          </p:cNvSpPr>
          <p:nvPr>
            <p:ph idx="1"/>
          </p:nvPr>
        </p:nvSpPr>
        <p:spPr>
          <a:xfrm>
            <a:off x="817240" y="2276873"/>
            <a:ext cx="7571184" cy="3240359"/>
          </a:xfrm>
          <a:prstGeom prst="rect">
            <a:avLst/>
          </a:prstGeom>
        </p:spPr>
        <p:txBody>
          <a:bodyPr/>
          <a:lstStyle>
            <a:lvl1pPr marL="0" indent="0" algn="l" rtl="0" eaLnBrk="0" fontAlgn="base" hangingPunct="0">
              <a:spcBef>
                <a:spcPts val="800"/>
              </a:spcBef>
              <a:spcAft>
                <a:spcPct val="0"/>
              </a:spcAft>
              <a:buNone/>
              <a:defRPr lang="en-US" sz="2000" kern="1200" smtClean="0">
                <a:solidFill>
                  <a:schemeClr val="bg2">
                    <a:lumMod val="75000"/>
                  </a:schemeClr>
                </a:solidFill>
                <a:latin typeface="+mn-lt"/>
                <a:ea typeface="+mn-ea"/>
                <a:cs typeface="+mn-cs"/>
              </a:defRPr>
            </a:lvl1pPr>
            <a:lvl2pPr marL="742950" indent="-285750">
              <a:spcBef>
                <a:spcPts val="800"/>
              </a:spcBef>
              <a:buFont typeface="Arial" pitchFamily="34" charset="0"/>
              <a:buChar char="•"/>
              <a:defRPr sz="2000">
                <a:solidFill>
                  <a:schemeClr val="bg2">
                    <a:lumMod val="75000"/>
                  </a:schemeClr>
                </a:solidFill>
              </a:defRPr>
            </a:lvl2pPr>
            <a:lvl3pPr>
              <a:spcBef>
                <a:spcPts val="800"/>
              </a:spcBef>
              <a:defRPr sz="2000">
                <a:solidFill>
                  <a:schemeClr val="bg2">
                    <a:lumMod val="75000"/>
                  </a:schemeClr>
                </a:solidFill>
              </a:defRPr>
            </a:lvl3pPr>
            <a:lvl4pPr marL="1600200" indent="-228600">
              <a:spcBef>
                <a:spcPts val="800"/>
              </a:spcBef>
              <a:buFont typeface="Arial" pitchFamily="34" charset="0"/>
              <a:buChar char="•"/>
              <a:defRPr sz="2000">
                <a:solidFill>
                  <a:schemeClr val="bg2">
                    <a:lumMod val="75000"/>
                  </a:schemeClr>
                </a:solidFill>
              </a:defRPr>
            </a:lvl4pPr>
            <a:lvl5pPr marL="2057400" indent="-228600">
              <a:spcBef>
                <a:spcPts val="800"/>
              </a:spcBef>
              <a:buFont typeface="Arial" pitchFamily="34" charset="0"/>
              <a:buChar char="•"/>
              <a:defRPr sz="20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8037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title"/>
          </p:nvPr>
        </p:nvSpPr>
        <p:spPr>
          <a:xfrm>
            <a:off x="1475656" y="1844824"/>
            <a:ext cx="5976664" cy="1296144"/>
          </a:xfrm>
          <a:prstGeom prst="rect">
            <a:avLst/>
          </a:prstGeom>
        </p:spPr>
        <p:txBody>
          <a:bodyPr anchor="b"/>
          <a:lstStyle>
            <a:lvl1pPr algn="l" rtl="0" eaLnBrk="0" fontAlgn="base" hangingPunct="0">
              <a:spcBef>
                <a:spcPct val="0"/>
              </a:spcBef>
              <a:spcAft>
                <a:spcPct val="0"/>
              </a:spcAft>
              <a:defRPr lang="en-AU" sz="3200" b="1" kern="1200">
                <a:solidFill>
                  <a:srgbClr val="F47A22"/>
                </a:solidFill>
                <a:latin typeface="+mj-lt"/>
                <a:ea typeface="+mj-ea"/>
                <a:cs typeface="+mj-cs"/>
              </a:defRPr>
            </a:lvl1pPr>
          </a:lstStyle>
          <a:p>
            <a:r>
              <a:rPr lang="en-US" smtClean="0"/>
              <a:t>Click to edit Master title style</a:t>
            </a:r>
            <a:endParaRPr lang="en-AU"/>
          </a:p>
        </p:txBody>
      </p:sp>
      <p:sp>
        <p:nvSpPr>
          <p:cNvPr id="6" name="Text Placeholder 5"/>
          <p:cNvSpPr>
            <a:spLocks noGrp="1"/>
          </p:cNvSpPr>
          <p:nvPr>
            <p:ph type="body" sz="quarter" idx="10"/>
          </p:nvPr>
        </p:nvSpPr>
        <p:spPr>
          <a:xfrm>
            <a:off x="1475656" y="3356992"/>
            <a:ext cx="5976664" cy="1152525"/>
          </a:xfrm>
          <a:prstGeom prst="rect">
            <a:avLst/>
          </a:prstGeom>
        </p:spPr>
        <p:txBody>
          <a:bodyPr/>
          <a:lstStyle>
            <a:lvl1pPr marL="0" indent="0" algn="l">
              <a:buNone/>
              <a:defRPr sz="2000">
                <a:solidFill>
                  <a:schemeClr val="bg2">
                    <a:lumMod val="75000"/>
                  </a:schemeClr>
                </a:solidFill>
              </a:defRPr>
            </a:lvl1pPr>
            <a:lvl2pPr>
              <a:defRPr sz="2000">
                <a:solidFill>
                  <a:schemeClr val="bg2">
                    <a:lumMod val="75000"/>
                  </a:schemeClr>
                </a:solidFill>
              </a:defRPr>
            </a:lvl2pPr>
            <a:lvl3pPr>
              <a:defRPr sz="20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659660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11188" y="620688"/>
            <a:ext cx="5113337" cy="5545162"/>
          </a:xfrm>
          <a:prstGeom prst="rect">
            <a:avLst/>
          </a:prstGeom>
        </p:spPr>
        <p:txBody>
          <a:bodyPr/>
          <a:lstStyle>
            <a:lvl1pPr marL="0" indent="0">
              <a:buNone/>
              <a:defRPr sz="900">
                <a:solidFill>
                  <a:schemeClr val="bg2">
                    <a:lumMod val="75000"/>
                  </a:schemeClr>
                </a:solidFill>
              </a:defRPr>
            </a:lvl1pPr>
          </a:lstStyle>
          <a:p>
            <a:r>
              <a:rPr lang="en-US" smtClean="0"/>
              <a:t>Click icon to add picture</a:t>
            </a:r>
            <a:endParaRPr lang="en-AU"/>
          </a:p>
        </p:txBody>
      </p:sp>
      <p:sp>
        <p:nvSpPr>
          <p:cNvPr id="5" name="Text Placeholder 4"/>
          <p:cNvSpPr>
            <a:spLocks noGrp="1"/>
          </p:cNvSpPr>
          <p:nvPr>
            <p:ph type="body" sz="quarter" idx="11" hasCustomPrompt="1"/>
          </p:nvPr>
        </p:nvSpPr>
        <p:spPr>
          <a:xfrm>
            <a:off x="6012160" y="620688"/>
            <a:ext cx="2663528" cy="2667371"/>
          </a:xfrm>
          <a:prstGeom prst="rect">
            <a:avLst/>
          </a:prstGeom>
        </p:spPr>
        <p:txBody>
          <a:bodyPr/>
          <a:lstStyle>
            <a:lvl1pPr marL="0" indent="0">
              <a:buNone/>
              <a:defRPr sz="2000">
                <a:solidFill>
                  <a:schemeClr val="bg2">
                    <a:lumMod val="75000"/>
                  </a:schemeClr>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Image caption here</a:t>
            </a:r>
            <a:endParaRPr lang="en-AU"/>
          </a:p>
        </p:txBody>
      </p:sp>
    </p:spTree>
    <p:extLst>
      <p:ext uri="{BB962C8B-B14F-4D97-AF65-F5344CB8AC3E}">
        <p14:creationId xmlns:p14="http://schemas.microsoft.com/office/powerpoint/2010/main" val="25956321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989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68" r:id="rId1"/>
    <p:sldLayoutId id="2147485364" r:id="rId2"/>
    <p:sldLayoutId id="2147485365" r:id="rId3"/>
    <p:sldLayoutId id="2147485366" r:id="rId4"/>
    <p:sldLayoutId id="2147485369" r:id="rId5"/>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thics.qls.com.au/content/materials/can-impressions-be-confidential-informa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7563" y="457200"/>
            <a:ext cx="7570787" cy="1531938"/>
          </a:xfrm>
        </p:spPr>
        <p:txBody>
          <a:bodyPr/>
          <a:lstStyle/>
          <a:p>
            <a:pPr>
              <a:defRPr/>
            </a:pPr>
            <a:r>
              <a:rPr smtClean="0"/>
              <a:t>Rule 9</a:t>
            </a:r>
            <a:r>
              <a:rPr/>
              <a:t> </a:t>
            </a:r>
            <a:r>
              <a:rPr sz="2400" b="0" smtClean="0">
                <a:solidFill>
                  <a:schemeClr val="bg2">
                    <a:lumMod val="75000"/>
                  </a:schemeClr>
                </a:solidFill>
              </a:rPr>
              <a:t>Confidentiality</a:t>
            </a:r>
            <a:endParaRPr sz="2400" b="0" dirty="0">
              <a:solidFill>
                <a:schemeClr val="bg2">
                  <a:lumMod val="75000"/>
                </a:schemeClr>
              </a:solidFill>
            </a:endParaRPr>
          </a:p>
        </p:txBody>
      </p:sp>
      <p:sp>
        <p:nvSpPr>
          <p:cNvPr id="5" name="Title 1"/>
          <p:cNvSpPr txBox="1">
            <a:spLocks/>
          </p:cNvSpPr>
          <p:nvPr/>
        </p:nvSpPr>
        <p:spPr>
          <a:xfrm>
            <a:off x="323850" y="143669"/>
            <a:ext cx="5760318" cy="522287"/>
          </a:xfrm>
          <a:prstGeom prst="rect">
            <a:avLst/>
          </a:prstGeom>
        </p:spPr>
        <p:txBody>
          <a:bodyPr anchor="b"/>
          <a:lstStyle>
            <a:lvl1pPr algn="l" rtl="0" eaLnBrk="0" fontAlgn="base" hangingPunct="0">
              <a:spcBef>
                <a:spcPct val="0"/>
              </a:spcBef>
              <a:spcAft>
                <a:spcPct val="0"/>
              </a:spcAft>
              <a:defRPr lang="en-AU" sz="3200" b="1" kern="1200">
                <a:solidFill>
                  <a:srgbClr val="F47A2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sz="1800" smtClean="0"/>
              <a:t>Rule 9 </a:t>
            </a:r>
            <a:r>
              <a:rPr sz="1800" b="0" smtClean="0">
                <a:solidFill>
                  <a:srgbClr val="808080">
                    <a:lumMod val="75000"/>
                  </a:srgbClr>
                </a:solidFill>
              </a:rPr>
              <a:t>Confidentiality</a:t>
            </a:r>
            <a:endParaRPr sz="1800" b="0" dirty="0">
              <a:solidFill>
                <a:srgbClr val="808080">
                  <a:lumMod val="75000"/>
                </a:srgb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078" y="587131"/>
            <a:ext cx="2492049" cy="112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3532" flipH="1">
            <a:off x="2324120" y="1505127"/>
            <a:ext cx="810408" cy="68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7941">
            <a:off x="1810003" y="3425409"/>
            <a:ext cx="601663" cy="1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36137">
            <a:off x="3481323" y="3415515"/>
            <a:ext cx="601663" cy="11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302852"/>
            <a:ext cx="379338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353" y="3854432"/>
            <a:ext cx="386986" cy="2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05" y="4653137"/>
            <a:ext cx="262258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18464">
            <a:off x="4499991" y="2453056"/>
            <a:ext cx="866614" cy="48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0719" y="2344668"/>
            <a:ext cx="921481" cy="17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9755" y="189810"/>
            <a:ext cx="2274906" cy="521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4047" y="4653136"/>
            <a:ext cx="3000179" cy="145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9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up)">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wipe(up)">
                                      <p:cBhvr>
                                        <p:cTn id="20" dur="500"/>
                                        <p:tgtEl>
                                          <p:spTgt spid="1029"/>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wipe(up)">
                                      <p:cBhvr>
                                        <p:cTn id="24" dur="500"/>
                                        <p:tgtEl>
                                          <p:spTgt spid="10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wipe(up)">
                                      <p:cBhvr>
                                        <p:cTn id="29" dur="500"/>
                                        <p:tgtEl>
                                          <p:spTgt spid="1032"/>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038"/>
                                        </p:tgtEl>
                                        <p:attrNameLst>
                                          <p:attrName>style.visibility</p:attrName>
                                        </p:attrNameLst>
                                      </p:cBhvr>
                                      <p:to>
                                        <p:strVal val="visible"/>
                                      </p:to>
                                    </p:set>
                                    <p:animEffect transition="in" filter="wipe(up)">
                                      <p:cBhvr>
                                        <p:cTn id="33" dur="500"/>
                                        <p:tgtEl>
                                          <p:spTgt spid="10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7"/>
                                        </p:tgtEl>
                                        <p:attrNameLst>
                                          <p:attrName>style.visibility</p:attrName>
                                        </p:attrNameLst>
                                      </p:cBhvr>
                                      <p:to>
                                        <p:strVal val="visible"/>
                                      </p:to>
                                    </p:set>
                                    <p:animEffect transition="in" filter="fade">
                                      <p:cBhvr>
                                        <p:cTn id="38" dur="500"/>
                                        <p:tgtEl>
                                          <p:spTgt spid="1037"/>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wipe(up)">
                                      <p:cBhvr>
                                        <p:cTn id="42" dur="500"/>
                                        <p:tgtEl>
                                          <p:spTgt spid="1033"/>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wipe(up)">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1032"/>
                                        </p:tgtEl>
                                        <p:attrNameLst>
                                          <p:attrName>style.opacity</p:attrName>
                                        </p:attrNameLst>
                                      </p:cBhvr>
                                      <p:to>
                                        <p:strVal val="0.25"/>
                                      </p:to>
                                    </p:set>
                                    <p:animEffect filter="image" prLst="opacity: 0.25">
                                      <p:cBhvr rctx="IE">
                                        <p:cTn id="51" dur="indefinite"/>
                                        <p:tgtEl>
                                          <p:spTgt spid="1032"/>
                                        </p:tgtEl>
                                      </p:cBhvr>
                                    </p:animEffect>
                                  </p:childTnLst>
                                </p:cTn>
                              </p:par>
                              <p:par>
                                <p:cTn id="52" presetID="9" presetClass="emph" presetSubtype="0" nodeType="withEffect">
                                  <p:stCondLst>
                                    <p:cond delay="0"/>
                                  </p:stCondLst>
                                  <p:childTnLst>
                                    <p:set>
                                      <p:cBhvr rctx="PPT">
                                        <p:cTn id="53" dur="indefinite"/>
                                        <p:tgtEl>
                                          <p:spTgt spid="1038"/>
                                        </p:tgtEl>
                                        <p:attrNameLst>
                                          <p:attrName>style.opacity</p:attrName>
                                        </p:attrNameLst>
                                      </p:cBhvr>
                                      <p:to>
                                        <p:strVal val="0.25"/>
                                      </p:to>
                                    </p:set>
                                    <p:animEffect filter="image" prLst="opacity: 0.25">
                                      <p:cBhvr rctx="IE">
                                        <p:cTn id="54" dur="indefinite"/>
                                        <p:tgtEl>
                                          <p:spTgt spid="1038"/>
                                        </p:tgtEl>
                                      </p:cBhvr>
                                    </p:animEffect>
                                  </p:childTnLst>
                                </p:cTn>
                              </p:par>
                              <p:par>
                                <p:cTn id="55" presetID="9" presetClass="emph" presetSubtype="0" nodeType="withEffect">
                                  <p:stCondLst>
                                    <p:cond delay="0"/>
                                  </p:stCondLst>
                                  <p:childTnLst>
                                    <p:set>
                                      <p:cBhvr rctx="PPT">
                                        <p:cTn id="56" dur="indefinite"/>
                                        <p:tgtEl>
                                          <p:spTgt spid="1037"/>
                                        </p:tgtEl>
                                        <p:attrNameLst>
                                          <p:attrName>style.opacity</p:attrName>
                                        </p:attrNameLst>
                                      </p:cBhvr>
                                      <p:to>
                                        <p:strVal val="0.25"/>
                                      </p:to>
                                    </p:set>
                                    <p:animEffect filter="image" prLst="opacity: 0.25">
                                      <p:cBhvr rctx="IE">
                                        <p:cTn id="57" dur="indefinite"/>
                                        <p:tgtEl>
                                          <p:spTgt spid="1037"/>
                                        </p:tgtEl>
                                      </p:cBhvr>
                                    </p:animEffect>
                                  </p:childTnLst>
                                </p:cTn>
                              </p:par>
                              <p:par>
                                <p:cTn id="58" presetID="9" presetClass="emph" presetSubtype="0" nodeType="withEffect">
                                  <p:stCondLst>
                                    <p:cond delay="0"/>
                                  </p:stCondLst>
                                  <p:childTnLst>
                                    <p:set>
                                      <p:cBhvr rctx="PPT">
                                        <p:cTn id="59" dur="indefinite"/>
                                        <p:tgtEl>
                                          <p:spTgt spid="1033"/>
                                        </p:tgtEl>
                                        <p:attrNameLst>
                                          <p:attrName>style.opacity</p:attrName>
                                        </p:attrNameLst>
                                      </p:cBhvr>
                                      <p:to>
                                        <p:strVal val="0.25"/>
                                      </p:to>
                                    </p:set>
                                    <p:animEffect filter="image" prLst="opacity: 0.25">
                                      <p:cBhvr rctx="IE">
                                        <p:cTn id="60" dur="indefinite"/>
                                        <p:tgtEl>
                                          <p:spTgt spid="1033"/>
                                        </p:tgtEl>
                                      </p:cBhvr>
                                    </p:animEffect>
                                  </p:childTnLst>
                                </p:cTn>
                              </p:par>
                              <p:par>
                                <p:cTn id="61" presetID="9" presetClass="emph" presetSubtype="0" nodeType="withEffect">
                                  <p:stCondLst>
                                    <p:cond delay="0"/>
                                  </p:stCondLst>
                                  <p:childTnLst>
                                    <p:set>
                                      <p:cBhvr rctx="PPT">
                                        <p:cTn id="62" dur="indefinite"/>
                                        <p:tgtEl>
                                          <p:spTgt spid="1028"/>
                                        </p:tgtEl>
                                        <p:attrNameLst>
                                          <p:attrName>style.opacity</p:attrName>
                                        </p:attrNameLst>
                                      </p:cBhvr>
                                      <p:to>
                                        <p:strVal val="0.25"/>
                                      </p:to>
                                    </p:set>
                                    <p:animEffect filter="image" prLst="opacity: 0.25">
                                      <p:cBhvr rctx="IE">
                                        <p:cTn id="63" dur="indefinite"/>
                                        <p:tgtEl>
                                          <p:spTgt spid="1028"/>
                                        </p:tgtEl>
                                      </p:cBhvr>
                                    </p:animEffect>
                                  </p:childTnLst>
                                </p:cTn>
                              </p:par>
                              <p:par>
                                <p:cTn id="64" presetID="9" presetClass="emph" presetSubtype="0" nodeType="withEffect">
                                  <p:stCondLst>
                                    <p:cond delay="0"/>
                                  </p:stCondLst>
                                  <p:childTnLst>
                                    <p:set>
                                      <p:cBhvr rctx="PPT">
                                        <p:cTn id="65" dur="indefinite"/>
                                        <p:tgtEl>
                                          <p:spTgt spid="1027"/>
                                        </p:tgtEl>
                                        <p:attrNameLst>
                                          <p:attrName>style.opacity</p:attrName>
                                        </p:attrNameLst>
                                      </p:cBhvr>
                                      <p:to>
                                        <p:strVal val="0.25"/>
                                      </p:to>
                                    </p:set>
                                    <p:animEffect filter="image" prLst="opacity: 0.25">
                                      <p:cBhvr rctx="IE">
                                        <p:cTn id="66" dur="indefinite"/>
                                        <p:tgtEl>
                                          <p:spTgt spid="1027"/>
                                        </p:tgtEl>
                                      </p:cBhvr>
                                    </p:animEffect>
                                  </p:childTnLst>
                                </p:cTn>
                              </p:par>
                              <p:par>
                                <p:cTn id="67" presetID="9" presetClass="emph" presetSubtype="0" nodeType="withEffect">
                                  <p:stCondLst>
                                    <p:cond delay="0"/>
                                  </p:stCondLst>
                                  <p:childTnLst>
                                    <p:set>
                                      <p:cBhvr rctx="PPT">
                                        <p:cTn id="68" dur="indefinite"/>
                                        <p:tgtEl>
                                          <p:spTgt spid="1029"/>
                                        </p:tgtEl>
                                        <p:attrNameLst>
                                          <p:attrName>style.opacity</p:attrName>
                                        </p:attrNameLst>
                                      </p:cBhvr>
                                      <p:to>
                                        <p:strVal val="0.25"/>
                                      </p:to>
                                    </p:set>
                                    <p:animEffect filter="image" prLst="opacity: 0.25">
                                      <p:cBhvr rctx="IE">
                                        <p:cTn id="69" dur="indefinite"/>
                                        <p:tgtEl>
                                          <p:spTgt spid="1029"/>
                                        </p:tgtEl>
                                      </p:cBhvr>
                                    </p:animEffect>
                                  </p:childTnLst>
                                </p:cTn>
                              </p:par>
                            </p:childTnLst>
                          </p:cTn>
                        </p:par>
                        <p:par>
                          <p:cTn id="70" fill="hold">
                            <p:stCondLst>
                              <p:cond delay="0"/>
                            </p:stCondLst>
                            <p:childTnLst>
                              <p:par>
                                <p:cTn id="71" presetID="22" presetClass="entr" presetSubtype="8" fill="hold" nodeType="afterEffect">
                                  <p:stCondLst>
                                    <p:cond delay="0"/>
                                  </p:stCondLst>
                                  <p:childTnLst>
                                    <p:set>
                                      <p:cBhvr>
                                        <p:cTn id="72" dur="1" fill="hold">
                                          <p:stCondLst>
                                            <p:cond delay="0"/>
                                          </p:stCondLst>
                                        </p:cTn>
                                        <p:tgtEl>
                                          <p:spTgt spid="1045"/>
                                        </p:tgtEl>
                                        <p:attrNameLst>
                                          <p:attrName>style.visibility</p:attrName>
                                        </p:attrNameLst>
                                      </p:cBhvr>
                                      <p:to>
                                        <p:strVal val="visible"/>
                                      </p:to>
                                    </p:set>
                                    <p:animEffect transition="in" filter="wipe(left)">
                                      <p:cBhvr>
                                        <p:cTn id="73" dur="500"/>
                                        <p:tgtEl>
                                          <p:spTgt spid="1045"/>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047"/>
                                        </p:tgtEl>
                                        <p:attrNameLst>
                                          <p:attrName>style.visibility</p:attrName>
                                        </p:attrNameLst>
                                      </p:cBhvr>
                                      <p:to>
                                        <p:strVal val="visible"/>
                                      </p:to>
                                    </p:set>
                                    <p:animEffect transition="in" filter="fade">
                                      <p:cBhvr>
                                        <p:cTn id="77" dur="500"/>
                                        <p:tgtEl>
                                          <p:spTgt spid="1047"/>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left)">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1: discussion</a:t>
            </a:r>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2400" dirty="0" smtClean="0"/>
              <a:t>Source of duty –  the engagement, equity and for solicitors </a:t>
            </a:r>
            <a:r>
              <a:rPr lang="en-AU" sz="2400" b="1" dirty="0" smtClean="0">
                <a:solidFill>
                  <a:srgbClr val="F47A22"/>
                </a:solidFill>
              </a:rPr>
              <a:t>rule 9.1 ASCR </a:t>
            </a:r>
          </a:p>
          <a:p>
            <a:pPr marL="342900" indent="-342900">
              <a:buFont typeface="Arial" pitchFamily="34" charset="0"/>
              <a:buChar char="•"/>
            </a:pPr>
            <a:r>
              <a:rPr lang="en-AU" sz="2400" dirty="0" smtClean="0"/>
              <a:t>Duty of confidentiality is absolute subject to discretionary exceptions in </a:t>
            </a:r>
            <a:r>
              <a:rPr lang="en-AU" sz="2400" b="1" dirty="0" smtClean="0">
                <a:solidFill>
                  <a:srgbClr val="F47A22"/>
                </a:solidFill>
              </a:rPr>
              <a:t>rule 9.2 ASCR</a:t>
            </a:r>
          </a:p>
          <a:p>
            <a:pPr marL="342900" indent="-342900">
              <a:buFont typeface="Arial" pitchFamily="34" charset="0"/>
              <a:buChar char="•"/>
            </a:pPr>
            <a:r>
              <a:rPr lang="en-AU" sz="2400" dirty="0" smtClean="0"/>
              <a:t>Involves more than taking all reasonable steps to keep information confidential or not communicating it to a third party: </a:t>
            </a:r>
            <a:r>
              <a:rPr lang="en-AU" b="1" i="1" dirty="0" smtClean="0"/>
              <a:t>Prince Jefri Bolkiah v KPMG </a:t>
            </a:r>
            <a:r>
              <a:rPr lang="en-AU" dirty="0" smtClean="0"/>
              <a:t>(1999) 1 WLR 215 at 225 (Lord Millett)</a:t>
            </a:r>
          </a:p>
          <a:p>
            <a:endParaRPr lang="en-AU" sz="2400" dirty="0"/>
          </a:p>
        </p:txBody>
      </p:sp>
    </p:spTree>
    <p:extLst>
      <p:ext uri="{BB962C8B-B14F-4D97-AF65-F5344CB8AC3E}">
        <p14:creationId xmlns:p14="http://schemas.microsoft.com/office/powerpoint/2010/main" val="28196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itchFamily="34" charset="0"/>
              <a:buChar char="•"/>
            </a:pPr>
            <a:r>
              <a:rPr lang="en-AU" sz="2400" dirty="0" smtClean="0"/>
              <a:t>Confidentiality involves </a:t>
            </a:r>
            <a:r>
              <a:rPr lang="en-AU" sz="2400" b="1" dirty="0" smtClean="0"/>
              <a:t>keeping client’s affairs secret</a:t>
            </a:r>
            <a:r>
              <a:rPr lang="en-AU" sz="2400" dirty="0" smtClean="0"/>
              <a:t> and not disclosing them to anyone without </a:t>
            </a:r>
            <a:r>
              <a:rPr lang="en-AU" sz="2400" b="1" u="sng" dirty="0" smtClean="0"/>
              <a:t>just cause</a:t>
            </a:r>
            <a:r>
              <a:rPr lang="en-AU" sz="2400" dirty="0" smtClean="0"/>
              <a:t>: </a:t>
            </a:r>
            <a:r>
              <a:rPr lang="en-AU" b="1" i="1" dirty="0" smtClean="0"/>
              <a:t>Parry-Jones v Law Society </a:t>
            </a:r>
            <a:r>
              <a:rPr lang="en-AU" dirty="0" smtClean="0"/>
              <a:t>[1969] 1 Ch at 6-7 per Lord Denning MR </a:t>
            </a:r>
          </a:p>
          <a:p>
            <a:pPr marL="342900" indent="-342900">
              <a:buFont typeface="Arial" pitchFamily="34" charset="0"/>
              <a:buChar char="•"/>
            </a:pPr>
            <a:r>
              <a:rPr lang="en-AU" sz="2400" dirty="0" smtClean="0"/>
              <a:t>Embraces </a:t>
            </a:r>
            <a:r>
              <a:rPr lang="en-AU" sz="2400" b="1" dirty="0" smtClean="0"/>
              <a:t>all communications made by client </a:t>
            </a:r>
            <a:r>
              <a:rPr lang="en-AU" sz="2400" dirty="0" smtClean="0"/>
              <a:t>about his/her affairs &amp; all information learnt directly/indirectly about client, in the course of the professional relationship: </a:t>
            </a:r>
            <a:r>
              <a:rPr lang="en-AU" b="1" i="1" dirty="0" smtClean="0"/>
              <a:t>Unoil International Pty Ltd v Deloitte Touche Tohmatsu (a firm) </a:t>
            </a:r>
            <a:r>
              <a:rPr lang="en-AU" dirty="0" smtClean="0"/>
              <a:t>(1998) 17 WAR 97 at 108 per Ipp J</a:t>
            </a:r>
            <a:endParaRPr lang="en-AU" dirty="0"/>
          </a:p>
        </p:txBody>
      </p:sp>
    </p:spTree>
    <p:extLst>
      <p:ext uri="{BB962C8B-B14F-4D97-AF65-F5344CB8AC3E}">
        <p14:creationId xmlns:p14="http://schemas.microsoft.com/office/powerpoint/2010/main" val="28541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2400" dirty="0" smtClean="0"/>
              <a:t>“Getting to know you” information</a:t>
            </a:r>
          </a:p>
          <a:p>
            <a:pPr marL="1085850" lvl="1" indent="-342900"/>
            <a:r>
              <a:rPr lang="en-AU" sz="2400" b="1" i="1" dirty="0" err="1" smtClean="0"/>
              <a:t>Yunghanns</a:t>
            </a:r>
            <a:r>
              <a:rPr lang="en-AU" sz="2400" b="1" i="1" dirty="0" smtClean="0"/>
              <a:t> v </a:t>
            </a:r>
            <a:r>
              <a:rPr lang="en-AU" sz="2400" b="1" i="1" dirty="0" err="1" smtClean="0"/>
              <a:t>Elfic</a:t>
            </a:r>
            <a:r>
              <a:rPr lang="en-AU" sz="2400" b="1" i="1" dirty="0" smtClean="0"/>
              <a:t> Pty Ltd </a:t>
            </a:r>
            <a:r>
              <a:rPr lang="en-AU" sz="2400" dirty="0" smtClean="0"/>
              <a:t>(Unreported, Supreme Court of Victoria, Gillard J, 13 July 1998)</a:t>
            </a:r>
          </a:p>
          <a:p>
            <a:pPr marL="1085850" lvl="1" indent="-342900"/>
            <a:r>
              <a:rPr lang="en-AU" sz="2400" b="1" i="1" dirty="0" smtClean="0"/>
              <a:t>Magro v Magro </a:t>
            </a:r>
            <a:r>
              <a:rPr lang="en-AU" sz="2400" dirty="0" smtClean="0"/>
              <a:t>(1989) FLC </a:t>
            </a:r>
            <a:r>
              <a:rPr lang="en-AU" sz="2400" dirty="0" smtClean="0"/>
              <a:t>92-005</a:t>
            </a:r>
          </a:p>
          <a:p>
            <a:pPr marL="1085850" lvl="1" indent="-342900"/>
            <a:r>
              <a:rPr lang="en-AU" sz="2400" b="1" i="1" dirty="0"/>
              <a:t>R v </a:t>
            </a:r>
            <a:r>
              <a:rPr lang="en-AU" sz="2400" b="1" i="1" dirty="0" err="1"/>
              <a:t>Lindskog</a:t>
            </a:r>
            <a:r>
              <a:rPr lang="en-AU" sz="2400" b="1" i="1" dirty="0"/>
              <a:t> </a:t>
            </a:r>
            <a:r>
              <a:rPr lang="en-AU" sz="2400" dirty="0"/>
              <a:t>(1997) 117 CCC (3d) 551</a:t>
            </a:r>
            <a:endParaRPr lang="en-AU" sz="2400" dirty="0" smtClean="0"/>
          </a:p>
          <a:p>
            <a:pPr marL="342900" indent="-342900">
              <a:buFont typeface="Arial" pitchFamily="34" charset="0"/>
              <a:buChar char="•"/>
            </a:pPr>
            <a:r>
              <a:rPr lang="en-AU" sz="2400" i="1" dirty="0" smtClean="0"/>
              <a:t>‘Can impressions be confidential information?</a:t>
            </a:r>
            <a:r>
              <a:rPr lang="en-AU" sz="2400" dirty="0" smtClean="0"/>
              <a:t>’ Ethics Centre, 13 March 2013 </a:t>
            </a:r>
            <a:r>
              <a:rPr lang="en-AU" sz="1800" dirty="0" smtClean="0">
                <a:hlinkClick r:id="rId2"/>
              </a:rPr>
              <a:t>http</a:t>
            </a:r>
            <a:r>
              <a:rPr lang="en-AU" sz="1800" dirty="0">
                <a:hlinkClick r:id="rId2"/>
              </a:rPr>
              <a:t>://</a:t>
            </a:r>
            <a:r>
              <a:rPr lang="en-AU" sz="1800" dirty="0" smtClean="0">
                <a:hlinkClick r:id="rId2"/>
              </a:rPr>
              <a:t>ethics.qls.com.au/content/materials/can-impressions-be-confidential-information.html</a:t>
            </a:r>
            <a:r>
              <a:rPr lang="en-AU" sz="1800" dirty="0" smtClean="0"/>
              <a:t> </a:t>
            </a:r>
            <a:endParaRPr lang="en-AU" sz="1800" dirty="0"/>
          </a:p>
        </p:txBody>
      </p:sp>
    </p:spTree>
    <p:extLst>
      <p:ext uri="{BB962C8B-B14F-4D97-AF65-F5344CB8AC3E}">
        <p14:creationId xmlns:p14="http://schemas.microsoft.com/office/powerpoint/2010/main" val="26391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276872"/>
            <a:ext cx="6372200" cy="1296144"/>
          </a:xfrm>
        </p:spPr>
        <p:txBody>
          <a:bodyPr anchor="t"/>
          <a:lstStyle/>
          <a:p>
            <a:pPr algn="ctr"/>
            <a:r>
              <a:rPr lang="en-AU" sz="5300" dirty="0" smtClean="0"/>
              <a:t>CASE STUDY 2</a:t>
            </a:r>
            <a:endParaRPr lang="en-AU" sz="53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4572000" cy="6858000"/>
          </a:xfrm>
          <a:prstGeom prst="rect">
            <a:avLst/>
          </a:prstGeom>
        </p:spPr>
      </p:pic>
    </p:spTree>
    <p:extLst>
      <p:ext uri="{BB962C8B-B14F-4D97-AF65-F5344CB8AC3E}">
        <p14:creationId xmlns:p14="http://schemas.microsoft.com/office/powerpoint/2010/main" val="3167423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2</a:t>
            </a:r>
            <a:endParaRPr lang="en-AU" dirty="0"/>
          </a:p>
        </p:txBody>
      </p:sp>
      <p:sp>
        <p:nvSpPr>
          <p:cNvPr id="3" name="Content Placeholder 2"/>
          <p:cNvSpPr>
            <a:spLocks noGrp="1"/>
          </p:cNvSpPr>
          <p:nvPr>
            <p:ph idx="1"/>
          </p:nvPr>
        </p:nvSpPr>
        <p:spPr/>
        <p:txBody>
          <a:bodyPr/>
          <a:lstStyle/>
          <a:p>
            <a:r>
              <a:rPr lang="en-AU" dirty="0"/>
              <a:t>John and Margaret are the parents of a four year old girl. They are involved in a protracted and acrimonious dispute in the Federal Circuit Court of Australia. </a:t>
            </a:r>
            <a:br>
              <a:rPr lang="en-AU" dirty="0"/>
            </a:br>
            <a:r>
              <a:rPr lang="en-AU" dirty="0"/>
              <a:t/>
            </a:r>
            <a:br>
              <a:rPr lang="en-AU" dirty="0"/>
            </a:br>
            <a:r>
              <a:rPr lang="en-AU" dirty="0"/>
              <a:t>John has been represented by Wendy, a solicitor in the employ of the Brisbane City Legal Assistance Centre. John has a temper that is easily triggered. In a recent telephone conversation John has told Wendy that he is very unhappy with her representation. In that call, he says if it doesn’t improve he will come down and “rip her throat out”. The call was very abusive. </a:t>
            </a:r>
            <a:br>
              <a:rPr lang="en-AU" dirty="0"/>
            </a:br>
            <a:r>
              <a:rPr lang="en-AU" dirty="0"/>
              <a:t/>
            </a:r>
            <a:br>
              <a:rPr lang="en-AU" dirty="0"/>
            </a:br>
            <a:endParaRPr lang="en-AU" dirty="0"/>
          </a:p>
        </p:txBody>
      </p:sp>
    </p:spTree>
    <p:extLst>
      <p:ext uri="{BB962C8B-B14F-4D97-AF65-F5344CB8AC3E}">
        <p14:creationId xmlns:p14="http://schemas.microsoft.com/office/powerpoint/2010/main" val="12091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836712"/>
            <a:ext cx="7571184" cy="3240359"/>
          </a:xfrm>
        </p:spPr>
        <p:txBody>
          <a:bodyPr/>
          <a:lstStyle/>
          <a:p>
            <a:r>
              <a:rPr lang="en-AU" dirty="0"/>
              <a:t>Wendy applies to the court to withdraw from representing John. In her affidavit Wendy recounts the abusive and threatening call. The affidavit has been served on Margaret’s solicitors. The application to come off the record is successful. </a:t>
            </a:r>
            <a:br>
              <a:rPr lang="en-AU" dirty="0"/>
            </a:br>
            <a:r>
              <a:rPr lang="en-AU" dirty="0"/>
              <a:t/>
            </a:r>
            <a:br>
              <a:rPr lang="en-AU" dirty="0"/>
            </a:br>
            <a:r>
              <a:rPr lang="en-AU" dirty="0"/>
              <a:t>Subsequently John applies for further contact with his daughter. </a:t>
            </a:r>
            <a:br>
              <a:rPr lang="en-AU" dirty="0"/>
            </a:br>
            <a:r>
              <a:rPr lang="en-AU" dirty="0"/>
              <a:t/>
            </a:r>
            <a:br>
              <a:rPr lang="en-AU" dirty="0"/>
            </a:br>
            <a:r>
              <a:rPr lang="en-AU" dirty="0"/>
              <a:t>Margaret wishes to use Wendy’s affidavit to support her allegation that John is a violent and abusive person. </a:t>
            </a:r>
            <a:r>
              <a:rPr lang="en-AU" dirty="0" smtClean="0"/>
              <a:t/>
            </a:r>
            <a:br>
              <a:rPr lang="en-AU" dirty="0" smtClean="0"/>
            </a:br>
            <a:endParaRPr lang="en-AU" dirty="0" smtClean="0"/>
          </a:p>
          <a:p>
            <a:pPr marL="342900" indent="-342900">
              <a:buFont typeface="Wingdings" pitchFamily="2" charset="2"/>
              <a:buChar char="Ø"/>
            </a:pPr>
            <a:r>
              <a:rPr lang="en-AU" b="1" dirty="0" smtClean="0"/>
              <a:t>Was </a:t>
            </a:r>
            <a:r>
              <a:rPr lang="en-AU" b="1" dirty="0"/>
              <a:t>Wendy justified in terminating the retainer? </a:t>
            </a:r>
            <a:endParaRPr lang="en-AU" b="1" dirty="0" smtClean="0"/>
          </a:p>
          <a:p>
            <a:pPr marL="342900" indent="-342900">
              <a:buFont typeface="Wingdings" pitchFamily="2" charset="2"/>
              <a:buChar char="Ø"/>
            </a:pPr>
            <a:r>
              <a:rPr lang="en-AU" b="1" dirty="0" smtClean="0"/>
              <a:t>Should </a:t>
            </a:r>
            <a:r>
              <a:rPr lang="en-AU" b="1" dirty="0"/>
              <a:t>Wendy have disclosed the details of the telephone call with </a:t>
            </a:r>
            <a:r>
              <a:rPr lang="en-AU" b="1" dirty="0" smtClean="0"/>
              <a:t>John?</a:t>
            </a:r>
          </a:p>
          <a:p>
            <a:pPr marL="342900" indent="-342900">
              <a:buFont typeface="Wingdings" pitchFamily="2" charset="2"/>
              <a:buChar char="Ø"/>
            </a:pPr>
            <a:r>
              <a:rPr lang="en-AU" b="1" dirty="0" smtClean="0"/>
              <a:t>Can </a:t>
            </a:r>
            <a:r>
              <a:rPr lang="en-AU" b="1" dirty="0"/>
              <a:t>Margaret use the affidavit Wendy filed in John’s application? </a:t>
            </a:r>
            <a:endParaRPr lang="en-AU" dirty="0"/>
          </a:p>
          <a:p>
            <a:endParaRPr lang="en-AU" dirty="0"/>
          </a:p>
          <a:p>
            <a:endParaRPr lang="en-AU" dirty="0"/>
          </a:p>
        </p:txBody>
      </p:sp>
    </p:spTree>
    <p:extLst>
      <p:ext uri="{BB962C8B-B14F-4D97-AF65-F5344CB8AC3E}">
        <p14:creationId xmlns:p14="http://schemas.microsoft.com/office/powerpoint/2010/main" val="22889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Termination of retainer</a:t>
            </a:r>
            <a:endParaRPr lang="en-AU" dirty="0"/>
          </a:p>
        </p:txBody>
      </p:sp>
      <p:sp>
        <p:nvSpPr>
          <p:cNvPr id="3" name="Content Placeholder 2"/>
          <p:cNvSpPr>
            <a:spLocks noGrp="1"/>
          </p:cNvSpPr>
          <p:nvPr>
            <p:ph idx="1"/>
          </p:nvPr>
        </p:nvSpPr>
        <p:spPr/>
        <p:txBody>
          <a:bodyPr/>
          <a:lstStyle/>
          <a:p>
            <a:r>
              <a:rPr lang="en-AU" sz="2400" b="1" dirty="0" smtClean="0">
                <a:solidFill>
                  <a:srgbClr val="F47A22"/>
                </a:solidFill>
              </a:rPr>
              <a:t>Rule 13.1</a:t>
            </a:r>
          </a:p>
          <a:p>
            <a:r>
              <a:rPr lang="en-AU" sz="2400" dirty="0" smtClean="0"/>
              <a:t>A solicitor…for a client’s matter must ensure completion of the legal services for the matter </a:t>
            </a:r>
            <a:br>
              <a:rPr lang="en-AU" sz="2400" dirty="0" smtClean="0"/>
            </a:br>
            <a:r>
              <a:rPr lang="en-AU" sz="2400" dirty="0" smtClean="0"/>
              <a:t/>
            </a:r>
            <a:br>
              <a:rPr lang="en-AU" sz="2400" dirty="0" smtClean="0"/>
            </a:br>
            <a:r>
              <a:rPr lang="en-AU" sz="2400" b="1" i="1" dirty="0" smtClean="0"/>
              <a:t>UNLESS…</a:t>
            </a:r>
          </a:p>
          <a:p>
            <a:r>
              <a:rPr lang="en-AU" sz="2400" dirty="0" smtClean="0"/>
              <a:t/>
            </a:r>
            <a:br>
              <a:rPr lang="en-AU" sz="2400" dirty="0" smtClean="0"/>
            </a:br>
            <a:r>
              <a:rPr lang="en-AU" sz="2400" b="1" i="1" dirty="0" smtClean="0">
                <a:solidFill>
                  <a:srgbClr val="F47A22"/>
                </a:solidFill>
              </a:rPr>
              <a:t>Rule 13.1.3</a:t>
            </a:r>
            <a:endParaRPr lang="en-AU" sz="2400" b="1" i="1" dirty="0">
              <a:solidFill>
                <a:srgbClr val="F47A22"/>
              </a:solidFill>
            </a:endParaRPr>
          </a:p>
          <a:p>
            <a:r>
              <a:rPr lang="en-AU" sz="2400" dirty="0" smtClean="0"/>
              <a:t>the law practice terminates the engagement for </a:t>
            </a:r>
            <a:r>
              <a:rPr lang="en-AU" sz="2400" b="1" dirty="0" smtClean="0"/>
              <a:t>just cause</a:t>
            </a:r>
            <a:r>
              <a:rPr lang="en-AU" sz="2400" dirty="0" smtClean="0"/>
              <a:t> and on </a:t>
            </a:r>
            <a:r>
              <a:rPr lang="en-AU" sz="2400" b="1" dirty="0" smtClean="0"/>
              <a:t>reasonable notice</a:t>
            </a:r>
            <a:r>
              <a:rPr lang="en-AU" sz="2400" dirty="0"/>
              <a:t> </a:t>
            </a:r>
            <a:r>
              <a:rPr lang="en-AU" sz="2400" dirty="0" smtClean="0"/>
              <a:t>….</a:t>
            </a:r>
            <a:endParaRPr lang="en-AU" b="1" dirty="0"/>
          </a:p>
        </p:txBody>
      </p:sp>
    </p:spTree>
    <p:extLst>
      <p:ext uri="{BB962C8B-B14F-4D97-AF65-F5344CB8AC3E}">
        <p14:creationId xmlns:p14="http://schemas.microsoft.com/office/powerpoint/2010/main" val="35822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22" y="548680"/>
            <a:ext cx="7571184" cy="1531045"/>
          </a:xfrm>
        </p:spPr>
        <p:txBody>
          <a:bodyPr anchor="t"/>
          <a:lstStyle/>
          <a:p>
            <a:r>
              <a:rPr lang="en-AU" dirty="0" smtClean="0"/>
              <a:t>‘just cause’</a:t>
            </a:r>
            <a:endParaRPr lang="en-AU" dirty="0"/>
          </a:p>
        </p:txBody>
      </p:sp>
      <p:sp>
        <p:nvSpPr>
          <p:cNvPr id="3" name="Content Placeholder 2"/>
          <p:cNvSpPr>
            <a:spLocks noGrp="1"/>
          </p:cNvSpPr>
          <p:nvPr>
            <p:ph idx="1"/>
          </p:nvPr>
        </p:nvSpPr>
        <p:spPr>
          <a:xfrm>
            <a:off x="830411" y="1340768"/>
            <a:ext cx="7571184" cy="3240359"/>
          </a:xfrm>
        </p:spPr>
        <p:txBody>
          <a:bodyPr/>
          <a:lstStyle/>
          <a:p>
            <a:pPr marL="342900" indent="-342900">
              <a:buFont typeface="Arial" pitchFamily="34" charset="0"/>
              <a:buChar char="•"/>
            </a:pPr>
            <a:r>
              <a:rPr lang="en-AU" sz="2400" dirty="0" smtClean="0"/>
              <a:t>client’s acts inconsistent with continuing representation preventing performance of duties</a:t>
            </a:r>
          </a:p>
          <a:p>
            <a:pPr marL="1085850" lvl="1" indent="-342900"/>
            <a:r>
              <a:rPr lang="en-AU" sz="2400" dirty="0" smtClean="0"/>
              <a:t>wholesale breakdown in confidence</a:t>
            </a:r>
          </a:p>
          <a:p>
            <a:pPr marL="1085850" lvl="1" indent="-342900"/>
            <a:r>
              <a:rPr lang="en-AU" sz="2400" dirty="0" smtClean="0"/>
              <a:t>mutual trust and confidence between solicitor and client irretrievably broken down</a:t>
            </a:r>
          </a:p>
          <a:p>
            <a:pPr marL="1085850" lvl="1" indent="-342900"/>
            <a:r>
              <a:rPr lang="en-AU" sz="2400" b="1" i="1" dirty="0" smtClean="0"/>
              <a:t>French v Carter Lemon LLP </a:t>
            </a:r>
            <a:r>
              <a:rPr lang="en-AU" sz="2400" dirty="0" smtClean="0"/>
              <a:t>[2011] EWHC 3252 (QB)</a:t>
            </a:r>
            <a:endParaRPr lang="en-AU" sz="2400" b="1" i="1" dirty="0"/>
          </a:p>
        </p:txBody>
      </p:sp>
      <p:sp>
        <p:nvSpPr>
          <p:cNvPr id="5" name="Title 1"/>
          <p:cNvSpPr txBox="1">
            <a:spLocks/>
          </p:cNvSpPr>
          <p:nvPr/>
        </p:nvSpPr>
        <p:spPr>
          <a:xfrm>
            <a:off x="991939" y="4221088"/>
            <a:ext cx="7571184" cy="1531045"/>
          </a:xfrm>
          <a:prstGeom prst="rect">
            <a:avLst/>
          </a:prstGeom>
        </p:spPr>
        <p:txBody>
          <a:bodyPr anchor="ctr"/>
          <a:lstStyle>
            <a:lvl1pPr algn="l" rtl="0" eaLnBrk="0" fontAlgn="base" hangingPunct="0">
              <a:spcBef>
                <a:spcPct val="0"/>
              </a:spcBef>
              <a:spcAft>
                <a:spcPct val="0"/>
              </a:spcAft>
              <a:defRPr lang="en-AU" sz="3200" b="1" kern="1200">
                <a:solidFill>
                  <a:srgbClr val="F47A2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AU" dirty="0" smtClean="0"/>
              <a:t>‘reasonable notice’</a:t>
            </a:r>
            <a:endParaRPr lang="en-AU" dirty="0"/>
          </a:p>
        </p:txBody>
      </p:sp>
      <p:sp>
        <p:nvSpPr>
          <p:cNvPr id="6" name="Content Placeholder 2"/>
          <p:cNvSpPr txBox="1">
            <a:spLocks/>
          </p:cNvSpPr>
          <p:nvPr/>
        </p:nvSpPr>
        <p:spPr>
          <a:xfrm>
            <a:off x="825822" y="5405139"/>
            <a:ext cx="7571184" cy="3240359"/>
          </a:xfrm>
          <a:prstGeom prst="rect">
            <a:avLst/>
          </a:prstGeom>
        </p:spPr>
        <p:txBody>
          <a:bodyPr/>
          <a:lstStyle>
            <a:lvl1pPr marL="0" indent="0" algn="l" rtl="0" eaLnBrk="0" fontAlgn="base" hangingPunct="0">
              <a:spcBef>
                <a:spcPts val="800"/>
              </a:spcBef>
              <a:spcAft>
                <a:spcPct val="0"/>
              </a:spcAft>
              <a:buNone/>
              <a:defRPr lang="en-US" sz="2000" kern="1200" smtClean="0">
                <a:solidFill>
                  <a:schemeClr val="bg2">
                    <a:lumMod val="75000"/>
                  </a:schemeClr>
                </a:solidFill>
                <a:latin typeface="+mn-lt"/>
                <a:ea typeface="+mn-ea"/>
                <a:cs typeface="+mn-cs"/>
              </a:defRPr>
            </a:lvl1pPr>
            <a:lvl2pPr marL="742950" indent="-28575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2pPr>
            <a:lvl3pPr marL="1143000" indent="-228600" algn="l" rtl="0" eaLnBrk="1" fontAlgn="base" hangingPunct="1">
              <a:spcBef>
                <a:spcPts val="800"/>
              </a:spcBef>
              <a:spcAft>
                <a:spcPct val="0"/>
              </a:spcAft>
              <a:buChar char="•"/>
              <a:defRPr sz="2000">
                <a:solidFill>
                  <a:schemeClr val="bg2">
                    <a:lumMod val="75000"/>
                  </a:schemeClr>
                </a:solidFill>
                <a:latin typeface="+mn-lt"/>
              </a:defRPr>
            </a:lvl3pPr>
            <a:lvl4pPr marL="1600200" indent="-22860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4pPr>
            <a:lvl5pPr marL="2057400" indent="-22860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buFont typeface="Arial" pitchFamily="34" charset="0"/>
              <a:buChar char="•"/>
            </a:pPr>
            <a:r>
              <a:rPr lang="en-AU" sz="2400" dirty="0" smtClean="0"/>
              <a:t>Fact sensitive </a:t>
            </a:r>
          </a:p>
          <a:p>
            <a:endParaRPr lang="en-AU" sz="2400" dirty="0"/>
          </a:p>
        </p:txBody>
      </p:sp>
    </p:spTree>
    <p:extLst>
      <p:ext uri="{BB962C8B-B14F-4D97-AF65-F5344CB8AC3E}">
        <p14:creationId xmlns:p14="http://schemas.microsoft.com/office/powerpoint/2010/main" val="6832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Confidentiality</a:t>
            </a:r>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2400" dirty="0" smtClean="0"/>
              <a:t>We must be careful not to disclose information even if in the public domain: </a:t>
            </a:r>
            <a:r>
              <a:rPr lang="en-AU" b="1" i="1" dirty="0" smtClean="0"/>
              <a:t>LSC v Tampoe </a:t>
            </a:r>
            <a:r>
              <a:rPr lang="en-AU" dirty="0" smtClean="0"/>
              <a:t>[2009] LPT 14</a:t>
            </a:r>
          </a:p>
          <a:p>
            <a:pPr marL="342900" indent="-342900">
              <a:buFont typeface="Arial" pitchFamily="34" charset="0"/>
              <a:buChar char="•"/>
            </a:pPr>
            <a:r>
              <a:rPr lang="en-AU" sz="2400" dirty="0" smtClean="0"/>
              <a:t>Duty of confidentiality continues after the termination of the client engagement and the client’s death:</a:t>
            </a:r>
            <a:r>
              <a:rPr lang="en-AU" dirty="0" smtClean="0"/>
              <a:t> </a:t>
            </a:r>
            <a:r>
              <a:rPr lang="en-AU" b="1" i="1" dirty="0" smtClean="0"/>
              <a:t>Gartside v Sheffield, Young and Ellis</a:t>
            </a:r>
            <a:r>
              <a:rPr lang="en-AU" dirty="0" smtClean="0"/>
              <a:t> [1983] NZLR 37 at 49 per Richardson J</a:t>
            </a:r>
          </a:p>
          <a:p>
            <a:pPr marL="342900" indent="-342900">
              <a:buFont typeface="Arial" pitchFamily="34" charset="0"/>
              <a:buChar char="•"/>
            </a:pPr>
            <a:r>
              <a:rPr lang="en-AU" b="1" i="1" dirty="0" smtClean="0"/>
              <a:t>C v C (Privilege: Criminal Communications) </a:t>
            </a:r>
            <a:r>
              <a:rPr lang="en-AU" dirty="0" smtClean="0"/>
              <a:t>[2001] EWCA 469.</a:t>
            </a:r>
            <a:endParaRPr lang="en-AU" b="1" i="1" dirty="0"/>
          </a:p>
        </p:txBody>
      </p:sp>
    </p:spTree>
    <p:extLst>
      <p:ext uri="{BB962C8B-B14F-4D97-AF65-F5344CB8AC3E}">
        <p14:creationId xmlns:p14="http://schemas.microsoft.com/office/powerpoint/2010/main" val="15147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56074" y="908720"/>
            <a:ext cx="7332350" cy="2352502"/>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AU" sz="2800" b="1" dirty="0" smtClean="0">
                <a:solidFill>
                  <a:schemeClr val="tx1">
                    <a:lumMod val="65000"/>
                    <a:lumOff val="35000"/>
                  </a:schemeClr>
                </a:solidFill>
              </a:rPr>
              <a:t>QAILS PII Webinar</a:t>
            </a:r>
          </a:p>
          <a:p>
            <a:pPr algn="l"/>
            <a:endParaRPr lang="en-AU" sz="2000" b="1" i="1" dirty="0" smtClean="0">
              <a:solidFill>
                <a:schemeClr val="tx1">
                  <a:lumMod val="65000"/>
                  <a:lumOff val="35000"/>
                </a:schemeClr>
              </a:solidFill>
            </a:endParaRPr>
          </a:p>
          <a:p>
            <a:pPr algn="l"/>
            <a:endParaRPr lang="en-AU" sz="2000" b="1" i="1" dirty="0" smtClean="0">
              <a:solidFill>
                <a:schemeClr val="tx1">
                  <a:lumMod val="65000"/>
                  <a:lumOff val="35000"/>
                </a:schemeClr>
              </a:solidFill>
            </a:endParaRPr>
          </a:p>
          <a:p>
            <a:pPr algn="l"/>
            <a:r>
              <a:rPr lang="en-AU" sz="5400" b="1" dirty="0" smtClean="0">
                <a:solidFill>
                  <a:schemeClr val="bg2">
                    <a:lumMod val="75000"/>
                  </a:schemeClr>
                </a:solidFill>
              </a:rPr>
              <a:t>ASCR:</a:t>
            </a:r>
          </a:p>
          <a:p>
            <a:pPr algn="l"/>
            <a:r>
              <a:rPr lang="en-AU" sz="4000" b="1" i="1" dirty="0">
                <a:solidFill>
                  <a:schemeClr val="bg2">
                    <a:lumMod val="75000"/>
                  </a:schemeClr>
                </a:solidFill>
              </a:rPr>
              <a:t>	</a:t>
            </a:r>
            <a:r>
              <a:rPr lang="en-AU" sz="4800" i="1" dirty="0" smtClean="0">
                <a:solidFill>
                  <a:schemeClr val="bg2">
                    <a:lumMod val="75000"/>
                  </a:schemeClr>
                </a:solidFill>
              </a:rPr>
              <a:t>Legal ethics essentials</a:t>
            </a:r>
            <a:endParaRPr lang="en-AU" sz="5400" i="1" dirty="0">
              <a:solidFill>
                <a:schemeClr val="bg2">
                  <a:lumMod val="75000"/>
                </a:schemeClr>
              </a:solidFill>
            </a:endParaRPr>
          </a:p>
        </p:txBody>
      </p:sp>
      <p:sp>
        <p:nvSpPr>
          <p:cNvPr id="6" name="TextBox 5"/>
          <p:cNvSpPr txBox="1"/>
          <p:nvPr/>
        </p:nvSpPr>
        <p:spPr>
          <a:xfrm>
            <a:off x="1121849" y="3501008"/>
            <a:ext cx="7200800" cy="2723823"/>
          </a:xfrm>
          <a:prstGeom prst="rect">
            <a:avLst/>
          </a:prstGeom>
          <a:noFill/>
        </p:spPr>
        <p:txBody>
          <a:bodyPr wrap="square" rtlCol="0">
            <a:spAutoFit/>
          </a:bodyPr>
          <a:lstStyle/>
          <a:p>
            <a:pPr marL="0" indent="0">
              <a:spcAft>
                <a:spcPts val="1200"/>
              </a:spcAft>
              <a:buNone/>
            </a:pPr>
            <a:r>
              <a:rPr lang="en-AU" sz="2800" dirty="0" smtClean="0">
                <a:solidFill>
                  <a:srgbClr val="F47A22"/>
                </a:solidFill>
              </a:rPr>
              <a:t>___</a:t>
            </a:r>
          </a:p>
          <a:p>
            <a:pPr marL="0" indent="0">
              <a:spcAft>
                <a:spcPts val="0"/>
              </a:spcAft>
              <a:buNone/>
            </a:pPr>
            <a:r>
              <a:rPr lang="en-AU" sz="3100" b="1" dirty="0" smtClean="0">
                <a:solidFill>
                  <a:schemeClr val="tx1">
                    <a:lumMod val="65000"/>
                    <a:lumOff val="35000"/>
                  </a:schemeClr>
                </a:solidFill>
              </a:rPr>
              <a:t>Stafford Shepherd</a:t>
            </a:r>
          </a:p>
          <a:p>
            <a:pPr marL="0" indent="0">
              <a:spcAft>
                <a:spcPts val="4200"/>
              </a:spcAft>
              <a:buNone/>
            </a:pPr>
            <a:r>
              <a:rPr lang="en-AU" sz="2500" dirty="0" smtClean="0">
                <a:solidFill>
                  <a:schemeClr val="tx1">
                    <a:lumMod val="65000"/>
                    <a:lumOff val="35000"/>
                  </a:schemeClr>
                </a:solidFill>
              </a:rPr>
              <a:t>Senior Ethics Solicitor</a:t>
            </a:r>
          </a:p>
          <a:p>
            <a:r>
              <a:rPr lang="en-AU" dirty="0" smtClean="0">
                <a:solidFill>
                  <a:schemeClr val="tx1">
                    <a:lumMod val="65000"/>
                    <a:lumOff val="35000"/>
                  </a:schemeClr>
                </a:solidFill>
              </a:rPr>
              <a:t>30 May 2013</a:t>
            </a:r>
          </a:p>
          <a:p>
            <a:pPr marL="0" indent="0">
              <a:buNone/>
            </a:pPr>
            <a:endParaRPr lang="en-AU" dirty="0">
              <a:solidFill>
                <a:schemeClr val="tx1">
                  <a:lumMod val="65000"/>
                  <a:lumOff val="35000"/>
                </a:schemeClr>
              </a:solidFill>
            </a:endParaRPr>
          </a:p>
        </p:txBody>
      </p:sp>
    </p:spTree>
    <p:extLst>
      <p:ext uri="{BB962C8B-B14F-4D97-AF65-F5344CB8AC3E}">
        <p14:creationId xmlns:p14="http://schemas.microsoft.com/office/powerpoint/2010/main" val="310089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276872"/>
            <a:ext cx="6372200" cy="1296144"/>
          </a:xfrm>
        </p:spPr>
        <p:txBody>
          <a:bodyPr anchor="t"/>
          <a:lstStyle/>
          <a:p>
            <a:pPr algn="ctr"/>
            <a:r>
              <a:rPr lang="en-AU" sz="5300" dirty="0" smtClean="0"/>
              <a:t>CASE STUDY 3</a:t>
            </a:r>
            <a:endParaRPr lang="en-AU" sz="53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4572000" cy="6858000"/>
          </a:xfrm>
          <a:prstGeom prst="rect">
            <a:avLst/>
          </a:prstGeom>
        </p:spPr>
      </p:pic>
    </p:spTree>
    <p:extLst>
      <p:ext uri="{BB962C8B-B14F-4D97-AF65-F5344CB8AC3E}">
        <p14:creationId xmlns:p14="http://schemas.microsoft.com/office/powerpoint/2010/main" val="4042173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3</a:t>
            </a:r>
            <a:endParaRPr lang="en-AU" dirty="0"/>
          </a:p>
        </p:txBody>
      </p:sp>
      <p:sp>
        <p:nvSpPr>
          <p:cNvPr id="3" name="Content Placeholder 2"/>
          <p:cNvSpPr>
            <a:spLocks noGrp="1"/>
          </p:cNvSpPr>
          <p:nvPr>
            <p:ph idx="1"/>
          </p:nvPr>
        </p:nvSpPr>
        <p:spPr/>
        <p:txBody>
          <a:bodyPr/>
          <a:lstStyle/>
          <a:p>
            <a:r>
              <a:rPr lang="en-AU" dirty="0"/>
              <a:t>Thursday Next is a claimant for damages for alleged assault and false imprisonment against Walter Black, a police sergeant at the time of the alleged murder.  </a:t>
            </a:r>
            <a:br>
              <a:rPr lang="en-AU" dirty="0"/>
            </a:br>
            <a:r>
              <a:rPr lang="en-AU" dirty="0"/>
              <a:t/>
            </a:r>
            <a:br>
              <a:rPr lang="en-AU" dirty="0"/>
            </a:br>
            <a:r>
              <a:rPr lang="en-AU" dirty="0"/>
              <a:t>Between the date when the claim was lodged and the date of the hearing, Walter was demoted on being found guilty by QCAT of being a party to the deception of a court in another matter. </a:t>
            </a:r>
            <a:br>
              <a:rPr lang="en-AU" dirty="0"/>
            </a:br>
            <a:r>
              <a:rPr lang="en-AU" dirty="0"/>
              <a:t/>
            </a:r>
            <a:br>
              <a:rPr lang="en-AU" dirty="0"/>
            </a:br>
            <a:r>
              <a:rPr lang="en-AU" dirty="0"/>
              <a:t>You act for Walter. It is being proposed that Walter will appear in plain clothes and will not be asked about his rank. </a:t>
            </a:r>
            <a:br>
              <a:rPr lang="en-AU" dirty="0"/>
            </a:br>
            <a:r>
              <a:rPr lang="en-AU" dirty="0"/>
              <a:t/>
            </a:r>
            <a:br>
              <a:rPr lang="en-AU" dirty="0"/>
            </a:br>
            <a:r>
              <a:rPr lang="en-AU" b="1" dirty="0"/>
              <a:t>What issues need to be addressed by you?</a:t>
            </a:r>
            <a:r>
              <a:rPr lang="en-AU" dirty="0"/>
              <a:t/>
            </a:r>
            <a:br>
              <a:rPr lang="en-AU" dirty="0"/>
            </a:br>
            <a:endParaRPr lang="en-AU" dirty="0"/>
          </a:p>
        </p:txBody>
      </p:sp>
    </p:spTree>
    <p:extLst>
      <p:ext uri="{BB962C8B-B14F-4D97-AF65-F5344CB8AC3E}">
        <p14:creationId xmlns:p14="http://schemas.microsoft.com/office/powerpoint/2010/main" val="3565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3: relevant cases</a:t>
            </a:r>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2400" b="1" i="1" dirty="0" smtClean="0"/>
              <a:t>Re Thorn </a:t>
            </a:r>
            <a:r>
              <a:rPr lang="en-AU" sz="2400" dirty="0" smtClean="0"/>
              <a:t>(1918) 18 SR (NSW) 70 at 73:</a:t>
            </a:r>
          </a:p>
          <a:p>
            <a:pPr marL="1085850" lvl="1" indent="-342900"/>
            <a:r>
              <a:rPr lang="en-AU" sz="2400" dirty="0" smtClean="0"/>
              <a:t>need for care in the way you present facts</a:t>
            </a:r>
          </a:p>
          <a:p>
            <a:pPr marL="1085850" lvl="1" indent="-342900"/>
            <a:r>
              <a:rPr lang="en-AU" sz="2400" dirty="0" smtClean="0"/>
              <a:t>although as presently directly it may not be untrue, when taken as part of a body of information it may mislead &amp; conceal</a:t>
            </a:r>
          </a:p>
          <a:p>
            <a:pPr marL="342900" indent="-342900">
              <a:buFont typeface="Arial" pitchFamily="34" charset="0"/>
              <a:buChar char="•"/>
            </a:pPr>
            <a:r>
              <a:rPr lang="en-AU" sz="2400" b="1" i="1" dirty="0"/>
              <a:t>Meek v Fleming </a:t>
            </a:r>
            <a:r>
              <a:rPr lang="en-AU" sz="2400" dirty="0"/>
              <a:t>[1961] 2 QB 366</a:t>
            </a:r>
          </a:p>
          <a:p>
            <a:pPr marL="342900" indent="-342900">
              <a:buFont typeface="Arial" pitchFamily="34" charset="0"/>
              <a:buChar char="•"/>
            </a:pPr>
            <a:r>
              <a:rPr lang="en-AU" sz="2400" b="1" i="1" dirty="0"/>
              <a:t>Forster v Legal Services Board </a:t>
            </a:r>
            <a:r>
              <a:rPr lang="en-AU" sz="2400" dirty="0"/>
              <a:t>[2013] VSCA 73</a:t>
            </a:r>
          </a:p>
          <a:p>
            <a:pPr marL="342900" indent="-342900"/>
            <a:endParaRPr lang="en-AU" sz="2400" dirty="0"/>
          </a:p>
        </p:txBody>
      </p:sp>
    </p:spTree>
    <p:extLst>
      <p:ext uri="{BB962C8B-B14F-4D97-AF65-F5344CB8AC3E}">
        <p14:creationId xmlns:p14="http://schemas.microsoft.com/office/powerpoint/2010/main" val="42876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276872"/>
            <a:ext cx="6372200" cy="1296144"/>
          </a:xfrm>
        </p:spPr>
        <p:txBody>
          <a:bodyPr anchor="t"/>
          <a:lstStyle/>
          <a:p>
            <a:pPr algn="ctr"/>
            <a:r>
              <a:rPr lang="en-AU" sz="5300" dirty="0" smtClean="0"/>
              <a:t>CASE STUDY 4</a:t>
            </a:r>
            <a:endParaRPr lang="en-AU" sz="53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4572000" cy="6858000"/>
          </a:xfrm>
          <a:prstGeom prst="rect">
            <a:avLst/>
          </a:prstGeom>
        </p:spPr>
      </p:pic>
    </p:spTree>
    <p:extLst>
      <p:ext uri="{BB962C8B-B14F-4D97-AF65-F5344CB8AC3E}">
        <p14:creationId xmlns:p14="http://schemas.microsoft.com/office/powerpoint/2010/main" val="50151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4</a:t>
            </a:r>
            <a:endParaRPr lang="en-AU" dirty="0"/>
          </a:p>
        </p:txBody>
      </p:sp>
      <p:sp>
        <p:nvSpPr>
          <p:cNvPr id="3" name="Content Placeholder 2"/>
          <p:cNvSpPr>
            <a:spLocks noGrp="1"/>
          </p:cNvSpPr>
          <p:nvPr>
            <p:ph idx="1"/>
          </p:nvPr>
        </p:nvSpPr>
        <p:spPr/>
        <p:txBody>
          <a:bodyPr/>
          <a:lstStyle/>
          <a:p>
            <a:r>
              <a:rPr lang="en-AU" dirty="0"/>
              <a:t>You represent a teacher, Rodger, in proceedings brought against him by the Queensland College of Teachers (QCT) in QCAT. </a:t>
            </a:r>
            <a:br>
              <a:rPr lang="en-AU" dirty="0"/>
            </a:br>
            <a:r>
              <a:rPr lang="en-AU" dirty="0"/>
              <a:t/>
            </a:r>
            <a:br>
              <a:rPr lang="en-AU" dirty="0"/>
            </a:br>
            <a:r>
              <a:rPr lang="en-AU" dirty="0"/>
              <a:t>The basis of the proceedings was alleged sexual misconduct by Rodger with the teenage daughter of a woman with whom Rodger had a personal relationship of some years. </a:t>
            </a:r>
            <a:br>
              <a:rPr lang="en-AU" dirty="0"/>
            </a:br>
            <a:r>
              <a:rPr lang="en-AU" dirty="0"/>
              <a:t/>
            </a:r>
            <a:br>
              <a:rPr lang="en-AU" dirty="0"/>
            </a:br>
            <a:r>
              <a:rPr lang="en-AU" dirty="0"/>
              <a:t>Rodger prepares a statutory declaration which has annexed to it a lengthy submission entitled ‘Response to QCT Allegations’. </a:t>
            </a:r>
            <a:br>
              <a:rPr lang="en-AU" dirty="0"/>
            </a:br>
            <a:r>
              <a:rPr lang="en-AU" dirty="0"/>
              <a:t/>
            </a:r>
            <a:br>
              <a:rPr lang="en-AU" dirty="0"/>
            </a:br>
            <a:r>
              <a:rPr lang="en-AU" dirty="0"/>
              <a:t>Rodger instructs you to send a letter addressed to the complainant at her place of employment enclosing a copy of the Rodger’s statutory declaration and the attached submissions. </a:t>
            </a:r>
            <a:br>
              <a:rPr lang="en-AU" dirty="0"/>
            </a:br>
            <a:r>
              <a:rPr lang="en-AU" dirty="0"/>
              <a:t/>
            </a:r>
            <a:br>
              <a:rPr lang="en-AU" dirty="0"/>
            </a:br>
            <a:endParaRPr lang="en-AU" dirty="0"/>
          </a:p>
        </p:txBody>
      </p:sp>
    </p:spTree>
    <p:extLst>
      <p:ext uri="{BB962C8B-B14F-4D97-AF65-F5344CB8AC3E}">
        <p14:creationId xmlns:p14="http://schemas.microsoft.com/office/powerpoint/2010/main" val="34252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20688"/>
            <a:ext cx="7571184" cy="3240359"/>
          </a:xfrm>
        </p:spPr>
        <p:txBody>
          <a:bodyPr/>
          <a:lstStyle/>
          <a:p>
            <a:r>
              <a:rPr lang="en-AU" dirty="0"/>
              <a:t>Your letter states that you act on behalf of Rodger and you say that pursuant to his express instructions you enclose the statutory declaration and you say it has also been sent to the QCT. </a:t>
            </a:r>
            <a:br>
              <a:rPr lang="en-AU" dirty="0"/>
            </a:br>
            <a:r>
              <a:rPr lang="en-AU" dirty="0"/>
              <a:t/>
            </a:r>
            <a:br>
              <a:rPr lang="en-AU" dirty="0"/>
            </a:br>
            <a:r>
              <a:rPr lang="en-AU" dirty="0"/>
              <a:t>The annexed documents contain risqué descriptions of Rodger and the complainant’s sexual encounters.</a:t>
            </a:r>
            <a:br>
              <a:rPr lang="en-AU" dirty="0"/>
            </a:br>
            <a:r>
              <a:rPr lang="en-AU" dirty="0"/>
              <a:t/>
            </a:r>
            <a:br>
              <a:rPr lang="en-AU" dirty="0"/>
            </a:br>
            <a:r>
              <a:rPr lang="en-AU" dirty="0"/>
              <a:t>The submission also contains a request that a copy of the document be made available to the mother and that she withdraw her complain to the QCT. The submission also states that if the complaint was not withdrawn and if he was required to appear in QCAT he intended to provide a copy of the document to ‘key people’ including local school principals. </a:t>
            </a:r>
            <a:endParaRPr lang="en-AU" dirty="0" smtClean="0"/>
          </a:p>
          <a:p>
            <a:endParaRPr lang="en-AU" b="1" dirty="0"/>
          </a:p>
          <a:p>
            <a:pPr marL="342900" indent="-342900">
              <a:buFont typeface="Wingdings" pitchFamily="2" charset="2"/>
              <a:buChar char="Ø"/>
            </a:pPr>
            <a:r>
              <a:rPr lang="en-AU" b="1" dirty="0" smtClean="0"/>
              <a:t>What </a:t>
            </a:r>
            <a:r>
              <a:rPr lang="en-AU" b="1" dirty="0"/>
              <a:t>are the matters that should have been considered before the letter was sent? </a:t>
            </a:r>
            <a:endParaRPr lang="en-AU" dirty="0"/>
          </a:p>
          <a:p>
            <a:endParaRPr lang="en-AU" dirty="0"/>
          </a:p>
        </p:txBody>
      </p:sp>
    </p:spTree>
    <p:extLst>
      <p:ext uri="{BB962C8B-B14F-4D97-AF65-F5344CB8AC3E}">
        <p14:creationId xmlns:p14="http://schemas.microsoft.com/office/powerpoint/2010/main" val="794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Compare </a:t>
            </a:r>
            <a:endParaRPr lang="en-AU" dirty="0"/>
          </a:p>
        </p:txBody>
      </p:sp>
      <p:sp>
        <p:nvSpPr>
          <p:cNvPr id="3" name="Content Placeholder 2"/>
          <p:cNvSpPr>
            <a:spLocks noGrp="1"/>
          </p:cNvSpPr>
          <p:nvPr>
            <p:ph idx="1"/>
          </p:nvPr>
        </p:nvSpPr>
        <p:spPr>
          <a:xfrm>
            <a:off x="817240" y="2276873"/>
            <a:ext cx="3466728" cy="3816423"/>
          </a:xfrm>
        </p:spPr>
        <p:txBody>
          <a:bodyPr/>
          <a:lstStyle/>
          <a:p>
            <a:r>
              <a:rPr lang="en-AU" sz="2400" b="1" dirty="0" smtClean="0">
                <a:solidFill>
                  <a:srgbClr val="F47A22"/>
                </a:solidFill>
              </a:rPr>
              <a:t>Solicitors Rule 2007, rule 28.5 (repealed)</a:t>
            </a:r>
          </a:p>
          <a:p>
            <a:r>
              <a:rPr lang="en-AU" dirty="0" smtClean="0"/>
              <a:t>A solicitor must not, in connection with the practice of law, in any communication with another person…make any statement that is abusive, offensive or insulting or which is unbecoming of a solicitor.</a:t>
            </a:r>
            <a:endParaRPr lang="en-AU" dirty="0"/>
          </a:p>
          <a:p>
            <a:endParaRPr lang="en-AU" sz="2400" b="1" dirty="0" smtClean="0">
              <a:solidFill>
                <a:srgbClr val="F47A22"/>
              </a:solidFill>
            </a:endParaRPr>
          </a:p>
        </p:txBody>
      </p:sp>
      <p:sp>
        <p:nvSpPr>
          <p:cNvPr id="4" name="Content Placeholder 2"/>
          <p:cNvSpPr txBox="1">
            <a:spLocks/>
          </p:cNvSpPr>
          <p:nvPr/>
        </p:nvSpPr>
        <p:spPr>
          <a:xfrm>
            <a:off x="4665687" y="2276872"/>
            <a:ext cx="3466728" cy="3816423"/>
          </a:xfrm>
          <a:prstGeom prst="rect">
            <a:avLst/>
          </a:prstGeom>
        </p:spPr>
        <p:txBody>
          <a:bodyPr/>
          <a:lstStyle>
            <a:lvl1pPr marL="0" indent="0" algn="l" rtl="0" eaLnBrk="0" fontAlgn="base" hangingPunct="0">
              <a:spcBef>
                <a:spcPts val="800"/>
              </a:spcBef>
              <a:spcAft>
                <a:spcPct val="0"/>
              </a:spcAft>
              <a:buNone/>
              <a:defRPr lang="en-US" sz="2000" kern="1200" smtClean="0">
                <a:solidFill>
                  <a:schemeClr val="bg2">
                    <a:lumMod val="75000"/>
                  </a:schemeClr>
                </a:solidFill>
                <a:latin typeface="+mn-lt"/>
                <a:ea typeface="+mn-ea"/>
                <a:cs typeface="+mn-cs"/>
              </a:defRPr>
            </a:lvl1pPr>
            <a:lvl2pPr marL="742950" indent="-28575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2pPr>
            <a:lvl3pPr marL="1143000" indent="-228600" algn="l" rtl="0" eaLnBrk="1" fontAlgn="base" hangingPunct="1">
              <a:spcBef>
                <a:spcPts val="800"/>
              </a:spcBef>
              <a:spcAft>
                <a:spcPct val="0"/>
              </a:spcAft>
              <a:buChar char="•"/>
              <a:defRPr sz="2000">
                <a:solidFill>
                  <a:schemeClr val="bg2">
                    <a:lumMod val="75000"/>
                  </a:schemeClr>
                </a:solidFill>
                <a:latin typeface="+mn-lt"/>
              </a:defRPr>
            </a:lvl3pPr>
            <a:lvl4pPr marL="1600200" indent="-22860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4pPr>
            <a:lvl5pPr marL="2057400" indent="-228600" algn="l" rtl="0" eaLnBrk="1" fontAlgn="base" hangingPunct="1">
              <a:spcBef>
                <a:spcPts val="800"/>
              </a:spcBef>
              <a:spcAft>
                <a:spcPct val="0"/>
              </a:spcAft>
              <a:buFont typeface="Arial" pitchFamily="34" charset="0"/>
              <a:buChar char="•"/>
              <a:defRPr sz="2000">
                <a:solidFill>
                  <a:schemeClr val="bg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AU" sz="2400" b="1" dirty="0" smtClean="0">
                <a:solidFill>
                  <a:srgbClr val="F47A22"/>
                </a:solidFill>
              </a:rPr>
              <a:t>ASCR, rule 34.1.3</a:t>
            </a:r>
          </a:p>
          <a:p>
            <a:r>
              <a:rPr lang="en-AU" dirty="0" smtClean="0"/>
              <a:t>A solicitor must not in any action or communication associated with representing a client … use any tactics that go beyond legitimate advocacy and which are primarily designed to embarrass or frustrate another person.</a:t>
            </a:r>
          </a:p>
          <a:p>
            <a:endParaRPr lang="en-AU" sz="2400" b="1" dirty="0">
              <a:solidFill>
                <a:srgbClr val="F47A22"/>
              </a:solidFill>
            </a:endParaRPr>
          </a:p>
        </p:txBody>
      </p:sp>
    </p:spTree>
    <p:extLst>
      <p:ext uri="{BB962C8B-B14F-4D97-AF65-F5344CB8AC3E}">
        <p14:creationId xmlns:p14="http://schemas.microsoft.com/office/powerpoint/2010/main" val="17000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4: discussion</a:t>
            </a:r>
            <a:endParaRPr lang="en-AU" dirty="0"/>
          </a:p>
        </p:txBody>
      </p:sp>
      <p:sp>
        <p:nvSpPr>
          <p:cNvPr id="3" name="Content Placeholder 2"/>
          <p:cNvSpPr>
            <a:spLocks noGrp="1"/>
          </p:cNvSpPr>
          <p:nvPr>
            <p:ph idx="1"/>
          </p:nvPr>
        </p:nvSpPr>
        <p:spPr/>
        <p:txBody>
          <a:bodyPr/>
          <a:lstStyle/>
          <a:p>
            <a:pPr marL="342900" indent="-342900">
              <a:buFont typeface="Arial" pitchFamily="34" charset="0"/>
              <a:buChar char="•"/>
            </a:pPr>
            <a:r>
              <a:rPr lang="en-AU" sz="2400" b="1" i="1" dirty="0" smtClean="0"/>
              <a:t>Legal Services Commissioner v Orchard </a:t>
            </a:r>
            <a:r>
              <a:rPr lang="en-AU" sz="2400" dirty="0" smtClean="0"/>
              <a:t>[2012] QCAT 583</a:t>
            </a:r>
          </a:p>
          <a:p>
            <a:pPr>
              <a:buClr>
                <a:schemeClr val="bg2">
                  <a:lumMod val="75000"/>
                </a:schemeClr>
              </a:buClr>
            </a:pPr>
            <a:endParaRPr lang="en-AU" sz="2400" b="1" dirty="0" smtClean="0">
              <a:solidFill>
                <a:srgbClr val="F47A22"/>
              </a:solidFill>
            </a:endParaRPr>
          </a:p>
          <a:p>
            <a:pPr>
              <a:buClr>
                <a:schemeClr val="bg2">
                  <a:lumMod val="75000"/>
                </a:schemeClr>
              </a:buClr>
            </a:pPr>
            <a:r>
              <a:rPr lang="en-AU" sz="2400" b="1" dirty="0" smtClean="0">
                <a:solidFill>
                  <a:srgbClr val="F47A22"/>
                </a:solidFill>
              </a:rPr>
              <a:t>Rule 28.1 ASCR</a:t>
            </a:r>
          </a:p>
          <a:p>
            <a:pPr>
              <a:buClr>
                <a:schemeClr val="bg2">
                  <a:lumMod val="75000"/>
                </a:schemeClr>
              </a:buClr>
            </a:pPr>
            <a:r>
              <a:rPr lang="en-AU" sz="2400" dirty="0" smtClean="0"/>
              <a:t>A solicitor must not publish or take steps towards the publication of any material concerning current proceedings which may prejudice a fair trial or the administration of justice.</a:t>
            </a:r>
          </a:p>
          <a:p>
            <a:pPr lvl="1" indent="0">
              <a:buClr>
                <a:schemeClr val="bg2">
                  <a:lumMod val="75000"/>
                </a:schemeClr>
              </a:buClr>
              <a:buNone/>
            </a:pPr>
            <a:endParaRPr lang="en-AU" sz="2400" dirty="0"/>
          </a:p>
        </p:txBody>
      </p:sp>
    </p:spTree>
    <p:extLst>
      <p:ext uri="{BB962C8B-B14F-4D97-AF65-F5344CB8AC3E}">
        <p14:creationId xmlns:p14="http://schemas.microsoft.com/office/powerpoint/2010/main" val="6761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276872"/>
            <a:ext cx="6372200" cy="1296144"/>
          </a:xfrm>
        </p:spPr>
        <p:txBody>
          <a:bodyPr anchor="t"/>
          <a:lstStyle/>
          <a:p>
            <a:pPr algn="ctr"/>
            <a:r>
              <a:rPr lang="en-AU" sz="5300" dirty="0" smtClean="0"/>
              <a:t>CASE STUDY 5</a:t>
            </a:r>
            <a:endParaRPr lang="en-AU" sz="53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4572000" cy="6858000"/>
          </a:xfrm>
          <a:prstGeom prst="rect">
            <a:avLst/>
          </a:prstGeom>
        </p:spPr>
      </p:pic>
    </p:spTree>
    <p:extLst>
      <p:ext uri="{BB962C8B-B14F-4D97-AF65-F5344CB8AC3E}">
        <p14:creationId xmlns:p14="http://schemas.microsoft.com/office/powerpoint/2010/main" val="501516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5</a:t>
            </a:r>
            <a:endParaRPr lang="en-AU" dirty="0"/>
          </a:p>
        </p:txBody>
      </p:sp>
      <p:sp>
        <p:nvSpPr>
          <p:cNvPr id="3" name="Content Placeholder 2"/>
          <p:cNvSpPr>
            <a:spLocks noGrp="1"/>
          </p:cNvSpPr>
          <p:nvPr>
            <p:ph idx="1"/>
          </p:nvPr>
        </p:nvSpPr>
        <p:spPr/>
        <p:txBody>
          <a:bodyPr/>
          <a:lstStyle/>
          <a:p>
            <a:r>
              <a:rPr lang="en-AU" dirty="0"/>
              <a:t>You act for Always Ready Corporation (</a:t>
            </a:r>
            <a:r>
              <a:rPr lang="en-AU" b="1" dirty="0"/>
              <a:t>ARC</a:t>
            </a:r>
            <a:r>
              <a:rPr lang="en-AU" dirty="0"/>
              <a:t>). ARC is the manufacturer and distributor of an extension ladder. </a:t>
            </a:r>
            <a:br>
              <a:rPr lang="en-AU" dirty="0"/>
            </a:br>
            <a:r>
              <a:rPr lang="en-AU" dirty="0"/>
              <a:t/>
            </a:r>
            <a:br>
              <a:rPr lang="en-AU" dirty="0"/>
            </a:br>
            <a:r>
              <a:rPr lang="en-AU" dirty="0"/>
              <a:t>Thursday Next (</a:t>
            </a:r>
            <a:r>
              <a:rPr lang="en-AU" b="1" dirty="0"/>
              <a:t>Thursday</a:t>
            </a:r>
            <a:r>
              <a:rPr lang="en-AU" dirty="0"/>
              <a:t>) claims to have fallen from the ladder and was injured. The ladder was been set up for her by Spike Stoker (</a:t>
            </a:r>
            <a:r>
              <a:rPr lang="en-AU" b="1" dirty="0"/>
              <a:t>Spike</a:t>
            </a:r>
            <a:r>
              <a:rPr lang="en-AU" dirty="0"/>
              <a:t>). </a:t>
            </a:r>
            <a:br>
              <a:rPr lang="en-AU" dirty="0"/>
            </a:br>
            <a:r>
              <a:rPr lang="en-AU" dirty="0"/>
              <a:t/>
            </a:r>
            <a:br>
              <a:rPr lang="en-AU" dirty="0"/>
            </a:br>
            <a:r>
              <a:rPr lang="en-AU" dirty="0"/>
              <a:t>Thursday sues ARC for damages for personal injury. ARC joins Spike as a third party on the basis that the ladder was set up in an over-extended position. </a:t>
            </a:r>
            <a:br>
              <a:rPr lang="en-AU" dirty="0"/>
            </a:br>
            <a:r>
              <a:rPr lang="en-AU" dirty="0"/>
              <a:t/>
            </a:r>
            <a:br>
              <a:rPr lang="en-AU" dirty="0"/>
            </a:br>
            <a:endParaRPr lang="en-AU" dirty="0"/>
          </a:p>
        </p:txBody>
      </p:sp>
    </p:spTree>
    <p:extLst>
      <p:ext uri="{BB962C8B-B14F-4D97-AF65-F5344CB8AC3E}">
        <p14:creationId xmlns:p14="http://schemas.microsoft.com/office/powerpoint/2010/main" val="24240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4589"/>
            <a:ext cx="2564607" cy="142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41" y="3717116"/>
            <a:ext cx="4311313" cy="144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71" y="1916467"/>
            <a:ext cx="7260629" cy="144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01727" y="797506"/>
            <a:ext cx="7571184" cy="831294"/>
          </a:xfrm>
        </p:spPr>
        <p:txBody>
          <a:bodyPr anchor="t"/>
          <a:lstStyle/>
          <a:p>
            <a:r>
              <a:rPr lang="en-AU" dirty="0" smtClean="0"/>
              <a:t>Overview</a:t>
            </a:r>
            <a:endParaRPr lang="en-AU" dirty="0"/>
          </a:p>
        </p:txBody>
      </p:sp>
      <p:sp>
        <p:nvSpPr>
          <p:cNvPr id="3" name="Content Placeholder 2"/>
          <p:cNvSpPr>
            <a:spLocks noGrp="1"/>
          </p:cNvSpPr>
          <p:nvPr>
            <p:ph idx="1"/>
          </p:nvPr>
        </p:nvSpPr>
        <p:spPr>
          <a:xfrm>
            <a:off x="11052720" y="1711204"/>
            <a:ext cx="7632848" cy="3888432"/>
          </a:xfrm>
        </p:spPr>
        <p:txBody>
          <a:bodyPr/>
          <a:lstStyle/>
          <a:p>
            <a:pPr marL="285750" indent="-285750">
              <a:buFont typeface="Arial" pitchFamily="34" charset="0"/>
              <a:buChar char="•"/>
            </a:pPr>
            <a:endParaRPr lang="en-AU" dirty="0" smtClean="0">
              <a:solidFill>
                <a:schemeClr val="tx1">
                  <a:lumMod val="65000"/>
                  <a:lumOff val="35000"/>
                </a:schemeClr>
              </a:solidFill>
            </a:endParaRPr>
          </a:p>
          <a:p>
            <a:pPr lvl="1" indent="0">
              <a:buNone/>
            </a:pPr>
            <a:endParaRPr lang="en-AU" sz="2400" dirty="0" smtClean="0">
              <a:solidFill>
                <a:schemeClr val="tx1">
                  <a:lumMod val="65000"/>
                  <a:lumOff val="35000"/>
                </a:schemeClr>
              </a:solidFill>
            </a:endParaRPr>
          </a:p>
          <a:p>
            <a:endParaRPr lang="en-AU" sz="2400" b="1" dirty="0" smtClean="0">
              <a:solidFill>
                <a:schemeClr val="tx1">
                  <a:lumMod val="65000"/>
                  <a:lumOff val="35000"/>
                </a:schemeClr>
              </a:solidFill>
            </a:endParaRPr>
          </a:p>
        </p:txBody>
      </p:sp>
      <p:sp>
        <p:nvSpPr>
          <p:cNvPr id="5" name="TextBox 4"/>
          <p:cNvSpPr txBox="1"/>
          <p:nvPr/>
        </p:nvSpPr>
        <p:spPr>
          <a:xfrm>
            <a:off x="1128242" y="2204864"/>
            <a:ext cx="6828134" cy="1107996"/>
          </a:xfrm>
          <a:prstGeom prst="rect">
            <a:avLst/>
          </a:prstGeom>
          <a:noFill/>
        </p:spPr>
        <p:txBody>
          <a:bodyPr wrap="square" rtlCol="0">
            <a:spAutoFit/>
          </a:bodyPr>
          <a:lstStyle/>
          <a:p>
            <a:pPr algn="ctr">
              <a:spcAft>
                <a:spcPts val="600"/>
              </a:spcAft>
            </a:pPr>
            <a:r>
              <a:rPr lang="en-AU" sz="2400" b="1" dirty="0">
                <a:solidFill>
                  <a:schemeClr val="tx1">
                    <a:lumMod val="65000"/>
                    <a:lumOff val="35000"/>
                  </a:schemeClr>
                </a:solidFill>
              </a:rPr>
              <a:t>Brief </a:t>
            </a:r>
            <a:r>
              <a:rPr lang="en-AU" sz="2400" b="1" dirty="0" smtClean="0">
                <a:solidFill>
                  <a:schemeClr val="tx1">
                    <a:lumMod val="65000"/>
                    <a:lumOff val="35000"/>
                  </a:schemeClr>
                </a:solidFill>
              </a:rPr>
              <a:t>background</a:t>
            </a:r>
          </a:p>
          <a:p>
            <a:pPr algn="ctr"/>
            <a:r>
              <a:rPr lang="en-AU" sz="1900" dirty="0" smtClean="0">
                <a:solidFill>
                  <a:schemeClr val="tx1">
                    <a:lumMod val="65000"/>
                    <a:lumOff val="35000"/>
                  </a:schemeClr>
                </a:solidFill>
              </a:rPr>
              <a:t>History </a:t>
            </a:r>
            <a:r>
              <a:rPr lang="en-AU" sz="1900" dirty="0">
                <a:solidFill>
                  <a:schemeClr val="tx1">
                    <a:lumMod val="65000"/>
                    <a:lumOff val="35000"/>
                  </a:schemeClr>
                </a:solidFill>
              </a:rPr>
              <a:t>of the </a:t>
            </a:r>
            <a:r>
              <a:rPr lang="en-AU" sz="1900" i="1" dirty="0" smtClean="0">
                <a:solidFill>
                  <a:schemeClr val="tx1">
                    <a:lumMod val="65000"/>
                    <a:lumOff val="35000"/>
                  </a:schemeClr>
                </a:solidFill>
              </a:rPr>
              <a:t>Australian Solicitors Conduct Rules (ASCR</a:t>
            </a:r>
            <a:r>
              <a:rPr lang="en-AU" sz="1900" i="1" dirty="0">
                <a:solidFill>
                  <a:schemeClr val="tx1">
                    <a:lumMod val="65000"/>
                    <a:lumOff val="35000"/>
                  </a:schemeClr>
                </a:solidFill>
              </a:rPr>
              <a:t>)</a:t>
            </a:r>
          </a:p>
          <a:p>
            <a:pPr algn="ctr"/>
            <a:endParaRPr lang="en-AU" dirty="0"/>
          </a:p>
        </p:txBody>
      </p:sp>
      <p:sp>
        <p:nvSpPr>
          <p:cNvPr id="10" name="TextBox 9"/>
          <p:cNvSpPr txBox="1"/>
          <p:nvPr/>
        </p:nvSpPr>
        <p:spPr>
          <a:xfrm>
            <a:off x="1004616" y="4000066"/>
            <a:ext cx="4110432" cy="830997"/>
          </a:xfrm>
          <a:prstGeom prst="rect">
            <a:avLst/>
          </a:prstGeom>
          <a:noFill/>
        </p:spPr>
        <p:txBody>
          <a:bodyPr wrap="square" rtlCol="0">
            <a:spAutoFit/>
          </a:bodyPr>
          <a:lstStyle/>
          <a:p>
            <a:pPr algn="ctr"/>
            <a:r>
              <a:rPr lang="en-AU" sz="2400" b="1" dirty="0">
                <a:solidFill>
                  <a:schemeClr val="tx1">
                    <a:lumMod val="65000"/>
                    <a:lumOff val="35000"/>
                  </a:schemeClr>
                </a:solidFill>
              </a:rPr>
              <a:t>What are the fundamental duties of a solicitor?</a:t>
            </a:r>
          </a:p>
        </p:txBody>
      </p:sp>
      <p:sp>
        <p:nvSpPr>
          <p:cNvPr id="11" name="TextBox 10"/>
          <p:cNvSpPr txBox="1"/>
          <p:nvPr/>
        </p:nvSpPr>
        <p:spPr>
          <a:xfrm>
            <a:off x="5580112" y="4000066"/>
            <a:ext cx="2564607" cy="830997"/>
          </a:xfrm>
          <a:prstGeom prst="rect">
            <a:avLst/>
          </a:prstGeom>
          <a:noFill/>
        </p:spPr>
        <p:txBody>
          <a:bodyPr wrap="square" rtlCol="0">
            <a:spAutoFit/>
          </a:bodyPr>
          <a:lstStyle/>
          <a:p>
            <a:pPr algn="ctr"/>
            <a:r>
              <a:rPr lang="en-AU" sz="2400" b="1" dirty="0">
                <a:solidFill>
                  <a:schemeClr val="tx1">
                    <a:lumMod val="65000"/>
                    <a:lumOff val="35000"/>
                  </a:schemeClr>
                </a:solidFill>
              </a:rPr>
              <a:t>A focus on select rules </a:t>
            </a:r>
          </a:p>
        </p:txBody>
      </p:sp>
    </p:spTree>
    <p:extLst>
      <p:ext uri="{BB962C8B-B14F-4D97-AF65-F5344CB8AC3E}">
        <p14:creationId xmlns:p14="http://schemas.microsoft.com/office/powerpoint/2010/main" val="160595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571184" cy="3240359"/>
          </a:xfrm>
        </p:spPr>
        <p:txBody>
          <a:bodyPr/>
          <a:lstStyle/>
          <a:p>
            <a:r>
              <a:rPr lang="en-AU" dirty="0"/>
              <a:t>The matter is being heard in the Magistrates Court. On arrival at the Court, you observe Thursday and Spike in discussion. You feel that Thursday and Spike are acting suspiciously. </a:t>
            </a:r>
            <a:br>
              <a:rPr lang="en-AU" dirty="0"/>
            </a:br>
            <a:r>
              <a:rPr lang="en-AU" dirty="0"/>
              <a:t/>
            </a:r>
            <a:br>
              <a:rPr lang="en-AU" dirty="0"/>
            </a:br>
            <a:endParaRPr lang="en-AU" dirty="0" smtClean="0"/>
          </a:p>
          <a:p>
            <a:pPr marL="342900" indent="-342900">
              <a:buFont typeface="Wingdings" pitchFamily="2" charset="2"/>
              <a:buChar char="Ø"/>
            </a:pPr>
            <a:r>
              <a:rPr lang="en-AU" b="1" dirty="0" smtClean="0"/>
              <a:t>In </a:t>
            </a:r>
            <a:r>
              <a:rPr lang="en-AU" b="1" dirty="0"/>
              <a:t>cross-examination of Thursday, it is permissible for you to convey that Thursday and Spike were planning to fraudulently implicate your client as being solely responsible for the </a:t>
            </a:r>
            <a:r>
              <a:rPr lang="en-AU" b="1" dirty="0" smtClean="0"/>
              <a:t>accident?</a:t>
            </a:r>
          </a:p>
          <a:p>
            <a:pPr marL="342900" indent="-342900">
              <a:buFont typeface="Wingdings" pitchFamily="2" charset="2"/>
              <a:buChar char="Ø"/>
            </a:pPr>
            <a:r>
              <a:rPr lang="en-AU" b="1" dirty="0" smtClean="0"/>
              <a:t>What </a:t>
            </a:r>
            <a:r>
              <a:rPr lang="en-AU" b="1" dirty="0"/>
              <a:t>do you need to have regard to if you intend to plead an allegation of fraud, serious misconduct or criminality? </a:t>
            </a:r>
            <a:endParaRPr lang="en-AU" dirty="0"/>
          </a:p>
          <a:p>
            <a:endParaRPr lang="en-AU" dirty="0"/>
          </a:p>
        </p:txBody>
      </p:sp>
    </p:spTree>
    <p:extLst>
      <p:ext uri="{BB962C8B-B14F-4D97-AF65-F5344CB8AC3E}">
        <p14:creationId xmlns:p14="http://schemas.microsoft.com/office/powerpoint/2010/main" val="35192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5: relevant rules</a:t>
            </a:r>
            <a:endParaRPr lang="en-AU" dirty="0"/>
          </a:p>
        </p:txBody>
      </p:sp>
      <p:sp>
        <p:nvSpPr>
          <p:cNvPr id="3" name="Content Placeholder 2"/>
          <p:cNvSpPr>
            <a:spLocks noGrp="1"/>
          </p:cNvSpPr>
          <p:nvPr>
            <p:ph idx="1"/>
          </p:nvPr>
        </p:nvSpPr>
        <p:spPr/>
        <p:txBody>
          <a:bodyPr/>
          <a:lstStyle/>
          <a:p>
            <a:pPr marL="342900" indent="-342900">
              <a:spcBef>
                <a:spcPts val="0"/>
              </a:spcBef>
              <a:spcAft>
                <a:spcPts val="2400"/>
              </a:spcAft>
              <a:buClr>
                <a:schemeClr val="bg2">
                  <a:lumMod val="75000"/>
                </a:schemeClr>
              </a:buClr>
              <a:buFont typeface="Arial" pitchFamily="34" charset="0"/>
              <a:buChar char="•"/>
            </a:pPr>
            <a:r>
              <a:rPr lang="en-AU" sz="2400" b="1" dirty="0" smtClean="0">
                <a:solidFill>
                  <a:srgbClr val="F47A22"/>
                </a:solidFill>
              </a:rPr>
              <a:t>Rule 21.3 </a:t>
            </a:r>
            <a:r>
              <a:rPr lang="en-AU" sz="2400" dirty="0" smtClean="0"/>
              <a:t>– proper basis to allege </a:t>
            </a:r>
            <a:br>
              <a:rPr lang="en-AU" sz="2400" dirty="0" smtClean="0"/>
            </a:br>
            <a:r>
              <a:rPr lang="en-AU" sz="2400" dirty="0" smtClean="0"/>
              <a:t>		  on reasonable grounds</a:t>
            </a:r>
          </a:p>
          <a:p>
            <a:pPr marL="342900" indent="-342900">
              <a:spcBef>
                <a:spcPts val="0"/>
              </a:spcBef>
              <a:spcAft>
                <a:spcPts val="2400"/>
              </a:spcAft>
              <a:buClr>
                <a:schemeClr val="bg2">
                  <a:lumMod val="75000"/>
                </a:schemeClr>
              </a:buClr>
              <a:buFont typeface="Arial" pitchFamily="34" charset="0"/>
              <a:buChar char="•"/>
            </a:pPr>
            <a:r>
              <a:rPr lang="en-AU" sz="2400" b="1" dirty="0" smtClean="0">
                <a:solidFill>
                  <a:srgbClr val="F47A22"/>
                </a:solidFill>
              </a:rPr>
              <a:t>Rule 21.1 </a:t>
            </a:r>
            <a:r>
              <a:rPr lang="en-AU" sz="2400" dirty="0" smtClean="0"/>
              <a:t>– invocation of court power</a:t>
            </a:r>
          </a:p>
          <a:p>
            <a:pPr marL="342900" indent="-342900">
              <a:spcBef>
                <a:spcPts val="0"/>
              </a:spcBef>
              <a:spcAft>
                <a:spcPts val="2400"/>
              </a:spcAft>
              <a:buClr>
                <a:schemeClr val="bg2">
                  <a:lumMod val="75000"/>
                </a:schemeClr>
              </a:buClr>
              <a:buFont typeface="Arial" pitchFamily="34" charset="0"/>
              <a:buChar char="•"/>
            </a:pPr>
            <a:r>
              <a:rPr lang="en-AU" sz="2400" b="1" dirty="0" smtClean="0">
                <a:solidFill>
                  <a:srgbClr val="F47A22"/>
                </a:solidFill>
              </a:rPr>
              <a:t>Rule 22.2 </a:t>
            </a:r>
            <a:r>
              <a:rPr lang="en-AU" sz="2400" dirty="0" smtClean="0"/>
              <a:t>– allegation made under privilege</a:t>
            </a:r>
          </a:p>
          <a:p>
            <a:pPr marL="342900" indent="-342900">
              <a:buClr>
                <a:schemeClr val="bg2">
                  <a:lumMod val="75000"/>
                </a:schemeClr>
              </a:buClr>
              <a:buFont typeface="Arial" pitchFamily="34" charset="0"/>
              <a:buChar char="•"/>
            </a:pPr>
            <a:r>
              <a:rPr lang="en-AU" sz="2400" b="1" dirty="0" smtClean="0">
                <a:solidFill>
                  <a:srgbClr val="F47A22"/>
                </a:solidFill>
              </a:rPr>
              <a:t>Rule 34.1 </a:t>
            </a:r>
            <a:r>
              <a:rPr lang="en-AU" sz="2400" dirty="0" smtClean="0"/>
              <a:t>– dealings with other persons</a:t>
            </a:r>
          </a:p>
          <a:p>
            <a:pPr marL="342900" indent="-342900">
              <a:buFont typeface="Arial" pitchFamily="34" charset="0"/>
              <a:buChar char="•"/>
            </a:pPr>
            <a:endParaRPr lang="en-AU" sz="2400" dirty="0"/>
          </a:p>
        </p:txBody>
      </p:sp>
    </p:spTree>
    <p:extLst>
      <p:ext uri="{BB962C8B-B14F-4D97-AF65-F5344CB8AC3E}">
        <p14:creationId xmlns:p14="http://schemas.microsoft.com/office/powerpoint/2010/main" val="25118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study 5: relevant cases</a:t>
            </a:r>
            <a:endParaRPr lang="en-AU" dirty="0"/>
          </a:p>
        </p:txBody>
      </p:sp>
      <p:sp>
        <p:nvSpPr>
          <p:cNvPr id="3" name="Content Placeholder 2"/>
          <p:cNvSpPr>
            <a:spLocks noGrp="1"/>
          </p:cNvSpPr>
          <p:nvPr>
            <p:ph idx="1"/>
          </p:nvPr>
        </p:nvSpPr>
        <p:spPr/>
        <p:txBody>
          <a:bodyPr/>
          <a:lstStyle/>
          <a:p>
            <a:pPr marL="342900" indent="-342900">
              <a:spcBef>
                <a:spcPts val="0"/>
              </a:spcBef>
              <a:spcAft>
                <a:spcPts val="1800"/>
              </a:spcAft>
              <a:buFont typeface="Arial" pitchFamily="34" charset="0"/>
              <a:buChar char="•"/>
            </a:pPr>
            <a:endParaRPr lang="en-AU" b="1" i="1" dirty="0" smtClean="0"/>
          </a:p>
          <a:p>
            <a:pPr marL="342900" indent="-342900">
              <a:spcBef>
                <a:spcPts val="0"/>
              </a:spcBef>
              <a:spcAft>
                <a:spcPts val="1800"/>
              </a:spcAft>
              <a:buFont typeface="Arial" pitchFamily="34" charset="0"/>
              <a:buChar char="•"/>
            </a:pPr>
            <a:r>
              <a:rPr lang="en-AU" b="1" i="1" dirty="0" smtClean="0"/>
              <a:t>Rees </a:t>
            </a:r>
            <a:r>
              <a:rPr lang="en-AU" b="1" i="1" dirty="0" smtClean="0"/>
              <a:t>v Bailey Aluminium Products Pty Ltd </a:t>
            </a:r>
            <a:r>
              <a:rPr lang="en-AU" dirty="0" smtClean="0"/>
              <a:t>[2008] VSCA 244</a:t>
            </a:r>
          </a:p>
          <a:p>
            <a:pPr marL="342900" indent="-342900">
              <a:spcBef>
                <a:spcPts val="0"/>
              </a:spcBef>
              <a:spcAft>
                <a:spcPts val="1800"/>
              </a:spcAft>
              <a:buFont typeface="Arial" pitchFamily="34" charset="0"/>
              <a:buChar char="•"/>
            </a:pPr>
            <a:r>
              <a:rPr lang="en-AU" b="1" i="1" dirty="0" smtClean="0"/>
              <a:t>Ashby v Commonwealth of Australia (No 4) </a:t>
            </a:r>
            <a:r>
              <a:rPr lang="en-AU" dirty="0" smtClean="0"/>
              <a:t>[2012] FCA 1411</a:t>
            </a:r>
          </a:p>
          <a:p>
            <a:pPr marL="342900" indent="-342900">
              <a:spcBef>
                <a:spcPts val="0"/>
              </a:spcBef>
              <a:spcAft>
                <a:spcPts val="1800"/>
              </a:spcAft>
              <a:buFont typeface="Arial" pitchFamily="34" charset="0"/>
              <a:buChar char="•"/>
            </a:pPr>
            <a:r>
              <a:rPr lang="en-AU" b="1" i="1" dirty="0" smtClean="0"/>
              <a:t>Clyne v NSW Bar Association </a:t>
            </a:r>
            <a:r>
              <a:rPr lang="en-AU" dirty="0" smtClean="0"/>
              <a:t>(1960) 104 CLR </a:t>
            </a:r>
            <a:r>
              <a:rPr lang="en-AU" dirty="0" smtClean="0"/>
              <a:t>186</a:t>
            </a:r>
            <a:endParaRPr lang="en-AU" dirty="0" smtClean="0"/>
          </a:p>
        </p:txBody>
      </p:sp>
    </p:spTree>
    <p:extLst>
      <p:ext uri="{BB962C8B-B14F-4D97-AF65-F5344CB8AC3E}">
        <p14:creationId xmlns:p14="http://schemas.microsoft.com/office/powerpoint/2010/main" val="149013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841576" y="908720"/>
            <a:ext cx="4464496" cy="785668"/>
          </a:xfrm>
        </p:spPr>
        <p:txBody>
          <a:bodyPr anchor="t"/>
          <a:lstStyle/>
          <a:p>
            <a:pPr>
              <a:defRPr/>
            </a:pPr>
            <a:r>
              <a:rPr dirty="0" smtClean="0"/>
              <a:t>Contact Details</a:t>
            </a:r>
          </a:p>
        </p:txBody>
      </p:sp>
      <p:sp>
        <p:nvSpPr>
          <p:cNvPr id="62467" name="Content Placeholder 2"/>
          <p:cNvSpPr>
            <a:spLocks noGrp="1"/>
          </p:cNvSpPr>
          <p:nvPr>
            <p:ph idx="1"/>
          </p:nvPr>
        </p:nvSpPr>
        <p:spPr>
          <a:xfrm>
            <a:off x="3481536" y="2060848"/>
            <a:ext cx="7571184" cy="3240359"/>
          </a:xfrm>
        </p:spPr>
        <p:txBody>
          <a:bodyPr/>
          <a:lstStyle/>
          <a:p>
            <a:pPr>
              <a:defRPr/>
            </a:pPr>
            <a:r>
              <a:rPr lang="en-AU" b="1" dirty="0"/>
              <a:t> </a:t>
            </a:r>
            <a:r>
              <a:rPr lang="en-AU" b="1" dirty="0" smtClean="0"/>
              <a:t>    QLS Ethics Centre</a:t>
            </a:r>
          </a:p>
          <a:p>
            <a:pPr>
              <a:defRPr/>
            </a:pPr>
            <a:r>
              <a:rPr lang="en-AU" dirty="0" smtClean="0"/>
              <a:t>     </a:t>
            </a:r>
            <a:r>
              <a:rPr lang="en-AU" b="1" dirty="0" smtClean="0"/>
              <a:t>p</a:t>
            </a:r>
            <a:r>
              <a:rPr lang="en-AU" dirty="0" smtClean="0"/>
              <a:t> </a:t>
            </a:r>
            <a:r>
              <a:rPr lang="en-AU" dirty="0"/>
              <a:t>3842 5843</a:t>
            </a:r>
          </a:p>
          <a:p>
            <a:pPr>
              <a:defRPr/>
            </a:pPr>
            <a:r>
              <a:rPr lang="en-AU" dirty="0" smtClean="0"/>
              <a:t>     ethics@qls.com.au</a:t>
            </a:r>
            <a:endParaRPr lang="en-AU" dirty="0"/>
          </a:p>
          <a:p>
            <a:pPr>
              <a:defRPr/>
            </a:pPr>
            <a:r>
              <a:rPr lang="en-AU" b="1" dirty="0" smtClean="0"/>
              <a:t>&gt;&gt;</a:t>
            </a:r>
            <a:r>
              <a:rPr lang="en-AU" dirty="0" smtClean="0"/>
              <a:t> ethics.qls.com.au</a:t>
            </a:r>
            <a:endParaRPr lang="en-AU" dirty="0"/>
          </a:p>
          <a:p>
            <a:pPr>
              <a:defRPr/>
            </a:pPr>
            <a:endParaRPr lang="en-AU" dirty="0"/>
          </a:p>
          <a:p>
            <a:pPr>
              <a:defRPr/>
            </a:pPr>
            <a:r>
              <a:rPr lang="en-AU" b="1" dirty="0" smtClean="0"/>
              <a:t>     Stafford </a:t>
            </a:r>
            <a:r>
              <a:rPr lang="en-AU" b="1" dirty="0"/>
              <a:t>Shepherd</a:t>
            </a:r>
          </a:p>
          <a:p>
            <a:pPr>
              <a:defRPr/>
            </a:pPr>
            <a:r>
              <a:rPr lang="en-AU" dirty="0" smtClean="0"/>
              <a:t>     s.shepherd@qls.com.au</a:t>
            </a:r>
            <a:endParaRPr lang="en-AU" dirty="0"/>
          </a:p>
          <a:p>
            <a:pPr>
              <a:defRPr/>
            </a:pPr>
            <a:r>
              <a:rPr lang="en-AU" b="1" dirty="0" smtClean="0"/>
              <a:t>     p</a:t>
            </a:r>
            <a:r>
              <a:rPr lang="en-AU" dirty="0" smtClean="0"/>
              <a:t> </a:t>
            </a:r>
            <a:r>
              <a:rPr lang="en-AU" dirty="0"/>
              <a:t>3842 5967</a:t>
            </a:r>
          </a:p>
          <a:p>
            <a:pPr>
              <a:defRPr/>
            </a:pP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000" y="-12427"/>
            <a:ext cx="4651286" cy="6669360"/>
          </a:xfrm>
          <a:prstGeom prst="rect">
            <a:avLst/>
          </a:prstGeom>
        </p:spPr>
      </p:pic>
    </p:spTree>
    <p:extLst>
      <p:ext uri="{BB962C8B-B14F-4D97-AF65-F5344CB8AC3E}">
        <p14:creationId xmlns:p14="http://schemas.microsoft.com/office/powerpoint/2010/main" val="324515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2467">
                                            <p:txEl>
                                              <p:pRg st="5" end="5"/>
                                            </p:txEl>
                                          </p:spTgt>
                                        </p:tgtEl>
                                        <p:attrNameLst>
                                          <p:attrName>style.visibility</p:attrName>
                                        </p:attrNameLst>
                                      </p:cBhvr>
                                      <p:to>
                                        <p:strVal val="visible"/>
                                      </p:to>
                                    </p:set>
                                    <p:animEffect transition="in" filter="fade">
                                      <p:cBhvr>
                                        <p:cTn id="21" dur="500"/>
                                        <p:tgtEl>
                                          <p:spTgt spid="6246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2467">
                                            <p:txEl>
                                              <p:pRg st="6" end="6"/>
                                            </p:txEl>
                                          </p:spTgt>
                                        </p:tgtEl>
                                        <p:attrNameLst>
                                          <p:attrName>style.visibility</p:attrName>
                                        </p:attrNameLst>
                                      </p:cBhvr>
                                      <p:to>
                                        <p:strVal val="visible"/>
                                      </p:to>
                                    </p:set>
                                    <p:animEffect transition="in" filter="fade">
                                      <p:cBhvr>
                                        <p:cTn id="24" dur="500"/>
                                        <p:tgtEl>
                                          <p:spTgt spid="6246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2467">
                                            <p:txEl>
                                              <p:pRg st="7" end="7"/>
                                            </p:txEl>
                                          </p:spTgt>
                                        </p:tgtEl>
                                        <p:attrNameLst>
                                          <p:attrName>style.visibility</p:attrName>
                                        </p:attrNameLst>
                                      </p:cBhvr>
                                      <p:to>
                                        <p:strVal val="visible"/>
                                      </p:to>
                                    </p:set>
                                    <p:animEffect transition="in" filter="fade">
                                      <p:cBhvr>
                                        <p:cTn id="27"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665" y="4431044"/>
            <a:ext cx="62547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17240" y="817835"/>
            <a:ext cx="7571184" cy="1243013"/>
          </a:xfrm>
        </p:spPr>
        <p:txBody>
          <a:bodyPr anchor="t"/>
          <a:lstStyle/>
          <a:p>
            <a:r>
              <a:rPr lang="en-AU" dirty="0"/>
              <a:t>Sir Gerard Brennan AC </a:t>
            </a:r>
            <a:r>
              <a:rPr lang="en-AU" dirty="0" smtClean="0"/>
              <a:t>on </a:t>
            </a:r>
            <a:r>
              <a:rPr lang="en-AU" i="1" dirty="0" smtClean="0"/>
              <a:t>ethics </a:t>
            </a:r>
            <a:r>
              <a:rPr lang="en-AU" dirty="0" smtClean="0"/>
              <a:t>– </a:t>
            </a:r>
            <a:br>
              <a:rPr lang="en-AU" dirty="0" smtClean="0"/>
            </a:br>
            <a:r>
              <a:rPr lang="en-AU" sz="2400" b="0" dirty="0" smtClean="0">
                <a:solidFill>
                  <a:schemeClr val="tx1">
                    <a:lumMod val="65000"/>
                    <a:lumOff val="35000"/>
                  </a:schemeClr>
                </a:solidFill>
              </a:rPr>
              <a:t>Address </a:t>
            </a:r>
            <a:r>
              <a:rPr lang="en-AU" sz="2400" b="0" dirty="0">
                <a:solidFill>
                  <a:schemeClr val="tx1">
                    <a:lumMod val="65000"/>
                    <a:lumOff val="35000"/>
                  </a:schemeClr>
                </a:solidFill>
              </a:rPr>
              <a:t>to Queensland Bar Association </a:t>
            </a:r>
            <a:r>
              <a:rPr lang="en-AU" sz="2400" b="0" dirty="0" smtClean="0">
                <a:solidFill>
                  <a:schemeClr val="tx1">
                    <a:lumMod val="65000"/>
                    <a:lumOff val="35000"/>
                  </a:schemeClr>
                </a:solidFill>
              </a:rPr>
              <a:t>3 </a:t>
            </a:r>
            <a:r>
              <a:rPr lang="en-AU" sz="2400" b="0" dirty="0">
                <a:solidFill>
                  <a:schemeClr val="tx1">
                    <a:lumMod val="65000"/>
                    <a:lumOff val="35000"/>
                  </a:schemeClr>
                </a:solidFill>
              </a:rPr>
              <a:t>May 1992</a:t>
            </a:r>
          </a:p>
        </p:txBody>
      </p:sp>
      <p:grpSp>
        <p:nvGrpSpPr>
          <p:cNvPr id="31" name="Group 30"/>
          <p:cNvGrpSpPr/>
          <p:nvPr/>
        </p:nvGrpSpPr>
        <p:grpSpPr>
          <a:xfrm>
            <a:off x="899592" y="2058988"/>
            <a:ext cx="3528391" cy="1519237"/>
            <a:chOff x="971600" y="2058988"/>
            <a:chExt cx="3528391" cy="1519237"/>
          </a:xfrm>
        </p:grpSpPr>
        <p:pic>
          <p:nvPicPr>
            <p:cNvPr id="105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14" y="2058988"/>
              <a:ext cx="3521075"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71600" y="2217260"/>
              <a:ext cx="3528391" cy="830997"/>
            </a:xfrm>
            <a:prstGeom prst="rect">
              <a:avLst/>
            </a:prstGeom>
            <a:noFill/>
          </p:spPr>
          <p:txBody>
            <a:bodyPr wrap="square" rtlCol="0">
              <a:spAutoFit/>
            </a:bodyPr>
            <a:lstStyle/>
            <a:p>
              <a:pPr marL="0" lvl="1" algn="ctr"/>
              <a:r>
                <a:rPr lang="en-AU" sz="2400" b="1" i="1" dirty="0">
                  <a:solidFill>
                    <a:schemeClr val="tx1">
                      <a:lumMod val="65000"/>
                      <a:lumOff val="35000"/>
                    </a:schemeClr>
                  </a:solidFill>
                </a:rPr>
                <a:t>“cannot be </a:t>
              </a:r>
              <a:r>
                <a:rPr lang="en-AU" sz="2400" b="1" i="1" dirty="0" smtClean="0">
                  <a:solidFill>
                    <a:schemeClr val="tx1">
                      <a:lumMod val="65000"/>
                      <a:lumOff val="35000"/>
                    </a:schemeClr>
                  </a:solidFill>
                </a:rPr>
                <a:t/>
              </a:r>
              <a:br>
                <a:rPr lang="en-AU" sz="2400" b="1" i="1" dirty="0" smtClean="0">
                  <a:solidFill>
                    <a:schemeClr val="tx1">
                      <a:lumMod val="65000"/>
                      <a:lumOff val="35000"/>
                    </a:schemeClr>
                  </a:solidFill>
                </a:rPr>
              </a:br>
              <a:r>
                <a:rPr lang="en-AU" sz="2400" b="1" i="1" dirty="0" smtClean="0">
                  <a:solidFill>
                    <a:schemeClr val="tx1">
                      <a:lumMod val="65000"/>
                      <a:lumOff val="35000"/>
                    </a:schemeClr>
                  </a:solidFill>
                </a:rPr>
                <a:t>reduced to </a:t>
              </a:r>
              <a:r>
                <a:rPr lang="en-AU" sz="2400" b="1" i="1" dirty="0">
                  <a:solidFill>
                    <a:schemeClr val="tx1">
                      <a:lumMod val="65000"/>
                      <a:lumOff val="35000"/>
                    </a:schemeClr>
                  </a:solidFill>
                </a:rPr>
                <a:t>rules</a:t>
              </a:r>
              <a:r>
                <a:rPr lang="en-AU" sz="2400" b="1" i="1" dirty="0" smtClean="0">
                  <a:solidFill>
                    <a:schemeClr val="tx1">
                      <a:lumMod val="65000"/>
                      <a:lumOff val="35000"/>
                    </a:schemeClr>
                  </a:solidFill>
                </a:rPr>
                <a:t>”</a:t>
              </a:r>
              <a:endParaRPr lang="en-AU" sz="2400" b="1" i="1" dirty="0">
                <a:solidFill>
                  <a:schemeClr val="tx1">
                    <a:lumMod val="65000"/>
                    <a:lumOff val="35000"/>
                  </a:schemeClr>
                </a:solidFill>
              </a:endParaRPr>
            </a:p>
          </p:txBody>
        </p:sp>
      </p:grpSp>
      <p:grpSp>
        <p:nvGrpSpPr>
          <p:cNvPr id="34" name="Group 33"/>
          <p:cNvGrpSpPr/>
          <p:nvPr/>
        </p:nvGrpSpPr>
        <p:grpSpPr>
          <a:xfrm>
            <a:off x="2515465" y="3385699"/>
            <a:ext cx="4679950" cy="922337"/>
            <a:chOff x="2587473" y="3385699"/>
            <a:chExt cx="4679950" cy="922337"/>
          </a:xfrm>
        </p:grpSpPr>
        <p:pic>
          <p:nvPicPr>
            <p:cNvPr id="105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473" y="3385699"/>
              <a:ext cx="467995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843810" y="3615407"/>
              <a:ext cx="4392486" cy="461665"/>
            </a:xfrm>
            <a:prstGeom prst="rect">
              <a:avLst/>
            </a:prstGeom>
            <a:noFill/>
          </p:spPr>
          <p:txBody>
            <a:bodyPr wrap="square" rtlCol="0">
              <a:spAutoFit/>
            </a:bodyPr>
            <a:lstStyle/>
            <a:p>
              <a:pPr marL="0" lvl="1" algn="ctr"/>
              <a:r>
                <a:rPr lang="en-AU" sz="2400" b="1" i="1" dirty="0">
                  <a:solidFill>
                    <a:schemeClr val="tx1">
                      <a:lumMod val="65000"/>
                      <a:lumOff val="35000"/>
                    </a:schemeClr>
                  </a:solidFill>
                </a:rPr>
                <a:t>“hallmark of a profession</a:t>
              </a:r>
              <a:r>
                <a:rPr lang="en-AU" sz="2400" b="1" i="1" dirty="0" smtClean="0">
                  <a:solidFill>
                    <a:schemeClr val="tx1">
                      <a:lumMod val="65000"/>
                      <a:lumOff val="35000"/>
                    </a:schemeClr>
                  </a:solidFill>
                </a:rPr>
                <a:t>”</a:t>
              </a:r>
              <a:endParaRPr lang="en-AU" sz="2400" b="1" i="1" dirty="0">
                <a:solidFill>
                  <a:schemeClr val="tx1">
                    <a:lumMod val="65000"/>
                    <a:lumOff val="35000"/>
                  </a:schemeClr>
                </a:solidFill>
              </a:endParaRPr>
            </a:p>
          </p:txBody>
        </p:sp>
      </p:grpSp>
      <p:grpSp>
        <p:nvGrpSpPr>
          <p:cNvPr id="33" name="Group 32"/>
          <p:cNvGrpSpPr/>
          <p:nvPr/>
        </p:nvGrpSpPr>
        <p:grpSpPr>
          <a:xfrm>
            <a:off x="4499992" y="2058988"/>
            <a:ext cx="3532187" cy="1519237"/>
            <a:chOff x="4572000" y="2058988"/>
            <a:chExt cx="3532187" cy="1519237"/>
          </a:xfrm>
        </p:grpSpPr>
        <p:pic>
          <p:nvPicPr>
            <p:cNvPr id="105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58988"/>
              <a:ext cx="353218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2000" y="2217260"/>
              <a:ext cx="3492000" cy="830997"/>
            </a:xfrm>
            <a:prstGeom prst="rect">
              <a:avLst/>
            </a:prstGeom>
            <a:noFill/>
          </p:spPr>
          <p:txBody>
            <a:bodyPr wrap="square" rtlCol="0">
              <a:spAutoFit/>
            </a:bodyPr>
            <a:lstStyle/>
            <a:p>
              <a:pPr marL="0" lvl="1" algn="ctr"/>
              <a:r>
                <a:rPr lang="en-AU" sz="2400" b="1" i="1" dirty="0">
                  <a:solidFill>
                    <a:schemeClr val="tx1">
                      <a:lumMod val="65000"/>
                      <a:lumOff val="35000"/>
                    </a:schemeClr>
                  </a:solidFill>
                </a:rPr>
                <a:t>“not so much </a:t>
              </a:r>
              <a:r>
                <a:rPr lang="en-AU" sz="2400" b="1" i="1" dirty="0" smtClean="0">
                  <a:solidFill>
                    <a:schemeClr val="tx1">
                      <a:lumMod val="65000"/>
                      <a:lumOff val="35000"/>
                    </a:schemeClr>
                  </a:solidFill>
                </a:rPr>
                <a:t/>
              </a:r>
              <a:br>
                <a:rPr lang="en-AU" sz="2400" b="1" i="1" dirty="0" smtClean="0">
                  <a:solidFill>
                    <a:schemeClr val="tx1">
                      <a:lumMod val="65000"/>
                      <a:lumOff val="35000"/>
                    </a:schemeClr>
                  </a:solidFill>
                </a:rPr>
              </a:br>
              <a:r>
                <a:rPr lang="en-AU" sz="2400" b="1" i="1" dirty="0" smtClean="0">
                  <a:solidFill>
                    <a:schemeClr val="tx1">
                      <a:lumMod val="65000"/>
                      <a:lumOff val="35000"/>
                    </a:schemeClr>
                  </a:solidFill>
                </a:rPr>
                <a:t>learnt </a:t>
              </a:r>
              <a:r>
                <a:rPr lang="en-AU" sz="2400" b="1" i="1" dirty="0">
                  <a:solidFill>
                    <a:schemeClr val="tx1">
                      <a:lumMod val="65000"/>
                      <a:lumOff val="35000"/>
                    </a:schemeClr>
                  </a:solidFill>
                </a:rPr>
                <a:t>as lived</a:t>
              </a:r>
              <a:r>
                <a:rPr lang="en-AU" sz="2400" b="1" i="1" dirty="0" smtClean="0">
                  <a:solidFill>
                    <a:schemeClr val="tx1">
                      <a:lumMod val="65000"/>
                      <a:lumOff val="35000"/>
                    </a:schemeClr>
                  </a:solidFill>
                </a:rPr>
                <a:t>”</a:t>
              </a:r>
              <a:endParaRPr lang="en-AU" sz="2400" b="1" i="1" dirty="0">
                <a:solidFill>
                  <a:schemeClr val="tx1">
                    <a:lumMod val="65000"/>
                    <a:lumOff val="35000"/>
                  </a:schemeClr>
                </a:solidFill>
              </a:endParaRPr>
            </a:p>
          </p:txBody>
        </p:sp>
      </p:grpSp>
      <p:sp>
        <p:nvSpPr>
          <p:cNvPr id="3" name="Content Placeholder 2"/>
          <p:cNvSpPr>
            <a:spLocks noGrp="1"/>
          </p:cNvSpPr>
          <p:nvPr>
            <p:ph idx="1"/>
          </p:nvPr>
        </p:nvSpPr>
        <p:spPr>
          <a:xfrm>
            <a:off x="1012673" y="4545124"/>
            <a:ext cx="6223623" cy="1368152"/>
          </a:xfrm>
        </p:spPr>
        <p:txBody>
          <a:bodyPr/>
          <a:lstStyle/>
          <a:p>
            <a:pPr marL="0" lvl="1" indent="0" algn="ctr">
              <a:buNone/>
              <a:defRPr/>
            </a:pPr>
            <a:r>
              <a:rPr lang="en-AU" sz="2400" b="1" i="1" dirty="0" smtClean="0"/>
              <a:t>“If </a:t>
            </a:r>
            <a:r>
              <a:rPr lang="en-AU" sz="2400" b="1" i="1" dirty="0"/>
              <a:t>ethics were reduced merely to </a:t>
            </a:r>
            <a:r>
              <a:rPr lang="en-AU" sz="2400" b="1" i="1" dirty="0" smtClean="0"/>
              <a:t/>
            </a:r>
            <a:br>
              <a:rPr lang="en-AU" sz="2400" b="1" i="1" dirty="0" smtClean="0"/>
            </a:br>
            <a:r>
              <a:rPr lang="en-AU" sz="2400" b="1" i="1" dirty="0" smtClean="0"/>
              <a:t>rules</a:t>
            </a:r>
            <a:r>
              <a:rPr lang="en-AU" sz="2400" b="1" i="1" dirty="0"/>
              <a:t>, </a:t>
            </a:r>
            <a:r>
              <a:rPr lang="en-AU" sz="2400" b="1" i="1" dirty="0" smtClean="0"/>
              <a:t>a </a:t>
            </a:r>
            <a:r>
              <a:rPr lang="en-AU" sz="2400" b="1" i="1" dirty="0"/>
              <a:t>spiritless compliance would </a:t>
            </a:r>
            <a:r>
              <a:rPr lang="en-AU" sz="2400" b="1" i="1" dirty="0" smtClean="0"/>
              <a:t/>
            </a:r>
            <a:br>
              <a:rPr lang="en-AU" sz="2400" b="1" i="1" dirty="0" smtClean="0"/>
            </a:br>
            <a:r>
              <a:rPr lang="en-AU" sz="2400" b="1" i="1" dirty="0" smtClean="0"/>
              <a:t>soon </a:t>
            </a:r>
            <a:r>
              <a:rPr lang="en-AU" sz="2400" b="1" i="1" dirty="0"/>
              <a:t>be replaced by skilful evasion</a:t>
            </a:r>
            <a:r>
              <a:rPr lang="en-AU" sz="2400" i="1" dirty="0" smtClean="0"/>
              <a:t>.</a:t>
            </a:r>
            <a:r>
              <a:rPr lang="en-AU" sz="2400" b="1" i="1" dirty="0" smtClean="0">
                <a:solidFill>
                  <a:schemeClr val="tx1">
                    <a:lumMod val="65000"/>
                    <a:lumOff val="35000"/>
                  </a:schemeClr>
                </a:solidFill>
              </a:rPr>
              <a:t>”</a:t>
            </a:r>
            <a:endParaRPr lang="en-AU" sz="2400" b="1" i="1" dirty="0">
              <a:solidFill>
                <a:schemeClr val="tx1">
                  <a:lumMod val="65000"/>
                  <a:lumOff val="35000"/>
                </a:schemeClr>
              </a:solidFill>
            </a:endParaRPr>
          </a:p>
          <a:p>
            <a:pPr marL="0" lvl="1" indent="0" algn="ctr">
              <a:buNone/>
              <a:defRPr/>
            </a:pPr>
            <a:endParaRPr lang="en-AU" sz="2400" i="1" dirty="0"/>
          </a:p>
        </p:txBody>
      </p:sp>
    </p:spTree>
    <p:extLst>
      <p:ext uri="{BB962C8B-B14F-4D97-AF65-F5344CB8AC3E}">
        <p14:creationId xmlns:p14="http://schemas.microsoft.com/office/powerpoint/2010/main" val="14553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3"/>
                                        </p:tgtEl>
                                        <p:attrNameLst>
                                          <p:attrName>style.visibility</p:attrName>
                                        </p:attrNameLst>
                                      </p:cBhvr>
                                      <p:to>
                                        <p:strVal val="visible"/>
                                      </p:to>
                                    </p:set>
                                    <p:animEffect transition="in" filter="fade">
                                      <p:cBhvr>
                                        <p:cTn id="22" dur="500"/>
                                        <p:tgtEl>
                                          <p:spTgt spid="10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57200"/>
            <a:ext cx="7570787" cy="1243608"/>
          </a:xfrm>
        </p:spPr>
        <p:txBody>
          <a:bodyPr/>
          <a:lstStyle/>
          <a:p>
            <a:pPr>
              <a:defRPr/>
            </a:pPr>
            <a:r>
              <a:rPr dirty="0" smtClean="0"/>
              <a:t>Fundamental duties of solicitors</a:t>
            </a:r>
            <a:endParaRPr sz="2400" b="0" dirty="0">
              <a:solidFill>
                <a:schemeClr val="bg2">
                  <a:lumMod val="75000"/>
                </a:schemeClr>
              </a:solidFill>
            </a:endParaRPr>
          </a:p>
        </p:txBody>
      </p:sp>
      <p:sp>
        <p:nvSpPr>
          <p:cNvPr id="9" name="Title 1"/>
          <p:cNvSpPr txBox="1">
            <a:spLocks/>
          </p:cNvSpPr>
          <p:nvPr/>
        </p:nvSpPr>
        <p:spPr>
          <a:xfrm>
            <a:off x="323850" y="188640"/>
            <a:ext cx="5040313" cy="522287"/>
          </a:xfrm>
          <a:prstGeom prst="rect">
            <a:avLst/>
          </a:prstGeom>
        </p:spPr>
        <p:txBody>
          <a:bodyPr anchor="b"/>
          <a:lstStyle>
            <a:lvl1pPr algn="l" rtl="0" eaLnBrk="0" fontAlgn="base" hangingPunct="0">
              <a:spcBef>
                <a:spcPct val="0"/>
              </a:spcBef>
              <a:spcAft>
                <a:spcPct val="0"/>
              </a:spcAft>
              <a:defRPr lang="en-AU" sz="3200" b="1" kern="1200">
                <a:solidFill>
                  <a:srgbClr val="F47A2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sz="1800" dirty="0" smtClean="0"/>
              <a:t>Fundamental duties of solicitors</a:t>
            </a:r>
            <a:endParaRPr sz="1800" b="0" dirty="0">
              <a:solidFill>
                <a:schemeClr val="bg2">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75" y="980728"/>
            <a:ext cx="2562349" cy="125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45955"/>
            <a:ext cx="2539351" cy="92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75" y="2911506"/>
            <a:ext cx="2572337" cy="102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774" y="3356992"/>
            <a:ext cx="2584370" cy="8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933056"/>
            <a:ext cx="2561781" cy="126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774" y="4733951"/>
            <a:ext cx="2584370" cy="127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75" y="5260288"/>
            <a:ext cx="2562349" cy="10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138" y="1394346"/>
            <a:ext cx="1043822" cy="52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2332954"/>
            <a:ext cx="311072" cy="51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043655">
            <a:off x="6068521" y="3394516"/>
            <a:ext cx="620974" cy="52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204195">
            <a:off x="6042927" y="5385814"/>
            <a:ext cx="734400"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158446">
            <a:off x="2406118" y="4715195"/>
            <a:ext cx="734400" cy="3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934948">
            <a:off x="2389224" y="4073291"/>
            <a:ext cx="729000" cy="3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026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wipe(left)">
                                      <p:cBhvr>
                                        <p:cTn id="19" dur="500"/>
                                        <p:tgtEl>
                                          <p:spTgt spid="1033"/>
                                        </p:tgtEl>
                                      </p:cBhvr>
                                    </p:animEffect>
                                  </p:childTnLst>
                                </p:cTn>
                              </p:par>
                              <p:par>
                                <p:cTn id="20" presetID="22" presetClass="entr" presetSubtype="8" fill="hold" nodeType="withEffect">
                                  <p:stCondLst>
                                    <p:cond delay="500"/>
                                  </p:stCondLst>
                                  <p:childTnLst>
                                    <p:set>
                                      <p:cBhvr>
                                        <p:cTn id="21" dur="1" fill="hold">
                                          <p:stCondLst>
                                            <p:cond delay="0"/>
                                          </p:stCondLst>
                                        </p:cTn>
                                        <p:tgtEl>
                                          <p:spTgt spid="1027"/>
                                        </p:tgtEl>
                                        <p:attrNameLst>
                                          <p:attrName>style.visibility</p:attrName>
                                        </p:attrNameLst>
                                      </p:cBhvr>
                                      <p:to>
                                        <p:strVal val="visible"/>
                                      </p:to>
                                    </p:set>
                                    <p:animEffect transition="in" filter="wipe(left)">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nodeType="withEffect">
                                  <p:stCondLst>
                                    <p:cond delay="500"/>
                                  </p:stCondLst>
                                  <p:childTnLst>
                                    <p:set>
                                      <p:cBhvr>
                                        <p:cTn id="29" dur="1" fill="hold">
                                          <p:stCondLst>
                                            <p:cond delay="0"/>
                                          </p:stCondLst>
                                        </p:cTn>
                                        <p:tgtEl>
                                          <p:spTgt spid="1028"/>
                                        </p:tgtEl>
                                        <p:attrNameLst>
                                          <p:attrName>style.visibility</p:attrName>
                                        </p:attrNameLst>
                                      </p:cBhvr>
                                      <p:to>
                                        <p:strVal val="visible"/>
                                      </p:to>
                                    </p:set>
                                    <p:animEffect transition="in" filter="wipe(up)">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500"/>
                                  </p:stCondLst>
                                  <p:childTnLst>
                                    <p:set>
                                      <p:cBhvr>
                                        <p:cTn id="37" dur="1" fill="hold">
                                          <p:stCondLst>
                                            <p:cond delay="0"/>
                                          </p:stCondLst>
                                        </p:cTn>
                                        <p:tgtEl>
                                          <p:spTgt spid="1029"/>
                                        </p:tgtEl>
                                        <p:attrNameLst>
                                          <p:attrName>style.visibility</p:attrName>
                                        </p:attrNameLst>
                                      </p:cBhvr>
                                      <p:to>
                                        <p:strVal val="visible"/>
                                      </p:to>
                                    </p:set>
                                    <p:animEffect transition="in" filter="wipe(left)">
                                      <p:cBhvr>
                                        <p:cTn id="38" dur="5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1" fill="hold" nodeType="withEffect">
                                  <p:stCondLst>
                                    <p:cond delay="500"/>
                                  </p:stCondLst>
                                  <p:childTnLst>
                                    <p:set>
                                      <p:cBhvr>
                                        <p:cTn id="45" dur="1" fill="hold">
                                          <p:stCondLst>
                                            <p:cond delay="0"/>
                                          </p:stCondLst>
                                        </p:cTn>
                                        <p:tgtEl>
                                          <p:spTgt spid="1030"/>
                                        </p:tgtEl>
                                        <p:attrNameLst>
                                          <p:attrName>style.visibility</p:attrName>
                                        </p:attrNameLst>
                                      </p:cBhvr>
                                      <p:to>
                                        <p:strVal val="visible"/>
                                      </p:to>
                                    </p:set>
                                    <p:animEffect transition="in" filter="wipe(up)">
                                      <p:cBhvr>
                                        <p:cTn id="46" dur="500"/>
                                        <p:tgtEl>
                                          <p:spTgt spid="10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animEffect transition="in" filter="wipe(right)">
                                      <p:cBhvr>
                                        <p:cTn id="51" dur="500"/>
                                        <p:tgtEl>
                                          <p:spTgt spid="1034"/>
                                        </p:tgtEl>
                                      </p:cBhvr>
                                    </p:animEffect>
                                  </p:childTnLst>
                                </p:cTn>
                              </p:par>
                              <p:par>
                                <p:cTn id="52" presetID="22" presetClass="entr" presetSubtype="2"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036"/>
                                        </p:tgtEl>
                                        <p:attrNameLst>
                                          <p:attrName>style.visibility</p:attrName>
                                        </p:attrNameLst>
                                      </p:cBhvr>
                                      <p:to>
                                        <p:strVal val="visible"/>
                                      </p:to>
                                    </p:set>
                                    <p:animEffect transition="in" filter="wipe(right)">
                                      <p:cBhvr>
                                        <p:cTn id="59" dur="500"/>
                                        <p:tgtEl>
                                          <p:spTgt spid="1036"/>
                                        </p:tgtEl>
                                      </p:cBhvr>
                                    </p:animEffect>
                                  </p:childTnLst>
                                </p:cTn>
                              </p:par>
                              <p:par>
                                <p:cTn id="60" presetID="22" presetClass="entr" presetSubtype="2" fill="hold" nodeType="withEffect">
                                  <p:stCondLst>
                                    <p:cond delay="50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276872"/>
            <a:ext cx="6372200" cy="1296144"/>
          </a:xfrm>
        </p:spPr>
        <p:txBody>
          <a:bodyPr anchor="t"/>
          <a:lstStyle/>
          <a:p>
            <a:pPr algn="ctr"/>
            <a:r>
              <a:rPr lang="en-AU" sz="5300" dirty="0" smtClean="0"/>
              <a:t>CASE STUDY 1</a:t>
            </a:r>
            <a:endParaRPr lang="en-AU" sz="53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4572000" cy="6858000"/>
          </a:xfrm>
          <a:prstGeom prst="rect">
            <a:avLst/>
          </a:prstGeom>
        </p:spPr>
      </p:pic>
    </p:spTree>
    <p:extLst>
      <p:ext uri="{BB962C8B-B14F-4D97-AF65-F5344CB8AC3E}">
        <p14:creationId xmlns:p14="http://schemas.microsoft.com/office/powerpoint/2010/main" val="2787890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AU" dirty="0" smtClean="0"/>
              <a:t>Case study 1</a:t>
            </a:r>
            <a:endParaRPr lang="en-AU" dirty="0"/>
          </a:p>
        </p:txBody>
      </p:sp>
      <p:sp>
        <p:nvSpPr>
          <p:cNvPr id="3" name="Content Placeholder 2"/>
          <p:cNvSpPr>
            <a:spLocks noGrp="1"/>
          </p:cNvSpPr>
          <p:nvPr>
            <p:ph idx="1"/>
          </p:nvPr>
        </p:nvSpPr>
        <p:spPr>
          <a:xfrm>
            <a:off x="827584" y="1412776"/>
            <a:ext cx="7571184" cy="3240359"/>
          </a:xfrm>
        </p:spPr>
        <p:txBody>
          <a:bodyPr/>
          <a:lstStyle/>
          <a:p>
            <a:r>
              <a:rPr lang="en-AU" dirty="0"/>
              <a:t>You were employed by the Brisbane City Legal Assistance Centre between 1999 and 2005. </a:t>
            </a:r>
            <a:br>
              <a:rPr lang="en-AU" dirty="0"/>
            </a:br>
            <a:r>
              <a:rPr lang="en-AU" dirty="0"/>
              <a:t/>
            </a:r>
            <a:br>
              <a:rPr lang="en-AU" dirty="0"/>
            </a:br>
            <a:r>
              <a:rPr lang="en-AU" dirty="0"/>
              <a:t>In January 2000 you represented Bowden Cable on a charge of breaking and entering a home with intent to commit an indictable offence. Bowden entered a plea of guilty and was sentenced to 6 months jail. </a:t>
            </a:r>
            <a:br>
              <a:rPr lang="en-AU" dirty="0"/>
            </a:br>
            <a:r>
              <a:rPr lang="en-AU" dirty="0"/>
              <a:t/>
            </a:r>
            <a:br>
              <a:rPr lang="en-AU" dirty="0"/>
            </a:br>
            <a:r>
              <a:rPr lang="en-AU" dirty="0"/>
              <a:t>In September 2004 you represented Bowden again. Bowden was charged with the possession of a small amount of cannabis. Bowden pleaded guilty and was fined on this occasion</a:t>
            </a:r>
            <a:r>
              <a:rPr lang="en-AU" dirty="0" smtClean="0"/>
              <a:t>.</a:t>
            </a:r>
            <a:br>
              <a:rPr lang="en-AU" dirty="0" smtClean="0"/>
            </a:br>
            <a:r>
              <a:rPr lang="en-AU" dirty="0" smtClean="0"/>
              <a:t/>
            </a:r>
            <a:br>
              <a:rPr lang="en-AU" dirty="0" smtClean="0"/>
            </a:br>
            <a:r>
              <a:rPr lang="en-AU" dirty="0"/>
              <a:t>In November 2011 you accepted a position with the Office of the Director of Public Prosecution.</a:t>
            </a:r>
            <a:br>
              <a:rPr lang="en-AU" dirty="0"/>
            </a:br>
            <a:r>
              <a:rPr lang="en-AU" dirty="0"/>
              <a:t/>
            </a:r>
            <a:br>
              <a:rPr lang="en-AU" dirty="0"/>
            </a:br>
            <a:endParaRPr lang="en-AU" dirty="0"/>
          </a:p>
          <a:p>
            <a:endParaRPr lang="en-AU" dirty="0"/>
          </a:p>
        </p:txBody>
      </p:sp>
    </p:spTree>
    <p:extLst>
      <p:ext uri="{BB962C8B-B14F-4D97-AF65-F5344CB8AC3E}">
        <p14:creationId xmlns:p14="http://schemas.microsoft.com/office/powerpoint/2010/main" val="33484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571184" cy="3240359"/>
          </a:xfrm>
        </p:spPr>
        <p:txBody>
          <a:bodyPr/>
          <a:lstStyle/>
          <a:p>
            <a:r>
              <a:rPr lang="en-AU" dirty="0"/>
              <a:t/>
            </a:r>
            <a:br>
              <a:rPr lang="en-AU" dirty="0"/>
            </a:br>
            <a:r>
              <a:rPr lang="en-AU" dirty="0"/>
              <a:t>In February 2012 Bowden was charged with an offence pursuant to section 352 of unlawfully and indecently assaulting another person. </a:t>
            </a:r>
            <a:br>
              <a:rPr lang="en-AU" dirty="0"/>
            </a:br>
            <a:r>
              <a:rPr lang="en-AU" dirty="0"/>
              <a:t/>
            </a:r>
            <a:br>
              <a:rPr lang="en-AU" dirty="0"/>
            </a:br>
            <a:r>
              <a:rPr lang="en-AU" dirty="0"/>
              <a:t>It has been over 8 years since you last saw Bowden. </a:t>
            </a:r>
            <a:br>
              <a:rPr lang="en-AU" dirty="0"/>
            </a:br>
            <a:r>
              <a:rPr lang="en-AU" dirty="0"/>
              <a:t/>
            </a:r>
            <a:br>
              <a:rPr lang="en-AU" dirty="0"/>
            </a:br>
            <a:r>
              <a:rPr lang="en-AU" dirty="0"/>
              <a:t>You have no information in relation to Bowden’s current charge other than the brief provided to you. You probably met Bowden on 6 occasions in the past.  </a:t>
            </a:r>
            <a:br>
              <a:rPr lang="en-AU" dirty="0"/>
            </a:br>
            <a:r>
              <a:rPr lang="en-AU" dirty="0"/>
              <a:t/>
            </a:r>
            <a:br>
              <a:rPr lang="en-AU" dirty="0"/>
            </a:br>
            <a:r>
              <a:rPr lang="en-AU" dirty="0"/>
              <a:t>You have been requested to undertake Bowden’s prosecution. </a:t>
            </a:r>
            <a:br>
              <a:rPr lang="en-AU" dirty="0"/>
            </a:br>
            <a:r>
              <a:rPr lang="en-AU" dirty="0"/>
              <a:t/>
            </a:r>
            <a:br>
              <a:rPr lang="en-AU" dirty="0"/>
            </a:br>
            <a:r>
              <a:rPr lang="en-AU" b="1" dirty="0"/>
              <a:t>What issues should you reflect upon?</a:t>
            </a:r>
            <a:endParaRPr lang="en-AU" dirty="0"/>
          </a:p>
          <a:p>
            <a:endParaRPr lang="en-AU" dirty="0"/>
          </a:p>
        </p:txBody>
      </p:sp>
    </p:spTree>
    <p:extLst>
      <p:ext uri="{BB962C8B-B14F-4D97-AF65-F5344CB8AC3E}">
        <p14:creationId xmlns:p14="http://schemas.microsoft.com/office/powerpoint/2010/main" val="22412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457200"/>
            <a:ext cx="7570787" cy="1531938"/>
          </a:xfrm>
        </p:spPr>
        <p:txBody>
          <a:bodyPr/>
          <a:lstStyle/>
          <a:p>
            <a:pPr>
              <a:defRPr/>
            </a:pPr>
            <a:r>
              <a:rPr dirty="0" smtClean="0"/>
              <a:t>Rule 10 </a:t>
            </a:r>
            <a:br>
              <a:rPr dirty="0" smtClean="0"/>
            </a:br>
            <a:r>
              <a:rPr sz="2400" b="0" dirty="0" smtClean="0">
                <a:solidFill>
                  <a:schemeClr val="bg2">
                    <a:lumMod val="75000"/>
                  </a:schemeClr>
                </a:solidFill>
              </a:rPr>
              <a:t>Conflicts concerning former clients</a:t>
            </a:r>
            <a:endParaRPr sz="2400" b="0" dirty="0">
              <a:solidFill>
                <a:schemeClr val="bg2">
                  <a:lumMod val="75000"/>
                </a:schemeClr>
              </a:solidFill>
            </a:endParaRPr>
          </a:p>
        </p:txBody>
      </p:sp>
      <p:sp>
        <p:nvSpPr>
          <p:cNvPr id="9" name="Title 1"/>
          <p:cNvSpPr txBox="1">
            <a:spLocks/>
          </p:cNvSpPr>
          <p:nvPr/>
        </p:nvSpPr>
        <p:spPr>
          <a:xfrm>
            <a:off x="323850" y="404813"/>
            <a:ext cx="5040313" cy="522287"/>
          </a:xfrm>
          <a:prstGeom prst="rect">
            <a:avLst/>
          </a:prstGeom>
        </p:spPr>
        <p:txBody>
          <a:bodyPr anchor="b"/>
          <a:lstStyle>
            <a:lvl1pPr algn="l" rtl="0" eaLnBrk="0" fontAlgn="base" hangingPunct="0">
              <a:spcBef>
                <a:spcPct val="0"/>
              </a:spcBef>
              <a:spcAft>
                <a:spcPct val="0"/>
              </a:spcAft>
              <a:defRPr lang="en-AU" sz="3200" b="1" kern="1200">
                <a:solidFill>
                  <a:srgbClr val="F47A2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sz="1800" dirty="0" smtClean="0"/>
              <a:t>Rule 10 </a:t>
            </a:r>
            <a:br>
              <a:rPr sz="1800" dirty="0" smtClean="0"/>
            </a:br>
            <a:r>
              <a:rPr sz="1800" b="0" dirty="0" smtClean="0">
                <a:solidFill>
                  <a:schemeClr val="bg2">
                    <a:lumMod val="75000"/>
                  </a:schemeClr>
                </a:solidFill>
              </a:rPr>
              <a:t>Conflicts concerning former clients</a:t>
            </a:r>
            <a:endParaRPr sz="1800" b="0" dirty="0">
              <a:solidFill>
                <a:schemeClr val="bg2">
                  <a:lumMod val="75000"/>
                </a:schemeClr>
              </a:solidFill>
            </a:endParaRPr>
          </a:p>
        </p:txBody>
      </p:sp>
      <p:pic>
        <p:nvPicPr>
          <p:cNvPr id="14377"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09662"/>
            <a:ext cx="2520950" cy="1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1"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939" y="4080016"/>
            <a:ext cx="3667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2"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437774"/>
            <a:ext cx="1346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4"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3992" y="3314948"/>
            <a:ext cx="522288"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5"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959348"/>
            <a:ext cx="17224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347863" y="3971642"/>
            <a:ext cx="1722437" cy="1833622"/>
            <a:chOff x="3347863" y="3971642"/>
            <a:chExt cx="1722437" cy="1833622"/>
          </a:xfrm>
        </p:grpSpPr>
        <p:pic>
          <p:nvPicPr>
            <p:cNvPr id="14387"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3" y="4905151"/>
              <a:ext cx="172243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8"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3928" y="3971642"/>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6636" y="4542931"/>
            <a:ext cx="371811" cy="19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066507" y="514658"/>
            <a:ext cx="2681650" cy="2891093"/>
            <a:chOff x="6066507" y="514658"/>
            <a:chExt cx="2681650" cy="2891093"/>
          </a:xfrm>
        </p:grpSpPr>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748" y="977830"/>
              <a:ext cx="1897409" cy="242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198829">
              <a:off x="6253832" y="327333"/>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1"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41989">
            <a:off x="8007725" y="3444327"/>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885428">
            <a:off x="6117468" y="2891291"/>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95288" y="4894845"/>
            <a:ext cx="2809531" cy="1205549"/>
            <a:chOff x="395288" y="4894845"/>
            <a:chExt cx="2809531" cy="1205549"/>
          </a:xfrm>
        </p:grpSpPr>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4894845"/>
              <a:ext cx="1932086" cy="120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432669">
              <a:off x="2558707" y="4790994"/>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403716" y="3140968"/>
            <a:ext cx="2662884" cy="1814978"/>
            <a:chOff x="403716" y="3140968"/>
            <a:chExt cx="2662884" cy="1814978"/>
          </a:xfrm>
        </p:grpSpPr>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716" y="3140968"/>
              <a:ext cx="1924150" cy="12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24126" flipV="1">
              <a:off x="2607812" y="4122509"/>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3042171" y="977830"/>
            <a:ext cx="3519919" cy="1691344"/>
            <a:chOff x="3042171" y="977830"/>
            <a:chExt cx="3519919" cy="1691344"/>
          </a:xfrm>
        </p:grpSpPr>
        <p:pic>
          <p:nvPicPr>
            <p:cNvPr id="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5936" y="977830"/>
              <a:ext cx="2566154" cy="169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198829">
              <a:off x="3229496" y="1334923"/>
              <a:ext cx="458788"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34054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2" presetClass="entr" presetSubtype="8" fill="hold" nodeType="withEffect">
                                  <p:stCondLst>
                                    <p:cond delay="0"/>
                                  </p:stCondLst>
                                  <p:childTnLst>
                                    <p:set>
                                      <p:cBhvr>
                                        <p:cTn id="13" dur="1" fill="hold">
                                          <p:stCondLst>
                                            <p:cond delay="0"/>
                                          </p:stCondLst>
                                        </p:cTn>
                                        <p:tgtEl>
                                          <p:spTgt spid="14377"/>
                                        </p:tgtEl>
                                        <p:attrNameLst>
                                          <p:attrName>style.visibility</p:attrName>
                                        </p:attrNameLst>
                                      </p:cBhvr>
                                      <p:to>
                                        <p:strVal val="visible"/>
                                      </p:to>
                                    </p:set>
                                    <p:animEffect transition="in" filter="wipe(left)">
                                      <p:cBhvr>
                                        <p:cTn id="14" dur="500"/>
                                        <p:tgtEl>
                                          <p:spTgt spid="1437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14381"/>
                                        </p:tgtEl>
                                        <p:attrNameLst>
                                          <p:attrName>style.visibility</p:attrName>
                                        </p:attrNameLst>
                                      </p:cBhvr>
                                      <p:to>
                                        <p:strVal val="visible"/>
                                      </p:to>
                                    </p:set>
                                    <p:anim calcmode="lin" valueType="num">
                                      <p:cBhvr>
                                        <p:cTn id="33" dur="500" fill="hold"/>
                                        <p:tgtEl>
                                          <p:spTgt spid="14381"/>
                                        </p:tgtEl>
                                        <p:attrNameLst>
                                          <p:attrName>ppt_w</p:attrName>
                                        </p:attrNameLst>
                                      </p:cBhvr>
                                      <p:tavLst>
                                        <p:tav tm="0">
                                          <p:val>
                                            <p:fltVal val="0"/>
                                          </p:val>
                                        </p:tav>
                                        <p:tav tm="100000">
                                          <p:val>
                                            <p:strVal val="#ppt_w"/>
                                          </p:val>
                                        </p:tav>
                                      </p:tavLst>
                                    </p:anim>
                                    <p:anim calcmode="lin" valueType="num">
                                      <p:cBhvr>
                                        <p:cTn id="34" dur="500" fill="hold"/>
                                        <p:tgtEl>
                                          <p:spTgt spid="14381"/>
                                        </p:tgtEl>
                                        <p:attrNameLst>
                                          <p:attrName>ppt_h</p:attrName>
                                        </p:attrNameLst>
                                      </p:cBhvr>
                                      <p:tavLst>
                                        <p:tav tm="0">
                                          <p:val>
                                            <p:fltVal val="0"/>
                                          </p:val>
                                        </p:tav>
                                        <p:tav tm="100000">
                                          <p:val>
                                            <p:strVal val="#ppt_h"/>
                                          </p:val>
                                        </p:tav>
                                      </p:tavLst>
                                    </p:anim>
                                    <p:animEffect transition="in" filter="fade">
                                      <p:cBhvr>
                                        <p:cTn id="35" dur="500"/>
                                        <p:tgtEl>
                                          <p:spTgt spid="14381"/>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4382"/>
                                        </p:tgtEl>
                                        <p:attrNameLst>
                                          <p:attrName>style.visibility</p:attrName>
                                        </p:attrNameLst>
                                      </p:cBhvr>
                                      <p:to>
                                        <p:strVal val="visible"/>
                                      </p:to>
                                    </p:set>
                                    <p:animEffect transition="in" filter="wipe(up)">
                                      <p:cBhvr>
                                        <p:cTn id="39" dur="500"/>
                                        <p:tgtEl>
                                          <p:spTgt spid="1438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4384"/>
                                        </p:tgtEl>
                                        <p:attrNameLst>
                                          <p:attrName>style.visibility</p:attrName>
                                        </p:attrNameLst>
                                      </p:cBhvr>
                                      <p:to>
                                        <p:strVal val="visible"/>
                                      </p:to>
                                    </p:set>
                                    <p:anim calcmode="lin" valueType="num">
                                      <p:cBhvr>
                                        <p:cTn id="48" dur="500" fill="hold"/>
                                        <p:tgtEl>
                                          <p:spTgt spid="14384"/>
                                        </p:tgtEl>
                                        <p:attrNameLst>
                                          <p:attrName>ppt_w</p:attrName>
                                        </p:attrNameLst>
                                      </p:cBhvr>
                                      <p:tavLst>
                                        <p:tav tm="0">
                                          <p:val>
                                            <p:fltVal val="0"/>
                                          </p:val>
                                        </p:tav>
                                        <p:tav tm="100000">
                                          <p:val>
                                            <p:strVal val="#ppt_w"/>
                                          </p:val>
                                        </p:tav>
                                      </p:tavLst>
                                    </p:anim>
                                    <p:anim calcmode="lin" valueType="num">
                                      <p:cBhvr>
                                        <p:cTn id="49" dur="500" fill="hold"/>
                                        <p:tgtEl>
                                          <p:spTgt spid="14384"/>
                                        </p:tgtEl>
                                        <p:attrNameLst>
                                          <p:attrName>ppt_h</p:attrName>
                                        </p:attrNameLst>
                                      </p:cBhvr>
                                      <p:tavLst>
                                        <p:tav tm="0">
                                          <p:val>
                                            <p:fltVal val="0"/>
                                          </p:val>
                                        </p:tav>
                                        <p:tav tm="100000">
                                          <p:val>
                                            <p:strVal val="#ppt_h"/>
                                          </p:val>
                                        </p:tav>
                                      </p:tavLst>
                                    </p:anim>
                                    <p:animEffect transition="in" filter="fade">
                                      <p:cBhvr>
                                        <p:cTn id="50" dur="500"/>
                                        <p:tgtEl>
                                          <p:spTgt spid="14384"/>
                                        </p:tgtEl>
                                      </p:cBhvr>
                                    </p:animEffect>
                                  </p:childTnLst>
                                </p:cTn>
                              </p:par>
                            </p:childTnLst>
                          </p:cTn>
                        </p:par>
                        <p:par>
                          <p:cTn id="51" fill="hold">
                            <p:stCondLst>
                              <p:cond delay="1000"/>
                            </p:stCondLst>
                            <p:childTnLst>
                              <p:par>
                                <p:cTn id="52" presetID="22" presetClass="entr" presetSubtype="2" fill="hold" nodeType="afterEffect">
                                  <p:stCondLst>
                                    <p:cond delay="0"/>
                                  </p:stCondLst>
                                  <p:childTnLst>
                                    <p:set>
                                      <p:cBhvr>
                                        <p:cTn id="53" dur="1" fill="hold">
                                          <p:stCondLst>
                                            <p:cond delay="0"/>
                                          </p:stCondLst>
                                        </p:cTn>
                                        <p:tgtEl>
                                          <p:spTgt spid="14385"/>
                                        </p:tgtEl>
                                        <p:attrNameLst>
                                          <p:attrName>style.visibility</p:attrName>
                                        </p:attrNameLst>
                                      </p:cBhvr>
                                      <p:to>
                                        <p:strVal val="visible"/>
                                      </p:to>
                                    </p:set>
                                    <p:animEffect transition="in" filter="wipe(right)">
                                      <p:cBhvr>
                                        <p:cTn id="54" dur="500"/>
                                        <p:tgtEl>
                                          <p:spTgt spid="1438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right)">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33"/>
                                        </p:tgtEl>
                                        <p:attrNameLst>
                                          <p:attrName>style.visibility</p:attrName>
                                        </p:attrNameLst>
                                      </p:cBhvr>
                                      <p:to>
                                        <p:strVal val="visible"/>
                                      </p:to>
                                    </p:set>
                                    <p:anim calcmode="lin" valueType="num">
                                      <p:cBhvr>
                                        <p:cTn id="69" dur="500" fill="hold"/>
                                        <p:tgtEl>
                                          <p:spTgt spid="1033"/>
                                        </p:tgtEl>
                                        <p:attrNameLst>
                                          <p:attrName>ppt_w</p:attrName>
                                        </p:attrNameLst>
                                      </p:cBhvr>
                                      <p:tavLst>
                                        <p:tav tm="0">
                                          <p:val>
                                            <p:fltVal val="0"/>
                                          </p:val>
                                        </p:tav>
                                        <p:tav tm="100000">
                                          <p:val>
                                            <p:strVal val="#ppt_w"/>
                                          </p:val>
                                        </p:tav>
                                      </p:tavLst>
                                    </p:anim>
                                    <p:anim calcmode="lin" valueType="num">
                                      <p:cBhvr>
                                        <p:cTn id="70" dur="500" fill="hold"/>
                                        <p:tgtEl>
                                          <p:spTgt spid="1033"/>
                                        </p:tgtEl>
                                        <p:attrNameLst>
                                          <p:attrName>ppt_h</p:attrName>
                                        </p:attrNameLst>
                                      </p:cBhvr>
                                      <p:tavLst>
                                        <p:tav tm="0">
                                          <p:val>
                                            <p:fltVal val="0"/>
                                          </p:val>
                                        </p:tav>
                                        <p:tav tm="100000">
                                          <p:val>
                                            <p:strVal val="#ppt_h"/>
                                          </p:val>
                                        </p:tav>
                                      </p:tavLst>
                                    </p:anim>
                                    <p:animEffect transition="in" filter="fade">
                                      <p:cBhvr>
                                        <p:cTn id="71" dur="500"/>
                                        <p:tgtEl>
                                          <p:spTgt spid="1033"/>
                                        </p:tgtEl>
                                      </p:cBhvr>
                                    </p:animEffec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theme1.xml><?xml version="1.0" encoding="utf-8"?>
<a:theme xmlns:a="http://schemas.openxmlformats.org/drawingml/2006/main" name="Ethics Powerpoints Template Apr2013">
  <a:themeElements>
    <a:clrScheme name="corpor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corpor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Ethics Powerpoints Template Apr2013</Template>
  <TotalTime>111</TotalTime>
  <Words>980</Words>
  <Application>Microsoft Office PowerPoint</Application>
  <PresentationFormat>On-screen Show (4:3)</PresentationFormat>
  <Paragraphs>116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Ethics Powerpoints Template Apr2013</vt:lpstr>
      <vt:lpstr>PowerPoint Presentation</vt:lpstr>
      <vt:lpstr>PowerPoint Presentation</vt:lpstr>
      <vt:lpstr>Overview</vt:lpstr>
      <vt:lpstr>Sir Gerard Brennan AC on ethics –  Address to Queensland Bar Association 3 May 1992</vt:lpstr>
      <vt:lpstr>Fundamental duties of solicitors</vt:lpstr>
      <vt:lpstr>CASE STUDY 1</vt:lpstr>
      <vt:lpstr>Case study 1</vt:lpstr>
      <vt:lpstr>PowerPoint Presentation</vt:lpstr>
      <vt:lpstr>Rule 10  Conflicts concerning former clients</vt:lpstr>
      <vt:lpstr>Rule 9 Confidentiality</vt:lpstr>
      <vt:lpstr>Case study 1: discussion</vt:lpstr>
      <vt:lpstr>PowerPoint Presentation</vt:lpstr>
      <vt:lpstr>PowerPoint Presentation</vt:lpstr>
      <vt:lpstr>CASE STUDY 2</vt:lpstr>
      <vt:lpstr>Case study 2</vt:lpstr>
      <vt:lpstr>PowerPoint Presentation</vt:lpstr>
      <vt:lpstr>Termination of retainer</vt:lpstr>
      <vt:lpstr>‘just cause’</vt:lpstr>
      <vt:lpstr>Confidentiality</vt:lpstr>
      <vt:lpstr>CASE STUDY 3</vt:lpstr>
      <vt:lpstr>Case study 3</vt:lpstr>
      <vt:lpstr>Case study 3: relevant cases</vt:lpstr>
      <vt:lpstr>CASE STUDY 4</vt:lpstr>
      <vt:lpstr>Case study 4</vt:lpstr>
      <vt:lpstr>PowerPoint Presentation</vt:lpstr>
      <vt:lpstr>Compare </vt:lpstr>
      <vt:lpstr>Case study 4: discussion</vt:lpstr>
      <vt:lpstr>CASE STUDY 5</vt:lpstr>
      <vt:lpstr>Case study 5</vt:lpstr>
      <vt:lpstr>PowerPoint Presentation</vt:lpstr>
      <vt:lpstr>Case study 5: relevant rules</vt:lpstr>
      <vt:lpstr>Case study 5: relevant cases</vt:lpstr>
      <vt:lpstr>PowerPoint Presentation</vt:lpstr>
      <vt:lpstr>Contact Details</vt:lpstr>
    </vt:vector>
  </TitlesOfParts>
  <Company>Queensland Law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Nguyen</dc:creator>
  <cp:lastModifiedBy>Stafford Shepherd</cp:lastModifiedBy>
  <cp:revision>51</cp:revision>
  <cp:lastPrinted>2012-08-07T23:24:18Z</cp:lastPrinted>
  <dcterms:created xsi:type="dcterms:W3CDTF">2013-05-28T01:14:58Z</dcterms:created>
  <dcterms:modified xsi:type="dcterms:W3CDTF">2013-05-28T03:13:41Z</dcterms:modified>
</cp:coreProperties>
</file>