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1" r:id="rId3"/>
    <p:sldId id="260" r:id="rId4"/>
    <p:sldId id="268" r:id="rId5"/>
    <p:sldId id="269" r:id="rId6"/>
    <p:sldId id="256" r:id="rId7"/>
    <p:sldId id="263" r:id="rId8"/>
    <p:sldId id="264" r:id="rId9"/>
    <p:sldId id="265" r:id="rId10"/>
    <p:sldId id="266" r:id="rId11"/>
    <p:sldId id="267" r:id="rId12"/>
    <p:sldId id="262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0BAE8-B878-4550-BAFE-3F25618C51A5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6067F-FFFA-4688-9AA1-1CBDEE31A6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0632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F0C69-AE72-48EF-AC62-B2E99DEC8CE3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81CD1-9A6B-4E34-B64C-9EFF5A86B1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97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5716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2345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8486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5109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4410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184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2087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0788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537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3462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81CD1-9A6B-4E34-B64C-9EFF5A86B1BE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953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41545B9-0A06-421A-A515-1B361A32267E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1A4AD46-C96C-4F65-872E-2800A5113649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AU" u="sng" dirty="0" smtClean="0"/>
              <a:t>DOMESTIC VIOLENCE </a:t>
            </a:r>
            <a:br>
              <a:rPr lang="en-AU" u="sng" dirty="0" smtClean="0"/>
            </a:br>
            <a:r>
              <a:rPr lang="en-AU" u="sng" dirty="0" smtClean="0"/>
              <a:t>DUTY LAWYER SERVICES</a:t>
            </a:r>
            <a:endParaRPr lang="en-AU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9464"/>
            <a:ext cx="8229600" cy="3195800"/>
          </a:xfrm>
        </p:spPr>
        <p:txBody>
          <a:bodyPr>
            <a:normAutofit fontScale="92500" lnSpcReduction="10000"/>
          </a:bodyPr>
          <a:lstStyle/>
          <a:p>
            <a:r>
              <a:rPr lang="en-AU" sz="2800" dirty="0" smtClean="0"/>
              <a:t>Anne Lewis</a:t>
            </a:r>
          </a:p>
          <a:p>
            <a:pPr marL="0" indent="0">
              <a:buNone/>
            </a:pPr>
            <a:r>
              <a:rPr lang="en-AU" sz="2800" dirty="0"/>
              <a:t>	</a:t>
            </a:r>
            <a:r>
              <a:rPr lang="en-AU" sz="2800" dirty="0" smtClean="0"/>
              <a:t>North Queensland Women’s Legal Service</a:t>
            </a:r>
          </a:p>
          <a:p>
            <a:pPr marL="0" indent="0">
              <a:buNone/>
            </a:pPr>
            <a:endParaRPr lang="en-AU" sz="2800" dirty="0" smtClean="0"/>
          </a:p>
          <a:p>
            <a:r>
              <a:rPr lang="en-AU" sz="2800" dirty="0" smtClean="0"/>
              <a:t>Tanya </a:t>
            </a:r>
            <a:r>
              <a:rPr lang="en-AU" sz="2800" dirty="0" err="1" smtClean="0"/>
              <a:t>Diessel</a:t>
            </a:r>
            <a:endParaRPr lang="en-AU" sz="2800" dirty="0" smtClean="0"/>
          </a:p>
          <a:p>
            <a:pPr marL="457200" lvl="1" indent="0">
              <a:buNone/>
            </a:pPr>
            <a:r>
              <a:rPr lang="en-AU" dirty="0">
                <a:solidFill>
                  <a:schemeClr val="tx1"/>
                </a:solidFill>
              </a:rPr>
              <a:t>	</a:t>
            </a:r>
            <a:r>
              <a:rPr lang="en-AU" dirty="0" smtClean="0">
                <a:solidFill>
                  <a:schemeClr val="tx1"/>
                </a:solidFill>
              </a:rPr>
              <a:t>Gold Coast Community Legal Centre</a:t>
            </a:r>
          </a:p>
          <a:p>
            <a:pPr marL="457200" lvl="1" indent="0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r>
              <a:rPr lang="en-AU" sz="2800" dirty="0" smtClean="0"/>
              <a:t>Stephanie </a:t>
            </a:r>
            <a:r>
              <a:rPr lang="en-AU" sz="2800" dirty="0" err="1" smtClean="0"/>
              <a:t>Ewart</a:t>
            </a:r>
            <a:endParaRPr lang="en-AU" sz="2800" dirty="0" smtClean="0"/>
          </a:p>
          <a:p>
            <a:pPr marL="457200" lvl="1" indent="0">
              <a:buNone/>
            </a:pPr>
            <a:r>
              <a:rPr lang="en-AU" dirty="0">
                <a:solidFill>
                  <a:schemeClr val="tx1"/>
                </a:solidFill>
              </a:rPr>
              <a:t>	</a:t>
            </a:r>
            <a:r>
              <a:rPr lang="en-AU" dirty="0" smtClean="0">
                <a:solidFill>
                  <a:schemeClr val="tx1"/>
                </a:solidFill>
              </a:rPr>
              <a:t>Women’s Legal Service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3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042011"/>
              </p:ext>
            </p:extLst>
          </p:nvPr>
        </p:nvGraphicFramePr>
        <p:xfrm>
          <a:off x="0" y="321136"/>
          <a:ext cx="9180512" cy="64922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54629"/>
                <a:gridCol w="1710260"/>
                <a:gridCol w="2208654"/>
                <a:gridCol w="1994914"/>
                <a:gridCol w="2412055"/>
              </a:tblGrid>
              <a:tr h="510471">
                <a:tc>
                  <a:txBody>
                    <a:bodyPr/>
                    <a:lstStyle/>
                    <a:p>
                      <a:endParaRPr lang="en-AU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WLSQ – DV Lawyer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Service Holland Park Magistrates Court 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NQWLS – DV Duty Lawyers Service (Cairns and Townsville)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GCCLC – DV Duty Lawyer Pilot Project at Southport Magistrates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Court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Legal Aid Qld – DV Duty Lawyer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Pilot Project at Southport Magistrates Court 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1109672">
                <a:tc>
                  <a:txBody>
                    <a:bodyPr/>
                    <a:lstStyle/>
                    <a:p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What?</a:t>
                      </a:r>
                      <a:endParaRPr lang="en-A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Advice and representation for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mentions &amp; hearings – re adjournments, directions &amp; temp. consent orders</a:t>
                      </a:r>
                    </a:p>
                    <a:p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WLS referrals</a:t>
                      </a:r>
                    </a:p>
                    <a:p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Generally no rep. for hearings</a:t>
                      </a:r>
                      <a:endParaRPr lang="en-AU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Provide advice and appear 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in some matters – e.g.  temporary orders, adjournments, directions.  </a:t>
                      </a:r>
                    </a:p>
                    <a:p>
                      <a:endParaRPr lang="en-AU" sz="16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Matters considered on a case-by-case basis as to how NQWLS can best assist in the circumstances.  Referrals as required.</a:t>
                      </a:r>
                      <a:endParaRPr lang="en-AU" sz="160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Social workers announce free advice and solicitors presence</a:t>
                      </a:r>
                    </a:p>
                    <a:p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Advice on DV, family law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issues, tenancy issues, breaking leases – whatever advice is sought.</a:t>
                      </a:r>
                    </a:p>
                    <a:p>
                      <a:r>
                        <a:rPr lang="en-AU" sz="1600" cap="none" spc="0" baseline="0" dirty="0" err="1" smtClean="0">
                          <a:ln>
                            <a:noFill/>
                          </a:ln>
                          <a:effectLst/>
                        </a:rPr>
                        <a:t>Repn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. in mentions only (discrete)</a:t>
                      </a:r>
                    </a:p>
                    <a:p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Referral back to the service </a:t>
                      </a:r>
                    </a:p>
                    <a:p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Encourage Legal Aid </a:t>
                      </a:r>
                    </a:p>
                    <a:p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No </a:t>
                      </a:r>
                      <a:r>
                        <a:rPr lang="en-AU" sz="1600" cap="none" spc="0" baseline="0" dirty="0" err="1" smtClean="0">
                          <a:ln>
                            <a:noFill/>
                          </a:ln>
                          <a:effectLst/>
                        </a:rPr>
                        <a:t>repn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. for hearings </a:t>
                      </a:r>
                      <a:endParaRPr lang="en-AU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General advice provided on the DV matter only – restricted to DV advice.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endParaRPr lang="en-AU" sz="16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Referrals to be made for other areas of law – encouraged to complete a Legal Aid application</a:t>
                      </a:r>
                    </a:p>
                    <a:p>
                      <a:endParaRPr lang="en-AU" sz="16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Representation not encouraged.</a:t>
                      </a:r>
                    </a:p>
                    <a:p>
                      <a:endParaRPr lang="en-AU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57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871734"/>
              </p:ext>
            </p:extLst>
          </p:nvPr>
        </p:nvGraphicFramePr>
        <p:xfrm>
          <a:off x="-108519" y="-27384"/>
          <a:ext cx="9252518" cy="7339338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62657"/>
                <a:gridCol w="1939614"/>
                <a:gridCol w="2240844"/>
                <a:gridCol w="2023988"/>
                <a:gridCol w="2385415"/>
              </a:tblGrid>
              <a:tr h="1100526">
                <a:tc>
                  <a:txBody>
                    <a:bodyPr/>
                    <a:lstStyle/>
                    <a:p>
                      <a:endParaRPr lang="en-AU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WLSQ – DV Lawyer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Service Holland Park Magistrates Court </a:t>
                      </a:r>
                      <a:endParaRPr lang="en-A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NQWLS – DV Duty Lawyers Service (Cairns and Townsville)</a:t>
                      </a:r>
                      <a:endParaRPr lang="en-A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GCCLC – DV Duty Lawyer Pilot Project at Southport Magistrates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Court</a:t>
                      </a:r>
                      <a:endParaRPr lang="en-A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Legal Aid Qld – DV Duty Lawyer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Pilot Project at Southport Magistrates Court </a:t>
                      </a:r>
                      <a:endParaRPr lang="en-A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5784858">
                <a:tc>
                  <a:txBody>
                    <a:bodyPr/>
                    <a:lstStyle/>
                    <a:p>
                      <a:r>
                        <a:rPr lang="en-AU" sz="1400" cap="none" spc="0" dirty="0" smtClean="0">
                          <a:ln>
                            <a:noFill/>
                          </a:ln>
                          <a:effectLst/>
                        </a:rPr>
                        <a:t>How?</a:t>
                      </a:r>
                      <a:endParaRPr lang="en-AU" sz="14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cap="none" spc="0" dirty="0" smtClean="0">
                          <a:ln>
                            <a:noFill/>
                          </a:ln>
                          <a:effectLst/>
                        </a:rPr>
                        <a:t>Court</a:t>
                      </a: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 registry emails list </a:t>
                      </a:r>
                    </a:p>
                    <a:p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Conflict check/existing client </a:t>
                      </a:r>
                    </a:p>
                    <a:p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Sees DV Support Worker </a:t>
                      </a:r>
                    </a:p>
                    <a:p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After court – open file and send client letter with matter details, safety reminders, referral info</a:t>
                      </a:r>
                      <a:endParaRPr lang="en-AU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cap="none" spc="0" dirty="0" smtClean="0">
                          <a:ln>
                            <a:noFill/>
                          </a:ln>
                          <a:effectLst/>
                        </a:rPr>
                        <a:t>Attend</a:t>
                      </a: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 court and set up  interview room.  Solicitor takes laptop for conflict checks and/or  calls office.</a:t>
                      </a:r>
                    </a:p>
                    <a:p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Solicitor liaises with Police &amp; DVRS court support workers who refer women to Duty lawyer service..  After court, file created in CLSIS, letter sent to client with necessary information.</a:t>
                      </a:r>
                      <a:endParaRPr lang="en-AU" sz="140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cap="none" spc="0" dirty="0" smtClean="0">
                          <a:ln>
                            <a:noFill/>
                          </a:ln>
                          <a:effectLst/>
                        </a:rPr>
                        <a:t>Conflict check via CLSIS from solicitors laptop linked back to office computer</a:t>
                      </a:r>
                    </a:p>
                    <a:p>
                      <a:r>
                        <a:rPr lang="en-AU" sz="1400" cap="none" spc="0" dirty="0" smtClean="0">
                          <a:ln>
                            <a:noFill/>
                          </a:ln>
                          <a:effectLst/>
                        </a:rPr>
                        <a:t>Solicitor</a:t>
                      </a: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 keeps record of service demand</a:t>
                      </a:r>
                    </a:p>
                    <a:p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Conflict check explanation carefully worded </a:t>
                      </a:r>
                    </a:p>
                    <a:p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Representation = opened as a case and client sent a letter</a:t>
                      </a:r>
                    </a:p>
                    <a:p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Unrepresented = verbal advice only, no case </a:t>
                      </a:r>
                    </a:p>
                    <a:p>
                      <a:endParaRPr lang="en-AU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Solicitors arrive for their rostered shift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DV Social Workers and Centacare staff refer </a:t>
                      </a:r>
                      <a:r>
                        <a:rPr lang="en-AU" sz="1400" cap="none" spc="0" baseline="0" dirty="0" err="1" smtClean="0">
                          <a:ln>
                            <a:noFill/>
                          </a:ln>
                          <a:effectLst/>
                        </a:rPr>
                        <a:t>Aggrieveds</a:t>
                      </a: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 and Respondents to the appropriate duty lawyer for advice.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Conflict checks are not needed/required (the GCCLC is the only preferred supplier undertaking conflict checks prior to advice)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Solicitors complete a Session Report at the end of their shift which is submitted to Legal Aid, identifying the clients advised </a:t>
                      </a:r>
                      <a:r>
                        <a:rPr lang="en-AU" sz="1400" cap="none" spc="0" baseline="0" dirty="0" err="1" smtClean="0">
                          <a:ln>
                            <a:noFill/>
                          </a:ln>
                          <a:effectLst/>
                        </a:rPr>
                        <a:t>etc</a:t>
                      </a: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 and the fee for that shift. Payment is processed by LA.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cap="none" spc="0" baseline="0" dirty="0" smtClean="0">
                          <a:ln>
                            <a:noFill/>
                          </a:ln>
                          <a:effectLst/>
                        </a:rPr>
                        <a:t>Legal Aid pay $120/hour for no more than 4 hours a shift.</a:t>
                      </a:r>
                    </a:p>
                    <a:p>
                      <a:endParaRPr lang="en-AU" sz="1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72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9424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AU" sz="5400" b="1" dirty="0" smtClean="0"/>
              <a:t>Questions?</a:t>
            </a:r>
            <a:endParaRPr lang="en-AU" sz="5400" b="1" dirty="0"/>
          </a:p>
        </p:txBody>
      </p:sp>
    </p:spTree>
    <p:extLst>
      <p:ext uri="{BB962C8B-B14F-4D97-AF65-F5344CB8AC3E}">
        <p14:creationId xmlns:p14="http://schemas.microsoft.com/office/powerpoint/2010/main" val="376276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AU" u="sng" dirty="0" smtClean="0"/>
              <a:t>Background </a:t>
            </a:r>
            <a:r>
              <a:rPr lang="en-AU" u="sng" dirty="0"/>
              <a:t>&amp;</a:t>
            </a:r>
            <a:r>
              <a:rPr lang="en-AU" u="sng" dirty="0" smtClean="0"/>
              <a:t> context</a:t>
            </a:r>
            <a:endParaRPr lang="en-AU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5112"/>
          </a:xfrm>
        </p:spPr>
        <p:txBody>
          <a:bodyPr>
            <a:normAutofit/>
          </a:bodyPr>
          <a:lstStyle/>
          <a:p>
            <a:r>
              <a:rPr lang="en-AU" sz="2800" dirty="0" smtClean="0"/>
              <a:t>QAILS Women /Family /Children Network</a:t>
            </a:r>
          </a:p>
          <a:p>
            <a:pPr marL="0" indent="0">
              <a:buNone/>
            </a:pPr>
            <a:endParaRPr lang="en-AU" sz="2800" dirty="0" smtClean="0"/>
          </a:p>
          <a:p>
            <a:r>
              <a:rPr lang="en-AU" sz="2800" dirty="0" smtClean="0"/>
              <a:t>QAILS Funding Proposal to establish a State-wide Network of Duty Lawyers in Queensland Domestic Violence Courts</a:t>
            </a:r>
          </a:p>
          <a:p>
            <a:pPr marL="0" indent="0">
              <a:buNone/>
            </a:pPr>
            <a:endParaRPr lang="en-AU" sz="2800" dirty="0" smtClean="0"/>
          </a:p>
          <a:p>
            <a:r>
              <a:rPr lang="en-AU" sz="2800" dirty="0" smtClean="0"/>
              <a:t>‘Not Now, Not Ever’ Report &amp; Recommendations of the Domestic Violence Taskforce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667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AU" sz="4400" u="sng" dirty="0" smtClean="0"/>
              <a:t>Operational structure of a </a:t>
            </a:r>
            <a:br>
              <a:rPr lang="en-AU" sz="4400" u="sng" dirty="0" smtClean="0"/>
            </a:br>
            <a:r>
              <a:rPr lang="en-AU" sz="4400" u="sng" dirty="0" smtClean="0"/>
              <a:t>Duty Lawyer Service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sz="3600" i="1" dirty="0" smtClean="0"/>
              <a:t>comparison of 2 different models</a:t>
            </a:r>
            <a:endParaRPr lang="en-AU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1429"/>
            <a:ext cx="8229600" cy="4525963"/>
          </a:xfrm>
        </p:spPr>
        <p:txBody>
          <a:bodyPr>
            <a:normAutofit/>
          </a:bodyPr>
          <a:lstStyle/>
          <a:p>
            <a:r>
              <a:rPr lang="en-AU" b="1" dirty="0" smtClean="0"/>
              <a:t>Gold Coast Community Legal Centre</a:t>
            </a:r>
          </a:p>
          <a:p>
            <a:pPr lvl="1"/>
            <a:r>
              <a:rPr lang="en-AU" dirty="0" smtClean="0">
                <a:solidFill>
                  <a:schemeClr val="tx1"/>
                </a:solidFill>
              </a:rPr>
              <a:t>Duty Lawyer Service model based on a holistic and flexible operation.</a:t>
            </a:r>
          </a:p>
          <a:p>
            <a:pPr lvl="1"/>
            <a:r>
              <a:rPr lang="en-AU" dirty="0" smtClean="0">
                <a:solidFill>
                  <a:schemeClr val="tx1"/>
                </a:solidFill>
              </a:rPr>
              <a:t>Degree and level of assistance provided primarily at the discretion of the duty lawyer.</a:t>
            </a:r>
          </a:p>
          <a:p>
            <a:r>
              <a:rPr lang="en-AU" b="1" dirty="0" smtClean="0"/>
              <a:t>Legal </a:t>
            </a:r>
            <a:r>
              <a:rPr lang="en-AU" b="1" dirty="0"/>
              <a:t>Aid </a:t>
            </a:r>
            <a:r>
              <a:rPr lang="en-AU" b="1" dirty="0" smtClean="0"/>
              <a:t>Queensland</a:t>
            </a:r>
          </a:p>
          <a:p>
            <a:pPr lvl="1"/>
            <a:r>
              <a:rPr lang="en-AU" dirty="0" smtClean="0">
                <a:solidFill>
                  <a:schemeClr val="tx1"/>
                </a:solidFill>
              </a:rPr>
              <a:t>Duty Lawyer Pilot Project model revolves around a more structured operation.</a:t>
            </a:r>
          </a:p>
          <a:p>
            <a:pPr lvl="1"/>
            <a:r>
              <a:rPr lang="en-AU" dirty="0" smtClean="0">
                <a:solidFill>
                  <a:schemeClr val="tx1"/>
                </a:solidFill>
              </a:rPr>
              <a:t>Boundaries and processes set for duty lawyers to follow.</a:t>
            </a:r>
            <a:endParaRPr lang="en-AU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79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pPr algn="ctr"/>
            <a:r>
              <a:rPr lang="en-AU" u="sng" dirty="0" smtClean="0"/>
              <a:t>How it works – Stephanie Ewart</a:t>
            </a:r>
            <a:endParaRPr lang="en-AU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Service development</a:t>
            </a:r>
          </a:p>
          <a:p>
            <a:pPr marL="109728" indent="0">
              <a:buNone/>
            </a:pPr>
            <a:endParaRPr lang="en-AU" dirty="0" smtClean="0"/>
          </a:p>
          <a:p>
            <a:r>
              <a:rPr lang="en-AU" dirty="0" smtClean="0"/>
              <a:t>S</a:t>
            </a:r>
            <a:r>
              <a:rPr lang="en-AU" dirty="0" smtClean="0"/>
              <a:t>takeholders</a:t>
            </a:r>
          </a:p>
          <a:p>
            <a:pPr marL="109728" indent="0">
              <a:buNone/>
            </a:pPr>
            <a:endParaRPr lang="en-AU" dirty="0" smtClean="0"/>
          </a:p>
          <a:p>
            <a:r>
              <a:rPr lang="en-AU" dirty="0" smtClean="0"/>
              <a:t>Staff and </a:t>
            </a:r>
            <a:r>
              <a:rPr lang="en-AU" dirty="0" smtClean="0"/>
              <a:t>volunteers</a:t>
            </a:r>
          </a:p>
          <a:p>
            <a:pPr marL="109728" indent="0">
              <a:buNone/>
            </a:pPr>
            <a:endParaRPr lang="en-AU" dirty="0" smtClean="0"/>
          </a:p>
          <a:p>
            <a:r>
              <a:rPr lang="en-AU" dirty="0" smtClean="0"/>
              <a:t>Referrals</a:t>
            </a:r>
          </a:p>
          <a:p>
            <a:pPr marL="109728" indent="0">
              <a:buNone/>
            </a:pPr>
            <a:endParaRPr lang="en-AU" dirty="0" smtClean="0"/>
          </a:p>
          <a:p>
            <a:r>
              <a:rPr lang="en-AU" dirty="0" smtClean="0"/>
              <a:t>Resources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85394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658020"/>
              </p:ext>
            </p:extLst>
          </p:nvPr>
        </p:nvGraphicFramePr>
        <p:xfrm>
          <a:off x="-11101" y="116632"/>
          <a:ext cx="9119605" cy="65608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53138"/>
                <a:gridCol w="1911751"/>
                <a:gridCol w="2208654"/>
                <a:gridCol w="1994914"/>
                <a:gridCol w="2351148"/>
              </a:tblGrid>
              <a:tr h="510471">
                <a:tc>
                  <a:txBody>
                    <a:bodyPr/>
                    <a:lstStyle/>
                    <a:p>
                      <a:endParaRPr lang="en-AU" sz="105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WLSQ – DV Lawyer</a:t>
                      </a:r>
                      <a:r>
                        <a:rPr lang="en-AU" sz="1200" cap="none" spc="0" baseline="0" dirty="0" smtClean="0">
                          <a:ln>
                            <a:noFill/>
                          </a:ln>
                          <a:effectLst/>
                        </a:rPr>
                        <a:t> Service Holland Park Magistrates Court 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NQWLS – DV Duty Lawyers Service (Cairns and Townsville)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GCCLC – DV Duty Lawyer Pilot Project at Southport Magistrates</a:t>
                      </a:r>
                      <a:r>
                        <a:rPr lang="en-AU" sz="12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Court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Legal Aid Qld – DV Duty Lawyer</a:t>
                      </a:r>
                      <a:r>
                        <a:rPr lang="en-AU" sz="1200" cap="none" spc="0" baseline="0" dirty="0" smtClean="0">
                          <a:ln>
                            <a:noFill/>
                          </a:ln>
                          <a:effectLst/>
                        </a:rPr>
                        <a:t> Pilot Project at Southport Magistrates Court 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1572035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Who?</a:t>
                      </a:r>
                      <a:endParaRPr lang="en-AU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2 solicitors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, 1 social worker, 2 volunteers</a:t>
                      </a: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Stakeholders: </a:t>
                      </a: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Mags Court, Female clients, </a:t>
                      </a:r>
                      <a:r>
                        <a:rPr lang="en-AU" sz="1050" cap="none" spc="0" baseline="0" dirty="0" err="1" smtClean="0">
                          <a:ln>
                            <a:noFill/>
                          </a:ln>
                          <a:effectLst/>
                        </a:rPr>
                        <a:t>DVConnect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&amp; </a:t>
                      </a:r>
                      <a:r>
                        <a:rPr lang="en-AU" sz="1050" cap="none" spc="0" baseline="0" dirty="0" err="1" smtClean="0">
                          <a:ln>
                            <a:noFill/>
                          </a:ln>
                          <a:effectLst/>
                        </a:rPr>
                        <a:t>Mensline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, court support volunteers, QPS, Legal Aid, QIFVLS</a:t>
                      </a:r>
                      <a:endParaRPr lang="en-AU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NQWLS solicitor + support worker attend TSV and CNS courts on List Days.</a:t>
                      </a:r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endParaRPr lang="en-AU" sz="105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NQWLS assists women who are both applicants &amp; respondents.</a:t>
                      </a:r>
                    </a:p>
                    <a:p>
                      <a:endParaRPr lang="en-AU" sz="105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Working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in conjunction with court support staff from local DVRS and police prosecutors, other stakeholders.</a:t>
                      </a:r>
                    </a:p>
                    <a:p>
                      <a:endParaRPr lang="en-AU" sz="105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Referrals made to other legal service providers &amp; community organisations as appropriate.</a:t>
                      </a:r>
                      <a:endParaRPr lang="en-AU" sz="105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2 x GCCLC solicitors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– alternate weekly roster</a:t>
                      </a:r>
                      <a:endParaRPr lang="en-AU" sz="105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endParaRPr lang="en-AU" sz="4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Stakeholders:</a:t>
                      </a: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DV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Prevention Centre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contact inside and outside court room</a:t>
                      </a:r>
                    </a:p>
                    <a:p>
                      <a:endParaRPr lang="en-AU" sz="4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Magistrates Court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Court staff assist solicitors, registrars aware and understand process</a:t>
                      </a:r>
                      <a:endParaRPr lang="en-AU" sz="10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endParaRPr lang="en-AU" sz="4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Police Prosecution</a:t>
                      </a:r>
                      <a:endParaRPr lang="en-AU" sz="105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5 preferred suppliers of Legal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Aid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4 at GC private firms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1 is GC Community Legal Centre</a:t>
                      </a:r>
                      <a:endParaRPr lang="en-AU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878490">
                <a:tc>
                  <a:txBody>
                    <a:bodyPr/>
                    <a:lstStyle/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When?</a:t>
                      </a:r>
                      <a:endParaRPr lang="en-AU" sz="11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Wednesday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1-4pm</a:t>
                      </a:r>
                      <a:endParaRPr lang="en-AU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Cairns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– Thursday</a:t>
                      </a:r>
                    </a:p>
                    <a:p>
                      <a:endParaRPr lang="en-AU" sz="105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Townsville - Monday, Wednesday, Friday</a:t>
                      </a:r>
                      <a:endParaRPr lang="en-AU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from 10:30am until court finishes/no more assistance required (approx. 1-2pm)</a:t>
                      </a:r>
                      <a:endParaRPr lang="en-AU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Commenced 13 Oct. 2014 for 12 month pilot project </a:t>
                      </a: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Mon &amp;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Tues: 10am – 2pm </a:t>
                      </a: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Aggrieved and Respondents advised</a:t>
                      </a: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Rotating roster between the preferred suppliers where there is always a solicitor available for both parties on Mon and Tues</a:t>
                      </a:r>
                      <a:endParaRPr lang="en-AU" sz="105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982522">
                <a:tc>
                  <a:txBody>
                    <a:bodyPr/>
                    <a:lstStyle/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Where</a:t>
                      </a:r>
                      <a:endParaRPr lang="en-AU" sz="11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HP Mags Court</a:t>
                      </a: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-small</a:t>
                      </a: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women’s only area -3 rooms (2xsolicitors, 1xsupport worker</a:t>
                      </a: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Access to photocopier </a:t>
                      </a:r>
                      <a:endParaRPr lang="en-AU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Cairns Magistrates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Court</a:t>
                      </a:r>
                    </a:p>
                    <a:p>
                      <a:endParaRPr lang="en-AU" sz="105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Townsville Magistrates Court</a:t>
                      </a:r>
                      <a:endParaRPr lang="en-AU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Southport Mags DV Court</a:t>
                      </a:r>
                    </a:p>
                    <a:p>
                      <a:endParaRPr lang="en-AU" sz="4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Solicitor advises from within the DV “safe room” for women only.</a:t>
                      </a:r>
                    </a:p>
                    <a:p>
                      <a:endParaRPr lang="en-AU" sz="4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2 interview rooms within safe room – solicitor occupies one of these.</a:t>
                      </a:r>
                    </a:p>
                    <a:p>
                      <a:endParaRPr lang="en-AU" sz="4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DVPC social workers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and DV court staff have own office in safe room</a:t>
                      </a:r>
                      <a:endParaRPr lang="en-AU" sz="105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Southport Mags Court DV Court </a:t>
                      </a:r>
                    </a:p>
                    <a:p>
                      <a:endParaRPr lang="en-AU" sz="4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dirty="0" smtClean="0">
                          <a:ln>
                            <a:noFill/>
                          </a:ln>
                          <a:effectLst/>
                        </a:rPr>
                        <a:t>Each supplier within close proximity to courthouse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endParaRPr lang="en-AU" sz="4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Advice for Aggrieved and Respondents: provided out of the general court interview rooms outside DV court room (no advice is provided from within the DV </a:t>
                      </a:r>
                      <a:r>
                        <a:rPr lang="en-AU" sz="1050" cap="none" spc="0" baseline="0" dirty="0" err="1" smtClean="0">
                          <a:ln>
                            <a:noFill/>
                          </a:ln>
                          <a:effectLst/>
                        </a:rPr>
                        <a:t>saferoom</a:t>
                      </a:r>
                      <a:r>
                        <a:rPr lang="en-AU" sz="1050" cap="none" spc="0" baseline="0" dirty="0" smtClean="0">
                          <a:ln>
                            <a:noFill/>
                          </a:ln>
                          <a:effectLst/>
                        </a:rPr>
                        <a:t>).</a:t>
                      </a:r>
                      <a:endParaRPr lang="en-AU" sz="105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00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714856"/>
              </p:ext>
            </p:extLst>
          </p:nvPr>
        </p:nvGraphicFramePr>
        <p:xfrm>
          <a:off x="0" y="1124744"/>
          <a:ext cx="9119605" cy="58826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53138"/>
                <a:gridCol w="1911751"/>
                <a:gridCol w="2208654"/>
                <a:gridCol w="1994914"/>
                <a:gridCol w="2351148"/>
              </a:tblGrid>
              <a:tr h="1109672">
                <a:tc>
                  <a:txBody>
                    <a:bodyPr/>
                    <a:lstStyle/>
                    <a:p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What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Advice and representation for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mentions &amp; hearings – re adjournments, directions &amp; temp. consent orders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WLS referrals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Generally no rep. for hearings</a:t>
                      </a:r>
                      <a:endParaRPr lang="en-A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Provide advice and appear 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in some </a:t>
                      </a:r>
                      <a:r>
                        <a:rPr lang="en-AU" sz="1100" cap="none" spc="0" baseline="0" dirty="0" err="1" smtClean="0">
                          <a:ln>
                            <a:noFill/>
                          </a:ln>
                          <a:effectLst/>
                        </a:rPr>
                        <a:t>mattters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– </a:t>
                      </a:r>
                      <a:r>
                        <a:rPr lang="en-AU" sz="1100" cap="none" spc="0" baseline="0" dirty="0" err="1" smtClean="0">
                          <a:ln>
                            <a:noFill/>
                          </a:ln>
                          <a:effectLst/>
                        </a:rPr>
                        <a:t>eg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 temporary orders, adjournments, directions.  </a:t>
                      </a:r>
                    </a:p>
                    <a:p>
                      <a:endParaRPr lang="en-AU" sz="11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Matters considered on a case-by-case basis as to how NQWLS can best assist in the circumstances.  Referrals as required.</a:t>
                      </a:r>
                      <a:endParaRPr lang="en-AU" sz="110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Social workers announce free advice and solicitors presence</a:t>
                      </a:r>
                    </a:p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Advice on DV, family law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issues, tenancy issues, breaking leases – whatever advice is sought.</a:t>
                      </a:r>
                    </a:p>
                    <a:p>
                      <a:r>
                        <a:rPr lang="en-AU" sz="1100" cap="none" spc="0" baseline="0" dirty="0" err="1" smtClean="0">
                          <a:ln>
                            <a:noFill/>
                          </a:ln>
                          <a:effectLst/>
                        </a:rPr>
                        <a:t>Repn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. in mentions only (discrete)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Referral back to the service 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Encourage Legal Aid 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No </a:t>
                      </a:r>
                      <a:r>
                        <a:rPr lang="en-AU" sz="1100" cap="none" spc="0" baseline="0" dirty="0" err="1" smtClean="0">
                          <a:ln>
                            <a:noFill/>
                          </a:ln>
                          <a:effectLst/>
                        </a:rPr>
                        <a:t>repn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. for hearings </a:t>
                      </a:r>
                      <a:endParaRPr lang="en-A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General advice provided on the DV matter only – restricted to DV advice.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endParaRPr lang="en-AU" sz="11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Referrals to be made for other areas of law – encouraged to complete a Legal Aid application</a:t>
                      </a:r>
                    </a:p>
                    <a:p>
                      <a:endParaRPr lang="en-AU" sz="11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Representation not encouraged.</a:t>
                      </a:r>
                    </a:p>
                    <a:p>
                      <a:endParaRPr lang="en-A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803216">
                <a:tc>
                  <a:txBody>
                    <a:bodyPr/>
                    <a:lstStyle/>
                    <a:p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How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Court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registry emails list 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Conflict check/existing client 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Sees DV Support Worker 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After court – open file and send client letter with matter details, safety reminders, referral info</a:t>
                      </a:r>
                      <a:endParaRPr lang="en-A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Attend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court and set up  interview room.  Solicitor takes laptop for conflict checks and/or  calls office.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Solicitor liaises with Police &amp; DVRS court support workers who refer women to Duty lawyer service..  After court, file created in CLSIS, letter sent to client with necessary information.</a:t>
                      </a:r>
                      <a:endParaRPr lang="en-AU" sz="110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Conflict check via CLSIS from solicitors laptop linked back to office computer</a:t>
                      </a:r>
                    </a:p>
                    <a:p>
                      <a:r>
                        <a:rPr lang="en-AU" sz="1100" cap="none" spc="0" dirty="0" smtClean="0">
                          <a:ln>
                            <a:noFill/>
                          </a:ln>
                          <a:effectLst/>
                        </a:rPr>
                        <a:t>Solicitor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keeps record of service demand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Conflict check explanation carefully worded 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Representation = opened as a case and client sent a letter</a:t>
                      </a:r>
                    </a:p>
                    <a:p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Unrepresented = verbal advice only, no case </a:t>
                      </a:r>
                    </a:p>
                    <a:p>
                      <a:endParaRPr lang="en-A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Solicitors arrive for their rostered shift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DV Social Workers and Centacare staff refer </a:t>
                      </a:r>
                      <a:r>
                        <a:rPr lang="en-AU" sz="1100" cap="none" spc="0" baseline="0" dirty="0" err="1" smtClean="0">
                          <a:ln>
                            <a:noFill/>
                          </a:ln>
                          <a:effectLst/>
                        </a:rPr>
                        <a:t>Aggrieveds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and Respondents to the appropriate duty lawyer for advice.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Conflict checks are not needed/required (the GCCLC is the only preferred supplier undertaking conflict checks prior to advice)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Solicitors complete a Session Report at the end of their shift which is submitted to Legal Aid, identifying the clients advised </a:t>
                      </a:r>
                      <a:r>
                        <a:rPr lang="en-AU" sz="1100" cap="none" spc="0" baseline="0" dirty="0" err="1" smtClean="0">
                          <a:ln>
                            <a:noFill/>
                          </a:ln>
                          <a:effectLst/>
                        </a:rPr>
                        <a:t>etc</a:t>
                      </a: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 and the fee for that shift. Payment is processed by LA.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cap="none" spc="0" baseline="0" dirty="0" smtClean="0">
                          <a:ln>
                            <a:noFill/>
                          </a:ln>
                          <a:effectLst/>
                        </a:rPr>
                        <a:t>Legal Aid pay $120/hour for no more than 4 hours a shift.</a:t>
                      </a:r>
                    </a:p>
                    <a:p>
                      <a:endParaRPr lang="en-A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237817"/>
              </p:ext>
            </p:extLst>
          </p:nvPr>
        </p:nvGraphicFramePr>
        <p:xfrm>
          <a:off x="0" y="332656"/>
          <a:ext cx="9119605" cy="8229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653138"/>
                <a:gridCol w="1911751"/>
                <a:gridCol w="2208654"/>
                <a:gridCol w="1994914"/>
                <a:gridCol w="2351148"/>
              </a:tblGrid>
              <a:tr h="510471">
                <a:tc>
                  <a:txBody>
                    <a:bodyPr/>
                    <a:lstStyle/>
                    <a:p>
                      <a:endParaRPr lang="en-AU" sz="105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WLSQ – DV Lawyer</a:t>
                      </a:r>
                      <a:r>
                        <a:rPr lang="en-AU" sz="1200" cap="none" spc="0" baseline="0" dirty="0" smtClean="0">
                          <a:ln>
                            <a:noFill/>
                          </a:ln>
                          <a:effectLst/>
                        </a:rPr>
                        <a:t> Service Holland Park Magistrates Court 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NQWLS – DV Duty Lawyers Service (Cairns and Townsville)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GCCLC – DV Duty Lawyer Pilot Project at Southport Magistrates</a:t>
                      </a:r>
                      <a:r>
                        <a:rPr lang="en-AU" sz="12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Court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cap="none" spc="0" dirty="0" smtClean="0">
                          <a:ln>
                            <a:noFill/>
                          </a:ln>
                          <a:effectLst/>
                        </a:rPr>
                        <a:t>Legal Aid Qld – DV Duty Lawyer</a:t>
                      </a:r>
                      <a:r>
                        <a:rPr lang="en-AU" sz="1200" cap="none" spc="0" baseline="0" dirty="0" smtClean="0">
                          <a:ln>
                            <a:noFill/>
                          </a:ln>
                          <a:effectLst/>
                        </a:rPr>
                        <a:t> Pilot Project at Southport Magistrates Court </a:t>
                      </a:r>
                      <a:endParaRPr lang="en-AU" sz="12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0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424838"/>
              </p:ext>
            </p:extLst>
          </p:nvPr>
        </p:nvGraphicFramePr>
        <p:xfrm>
          <a:off x="0" y="17299"/>
          <a:ext cx="9119605" cy="6959525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03189"/>
                <a:gridCol w="1761700"/>
                <a:gridCol w="2208654"/>
                <a:gridCol w="1994914"/>
                <a:gridCol w="2351148"/>
              </a:tblGrid>
              <a:tr h="1292755">
                <a:tc>
                  <a:txBody>
                    <a:bodyPr/>
                    <a:lstStyle/>
                    <a:p>
                      <a:endParaRPr lang="en-AU" sz="105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WLSQ – DV Lawyer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Service Holland Park Magistrates Court </a:t>
                      </a:r>
                      <a:endParaRPr lang="en-A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NQWLS – DV Duty Lawyers Service (Cairns and Townsville)</a:t>
                      </a:r>
                      <a:endParaRPr lang="en-A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GCCLC – DV Duty Lawyer Pilot Project at Southport Magistrates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Court</a:t>
                      </a:r>
                      <a:endParaRPr lang="en-A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cap="none" spc="0" dirty="0" smtClean="0">
                          <a:ln>
                            <a:noFill/>
                          </a:ln>
                          <a:effectLst/>
                        </a:rPr>
                        <a:t>Legal Aid Qld – DV Duty Lawyer</a:t>
                      </a:r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Pilot Project at Southport Magistrates Court </a:t>
                      </a:r>
                      <a:endParaRPr lang="en-AU" sz="16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5405045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Who?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cap="none" spc="0" dirty="0" smtClean="0">
                          <a:ln>
                            <a:noFill/>
                          </a:ln>
                          <a:effectLst/>
                        </a:rPr>
                        <a:t>2 solicitors</a:t>
                      </a: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, 1 social worker, 2 volunteers</a:t>
                      </a:r>
                    </a:p>
                    <a:p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Stakeholders: </a:t>
                      </a:r>
                    </a:p>
                    <a:p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Mags Court, Female clients, </a:t>
                      </a:r>
                      <a:r>
                        <a:rPr lang="en-AU" sz="1500" cap="none" spc="0" baseline="0" dirty="0" err="1" smtClean="0">
                          <a:ln>
                            <a:noFill/>
                          </a:ln>
                          <a:effectLst/>
                        </a:rPr>
                        <a:t>DVConnect</a:t>
                      </a: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 &amp; </a:t>
                      </a:r>
                      <a:r>
                        <a:rPr lang="en-AU" sz="1500" cap="none" spc="0" baseline="0" dirty="0" err="1" smtClean="0">
                          <a:ln>
                            <a:noFill/>
                          </a:ln>
                          <a:effectLst/>
                        </a:rPr>
                        <a:t>Mensline</a:t>
                      </a: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, court support volunteers, QPS, Legal Aid, QIFVLS</a:t>
                      </a:r>
                      <a:endParaRPr lang="en-AU" sz="15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NQWLS solicitor + support worker attend TSV and CNS courts on List Days.</a:t>
                      </a:r>
                      <a:r>
                        <a:rPr lang="en-AU" sz="1500" cap="none" spc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endParaRPr lang="en-AU" sz="15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500" cap="none" spc="0" dirty="0" smtClean="0">
                          <a:ln>
                            <a:noFill/>
                          </a:ln>
                          <a:effectLst/>
                        </a:rPr>
                        <a:t>NQWLS assists women who are both applicants &amp; respondents.</a:t>
                      </a:r>
                    </a:p>
                    <a:p>
                      <a:endParaRPr lang="en-AU" sz="15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500" cap="none" spc="0" dirty="0" smtClean="0">
                          <a:ln>
                            <a:noFill/>
                          </a:ln>
                          <a:effectLst/>
                        </a:rPr>
                        <a:t>Working</a:t>
                      </a: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 in conjunction with court support staff from local DVRS and police prosecutors, other stakeholders</a:t>
                      </a:r>
                    </a:p>
                    <a:p>
                      <a:endParaRPr lang="en-AU" sz="15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Referrals made to other legal service providers &amp; community organisations as appropriate.</a:t>
                      </a:r>
                      <a:endParaRPr lang="en-AU" sz="15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cap="none" spc="0" dirty="0" smtClean="0">
                          <a:ln>
                            <a:noFill/>
                          </a:ln>
                          <a:effectLst/>
                        </a:rPr>
                        <a:t>2 x GCCLC solicitors</a:t>
                      </a: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 – alternate weekly roster</a:t>
                      </a:r>
                      <a:endParaRPr lang="en-AU" sz="15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endParaRPr lang="en-AU" sz="15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500" cap="none" spc="0" dirty="0" smtClean="0">
                          <a:ln>
                            <a:noFill/>
                          </a:ln>
                          <a:effectLst/>
                        </a:rPr>
                        <a:t>Stakeholders:</a:t>
                      </a:r>
                    </a:p>
                    <a:p>
                      <a:r>
                        <a:rPr lang="en-AU" sz="1500" cap="none" spc="0" dirty="0" smtClean="0">
                          <a:ln>
                            <a:noFill/>
                          </a:ln>
                          <a:effectLst/>
                        </a:rPr>
                        <a:t>DV</a:t>
                      </a: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 Prevention Centre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contact inside and outside court room</a:t>
                      </a:r>
                    </a:p>
                    <a:p>
                      <a:endParaRPr lang="en-AU" sz="15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Magistrates Court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Court staff assist solicitors, registrars aware and understand process</a:t>
                      </a:r>
                    </a:p>
                    <a:p>
                      <a:endParaRPr lang="en-AU" sz="15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Police Prosecution</a:t>
                      </a:r>
                      <a:endParaRPr lang="en-AU" sz="150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cap="none" spc="0" dirty="0" smtClean="0">
                          <a:ln>
                            <a:noFill/>
                          </a:ln>
                          <a:effectLst/>
                        </a:rPr>
                        <a:t>5 preferred suppliers of Legal</a:t>
                      </a: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 Aid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4 at GC private firms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1500" cap="none" spc="0" baseline="0" dirty="0" smtClean="0">
                          <a:ln>
                            <a:noFill/>
                          </a:ln>
                          <a:effectLst/>
                        </a:rPr>
                        <a:t>1 is GC Community Legal Centre</a:t>
                      </a:r>
                      <a:endParaRPr lang="en-AU" sz="15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23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613652"/>
              </p:ext>
            </p:extLst>
          </p:nvPr>
        </p:nvGraphicFramePr>
        <p:xfrm>
          <a:off x="-36512" y="260648"/>
          <a:ext cx="9119605" cy="64922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947205"/>
                <a:gridCol w="1617684"/>
                <a:gridCol w="2208654"/>
                <a:gridCol w="1994914"/>
                <a:gridCol w="2351148"/>
              </a:tblGrid>
              <a:tr h="510471">
                <a:tc>
                  <a:txBody>
                    <a:bodyPr/>
                    <a:lstStyle/>
                    <a:p>
                      <a:endParaRPr lang="en-AU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WLSQ – DV Lawyer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Service Holland Park Magistrates Court 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NQWLS – DV Duty Lawyers Service (Cairns and Townsville)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GCCLC – DV Duty Lawyer Pilot Project at Southport Magistrates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Court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Legal Aid Qld – DV Duty Lawyer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Pilot Project at Southport Magistrates Court 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878490"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When?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Wednesday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1-4pm</a:t>
                      </a:r>
                      <a:endParaRPr lang="en-AU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Cairns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– Thursday</a:t>
                      </a:r>
                    </a:p>
                    <a:p>
                      <a:endParaRPr lang="en-AU" sz="18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Townsville - Monday, Wednesday, Friday</a:t>
                      </a:r>
                      <a:endParaRPr lang="en-AU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from 10:30am until court finishes/no more assistance required (approx. 1-2pm)</a:t>
                      </a:r>
                      <a:endParaRPr lang="en-AU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Commenced 13 Oct. 2014 for 12 month pilot project </a:t>
                      </a:r>
                    </a:p>
                    <a:p>
                      <a:endParaRPr lang="en-AU" sz="18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Mon &amp;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Tues: 10am – 2pm </a:t>
                      </a:r>
                    </a:p>
                    <a:p>
                      <a:endParaRPr lang="en-AU" sz="18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Aggrieved and Respondents advised</a:t>
                      </a:r>
                    </a:p>
                    <a:p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Rotating roster between the preferred suppliers where there is always a solicitor available for both parties on Mon and Tues</a:t>
                      </a:r>
                      <a:endParaRPr lang="en-AU" sz="180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0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933489"/>
              </p:ext>
            </p:extLst>
          </p:nvPr>
        </p:nvGraphicFramePr>
        <p:xfrm>
          <a:off x="-1" y="44624"/>
          <a:ext cx="9144001" cy="69037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983159"/>
                <a:gridCol w="1612244"/>
                <a:gridCol w="2234930"/>
                <a:gridCol w="2018647"/>
                <a:gridCol w="2295021"/>
              </a:tblGrid>
              <a:tr h="1607056">
                <a:tc>
                  <a:txBody>
                    <a:bodyPr/>
                    <a:lstStyle/>
                    <a:p>
                      <a:endParaRPr lang="en-AU" sz="18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WLSQ – DV Lawyer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Service Holland Park Magistrates Court 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NQWLS – DV Duty Lawyers Service (Cairns and Townsville)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GCCLC – DV Duty Lawyer Pilot Project at Southport Magistrates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Court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Legal Aid Qld – DV Duty Lawyer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Pilot Project at Southport Magistrates Court 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3361496"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Where?</a:t>
                      </a:r>
                      <a:endParaRPr lang="en-AU" sz="1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HP Mags Court</a:t>
                      </a:r>
                    </a:p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-small</a:t>
                      </a:r>
                    </a:p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women’s only area -3 rooms (2xsolicitors, 1xsupport worker</a:t>
                      </a:r>
                    </a:p>
                    <a:p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Access to photocopier </a:t>
                      </a:r>
                      <a:endParaRPr lang="en-AU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Cairns Magistrates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Court</a:t>
                      </a:r>
                    </a:p>
                    <a:p>
                      <a:endParaRPr lang="en-AU" sz="18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Townsville Magistrates Court</a:t>
                      </a:r>
                      <a:endParaRPr lang="en-AU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Southport Mags DV Court</a:t>
                      </a:r>
                    </a:p>
                    <a:p>
                      <a:endParaRPr lang="en-AU" sz="9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Solicitor advises from within the DV “safe room” for women only.</a:t>
                      </a:r>
                    </a:p>
                    <a:p>
                      <a:endParaRPr lang="en-AU" sz="9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2 interview rooms within safe room – solicitor occupies one of these.</a:t>
                      </a:r>
                    </a:p>
                    <a:p>
                      <a:endParaRPr lang="en-AU" sz="9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DVPC social workers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and DV court staff have own office in safe room</a:t>
                      </a:r>
                      <a:endParaRPr lang="en-AU" sz="18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Southport Mags Court DV Court </a:t>
                      </a:r>
                    </a:p>
                    <a:p>
                      <a:endParaRPr lang="en-AU" sz="9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800" cap="none" spc="0" dirty="0" smtClean="0">
                          <a:ln>
                            <a:noFill/>
                          </a:ln>
                          <a:effectLst/>
                        </a:rPr>
                        <a:t>Each supplier within close proximity to courthouse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endParaRPr lang="en-AU" sz="900" cap="none" spc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Advice for Aggrieved and Respondents: provided out of the general court interview rooms outside DV court room (no advice is provided from within the DV </a:t>
                      </a:r>
                      <a:r>
                        <a:rPr lang="en-AU" sz="1800" cap="none" spc="0" baseline="0" dirty="0" err="1" smtClean="0">
                          <a:ln>
                            <a:noFill/>
                          </a:ln>
                          <a:effectLst/>
                        </a:rPr>
                        <a:t>saferoom</a:t>
                      </a:r>
                      <a:r>
                        <a:rPr lang="en-AU" sz="1800" cap="none" spc="0" baseline="0" dirty="0" smtClean="0">
                          <a:ln>
                            <a:noFill/>
                          </a:ln>
                          <a:effectLst/>
                        </a:rPr>
                        <a:t>).</a:t>
                      </a:r>
                      <a:endParaRPr lang="en-AU" sz="1800" b="0" cap="none" spc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379</TotalTime>
  <Words>1808</Words>
  <Application>Microsoft Office PowerPoint</Application>
  <PresentationFormat>On-screen Show (4:3)</PresentationFormat>
  <Paragraphs>252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DOMESTIC VIOLENCE  DUTY LAWYER SERVICES</vt:lpstr>
      <vt:lpstr>Background &amp; context</vt:lpstr>
      <vt:lpstr>Operational structure of a  Duty Lawyer Service comparison of 2 different models</vt:lpstr>
      <vt:lpstr>How it works – Stephanie Ewart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placement</dc:creator>
  <cp:lastModifiedBy>sewart</cp:lastModifiedBy>
  <cp:revision>34</cp:revision>
  <cp:lastPrinted>2015-05-24T06:13:55Z</cp:lastPrinted>
  <dcterms:created xsi:type="dcterms:W3CDTF">2015-04-30T00:13:39Z</dcterms:created>
  <dcterms:modified xsi:type="dcterms:W3CDTF">2015-05-24T06:22:24Z</dcterms:modified>
</cp:coreProperties>
</file>