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45849C2-3294-4766-B81C-4D219C6A2759}" type="datetimeFigureOut">
              <a:rPr lang="en-AU" smtClean="0"/>
              <a:pPr/>
              <a:t>28/03/2014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6A78ED5-E5DB-4809-B02E-C7CF3C75E6E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Berry\Dropbox\Junkuri%20Laka\3%20Mediation%20and%20Peace%20Making%20Group\AIR%20DERECK%20WALPO%20AUR%20MEDIATION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77200" cy="79208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>
                <a:latin typeface="Myriad Pro" pitchFamily="34" charset="0"/>
              </a:rPr>
              <a:t>MEDIATION</a:t>
            </a:r>
            <a:br>
              <a:rPr lang="en-AU" dirty="0" smtClean="0">
                <a:latin typeface="Myriad Pro" pitchFamily="34" charset="0"/>
              </a:rPr>
            </a:br>
            <a:r>
              <a:rPr lang="en-AU" dirty="0" smtClean="0">
                <a:latin typeface="Myriad Pro" pitchFamily="34" charset="0"/>
              </a:rPr>
              <a:t>on</a:t>
            </a:r>
            <a:br>
              <a:rPr lang="en-AU" dirty="0" smtClean="0">
                <a:latin typeface="Myriad Pro" pitchFamily="34" charset="0"/>
              </a:rPr>
            </a:br>
            <a:r>
              <a:rPr lang="en-AU" dirty="0" smtClean="0">
                <a:latin typeface="Myriad Pro" pitchFamily="34" charset="0"/>
              </a:rPr>
              <a:t>MORNINGTON ISLAND</a:t>
            </a:r>
            <a:br>
              <a:rPr lang="en-AU" dirty="0" smtClean="0">
                <a:latin typeface="Myriad Pro" pitchFamily="34" charset="0"/>
              </a:rPr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	</a:t>
            </a:r>
            <a:endParaRPr lang="en-AU" dirty="0"/>
          </a:p>
        </p:txBody>
      </p:sp>
      <p:pic>
        <p:nvPicPr>
          <p:cNvPr id="4" name="Picture 3" descr="main logo for invoice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445224"/>
            <a:ext cx="1080120" cy="1204915"/>
          </a:xfrm>
          <a:prstGeom prst="rect">
            <a:avLst/>
          </a:prstGeom>
        </p:spPr>
      </p:pic>
      <p:pic>
        <p:nvPicPr>
          <p:cNvPr id="6" name="Picture 5" descr="2012-03-06 19.16.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260648"/>
            <a:ext cx="3402474" cy="4581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/>
          </a:bodyPr>
          <a:lstStyle/>
          <a:p>
            <a:r>
              <a:rPr lang="en-AU" dirty="0" smtClean="0"/>
              <a:t>Observations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Large scale community conflicts/fights have been eliminated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Scale of mediation has reduced (from 60+ to max 15-20)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Focus on issues rather than on emotions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Increased interest in legal positions and evidence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Family and relationship circumstances trump potential legal action in almost all cases for intra-community conflict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Improved understanding of external influences increases request for assistance in such matters (e.g. estates, insurance, consumer issues, regulation)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Challenges / tensions between substantive and procedural justice (e.g. conflict of interest)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/>
          </a:bodyPr>
          <a:lstStyle/>
          <a:p>
            <a:r>
              <a:rPr lang="en-AU" dirty="0" smtClean="0"/>
              <a:t>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Mediation / ADR provided a pathway to formal justice for the marginalised community of MI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Collaboration with justice stakeholders is essential (police, courts, DJAG, CJG, DCS)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 type of intervention is extremely economical compared to social service approaches (budget &lt; 10%)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Dealing with issues as perceived by the community itself leads to community “buy in”  and autonomous demand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It takes years to successfully travel this path, ongoing support is needed to continue the transformation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We now receive requests from other communities:</a:t>
            </a:r>
            <a:b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Doomadgee (via DJAG), Aurukun (via community)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AIR DERECK WALPO AUR MEDIATI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12360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74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Definition of “mediation” used by Junkuri Laka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Mediation: any facilitated and consensual communication process that seeks to achieve an agreed outcome, including:</a:t>
            </a:r>
          </a:p>
          <a:p>
            <a:pPr lvl="1"/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Restorative Justice (victim-offender)</a:t>
            </a:r>
          </a:p>
          <a:p>
            <a:pPr lvl="1"/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Peace-making and peace-keeping</a:t>
            </a:r>
          </a:p>
          <a:p>
            <a:pPr lvl="1"/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Conflict  management</a:t>
            </a:r>
          </a:p>
          <a:p>
            <a:pPr lvl="1"/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Interest-based negotiation  (Fisher/</a:t>
            </a:r>
            <a:r>
              <a:rPr lang="en-A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Ury</a:t>
            </a: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model)</a:t>
            </a:r>
          </a:p>
          <a:p>
            <a:pPr lvl="1"/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Complaints about Police</a:t>
            </a:r>
          </a:p>
          <a:p>
            <a:pPr lvl="1"/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Intra- and inter-family conflict</a:t>
            </a:r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/>
          </a:bodyPr>
          <a:lstStyle/>
          <a:p>
            <a:r>
              <a:rPr lang="en-AU" dirty="0" smtClean="0"/>
              <a:t>Is mediation relevant for CLC’s?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Part of mainstream legal practice, i.e. it is “hard to avoid” even when proclaiming that adjudication is always the better answer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General civil matters, the “push for ADR”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Family law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Criminal law (Restorative Justice)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Youth Justice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Part of the “activist agenda” of CLC’s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See  “community lawyers and the new civil justice” by  the Victorian Federation of CLC’s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Argument: CLC’s do not derive from pro-bono legal work, but from an activist tradition that pursues “substantive” rather than “procedural” justice 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Junkuri Laka CLC: from mediation to legal services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Involved in mediation long before becoming a CLC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Need for legal assistance has grown out of the conflict resolution practice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Mediation work is funded, the CLC is not (at this time)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Mediation (MIRJ) started in 2008 as a Federal AG initiative targeting high conflict communities with deep involvement in criminal justice system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75 % of adult population appears in court regularly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 – 10% of adult population appears in court every month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Incarceration rate of  4 – 5 %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Widespread community conflicts, threats of riots against police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Violence culturally embedded, aggravated by alcohol and social circumstances, failed AMP policies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/>
          </a:bodyPr>
          <a:lstStyle/>
          <a:p>
            <a:r>
              <a:rPr lang="en-AU" dirty="0" smtClean="0"/>
              <a:t>MIRJ project stages: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Develop conflict resolution model with community input (2008 – 2009), focusing on large community disturbances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Train local mediators and facilitate with government workers  (2010) to establish credibility in community and with relevant stakeholders (police, courts)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Transfer to local organisation (2011), link RJ with CJG work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Develop and extend the practice (2011 – 2014)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Organization development, business management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New funding structure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Increase types of conflict that can be referred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Use increased community peace and safety to focus conflict resolution on underlying issues, thus revealing legal challenges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A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Innovative practice development (e.g. integrate ADR in formal police work, school conflicts, community court)</a:t>
            </a: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/>
          </a:bodyPr>
          <a:lstStyle/>
          <a:p>
            <a:r>
              <a:rPr lang="en-AU" dirty="0" smtClean="0"/>
              <a:t>Statistics: files opened/QTR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chart (7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56316"/>
            <a:ext cx="9144000" cy="4625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/>
          </a:bodyPr>
          <a:lstStyle/>
          <a:p>
            <a:r>
              <a:rPr lang="en-AU" dirty="0" smtClean="0"/>
              <a:t>Statistics: conflict / process ID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chart (8).jpeg"/>
          <p:cNvPicPr>
            <a:picLocks noChangeAspect="1"/>
          </p:cNvPicPr>
          <p:nvPr/>
        </p:nvPicPr>
        <p:blipFill>
          <a:blip r:embed="rId2" cstate="print"/>
          <a:srcRect l="20863"/>
          <a:stretch>
            <a:fillRect/>
          </a:stretch>
        </p:blipFill>
        <p:spPr>
          <a:xfrm>
            <a:off x="0" y="2276872"/>
            <a:ext cx="9144000" cy="4398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/>
          </a:bodyPr>
          <a:lstStyle/>
          <a:p>
            <a:r>
              <a:rPr lang="en-AU" dirty="0" smtClean="0"/>
              <a:t>Statistics: referral source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chart (9).jpeg"/>
          <p:cNvPicPr>
            <a:picLocks noChangeAspect="1"/>
          </p:cNvPicPr>
          <p:nvPr/>
        </p:nvPicPr>
        <p:blipFill>
          <a:blip r:embed="rId2" cstate="print"/>
          <a:srcRect l="24013"/>
          <a:stretch>
            <a:fillRect/>
          </a:stretch>
        </p:blipFill>
        <p:spPr>
          <a:xfrm>
            <a:off x="0" y="1748117"/>
            <a:ext cx="9144000" cy="4424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252728"/>
          </a:xfrm>
        </p:spPr>
        <p:txBody>
          <a:bodyPr>
            <a:normAutofit/>
          </a:bodyPr>
          <a:lstStyle/>
          <a:p>
            <a:r>
              <a:rPr lang="en-AU" dirty="0" smtClean="0"/>
              <a:t>Statistics: outcomes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923544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A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23528" y="1700808"/>
          <a:ext cx="8424936" cy="4770736"/>
        </p:xfrm>
        <a:graphic>
          <a:graphicData uri="http://schemas.openxmlformats.org/drawingml/2006/table">
            <a:tbl>
              <a:tblPr/>
              <a:tblGrid>
                <a:gridCol w="1672479"/>
                <a:gridCol w="750273"/>
                <a:gridCol w="750273"/>
                <a:gridCol w="750273"/>
                <a:gridCol w="750273"/>
                <a:gridCol w="750273"/>
                <a:gridCol w="750273"/>
                <a:gridCol w="750273"/>
                <a:gridCol w="750273"/>
                <a:gridCol w="750273"/>
              </a:tblGrid>
              <a:tr h="642162">
                <a:tc>
                  <a:txBody>
                    <a:bodyPr/>
                    <a:lstStyle/>
                    <a:p>
                      <a:pPr algn="l" fontAlgn="b"/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Dispute ID / Outcome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Blank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AU" sz="1600" b="1" i="0" u="none" strike="noStrike" kern="1200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+mn-cs"/>
                        </a:rPr>
                        <a:t>No </a:t>
                      </a:r>
                      <a:r>
                        <a:rPr kumimoji="0" lang="en-AU" sz="1600" b="1" i="0" u="none" strike="noStrike" kern="1200" dirty="0" smtClean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+mn-cs"/>
                        </a:rPr>
                        <a:t>engage</a:t>
                      </a:r>
                    </a:p>
                    <a:p>
                      <a:pPr marL="0" algn="l" rtl="0" eaLnBrk="1" fontAlgn="b" latinLnBrk="0" hangingPunct="1"/>
                      <a:r>
                        <a:rPr kumimoji="0" lang="en-AU" sz="1600" b="1" i="0" u="none" strike="noStrike" kern="1200" dirty="0" err="1" smtClean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+mn-cs"/>
                        </a:rPr>
                        <a:t>ment</a:t>
                      </a:r>
                      <a:endParaRPr kumimoji="0" lang="en-AU" sz="1100" b="1" i="0" u="none" strike="noStrike" kern="1200" dirty="0">
                        <a:solidFill>
                          <a:srgbClr val="FFFFFF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Resolved at intake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No show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Walk out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Incon</a:t>
                      </a:r>
                      <a:r>
                        <a:rPr lang="en-AU" sz="16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AU" sz="16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clusive</a:t>
                      </a:r>
                      <a:endParaRPr lang="en-AU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Settle </a:t>
                      </a:r>
                      <a:r>
                        <a:rPr lang="en-AU" sz="16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ment</a:t>
                      </a:r>
                      <a:endParaRPr lang="en-AU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Recon </a:t>
                      </a:r>
                      <a:r>
                        <a:rPr lang="en-AU" sz="16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ciliation</a:t>
                      </a:r>
                      <a:endParaRPr lang="en-AU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Conflict management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Police complaint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CivM-Family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CivM-Workplace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CivM-Neighbour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CivM-Other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RJ-Bail application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RJ-Pre-court diversion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RJ-Court diversion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RJ-Case management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RJ-Pre-sentence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RJ-Parole applications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Banbaji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AU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7920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Total</a:t>
                      </a:r>
                    </a:p>
                  </a:txBody>
                  <a:tcPr marL="8482" marR="8482" marT="8482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979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2801</TotalTime>
  <Words>714</Words>
  <Application>Microsoft Office PowerPoint</Application>
  <PresentationFormat>On-screen Show (4:3)</PresentationFormat>
  <Paragraphs>188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  MEDIATION on MORNINGTON ISLAND   </vt:lpstr>
      <vt:lpstr>Definition of “mediation” used by Junkuri Laka</vt:lpstr>
      <vt:lpstr>Is mediation relevant for CLC’s?</vt:lpstr>
      <vt:lpstr>Junkuri Laka CLC: from mediation to legal services</vt:lpstr>
      <vt:lpstr>MIRJ project stages:</vt:lpstr>
      <vt:lpstr>Statistics: files opened/QTR</vt:lpstr>
      <vt:lpstr>Statistics: conflict / process ID</vt:lpstr>
      <vt:lpstr>Statistics: referral source</vt:lpstr>
      <vt:lpstr>Statistics: outcomes</vt:lpstr>
      <vt:lpstr>Observations</vt:lpstr>
      <vt:lpstr>Conclusions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rebirth of a</dc:title>
  <dc:creator>Berry</dc:creator>
  <cp:lastModifiedBy>QailsAdmin</cp:lastModifiedBy>
  <cp:revision>200</cp:revision>
  <dcterms:created xsi:type="dcterms:W3CDTF">2012-03-18T03:13:51Z</dcterms:created>
  <dcterms:modified xsi:type="dcterms:W3CDTF">2014-03-28T03:52:52Z</dcterms:modified>
</cp:coreProperties>
</file>