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6" r:id="rId3"/>
    <p:sldId id="277" r:id="rId4"/>
    <p:sldId id="269" r:id="rId5"/>
    <p:sldId id="274" r:id="rId6"/>
    <p:sldId id="270" r:id="rId7"/>
    <p:sldId id="271" r:id="rId8"/>
    <p:sldId id="272" r:id="rId9"/>
    <p:sldId id="273" r:id="rId10"/>
    <p:sldId id="275" r:id="rId11"/>
    <p:sldId id="268" r:id="rId12"/>
  </p:sldIdLst>
  <p:sldSz cx="9144000" cy="6858000" type="screen4x3"/>
  <p:notesSz cx="6789738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62" autoAdjust="0"/>
    <p:restoredTop sz="89876" autoAdjust="0"/>
  </p:normalViewPr>
  <p:slideViewPr>
    <p:cSldViewPr>
      <p:cViewPr>
        <p:scale>
          <a:sx n="75" d="100"/>
          <a:sy n="75" d="100"/>
        </p:scale>
        <p:origin x="-1146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Shared%20Files:DIRECTORS%20FILES:Projects:Census:Data:From%20Cath:Report%20workings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4.8260279965004399E-2"/>
          <c:y val="5.3495681460869998E-2"/>
          <c:w val="0.72286898512685904"/>
          <c:h val="0.86961682421276298"/>
        </c:manualLayout>
      </c:layout>
      <c:pieChart>
        <c:varyColors val="1"/>
        <c:ser>
          <c:idx val="1"/>
          <c:order val="0"/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4.8453102280454796E-2"/>
                  <c:y val="0.13487063528888946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6939924867932868"/>
                  <c:y val="-0.3665714702723662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7133737277054686E-2"/>
                  <c:y val="7.608087118860432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4576854098018412E-2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8.7215584104818639E-2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latin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Communication!$J$5:$J$9</c:f>
              <c:strCache>
                <c:ptCount val="5"/>
                <c:pt idx="0">
                  <c:v>Very Good</c:v>
                </c:pt>
                <c:pt idx="1">
                  <c:v>Good</c:v>
                </c:pt>
                <c:pt idx="2">
                  <c:v>Fair</c:v>
                </c:pt>
                <c:pt idx="3">
                  <c:v>Poor</c:v>
                </c:pt>
                <c:pt idx="4">
                  <c:v>Very Poor</c:v>
                </c:pt>
              </c:strCache>
            </c:strRef>
          </c:cat>
          <c:val>
            <c:numRef>
              <c:f>Communication!$L$5:$L$9</c:f>
              <c:numCache>
                <c:formatCode>0.0%</c:formatCode>
                <c:ptCount val="5"/>
                <c:pt idx="0">
                  <c:v>0.17482517482517501</c:v>
                </c:pt>
                <c:pt idx="1">
                  <c:v>0.61538461538461497</c:v>
                </c:pt>
                <c:pt idx="2">
                  <c:v>0.18181818181818199</c:v>
                </c:pt>
                <c:pt idx="3">
                  <c:v>2.0979020979021001E-2</c:v>
                </c:pt>
                <c:pt idx="4">
                  <c:v>6.9930069930069904E-3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ln>
          <a:noFill/>
        </a:ln>
      </c:spPr>
    </c:plotArea>
    <c:plotVisOnly val="1"/>
    <c:dispBlanksAs val="zero"/>
    <c:showDLblsOverMax val="0"/>
  </c:chart>
  <c:spPr>
    <a:ln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9CC789B-AA1C-49CC-A1F0-2066D174D616}" type="datetimeFigureOut">
              <a:rPr lang="en-US"/>
              <a:pPr>
                <a:defRPr/>
              </a:pPr>
              <a:t>3/28/2014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48C61C8-044B-43DD-941E-A69862C2E3A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4504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0700D4-0933-4934-943E-AC2017CD1E12}" type="datetimeFigureOut">
              <a:rPr lang="en-AU"/>
              <a:pPr>
                <a:defRPr/>
              </a:pPr>
              <a:t>28/03/2014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0838" cy="44688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4E7D4B5-FFE2-4951-BF68-A9B38E2E214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50253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5F6C8-A5C4-4489-A524-1B19C1B3B848}" type="datetimeFigureOut">
              <a:rPr lang="en-AU"/>
              <a:pPr>
                <a:defRPr/>
              </a:pPr>
              <a:t>28/03/2014</a:t>
            </a:fld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F5BF9-0EE6-447C-B7DF-F94AB15D47E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6909510"/>
      </p:ext>
    </p:extLst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46940-5981-4FC6-9946-53AB81BF9DDB}" type="datetimeFigureOut">
              <a:rPr lang="en-AU"/>
              <a:pPr>
                <a:defRPr/>
              </a:pPr>
              <a:t>28/03/2014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42AF3-3C68-433E-BD97-BD4204B659C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3653346"/>
      </p:ext>
    </p:extLst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AC49F-040B-4157-9B62-FD235EFABC6E}" type="datetimeFigureOut">
              <a:rPr lang="en-AU"/>
              <a:pPr>
                <a:defRPr/>
              </a:pPr>
              <a:t>28/03/2014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ECFD7-EAA0-4B23-9472-41260B7FB8F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2577914"/>
      </p:ext>
    </p:extLst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164A4-5EB0-4BBC-85C2-D366509726EA}" type="datetimeFigureOut">
              <a:rPr lang="en-AU"/>
              <a:pPr>
                <a:defRPr/>
              </a:pPr>
              <a:t>28/03/2014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7B901-D798-463B-BE84-40121595620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7333287"/>
      </p:ext>
    </p:extLst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ight Triangle 4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15311-515C-49AA-BD69-2B974B27F4D0}" type="datetimeFigureOut">
              <a:rPr lang="en-AU"/>
              <a:pPr>
                <a:defRPr/>
              </a:pPr>
              <a:t>28/03/2014</a:t>
            </a:fld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D7051-878E-4E26-A69E-EB8BE94C209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0170703"/>
      </p:ext>
    </p:extLst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379E9-D04F-4A1B-ABD2-1947D1764817}" type="datetimeFigureOut">
              <a:rPr lang="en-AU"/>
              <a:pPr>
                <a:defRPr/>
              </a:pPr>
              <a:t>28/03/2014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092A8-D87D-42E4-AF21-C146225B1B6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8925178"/>
      </p:ext>
    </p:extLst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C555F-A610-4875-95B8-9167ECA0F696}" type="datetimeFigureOut">
              <a:rPr lang="en-AU"/>
              <a:pPr>
                <a:defRPr/>
              </a:pPr>
              <a:t>28/03/2014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6CA56-B1B0-4117-B114-B0212B20150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7289575"/>
      </p:ext>
    </p:extLst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88780-A883-432E-9469-9C18FD5F852E}" type="datetimeFigureOut">
              <a:rPr lang="en-AU"/>
              <a:pPr>
                <a:defRPr/>
              </a:pPr>
              <a:t>28/03/2014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BA4CD-2E37-4FF7-B307-D8D22E06D71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5819786"/>
      </p:ext>
    </p:extLst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09F12-072A-4A91-90F3-6BA856E66B2F}" type="datetimeFigureOut">
              <a:rPr lang="en-AU"/>
              <a:pPr>
                <a:defRPr/>
              </a:pPr>
              <a:t>28/03/2014</a:t>
            </a:fld>
            <a:endParaRPr lang="en-A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81A3E-4876-4CE8-8FB9-F0285554F8E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407436"/>
      </p:ext>
    </p:extLst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ight Triangle 5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8D244-6B61-4DB6-B317-C07F652D1C2F}" type="datetimeFigureOut">
              <a:rPr lang="en-AU"/>
              <a:pPr>
                <a:defRPr/>
              </a:pPr>
              <a:t>28/03/2014</a:t>
            </a:fld>
            <a:endParaRPr lang="en-A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50C1922-F47E-445B-9AFA-F94FF4731F1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6347950"/>
      </p:ext>
    </p:extLst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rtlCol="0" anchor="ctr">
            <a:normAutofit/>
          </a:bodyPr>
          <a:lstStyle>
            <a:lvl1pPr algn="r"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4B82D-A337-48CD-98C7-2D6FEB763C36}" type="datetimeFigureOut">
              <a:rPr lang="en-AU"/>
              <a:pPr>
                <a:defRPr/>
              </a:pPr>
              <a:t>28/03/2014</a:t>
            </a:fld>
            <a:endParaRPr lang="en-A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CDEC4-EAE7-48CB-A184-8F6E8ECB6E1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8435155"/>
      </p:ext>
    </p:extLst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1425"/>
            <a:ext cx="3575050" cy="1806575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1588" y="5051425"/>
            <a:ext cx="9145588" cy="180657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365125"/>
            <a:ext cx="7521575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613" y="5870575"/>
            <a:ext cx="2176462" cy="201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FF7580A-0982-41AC-897E-79DDE85CA126}" type="datetimeFigureOut">
              <a:rPr lang="en-AU"/>
              <a:pPr>
                <a:defRPr/>
              </a:pPr>
              <a:t>28/03/2014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50" y="6170613"/>
            <a:ext cx="503238" cy="503237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wrap="square" lIns="9144" tIns="9144" rIns="9144" bIns="9144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5CDDD50-EC52-48EC-A19D-C89851A7BBA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58" r:id="rId2"/>
    <p:sldLayoutId id="2147483966" r:id="rId3"/>
    <p:sldLayoutId id="2147483959" r:id="rId4"/>
    <p:sldLayoutId id="2147483960" r:id="rId5"/>
    <p:sldLayoutId id="2147483961" r:id="rId6"/>
    <p:sldLayoutId id="2147483962" r:id="rId7"/>
    <p:sldLayoutId id="2147483967" r:id="rId8"/>
    <p:sldLayoutId id="2147483968" r:id="rId9"/>
    <p:sldLayoutId id="2147483963" r:id="rId10"/>
    <p:sldLayoutId id="2147483964" r:id="rId11"/>
  </p:sldLayoutIdLst>
  <p:transition spd="slow">
    <p:circl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Font typeface="Arial" charset="0"/>
        <a:buChar char="•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0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16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2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88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clc.org.a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 bwMode="auto">
          <a:xfrm rot="19084663">
            <a:off x="582613" y="1557338"/>
            <a:ext cx="6867525" cy="10382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AU" altLang="en-US" cap="none" smtClean="0"/>
              <a:t>NACLC UPDATE</a:t>
            </a:r>
          </a:p>
        </p:txBody>
      </p:sp>
      <p:pic>
        <p:nvPicPr>
          <p:cNvPr id="614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3141663"/>
            <a:ext cx="3451225" cy="364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 rot="19140000">
            <a:off x="1212850" y="2470150"/>
            <a:ext cx="6510338" cy="330200"/>
          </a:xfrm>
        </p:spPr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AU" dirty="0" err="1" smtClean="0"/>
              <a:t>Naclc’s</a:t>
            </a:r>
            <a:r>
              <a:rPr lang="en-AU" dirty="0" smtClean="0"/>
              <a:t> communication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" y="1100138"/>
            <a:ext cx="7278688" cy="600075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AU" i="1" dirty="0" smtClean="0"/>
              <a:t>Question</a:t>
            </a:r>
            <a:r>
              <a:rPr lang="en-AU" i="1" dirty="0"/>
              <a:t>: How do you rate NACLC’s communication with individual CLC/CLCs?</a:t>
            </a:r>
          </a:p>
          <a:p>
            <a:pPr>
              <a:defRPr/>
            </a:pPr>
            <a:endParaRPr lang="en-AU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187624" y="1556792"/>
          <a:ext cx="655272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4"/>
          <p:cNvSpPr>
            <a:spLocks noGrp="1"/>
          </p:cNvSpPr>
          <p:nvPr>
            <p:ph idx="1"/>
          </p:nvPr>
        </p:nvSpPr>
        <p:spPr>
          <a:xfrm>
            <a:off x="822325" y="620713"/>
            <a:ext cx="7521575" cy="4059237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AU" altLang="en-US" smtClean="0"/>
              <a:t>Michael Smith</a:t>
            </a:r>
          </a:p>
          <a:p>
            <a:pPr marL="0" indent="0">
              <a:buFont typeface="Arial" charset="0"/>
              <a:buNone/>
            </a:pPr>
            <a:r>
              <a:rPr lang="en-AU" altLang="en-US" smtClean="0"/>
              <a:t>National Convenor (Chairperson)</a:t>
            </a:r>
            <a:br>
              <a:rPr lang="en-AU" altLang="en-US" smtClean="0"/>
            </a:br>
            <a:r>
              <a:rPr lang="en-AU" altLang="en-US" smtClean="0"/>
              <a:t>National Association of Community Legal Centres</a:t>
            </a:r>
          </a:p>
          <a:p>
            <a:pPr marL="0" indent="0">
              <a:buFont typeface="Arial" charset="0"/>
              <a:buNone/>
            </a:pPr>
            <a:r>
              <a:rPr lang="en-AU" altLang="en-US" smtClean="0"/>
              <a:t>National Office: PO Box A2245 Sydney South NSW 1235 Australia</a:t>
            </a:r>
            <a:br>
              <a:rPr lang="en-AU" altLang="en-US" smtClean="0"/>
            </a:br>
            <a:r>
              <a:rPr lang="en-AU" altLang="en-US" smtClean="0"/>
              <a:t>Tel: +61 (2) 9264 9595</a:t>
            </a:r>
          </a:p>
          <a:p>
            <a:pPr marL="0" indent="0">
              <a:buFont typeface="Arial" charset="0"/>
              <a:buNone/>
            </a:pPr>
            <a:r>
              <a:rPr lang="en-AU" altLang="en-US" u="sng" smtClean="0">
                <a:hlinkClick r:id="rId2"/>
              </a:rPr>
              <a:t>www.naclc.org.au</a:t>
            </a:r>
            <a:endParaRPr lang="en-AU" altLang="en-US" u="sng" smtClean="0"/>
          </a:p>
          <a:p>
            <a:pPr marL="0" indent="0">
              <a:buFont typeface="Arial" charset="0"/>
              <a:buNone/>
            </a:pPr>
            <a:r>
              <a:rPr lang="en-AU" altLang="en-US" smtClean="0"/>
              <a:t>@naclccomms</a:t>
            </a:r>
          </a:p>
          <a:p>
            <a:pPr marL="0" indent="0">
              <a:buFont typeface="Arial" charset="0"/>
              <a:buNone/>
            </a:pPr>
            <a:endParaRPr lang="en-AU" altLang="en-US" smtClean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altLang="en-US" smtClean="0"/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61" t="8333" r="31186" b="40932"/>
          <a:stretch>
            <a:fillRect/>
          </a:stretch>
        </p:blipFill>
        <p:spPr bwMode="auto">
          <a:xfrm>
            <a:off x="684213" y="692150"/>
            <a:ext cx="8353425" cy="616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altLang="en-US" smtClean="0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61" t="59105" r="31186" b="5035"/>
          <a:stretch>
            <a:fillRect/>
          </a:stretch>
        </p:blipFill>
        <p:spPr bwMode="auto">
          <a:xfrm>
            <a:off x="269875" y="981075"/>
            <a:ext cx="8836025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2013 CLC Census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0" y="1100138"/>
            <a:ext cx="8208963" cy="3579812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GB" b="0" dirty="0"/>
              <a:t>Of </a:t>
            </a:r>
            <a:r>
              <a:rPr lang="en-GB" b="0" dirty="0" smtClean="0"/>
              <a:t>186 </a:t>
            </a:r>
            <a:r>
              <a:rPr lang="en-GB" b="0" dirty="0"/>
              <a:t>CLCs invited to </a:t>
            </a:r>
            <a:r>
              <a:rPr lang="en-GB" b="0" dirty="0" smtClean="0"/>
              <a:t>participate, </a:t>
            </a:r>
            <a:r>
              <a:rPr lang="en-GB" b="0" dirty="0"/>
              <a:t>154 CLCs </a:t>
            </a:r>
            <a:r>
              <a:rPr lang="en-GB" b="0" dirty="0" smtClean="0"/>
              <a:t> did - 82.8</a:t>
            </a:r>
            <a:r>
              <a:rPr lang="en-GB" b="0" dirty="0"/>
              <a:t>% response rate</a:t>
            </a:r>
            <a:r>
              <a:rPr lang="en-GB" b="0" dirty="0" smtClean="0"/>
              <a:t>.</a:t>
            </a:r>
          </a:p>
          <a:p>
            <a:pPr>
              <a:defRPr/>
            </a:pPr>
            <a:r>
              <a:rPr lang="en-GB" b="0" dirty="0" smtClean="0"/>
              <a:t>96.0</a:t>
            </a:r>
            <a:r>
              <a:rPr lang="en-GB" b="0" dirty="0"/>
              <a:t>% (146 CLC) identified as CLCs, 3.3% (5 CLC) were FVPLS and 0.7% (1 CLC) identified as an ATSILS.</a:t>
            </a:r>
            <a:endParaRPr lang="en-AU" b="0" dirty="0"/>
          </a:p>
          <a:p>
            <a:pPr>
              <a:defRPr/>
            </a:pPr>
            <a:r>
              <a:rPr lang="en-GB" b="0" dirty="0"/>
              <a:t>40.3% (62 CLCs) classified themselves as offering a specialist service, 25.3% (39 CLCs) a generalist service and 34.4% (53 CLCs) a generalist service with specialist programs.</a:t>
            </a:r>
            <a:endParaRPr lang="en-AU" b="0" dirty="0"/>
          </a:p>
          <a:p>
            <a:pPr>
              <a:defRPr/>
            </a:pPr>
            <a:r>
              <a:rPr lang="en-GB" b="0" dirty="0"/>
              <a:t>Domestic/family violence, family law and tenancy were the 3 main specialist programs offered.</a:t>
            </a:r>
            <a:endParaRPr lang="en-AU" b="0" dirty="0"/>
          </a:p>
          <a:p>
            <a:pPr>
              <a:defRPr/>
            </a:pPr>
            <a:r>
              <a:rPr lang="en-GB" b="0" dirty="0"/>
              <a:t>40.5% (62 CLCs) reported that their CLC has a branch office, in addition to their main office location.</a:t>
            </a:r>
            <a:endParaRPr lang="en-AU" b="0" dirty="0"/>
          </a:p>
          <a:p>
            <a:pPr>
              <a:defRPr/>
            </a:pPr>
            <a:r>
              <a:rPr lang="en-GB" b="0" dirty="0"/>
              <a:t>76.3% (116 CLCs) offer legal outreach at a location or locations other than their main or branch offices.</a:t>
            </a:r>
            <a:endParaRPr lang="en-AU" b="0" dirty="0"/>
          </a:p>
          <a:p>
            <a:pPr>
              <a:defRPr/>
            </a:pPr>
            <a:r>
              <a:rPr lang="en-GB" b="0" dirty="0"/>
              <a:t>29.2% (45 CLCs) have a formal arrangement with a university to provide clinical legal education.</a:t>
            </a:r>
            <a:endParaRPr lang="en-AU" b="0" dirty="0"/>
          </a:p>
          <a:p>
            <a:pPr marL="0" indent="0">
              <a:buFont typeface="Arial" charset="0"/>
              <a:buNone/>
              <a:defRPr/>
            </a:pPr>
            <a:endParaRPr lang="en-AU" b="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responses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22325" y="1412875"/>
          <a:ext cx="7521575" cy="30956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6004"/>
                <a:gridCol w="1421578"/>
                <a:gridCol w="1614130"/>
                <a:gridCol w="1614130"/>
                <a:gridCol w="1475733"/>
              </a:tblGrid>
              <a:tr h="9534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State/territory</a:t>
                      </a:r>
                      <a:endParaRPr lang="en-AU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Total no. of CLCs in state/territory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No. of CLCs that responded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Proportion of CLCs represented by results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Percent of </a:t>
                      </a:r>
                      <a:endParaRPr lang="en-AU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National total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35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ACT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83.3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2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NSW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40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34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85.0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22.4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2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VIC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51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41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80.4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27.0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2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NT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71.4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3.3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2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u="sng" dirty="0">
                          <a:effectLst/>
                        </a:rPr>
                        <a:t>QLD</a:t>
                      </a:r>
                      <a:endParaRPr lang="en-AU" sz="1400" b="1" u="sng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u="sng">
                          <a:effectLst/>
                        </a:rPr>
                        <a:t>33</a:t>
                      </a:r>
                      <a:endParaRPr lang="en-AU" sz="1400" b="1" u="sng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u="sng">
                          <a:effectLst/>
                        </a:rPr>
                        <a:t>31</a:t>
                      </a:r>
                      <a:endParaRPr lang="en-AU" sz="1400" b="1" u="sng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u="sng" dirty="0">
                          <a:effectLst/>
                        </a:rPr>
                        <a:t>93.9</a:t>
                      </a:r>
                      <a:endParaRPr lang="en-AU" sz="1400" b="1" u="sng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u="sng" dirty="0">
                          <a:effectLst/>
                        </a:rPr>
                        <a:t>20.4</a:t>
                      </a:r>
                      <a:endParaRPr lang="en-AU" sz="1400" b="1" u="sng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2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TAS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87.5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4.6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2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WA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28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71.4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13.2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35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SA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13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9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69.2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5.9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214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186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152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100</a:t>
                      </a:r>
                      <a:endParaRPr lang="en-AU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STAFFING</a:t>
            </a:r>
            <a:endParaRPr lang="en-AU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b="0" smtClean="0"/>
              <a:t>147 CLC respondents employ 1,675 staff.</a:t>
            </a:r>
            <a:endParaRPr lang="en-AU" altLang="en-US" b="0" smtClean="0"/>
          </a:p>
          <a:p>
            <a:r>
              <a:rPr lang="en-GB" altLang="en-US" b="0" smtClean="0"/>
              <a:t>48.6% (814 people) of those staff are employed full-time.</a:t>
            </a:r>
            <a:endParaRPr lang="en-AU" altLang="en-US" b="0" smtClean="0"/>
          </a:p>
          <a:p>
            <a:r>
              <a:rPr lang="en-GB" altLang="en-US" b="0" smtClean="0"/>
              <a:t>43.0% (721 people) of those staff are employed part-time.</a:t>
            </a:r>
            <a:endParaRPr lang="en-AU" altLang="en-US" b="0" smtClean="0"/>
          </a:p>
          <a:p>
            <a:r>
              <a:rPr lang="en-GB" altLang="en-US" b="0" smtClean="0"/>
              <a:t>8.4% (140 people) of those staff are employed on a casual basis.</a:t>
            </a:r>
            <a:endParaRPr lang="en-AU" altLang="en-US" b="0" smtClean="0"/>
          </a:p>
          <a:p>
            <a:r>
              <a:rPr lang="en-GB" altLang="en-US" b="0" smtClean="0"/>
              <a:t>CLCs are mainly staffed by females (79.5%), with 20.5% of staff being male.</a:t>
            </a:r>
            <a:endParaRPr lang="en-AU" altLang="en-US" b="0" smtClean="0"/>
          </a:p>
          <a:p>
            <a:r>
              <a:rPr lang="en-GB" altLang="en-US" b="0" smtClean="0"/>
              <a:t>The biggest cohort of CLC staff were lawyers (33.1% or 455.9 people).</a:t>
            </a:r>
            <a:endParaRPr lang="en-AU" altLang="en-US" b="0" smtClean="0"/>
          </a:p>
          <a:p>
            <a:r>
              <a:rPr lang="en-GB" altLang="en-US" b="0" smtClean="0"/>
              <a:t>The average turnover per centre in the 2012/13 financial year was 24.8%, although the median was slightly lower at 18.0%.</a:t>
            </a:r>
            <a:endParaRPr lang="en-AU" altLang="en-US" b="0" smtClean="0"/>
          </a:p>
          <a:p>
            <a:endParaRPr lang="en-AU" altLang="en-US" b="0" smtClean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50" y="260350"/>
            <a:ext cx="7521575" cy="549275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VOLUNTEERS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088" y="836613"/>
            <a:ext cx="7999412" cy="3579812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GB" dirty="0" smtClean="0"/>
              <a:t>Of </a:t>
            </a:r>
            <a:r>
              <a:rPr lang="en-GB" dirty="0"/>
              <a:t>the 149 CLCs who responded to a question about volunteers, 87.9% (131 CLCs) reported utilising the skills, expertise and time of volunteers.</a:t>
            </a:r>
            <a:endParaRPr lang="en-AU" dirty="0"/>
          </a:p>
          <a:p>
            <a:pPr marL="0" indent="0">
              <a:buFont typeface="Arial" charset="0"/>
              <a:buNone/>
              <a:defRPr/>
            </a:pPr>
            <a:r>
              <a:rPr lang="en-GB" dirty="0"/>
              <a:t>Across these 131 CLC, 4,588 volunteers contributed 24,113 hours per week. </a:t>
            </a:r>
            <a:endParaRPr lang="en-AU" dirty="0"/>
          </a:p>
          <a:p>
            <a:pPr marL="0" indent="0">
              <a:buFont typeface="Arial" charset="0"/>
              <a:buNone/>
              <a:defRPr/>
            </a:pPr>
            <a:r>
              <a:rPr lang="en-GB" dirty="0"/>
              <a:t>The 3 main categories of volunteers were:</a:t>
            </a:r>
            <a:endParaRPr lang="en-AU" dirty="0"/>
          </a:p>
          <a:p>
            <a:pPr lvl="2">
              <a:defRPr/>
            </a:pPr>
            <a:r>
              <a:rPr lang="en-GB" dirty="0"/>
              <a:t>lawyers (2,558 volunteers contributed 7,563 hours per week to CLCs)</a:t>
            </a:r>
            <a:endParaRPr lang="en-AU" dirty="0"/>
          </a:p>
          <a:p>
            <a:pPr lvl="2">
              <a:defRPr/>
            </a:pPr>
            <a:r>
              <a:rPr lang="en-GB" dirty="0"/>
              <a:t>law students (1,492 contributed 13,311 hours per week), and</a:t>
            </a:r>
            <a:endParaRPr lang="en-AU" dirty="0"/>
          </a:p>
          <a:p>
            <a:pPr lvl="2">
              <a:defRPr/>
            </a:pPr>
            <a:r>
              <a:rPr lang="en-GB" dirty="0"/>
              <a:t>administrative assistants (1,418 contributed 1,418 hours per week).</a:t>
            </a:r>
            <a:endParaRPr lang="en-AU" dirty="0"/>
          </a:p>
          <a:p>
            <a:pPr marL="0" indent="0">
              <a:buFont typeface="Arial" charset="0"/>
              <a:buNone/>
              <a:defRPr/>
            </a:pPr>
            <a:r>
              <a:rPr lang="en-GB" dirty="0"/>
              <a:t>The 3 main types of work undertaken by volunteers* was:</a:t>
            </a:r>
            <a:endParaRPr lang="en-AU" dirty="0"/>
          </a:p>
          <a:p>
            <a:pPr lvl="2">
              <a:defRPr/>
            </a:pPr>
            <a:r>
              <a:rPr lang="en-GB" dirty="0"/>
              <a:t>80.6% (104 CLCs) used volunteers for direct legal service delivery</a:t>
            </a:r>
            <a:endParaRPr lang="en-AU" dirty="0"/>
          </a:p>
          <a:p>
            <a:pPr lvl="2">
              <a:defRPr/>
            </a:pPr>
            <a:r>
              <a:rPr lang="en-GB" dirty="0"/>
              <a:t>67.4% (87 CLCs) had volunteers providing administrative support, and </a:t>
            </a:r>
            <a:endParaRPr lang="en-AU" dirty="0"/>
          </a:p>
          <a:p>
            <a:pPr lvl="2">
              <a:defRPr/>
            </a:pPr>
            <a:r>
              <a:rPr lang="en-GB" dirty="0"/>
              <a:t>49.6% (64 CLCs) used volunteers for community legal education work.</a:t>
            </a:r>
            <a:endParaRPr lang="en-AU" dirty="0"/>
          </a:p>
          <a:p>
            <a:pPr marL="0" indent="0">
              <a:buFont typeface="Arial" charset="0"/>
              <a:buNone/>
              <a:defRPr/>
            </a:pPr>
            <a:r>
              <a:rPr lang="en-GB" dirty="0"/>
              <a:t>Of the 148 CLCs that </a:t>
            </a:r>
            <a:r>
              <a:rPr lang="en-GB" dirty="0" smtClean="0"/>
              <a:t>responded,  60.2</a:t>
            </a:r>
            <a:r>
              <a:rPr lang="en-GB" dirty="0"/>
              <a:t>% (92 CLCs) reported having a pro bono partnership. </a:t>
            </a:r>
            <a:endParaRPr lang="en-AU" dirty="0"/>
          </a:p>
          <a:p>
            <a:pPr marL="0" indent="0">
              <a:buFont typeface="Arial" charset="0"/>
              <a:buNone/>
              <a:defRPr/>
            </a:pPr>
            <a:r>
              <a:rPr lang="en-GB" dirty="0"/>
              <a:t>50,859 hours of pro bono assistance was provided over the 2012/13 financial year, including 41,459 hours from lawyers for direct service delivery to clients.</a:t>
            </a:r>
            <a:endParaRPr lang="en-AU" dirty="0"/>
          </a:p>
          <a:p>
            <a:pPr>
              <a:defRPr/>
            </a:pPr>
            <a:endParaRPr lang="en-AU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TURNAWAYS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GB" b="0" dirty="0"/>
              <a:t>The 90 CLCs that responded to a question about recording </a:t>
            </a:r>
            <a:r>
              <a:rPr lang="en-GB" b="0" dirty="0" err="1"/>
              <a:t>turnaways</a:t>
            </a:r>
            <a:r>
              <a:rPr lang="en-GB" b="0" dirty="0"/>
              <a:t>, reported that they had turned away 47,678 people in the 2012/13 financial year because they could not be assisted or provided with a suitable referral.</a:t>
            </a:r>
            <a:endParaRPr lang="en-AU" b="0" dirty="0"/>
          </a:p>
          <a:p>
            <a:pPr marL="0" indent="0">
              <a:buFont typeface="Arial" charset="0"/>
              <a:buNone/>
              <a:defRPr/>
            </a:pPr>
            <a:r>
              <a:rPr lang="en-GB" b="0" dirty="0" smtClean="0"/>
              <a:t>14 (15.5) of these CLCs turned away in excess of 1000 people each.</a:t>
            </a:r>
            <a:endParaRPr lang="en-AU" b="0" dirty="0" smtClean="0"/>
          </a:p>
          <a:p>
            <a:pPr marL="0" indent="0">
              <a:buFont typeface="Arial" charset="0"/>
              <a:buNone/>
              <a:defRPr/>
            </a:pPr>
            <a:r>
              <a:rPr lang="en-GB" b="0" dirty="0" smtClean="0"/>
              <a:t>21 </a:t>
            </a:r>
            <a:r>
              <a:rPr lang="en-GB" b="0" dirty="0"/>
              <a:t>(16.5%) of these CLCs reported that no viable referral option existed for some </a:t>
            </a:r>
            <a:r>
              <a:rPr lang="en-GB" b="0" dirty="0" smtClean="0"/>
              <a:t>or all </a:t>
            </a:r>
            <a:r>
              <a:rPr lang="en-GB" b="0" dirty="0"/>
              <a:t>of the clients turned away.</a:t>
            </a:r>
            <a:endParaRPr lang="en-AU" b="0" dirty="0"/>
          </a:p>
          <a:p>
            <a:pPr marL="0" indent="0">
              <a:buFont typeface="Arial" charset="0"/>
              <a:buNone/>
              <a:defRPr/>
            </a:pPr>
            <a:r>
              <a:rPr lang="en-GB" b="0" dirty="0"/>
              <a:t>CLCs that reported having </a:t>
            </a:r>
            <a:r>
              <a:rPr lang="en-GB" b="0" dirty="0" err="1"/>
              <a:t>turnaways</a:t>
            </a:r>
            <a:r>
              <a:rPr lang="en-GB" b="0" dirty="0"/>
              <a:t> were asked to identify the reasons why they turned people away. The 3 most prevalent </a:t>
            </a:r>
            <a:r>
              <a:rPr lang="en-GB" b="0" dirty="0" smtClean="0"/>
              <a:t>reasons </a:t>
            </a:r>
            <a:r>
              <a:rPr lang="en-GB" b="0" dirty="0"/>
              <a:t>were:</a:t>
            </a:r>
            <a:endParaRPr lang="en-AU" b="0" dirty="0"/>
          </a:p>
          <a:p>
            <a:pPr lvl="1">
              <a:defRPr/>
            </a:pPr>
            <a:r>
              <a:rPr lang="en-GB" dirty="0" smtClean="0"/>
              <a:t>a conflict of interest existed with a previous client or other party (74.0% or 94 CLCs)</a:t>
            </a:r>
            <a:endParaRPr lang="en-AU" dirty="0" smtClean="0"/>
          </a:p>
          <a:p>
            <a:pPr lvl="1">
              <a:defRPr/>
            </a:pPr>
            <a:r>
              <a:rPr lang="en-GB" dirty="0" smtClean="0"/>
              <a:t>the </a:t>
            </a:r>
            <a:r>
              <a:rPr lang="en-GB" dirty="0"/>
              <a:t>person’s legal problem was outside the legal service’s focus (72.4% or 92 CLCs) </a:t>
            </a:r>
            <a:endParaRPr lang="en-AU" dirty="0"/>
          </a:p>
          <a:p>
            <a:pPr lvl="1">
              <a:defRPr/>
            </a:pPr>
            <a:r>
              <a:rPr lang="en-GB" dirty="0"/>
              <a:t>the legal service had insufficient resources (61.4% 78 CLCs).</a:t>
            </a:r>
            <a:endParaRPr lang="en-AU" dirty="0"/>
          </a:p>
          <a:p>
            <a:pPr>
              <a:defRPr/>
            </a:pPr>
            <a:endParaRPr lang="en-AU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Policy &amp; law reform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GB" b="0" dirty="0"/>
              <a:t>CLCs have a long and successful history of bringing about systemic change to benefit clients and communities through policy and law reform.</a:t>
            </a:r>
            <a:endParaRPr lang="en-AU" b="0" dirty="0"/>
          </a:p>
          <a:p>
            <a:pPr marL="0" indent="0">
              <a:buFont typeface="Arial" charset="0"/>
              <a:buNone/>
              <a:defRPr/>
            </a:pPr>
            <a:r>
              <a:rPr lang="en-GB" b="0" dirty="0"/>
              <a:t>86.6% (127 CLCs) reported undertaking policy and law reform activities, with such activities including preparing submissions, letter writing, advocating face-to-face and appearing before Senate Committees and other inquiries</a:t>
            </a:r>
            <a:endParaRPr lang="en-AU" b="0" dirty="0"/>
          </a:p>
          <a:p>
            <a:pPr marL="0" indent="0">
              <a:buFont typeface="Arial" charset="0"/>
              <a:buNone/>
              <a:defRPr/>
            </a:pPr>
            <a:r>
              <a:rPr lang="en-GB" b="0" dirty="0" smtClean="0"/>
              <a:t>The </a:t>
            </a:r>
            <a:r>
              <a:rPr lang="en-GB" b="0" dirty="0"/>
              <a:t>main 3 forms of policy and law reform </a:t>
            </a:r>
            <a:r>
              <a:rPr lang="en-GB" b="0" dirty="0" smtClean="0"/>
              <a:t>activities </a:t>
            </a:r>
            <a:r>
              <a:rPr lang="en-GB" b="0" dirty="0"/>
              <a:t>were:</a:t>
            </a:r>
            <a:endParaRPr lang="en-AU" b="0" dirty="0"/>
          </a:p>
          <a:p>
            <a:pPr lvl="2">
              <a:defRPr/>
            </a:pPr>
            <a:r>
              <a:rPr lang="en-GB" dirty="0"/>
              <a:t>88.1% (111 CLCs) prepared submissions to inquiries</a:t>
            </a:r>
            <a:endParaRPr lang="en-AU" dirty="0"/>
          </a:p>
          <a:p>
            <a:pPr lvl="2">
              <a:defRPr/>
            </a:pPr>
            <a:r>
              <a:rPr lang="en-GB" dirty="0"/>
              <a:t>77% (97 CLCs) wrote letters to politicians, and </a:t>
            </a:r>
            <a:endParaRPr lang="en-AU" dirty="0"/>
          </a:p>
          <a:p>
            <a:pPr lvl="2">
              <a:defRPr/>
            </a:pPr>
            <a:r>
              <a:rPr lang="en-GB" dirty="0"/>
              <a:t>75.4% (95 CLCs) promoted policy and law reform through face-to-face meetings with politicians or their staff.</a:t>
            </a:r>
            <a:endParaRPr lang="en-AU" dirty="0"/>
          </a:p>
          <a:p>
            <a:pPr>
              <a:defRPr/>
            </a:pPr>
            <a:endParaRPr lang="en-AU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ngles">
    <a:dk1>
      <a:srgbClr val="000000"/>
    </a:dk1>
    <a:lt1>
      <a:srgbClr val="FFFFFF"/>
    </a:lt1>
    <a:dk2>
      <a:srgbClr val="434342"/>
    </a:dk2>
    <a:lt2>
      <a:srgbClr val="CDD7D9"/>
    </a:lt2>
    <a:accent1>
      <a:srgbClr val="797B7E"/>
    </a:accent1>
    <a:accent2>
      <a:srgbClr val="F96A1B"/>
    </a:accent2>
    <a:accent3>
      <a:srgbClr val="08A1D9"/>
    </a:accent3>
    <a:accent4>
      <a:srgbClr val="7C984A"/>
    </a:accent4>
    <a:accent5>
      <a:srgbClr val="C2AD8D"/>
    </a:accent5>
    <a:accent6>
      <a:srgbClr val="506E94"/>
    </a:accent6>
    <a:hlink>
      <a:srgbClr val="5F5F5F"/>
    </a:hlink>
    <a:folHlink>
      <a:srgbClr val="969696"/>
    </a:folHlink>
  </a:clrScheme>
  <a:fontScheme name="Angles">
    <a:majorFont>
      <a:latin typeface="Franklin Gothic Medium"/>
      <a:ea typeface=""/>
      <a:cs typeface=""/>
      <a:font script="Jpan" typeface="HG創英角ｺﾞｼｯｸUB"/>
      <a:font script="Hang" typeface="돋움"/>
      <a:font script="Hans" typeface="微软雅黑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Franklin Gothic Book"/>
      <a:ea typeface=""/>
      <a:cs typeface=""/>
      <a:font script="Jpan" typeface="ＭＳ Ｐゴシック"/>
      <a:font script="Hang" typeface="맑은 고딕"/>
      <a:font script="Hans" typeface="隶书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Angle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phClr">
              <a:shade val="25000"/>
              <a:satMod val="150000"/>
            </a:schemeClr>
          </a:contourClr>
        </a:sp3d>
      </a:effectStyle>
    </a:effectStyleLst>
    <a:bgFillStyleLst>
      <a:solidFill>
        <a:schemeClr val="phClr"/>
      </a:solidFill>
      <a:blipFill rotWithShape="1">
        <a:blip xmlns:r="http://schemas.openxmlformats.org/officeDocument/2006/relationships" r:embed="rId1">
          <a:duotone>
            <a:schemeClr val="phClr">
              <a:tint val="90000"/>
              <a:shade val="85000"/>
            </a:schemeClr>
            <a:schemeClr val="phClr">
              <a:tint val="95000"/>
              <a:shade val="99000"/>
            </a:schemeClr>
          </a:duotone>
        </a:blip>
        <a:tile tx="0" ty="0" sx="100000" sy="100000" flip="none" algn="tl"/>
      </a:blipFill>
      <a:blipFill rotWithShape="1">
        <a:blip xmlns:r="http://schemas.openxmlformats.org/officeDocument/2006/relationships" r:embed="rId2">
          <a:duotone>
            <a:schemeClr val="phClr">
              <a:tint val="93000"/>
              <a:shade val="85000"/>
            </a:schemeClr>
            <a:schemeClr val="phClr">
              <a:tint val="96000"/>
              <a:shade val="99000"/>
            </a:schemeClr>
          </a:duotone>
        </a:blip>
        <a:tile tx="0" ty="0" sx="90000" sy="9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3025</TotalTime>
  <Words>830</Words>
  <Application>Microsoft Office PowerPoint</Application>
  <PresentationFormat>On-screen Show (4:3)</PresentationFormat>
  <Paragraphs>109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Franklin Gothic Book</vt:lpstr>
      <vt:lpstr>Arial</vt:lpstr>
      <vt:lpstr>Franklin Gothic Medium</vt:lpstr>
      <vt:lpstr>Wingdings</vt:lpstr>
      <vt:lpstr>Calibri</vt:lpstr>
      <vt:lpstr>Tunga</vt:lpstr>
      <vt:lpstr>Cambria</vt:lpstr>
      <vt:lpstr>MS Mincho</vt:lpstr>
      <vt:lpstr>Times New Roman</vt:lpstr>
      <vt:lpstr>Angles</vt:lpstr>
      <vt:lpstr>NACLC UPDATE</vt:lpstr>
      <vt:lpstr>PowerPoint Presentation</vt:lpstr>
      <vt:lpstr>PowerPoint Presentation</vt:lpstr>
      <vt:lpstr>2013 CLC Census</vt:lpstr>
      <vt:lpstr>responses</vt:lpstr>
      <vt:lpstr>STAFFING</vt:lpstr>
      <vt:lpstr>VOLUNTEERS</vt:lpstr>
      <vt:lpstr>TURNAWAYS</vt:lpstr>
      <vt:lpstr>Policy &amp; law reform</vt:lpstr>
      <vt:lpstr>Naclc’s communication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</dc:creator>
  <cp:lastModifiedBy>QailsAdmin</cp:lastModifiedBy>
  <cp:revision>183</cp:revision>
  <dcterms:created xsi:type="dcterms:W3CDTF">2011-04-03T20:58:00Z</dcterms:created>
  <dcterms:modified xsi:type="dcterms:W3CDTF">2014-03-28T02:00:54Z</dcterms:modified>
</cp:coreProperties>
</file>