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7" r:id="rId4"/>
    <p:sldId id="290" r:id="rId5"/>
    <p:sldId id="291" r:id="rId6"/>
    <p:sldId id="294" r:id="rId7"/>
    <p:sldId id="276" r:id="rId8"/>
    <p:sldId id="295" r:id="rId9"/>
    <p:sldId id="292" r:id="rId10"/>
    <p:sldId id="296" r:id="rId11"/>
    <p:sldId id="293" r:id="rId12"/>
    <p:sldId id="297" r:id="rId13"/>
    <p:sldId id="288" r:id="rId14"/>
    <p:sldId id="298" r:id="rId15"/>
    <p:sldId id="299" r:id="rId16"/>
    <p:sldId id="257" r:id="rId17"/>
    <p:sldId id="285" r:id="rId18"/>
    <p:sldId id="258" r:id="rId19"/>
    <p:sldId id="259" r:id="rId20"/>
    <p:sldId id="261" r:id="rId21"/>
    <p:sldId id="272" r:id="rId22"/>
    <p:sldId id="260" r:id="rId23"/>
    <p:sldId id="262" r:id="rId24"/>
    <p:sldId id="263" r:id="rId25"/>
    <p:sldId id="264" r:id="rId26"/>
    <p:sldId id="300" r:id="rId27"/>
    <p:sldId id="266" r:id="rId28"/>
    <p:sldId id="267" r:id="rId29"/>
    <p:sldId id="268" r:id="rId30"/>
    <p:sldId id="301" r:id="rId31"/>
    <p:sldId id="269" r:id="rId32"/>
    <p:sldId id="278" r:id="rId33"/>
    <p:sldId id="279" r:id="rId34"/>
    <p:sldId id="270" r:id="rId35"/>
    <p:sldId id="273" r:id="rId36"/>
    <p:sldId id="274" r:id="rId37"/>
    <p:sldId id="280" r:id="rId38"/>
    <p:sldId id="281" r:id="rId39"/>
    <p:sldId id="302" r:id="rId40"/>
    <p:sldId id="282" r:id="rId41"/>
    <p:sldId id="283" r:id="rId42"/>
    <p:sldId id="286" r:id="rId43"/>
    <p:sldId id="30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1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9636ABC-F8E2-4AC8-8D75-7C0AAE043E4F}" type="datetimeFigureOut">
              <a:rPr lang="en-AU" smtClean="0"/>
              <a:t>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26FE01-97D3-48AF-A3AF-A4D77B30DB02}" type="slidenum">
              <a:rPr lang="en-AU" smtClean="0"/>
              <a:t>‹#›</a:t>
            </a:fld>
            <a:endParaRPr lang="en-AU"/>
          </a:p>
        </p:txBody>
      </p:sp>
    </p:spTree>
    <p:extLst>
      <p:ext uri="{BB962C8B-B14F-4D97-AF65-F5344CB8AC3E}">
        <p14:creationId xmlns:p14="http://schemas.microsoft.com/office/powerpoint/2010/main" val="149027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9636ABC-F8E2-4AC8-8D75-7C0AAE043E4F}" type="datetimeFigureOut">
              <a:rPr lang="en-AU" smtClean="0"/>
              <a:t>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26FE01-97D3-48AF-A3AF-A4D77B30DB02}" type="slidenum">
              <a:rPr lang="en-AU" smtClean="0"/>
              <a:t>‹#›</a:t>
            </a:fld>
            <a:endParaRPr lang="en-AU"/>
          </a:p>
        </p:txBody>
      </p:sp>
    </p:spTree>
    <p:extLst>
      <p:ext uri="{BB962C8B-B14F-4D97-AF65-F5344CB8AC3E}">
        <p14:creationId xmlns:p14="http://schemas.microsoft.com/office/powerpoint/2010/main" val="421674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9636ABC-F8E2-4AC8-8D75-7C0AAE043E4F}" type="datetimeFigureOut">
              <a:rPr lang="en-AU" smtClean="0"/>
              <a:t>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26FE01-97D3-48AF-A3AF-A4D77B30DB02}" type="slidenum">
              <a:rPr lang="en-AU" smtClean="0"/>
              <a:t>‹#›</a:t>
            </a:fld>
            <a:endParaRPr lang="en-AU"/>
          </a:p>
        </p:txBody>
      </p:sp>
    </p:spTree>
    <p:extLst>
      <p:ext uri="{BB962C8B-B14F-4D97-AF65-F5344CB8AC3E}">
        <p14:creationId xmlns:p14="http://schemas.microsoft.com/office/powerpoint/2010/main" val="5576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9636ABC-F8E2-4AC8-8D75-7C0AAE043E4F}" type="datetimeFigureOut">
              <a:rPr lang="en-AU" smtClean="0"/>
              <a:t>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26FE01-97D3-48AF-A3AF-A4D77B30DB02}" type="slidenum">
              <a:rPr lang="en-AU" smtClean="0"/>
              <a:t>‹#›</a:t>
            </a:fld>
            <a:endParaRPr lang="en-AU"/>
          </a:p>
        </p:txBody>
      </p:sp>
    </p:spTree>
    <p:extLst>
      <p:ext uri="{BB962C8B-B14F-4D97-AF65-F5344CB8AC3E}">
        <p14:creationId xmlns:p14="http://schemas.microsoft.com/office/powerpoint/2010/main" val="216861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636ABC-F8E2-4AC8-8D75-7C0AAE043E4F}" type="datetimeFigureOut">
              <a:rPr lang="en-AU" smtClean="0"/>
              <a:t>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26FE01-97D3-48AF-A3AF-A4D77B30DB02}" type="slidenum">
              <a:rPr lang="en-AU" smtClean="0"/>
              <a:t>‹#›</a:t>
            </a:fld>
            <a:endParaRPr lang="en-AU"/>
          </a:p>
        </p:txBody>
      </p:sp>
    </p:spTree>
    <p:extLst>
      <p:ext uri="{BB962C8B-B14F-4D97-AF65-F5344CB8AC3E}">
        <p14:creationId xmlns:p14="http://schemas.microsoft.com/office/powerpoint/2010/main" val="333094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9636ABC-F8E2-4AC8-8D75-7C0AAE043E4F}" type="datetimeFigureOut">
              <a:rPr lang="en-AU" smtClean="0"/>
              <a:t>4/06/2015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26FE01-97D3-48AF-A3AF-A4D77B30DB02}" type="slidenum">
              <a:rPr lang="en-AU" smtClean="0"/>
              <a:t>‹#›</a:t>
            </a:fld>
            <a:endParaRPr lang="en-AU"/>
          </a:p>
        </p:txBody>
      </p:sp>
    </p:spTree>
    <p:extLst>
      <p:ext uri="{BB962C8B-B14F-4D97-AF65-F5344CB8AC3E}">
        <p14:creationId xmlns:p14="http://schemas.microsoft.com/office/powerpoint/2010/main" val="102946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9636ABC-F8E2-4AC8-8D75-7C0AAE043E4F}" type="datetimeFigureOut">
              <a:rPr lang="en-AU" smtClean="0"/>
              <a:t>4/06/2015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B26FE01-97D3-48AF-A3AF-A4D77B30DB02}" type="slidenum">
              <a:rPr lang="en-AU" smtClean="0"/>
              <a:t>‹#›</a:t>
            </a:fld>
            <a:endParaRPr lang="en-AU"/>
          </a:p>
        </p:txBody>
      </p:sp>
    </p:spTree>
    <p:extLst>
      <p:ext uri="{BB962C8B-B14F-4D97-AF65-F5344CB8AC3E}">
        <p14:creationId xmlns:p14="http://schemas.microsoft.com/office/powerpoint/2010/main" val="211300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9636ABC-F8E2-4AC8-8D75-7C0AAE043E4F}" type="datetimeFigureOut">
              <a:rPr lang="en-AU" smtClean="0"/>
              <a:t>4/06/2015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B26FE01-97D3-48AF-A3AF-A4D77B30DB02}" type="slidenum">
              <a:rPr lang="en-AU" smtClean="0"/>
              <a:t>‹#›</a:t>
            </a:fld>
            <a:endParaRPr lang="en-AU"/>
          </a:p>
        </p:txBody>
      </p:sp>
    </p:spTree>
    <p:extLst>
      <p:ext uri="{BB962C8B-B14F-4D97-AF65-F5344CB8AC3E}">
        <p14:creationId xmlns:p14="http://schemas.microsoft.com/office/powerpoint/2010/main" val="162604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36ABC-F8E2-4AC8-8D75-7C0AAE043E4F}" type="datetimeFigureOut">
              <a:rPr lang="en-AU" smtClean="0"/>
              <a:t>4/06/2015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B26FE01-97D3-48AF-A3AF-A4D77B30DB02}" type="slidenum">
              <a:rPr lang="en-AU" smtClean="0"/>
              <a:t>‹#›</a:t>
            </a:fld>
            <a:endParaRPr lang="en-AU"/>
          </a:p>
        </p:txBody>
      </p:sp>
    </p:spTree>
    <p:extLst>
      <p:ext uri="{BB962C8B-B14F-4D97-AF65-F5344CB8AC3E}">
        <p14:creationId xmlns:p14="http://schemas.microsoft.com/office/powerpoint/2010/main" val="286878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36ABC-F8E2-4AC8-8D75-7C0AAE043E4F}" type="datetimeFigureOut">
              <a:rPr lang="en-AU" smtClean="0"/>
              <a:t>4/06/2015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26FE01-97D3-48AF-A3AF-A4D77B30DB02}" type="slidenum">
              <a:rPr lang="en-AU" smtClean="0"/>
              <a:t>‹#›</a:t>
            </a:fld>
            <a:endParaRPr lang="en-AU"/>
          </a:p>
        </p:txBody>
      </p:sp>
    </p:spTree>
    <p:extLst>
      <p:ext uri="{BB962C8B-B14F-4D97-AF65-F5344CB8AC3E}">
        <p14:creationId xmlns:p14="http://schemas.microsoft.com/office/powerpoint/2010/main" val="419323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36ABC-F8E2-4AC8-8D75-7C0AAE043E4F}" type="datetimeFigureOut">
              <a:rPr lang="en-AU" smtClean="0"/>
              <a:t>4/06/2015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26FE01-97D3-48AF-A3AF-A4D77B30DB02}" type="slidenum">
              <a:rPr lang="en-AU" smtClean="0"/>
              <a:t>‹#›</a:t>
            </a:fld>
            <a:endParaRPr lang="en-AU"/>
          </a:p>
        </p:txBody>
      </p:sp>
    </p:spTree>
    <p:extLst>
      <p:ext uri="{BB962C8B-B14F-4D97-AF65-F5344CB8AC3E}">
        <p14:creationId xmlns:p14="http://schemas.microsoft.com/office/powerpoint/2010/main" val="423358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36ABC-F8E2-4AC8-8D75-7C0AAE043E4F}" type="datetimeFigureOut">
              <a:rPr lang="en-AU" smtClean="0"/>
              <a:t>4/06/2015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6FE01-97D3-48AF-A3AF-A4D77B30DB02}" type="slidenum">
              <a:rPr lang="en-AU" smtClean="0"/>
              <a:t>‹#›</a:t>
            </a:fld>
            <a:endParaRPr lang="en-AU"/>
          </a:p>
        </p:txBody>
      </p:sp>
    </p:spTree>
    <p:extLst>
      <p:ext uri="{BB962C8B-B14F-4D97-AF65-F5344CB8AC3E}">
        <p14:creationId xmlns:p14="http://schemas.microsoft.com/office/powerpoint/2010/main" val="2665747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40000"/>
                <a:satMod val="350000"/>
                <a:alpha val="38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5"/>
            <a:ext cx="7772400" cy="2475706"/>
          </a:xfrm>
        </p:spPr>
        <p:txBody>
          <a:bodyPr>
            <a:normAutofit fontScale="90000"/>
          </a:bodyPr>
          <a:lstStyle/>
          <a:p>
            <a:r>
              <a:rPr lang="en-AU" dirty="0" smtClean="0">
                <a:effectLst>
                  <a:outerShdw blurRad="38100" dist="38100" dir="2700000" algn="tl">
                    <a:srgbClr val="000000">
                      <a:alpha val="43137"/>
                    </a:srgbClr>
                  </a:outerShdw>
                </a:effectLst>
              </a:rPr>
              <a:t>Engaging with </a:t>
            </a:r>
            <a:r>
              <a:rPr lang="en-AU" dirty="0">
                <a:effectLst>
                  <a:outerShdw blurRad="38100" dist="38100" dir="2700000" algn="tl">
                    <a:srgbClr val="000000">
                      <a:alpha val="43137"/>
                    </a:srgbClr>
                  </a:outerShdw>
                </a:effectLst>
              </a:rPr>
              <a:t>the </a:t>
            </a:r>
            <a:r>
              <a:rPr lang="en-AU" dirty="0" smtClean="0">
                <a:effectLst>
                  <a:outerShdw blurRad="38100" dist="38100" dir="2700000" algn="tl">
                    <a:srgbClr val="000000">
                      <a:alpha val="43137"/>
                    </a:srgbClr>
                  </a:outerShdw>
                </a:effectLst>
              </a:rPr>
              <a:t>United Nations</a:t>
            </a:r>
            <a:br>
              <a:rPr lang="en-AU" dirty="0" smtClean="0">
                <a:effectLst>
                  <a:outerShdw blurRad="38100" dist="38100" dir="2700000" algn="tl">
                    <a:srgbClr val="000000">
                      <a:alpha val="43137"/>
                    </a:srgbClr>
                  </a:outerShdw>
                </a:effectLst>
              </a:rPr>
            </a:br>
            <a:r>
              <a:rPr lang="en-AU" dirty="0" smtClean="0">
                <a:effectLst>
                  <a:outerShdw blurRad="38100" dist="38100" dir="2700000" algn="tl">
                    <a:srgbClr val="000000">
                      <a:alpha val="43137"/>
                    </a:srgbClr>
                  </a:outerShdw>
                </a:effectLst>
              </a:rPr>
              <a:t>53</a:t>
            </a:r>
            <a:r>
              <a:rPr lang="en-AU" baseline="30000" dirty="0" smtClean="0">
                <a:effectLst>
                  <a:outerShdw blurRad="38100" dist="38100" dir="2700000" algn="tl">
                    <a:srgbClr val="000000">
                      <a:alpha val="43137"/>
                    </a:srgbClr>
                  </a:outerShdw>
                </a:effectLst>
              </a:rPr>
              <a:t>rd</a:t>
            </a:r>
            <a:r>
              <a:rPr lang="en-AU" dirty="0" smtClean="0">
                <a:effectLst>
                  <a:outerShdw blurRad="38100" dist="38100" dir="2700000" algn="tl">
                    <a:srgbClr val="000000">
                      <a:alpha val="43137"/>
                    </a:srgbClr>
                  </a:outerShdw>
                </a:effectLst>
              </a:rPr>
              <a:t> Session</a:t>
            </a:r>
            <a:r>
              <a:rPr lang="en-AU" dirty="0" smtClean="0"/>
              <a:t/>
            </a:r>
            <a:br>
              <a:rPr lang="en-AU" dirty="0" smtClean="0"/>
            </a:br>
            <a:r>
              <a:rPr lang="en-AU" dirty="0" smtClean="0"/>
              <a:t> </a:t>
            </a:r>
            <a:r>
              <a:rPr lang="en-AU" b="1" dirty="0" smtClean="0">
                <a:solidFill>
                  <a:srgbClr val="FF0000"/>
                </a:solidFill>
                <a:effectLst>
                  <a:outerShdw blurRad="38100" dist="38100" dir="2700000" algn="tl">
                    <a:srgbClr val="000000">
                      <a:alpha val="43137"/>
                    </a:srgbClr>
                  </a:outerShdw>
                </a:effectLst>
              </a:rPr>
              <a:t>Convention Against Torture </a:t>
            </a:r>
            <a:r>
              <a:rPr lang="en-AU" b="1" dirty="0" smtClean="0"/>
              <a:t/>
            </a:r>
            <a:br>
              <a:rPr lang="en-AU" b="1" dirty="0" smtClean="0"/>
            </a:br>
            <a:r>
              <a:rPr lang="en-AU" dirty="0" smtClean="0"/>
              <a:t>Review Committee</a:t>
            </a:r>
            <a:endParaRPr lang="en-AU" dirty="0"/>
          </a:p>
        </p:txBody>
      </p:sp>
      <p:sp>
        <p:nvSpPr>
          <p:cNvPr id="3" name="Subtitle 2"/>
          <p:cNvSpPr>
            <a:spLocks noGrp="1"/>
          </p:cNvSpPr>
          <p:nvPr>
            <p:ph type="subTitle" idx="1"/>
          </p:nvPr>
        </p:nvSpPr>
        <p:spPr>
          <a:xfrm>
            <a:off x="971600" y="4365104"/>
            <a:ext cx="7128792" cy="1273696"/>
          </a:xfrm>
        </p:spPr>
        <p:txBody>
          <a:bodyPr>
            <a:normAutofit/>
          </a:bodyPr>
          <a:lstStyle/>
          <a:p>
            <a:r>
              <a:rPr lang="en-AU" dirty="0" smtClean="0">
                <a:solidFill>
                  <a:srgbClr val="FF0000"/>
                </a:solidFill>
              </a:rPr>
              <a:t>Michelle O’Flynn &amp; David Manwaring </a:t>
            </a:r>
          </a:p>
          <a:p>
            <a:r>
              <a:rPr lang="en-AU" dirty="0" smtClean="0">
                <a:solidFill>
                  <a:srgbClr val="FF0000"/>
                </a:solidFill>
              </a:rPr>
              <a:t>Queensland Advocacy Incorporated</a:t>
            </a:r>
            <a:endParaRPr lang="en-AU" dirty="0">
              <a:solidFill>
                <a:srgbClr val="FF0000"/>
              </a:solidFill>
            </a:endParaRPr>
          </a:p>
        </p:txBody>
      </p:sp>
    </p:spTree>
    <p:extLst>
      <p:ext uri="{BB962C8B-B14F-4D97-AF65-F5344CB8AC3E}">
        <p14:creationId xmlns:p14="http://schemas.microsoft.com/office/powerpoint/2010/main" val="1099171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124744"/>
            <a:ext cx="7992888" cy="5184576"/>
          </a:xfrm>
          <a:ln w="38100">
            <a:solidFill>
              <a:srgbClr val="FF0000"/>
            </a:solidFill>
          </a:ln>
        </p:spPr>
        <p:txBody>
          <a:bodyPr>
            <a:normAutofit/>
          </a:bodyPr>
          <a:lstStyle/>
          <a:p>
            <a:endParaRPr lang="en-AU" sz="2400" dirty="0" smtClean="0"/>
          </a:p>
          <a:p>
            <a:r>
              <a:rPr lang="en-AU" sz="2400" dirty="0" smtClean="0"/>
              <a:t>Publish interpretations of treaty provisions (general comments or recommendations) </a:t>
            </a:r>
          </a:p>
          <a:p>
            <a:pPr marL="0" indent="0">
              <a:buNone/>
            </a:pPr>
            <a:endParaRPr lang="en-AU" sz="2000" dirty="0" smtClean="0">
              <a:solidFill>
                <a:srgbClr val="00B050"/>
              </a:solidFill>
            </a:endParaRPr>
          </a:p>
          <a:p>
            <a:pPr lvl="1"/>
            <a:r>
              <a:rPr lang="en-AU" sz="2400" dirty="0" smtClean="0"/>
              <a:t>E.g. compre­hensive </a:t>
            </a:r>
            <a:r>
              <a:rPr lang="en-AU" sz="2400" dirty="0"/>
              <a:t>interpretation of substantive provisions, such as the right to </a:t>
            </a:r>
            <a:r>
              <a:rPr lang="en-AU" sz="2400" dirty="0" smtClean="0"/>
              <a:t>life, </a:t>
            </a:r>
            <a:r>
              <a:rPr lang="en-AU" sz="2400" dirty="0"/>
              <a:t>to general guidance on the information that should be submitted in State </a:t>
            </a:r>
            <a:r>
              <a:rPr lang="en-AU" sz="2400" dirty="0" smtClean="0"/>
              <a:t>reports </a:t>
            </a:r>
          </a:p>
          <a:p>
            <a:pPr marL="457200" lvl="1" indent="0">
              <a:buNone/>
            </a:pPr>
            <a:endParaRPr lang="en-AU" sz="2400" dirty="0" smtClean="0"/>
          </a:p>
          <a:p>
            <a:pPr lvl="1"/>
            <a:r>
              <a:rPr lang="en-AU" sz="2400" dirty="0" smtClean="0"/>
              <a:t>General comments also deal with</a:t>
            </a:r>
            <a:r>
              <a:rPr lang="en-AU" sz="2400" dirty="0"/>
              <a:t> wider, cross-cutting issues, such as </a:t>
            </a:r>
            <a:r>
              <a:rPr lang="en-AU" sz="2400" dirty="0" smtClean="0"/>
              <a:t>the </a:t>
            </a:r>
            <a:r>
              <a:rPr lang="en-AU" sz="2400" dirty="0"/>
              <a:t>rights of persons with disabilities, violence against </a:t>
            </a:r>
            <a:r>
              <a:rPr lang="en-AU" sz="2400" dirty="0" smtClean="0"/>
              <a:t>women. </a:t>
            </a:r>
          </a:p>
          <a:p>
            <a:pPr marL="457200" lvl="1" indent="0">
              <a:buNone/>
            </a:pPr>
            <a:endParaRPr lang="en-AU" sz="2400" dirty="0"/>
          </a:p>
          <a:p>
            <a:endParaRPr lang="en-AU" sz="2400" dirty="0"/>
          </a:p>
          <a:p>
            <a:endParaRPr lang="en-AU" dirty="0"/>
          </a:p>
        </p:txBody>
      </p:sp>
    </p:spTree>
    <p:extLst>
      <p:ext uri="{BB962C8B-B14F-4D97-AF65-F5344CB8AC3E}">
        <p14:creationId xmlns:p14="http://schemas.microsoft.com/office/powerpoint/2010/main" val="342595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992888" cy="720080"/>
          </a:xfrm>
        </p:spPr>
        <p:txBody>
          <a:bodyPr>
            <a:noAutofit/>
          </a:bodyPr>
          <a:lstStyle/>
          <a:p>
            <a:r>
              <a:rPr lang="en-AU" sz="4000" dirty="0" smtClean="0">
                <a:effectLst>
                  <a:outerShdw blurRad="38100" dist="38100" dir="2700000" algn="tl">
                    <a:srgbClr val="000000">
                      <a:alpha val="43137"/>
                    </a:srgbClr>
                  </a:outerShdw>
                </a:effectLst>
              </a:rPr>
              <a:t>How a Review is Undertaken</a:t>
            </a:r>
            <a:endParaRPr lang="en-AU" sz="40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340768"/>
            <a:ext cx="8229600" cy="4785395"/>
          </a:xfrm>
          <a:ln w="38100">
            <a:solidFill>
              <a:srgbClr val="FF0000"/>
            </a:solidFill>
          </a:ln>
        </p:spPr>
        <p:txBody>
          <a:bodyPr>
            <a:normAutofit/>
          </a:bodyPr>
          <a:lstStyle/>
          <a:p>
            <a:endParaRPr lang="en-AU" sz="2400" dirty="0" smtClean="0"/>
          </a:p>
          <a:p>
            <a:r>
              <a:rPr lang="en-AU" sz="2400" dirty="0" smtClean="0"/>
              <a:t>States </a:t>
            </a:r>
            <a:r>
              <a:rPr lang="en-AU" sz="2400" dirty="0"/>
              <a:t>parties are obliged to submit regular reports to the Committee on how the rights are being implemented</a:t>
            </a:r>
            <a:r>
              <a:rPr lang="en-AU" sz="2400" dirty="0" smtClean="0"/>
              <a:t>.</a:t>
            </a:r>
          </a:p>
          <a:p>
            <a:endParaRPr lang="en-AU" sz="2400" dirty="0" smtClean="0"/>
          </a:p>
          <a:p>
            <a:r>
              <a:rPr lang="en-AU" sz="2400" dirty="0" smtClean="0"/>
              <a:t>States </a:t>
            </a:r>
            <a:r>
              <a:rPr lang="en-AU" sz="2400" dirty="0"/>
              <a:t>must report initially one year after acceding to the Convention and then every four years. </a:t>
            </a:r>
            <a:endParaRPr lang="en-AU" sz="2400" dirty="0" smtClean="0"/>
          </a:p>
          <a:p>
            <a:endParaRPr lang="en-AU" sz="2400" dirty="0" smtClean="0"/>
          </a:p>
          <a:p>
            <a:r>
              <a:rPr lang="en-AU" sz="2400" u="sng" dirty="0" smtClean="0"/>
              <a:t>The </a:t>
            </a:r>
            <a:r>
              <a:rPr lang="en-AU" sz="2400" u="sng" dirty="0"/>
              <a:t>Committee examines each report and addresses its concerns and recommendations to the State party </a:t>
            </a:r>
            <a:r>
              <a:rPr lang="en-AU" sz="2400" dirty="0"/>
              <a:t>in the form of "</a:t>
            </a:r>
            <a:r>
              <a:rPr lang="en-AU" sz="2400" i="1" dirty="0"/>
              <a:t>concluding observations</a:t>
            </a:r>
            <a:r>
              <a:rPr lang="en-AU" sz="2400" dirty="0"/>
              <a:t>".</a:t>
            </a:r>
          </a:p>
          <a:p>
            <a:endParaRPr lang="en-AU" dirty="0">
              <a:solidFill>
                <a:srgbClr val="00B050"/>
              </a:solidFill>
            </a:endParaRPr>
          </a:p>
          <a:p>
            <a:endParaRPr lang="en-AU" dirty="0" smtClean="0"/>
          </a:p>
        </p:txBody>
      </p:sp>
    </p:spTree>
    <p:extLst>
      <p:ext uri="{BB962C8B-B14F-4D97-AF65-F5344CB8AC3E}">
        <p14:creationId xmlns:p14="http://schemas.microsoft.com/office/powerpoint/2010/main" val="545103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20688"/>
            <a:ext cx="8229600" cy="5832648"/>
          </a:xfrm>
        </p:spPr>
        <p:txBody>
          <a:bodyPr>
            <a:normAutofit fontScale="32500" lnSpcReduction="20000"/>
          </a:bodyPr>
          <a:lstStyle/>
          <a:p>
            <a:endParaRPr lang="en-AU" dirty="0">
              <a:solidFill>
                <a:srgbClr val="00B050"/>
              </a:solidFill>
            </a:endParaRPr>
          </a:p>
          <a:p>
            <a:pPr marL="0" indent="0">
              <a:buNone/>
            </a:pPr>
            <a:r>
              <a:rPr lang="en-AU" sz="7400" dirty="0" smtClean="0"/>
              <a:t>In addition to the reporting procedure, the CAT establishes </a:t>
            </a:r>
            <a:r>
              <a:rPr lang="en-AU" sz="7400" b="1" u="sng" dirty="0" smtClean="0">
                <a:solidFill>
                  <a:srgbClr val="FF0000"/>
                </a:solidFill>
              </a:rPr>
              <a:t>three other mechanisms </a:t>
            </a:r>
            <a:r>
              <a:rPr lang="en-AU" sz="7400" dirty="0" smtClean="0"/>
              <a:t>through which the Committee performs its monitoring functions: </a:t>
            </a:r>
          </a:p>
          <a:p>
            <a:pPr marL="0" indent="0">
              <a:buNone/>
            </a:pPr>
            <a:endParaRPr lang="en-AU" sz="7400" dirty="0" smtClean="0"/>
          </a:p>
          <a:p>
            <a:pPr marL="514350" indent="-514350">
              <a:buFont typeface="+mj-lt"/>
              <a:buAutoNum type="arabicPeriod"/>
            </a:pPr>
            <a:r>
              <a:rPr lang="en-AU" sz="7400" dirty="0" smtClean="0"/>
              <a:t>Consider individual complaints or communications from individuals claiming that their rights under the Convention have been violated </a:t>
            </a:r>
            <a:r>
              <a:rPr lang="en-AU" sz="7400" dirty="0" smtClean="0">
                <a:solidFill>
                  <a:srgbClr val="FF0000"/>
                </a:solidFill>
              </a:rPr>
              <a:t>(Art 22 CAT)</a:t>
            </a:r>
          </a:p>
          <a:p>
            <a:pPr marL="514350" indent="-514350">
              <a:buFont typeface="+mj-lt"/>
              <a:buAutoNum type="arabicPeriod"/>
            </a:pPr>
            <a:endParaRPr lang="en-AU" sz="7400" dirty="0" smtClean="0"/>
          </a:p>
          <a:p>
            <a:pPr marL="514350" indent="-514350">
              <a:buFont typeface="+mj-lt"/>
              <a:buAutoNum type="arabicPeriod"/>
            </a:pPr>
            <a:r>
              <a:rPr lang="en-AU" sz="7400" dirty="0" smtClean="0"/>
              <a:t>Undertake inquiries </a:t>
            </a:r>
            <a:r>
              <a:rPr lang="en-AU" sz="7400" dirty="0" smtClean="0">
                <a:solidFill>
                  <a:srgbClr val="FF0000"/>
                </a:solidFill>
              </a:rPr>
              <a:t>(Art 20 CAT) </a:t>
            </a:r>
            <a:r>
              <a:rPr lang="en-AU" sz="7400" dirty="0" smtClean="0"/>
              <a:t>if they receive reliable information containing well-founded indications of serious, grave or systematic violations of the conventions in a State party</a:t>
            </a:r>
          </a:p>
          <a:p>
            <a:pPr marL="514350" indent="-514350">
              <a:buFont typeface="+mj-lt"/>
              <a:buAutoNum type="arabicPeriod"/>
            </a:pPr>
            <a:endParaRPr lang="en-AU" sz="7400" dirty="0" smtClean="0"/>
          </a:p>
          <a:p>
            <a:pPr marL="514350" indent="-514350">
              <a:buFont typeface="+mj-lt"/>
              <a:buAutoNum type="arabicPeriod"/>
            </a:pPr>
            <a:r>
              <a:rPr lang="en-AU" sz="7400" dirty="0" smtClean="0"/>
              <a:t>Consider inter-state complaints </a:t>
            </a:r>
            <a:r>
              <a:rPr lang="en-AU" sz="7400" dirty="0" smtClean="0">
                <a:solidFill>
                  <a:srgbClr val="FF0000"/>
                </a:solidFill>
              </a:rPr>
              <a:t>(Art 21 CAT). </a:t>
            </a:r>
            <a:r>
              <a:rPr lang="en-AU" sz="7400" dirty="0" smtClean="0"/>
              <a:t>If a member State claims that another member state is not meeting obligations under the CAT. </a:t>
            </a:r>
          </a:p>
        </p:txBody>
      </p:sp>
    </p:spTree>
    <p:extLst>
      <p:ext uri="{BB962C8B-B14F-4D97-AF65-F5344CB8AC3E}">
        <p14:creationId xmlns:p14="http://schemas.microsoft.com/office/powerpoint/2010/main" val="330505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92888" cy="1656184"/>
          </a:xfrm>
        </p:spPr>
        <p:txBody>
          <a:bodyPr>
            <a:noAutofit/>
          </a:bodyPr>
          <a:lstStyle/>
          <a:p>
            <a:r>
              <a:rPr lang="en-AU" sz="4000" dirty="0" smtClean="0">
                <a:effectLst>
                  <a:outerShdw blurRad="38100" dist="38100" dir="2700000" algn="tl">
                    <a:srgbClr val="000000">
                      <a:alpha val="43137"/>
                    </a:srgbClr>
                  </a:outerShdw>
                </a:effectLst>
              </a:rPr>
              <a:t>How does the Review Committee know which issues to focus on?</a:t>
            </a:r>
            <a:endParaRPr lang="en-AU" sz="40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988840"/>
            <a:ext cx="8229600" cy="4680520"/>
          </a:xfrm>
          <a:ln w="38100">
            <a:solidFill>
              <a:srgbClr val="FF0000"/>
            </a:solidFill>
          </a:ln>
        </p:spPr>
        <p:txBody>
          <a:bodyPr>
            <a:normAutofit fontScale="32500" lnSpcReduction="20000"/>
          </a:bodyPr>
          <a:lstStyle/>
          <a:p>
            <a:endParaRPr lang="en-AU" sz="6000" dirty="0" smtClean="0"/>
          </a:p>
          <a:p>
            <a:r>
              <a:rPr lang="en-AU" sz="7400" dirty="0" smtClean="0"/>
              <a:t>In </a:t>
            </a:r>
            <a:r>
              <a:rPr lang="en-AU" sz="7400" dirty="0"/>
              <a:t>response </a:t>
            </a:r>
            <a:r>
              <a:rPr lang="en-AU" sz="7400" dirty="0" smtClean="0"/>
              <a:t>to State Parties’ reports about </a:t>
            </a:r>
            <a:r>
              <a:rPr lang="en-AU" sz="7400" dirty="0"/>
              <a:t>their progress in </a:t>
            </a:r>
            <a:r>
              <a:rPr lang="en-AU" sz="7400" dirty="0" smtClean="0"/>
              <a:t>implementing CAT the </a:t>
            </a:r>
            <a:r>
              <a:rPr lang="en-AU" sz="7400" dirty="0"/>
              <a:t>Committee can make general </a:t>
            </a:r>
            <a:r>
              <a:rPr lang="en-AU" sz="7400" dirty="0" smtClean="0"/>
              <a:t>comments.</a:t>
            </a:r>
          </a:p>
          <a:p>
            <a:endParaRPr lang="en-AU" sz="7400" dirty="0" smtClean="0"/>
          </a:p>
          <a:p>
            <a:r>
              <a:rPr lang="en-AU" sz="7400" dirty="0" smtClean="0"/>
              <a:t>Before </a:t>
            </a:r>
            <a:r>
              <a:rPr lang="en-AU" sz="7400" dirty="0"/>
              <a:t>the session at which it </a:t>
            </a:r>
            <a:r>
              <a:rPr lang="en-AU" sz="7400" dirty="0" smtClean="0"/>
              <a:t>formally considers </a:t>
            </a:r>
            <a:r>
              <a:rPr lang="en-AU" sz="7400" dirty="0"/>
              <a:t>a response, the Committee draws up a list of issues, which is submitted to the State party</a:t>
            </a:r>
            <a:r>
              <a:rPr lang="en-AU" sz="7400" dirty="0" smtClean="0"/>
              <a:t>.</a:t>
            </a:r>
          </a:p>
          <a:p>
            <a:pPr marL="0" indent="0">
              <a:lnSpc>
                <a:spcPct val="120000"/>
              </a:lnSpc>
              <a:buNone/>
            </a:pPr>
            <a:r>
              <a:rPr lang="en-AU" sz="7400" dirty="0" smtClean="0"/>
              <a:t> </a:t>
            </a:r>
          </a:p>
          <a:p>
            <a:pPr lvl="1"/>
            <a:r>
              <a:rPr lang="en-AU" sz="7400" dirty="0" smtClean="0"/>
              <a:t>This list </a:t>
            </a:r>
            <a:r>
              <a:rPr lang="en-AU" sz="7400" dirty="0"/>
              <a:t>provides </a:t>
            </a:r>
            <a:r>
              <a:rPr lang="en-AU" sz="7400" dirty="0" smtClean="0"/>
              <a:t>the Committee an </a:t>
            </a:r>
            <a:r>
              <a:rPr lang="en-AU" sz="7400" dirty="0"/>
              <a:t>opportunity </a:t>
            </a:r>
            <a:r>
              <a:rPr lang="en-AU" sz="7400" dirty="0" smtClean="0"/>
              <a:t>to </a:t>
            </a:r>
            <a:r>
              <a:rPr lang="en-AU" sz="7400" dirty="0"/>
              <a:t>request </a:t>
            </a:r>
            <a:r>
              <a:rPr lang="en-AU" sz="7400" dirty="0" smtClean="0"/>
              <a:t>additional </a:t>
            </a:r>
            <a:r>
              <a:rPr lang="en-AU" sz="7400" dirty="0"/>
              <a:t>information </a:t>
            </a:r>
            <a:r>
              <a:rPr lang="en-AU" sz="7400" dirty="0" smtClean="0"/>
              <a:t>considered </a:t>
            </a:r>
            <a:r>
              <a:rPr lang="en-AU" sz="7400" dirty="0"/>
              <a:t>necessary </a:t>
            </a:r>
            <a:r>
              <a:rPr lang="en-AU" sz="7400" dirty="0" smtClean="0"/>
              <a:t>to </a:t>
            </a:r>
            <a:r>
              <a:rPr lang="en-AU" sz="7400" dirty="0"/>
              <a:t>assess the state of implementation of </a:t>
            </a:r>
            <a:r>
              <a:rPr lang="en-AU" sz="7400" dirty="0" smtClean="0"/>
              <a:t>CAT in </a:t>
            </a:r>
            <a:r>
              <a:rPr lang="en-AU" sz="7400" dirty="0"/>
              <a:t>the country concerned. </a:t>
            </a:r>
            <a:endParaRPr lang="en-AU" sz="7400" dirty="0" smtClean="0"/>
          </a:p>
          <a:p>
            <a:pPr marL="457200" lvl="1" indent="0">
              <a:buNone/>
            </a:pPr>
            <a:endParaRPr lang="en-AU" sz="7400" dirty="0" smtClean="0"/>
          </a:p>
          <a:p>
            <a:pPr lvl="1"/>
            <a:endParaRPr lang="en-AU" sz="1300" dirty="0"/>
          </a:p>
        </p:txBody>
      </p:sp>
    </p:spTree>
    <p:extLst>
      <p:ext uri="{BB962C8B-B14F-4D97-AF65-F5344CB8AC3E}">
        <p14:creationId xmlns:p14="http://schemas.microsoft.com/office/powerpoint/2010/main" val="38905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20688"/>
            <a:ext cx="8229600" cy="5904656"/>
          </a:xfrm>
        </p:spPr>
        <p:txBody>
          <a:bodyPr>
            <a:normAutofit fontScale="55000" lnSpcReduction="20000"/>
          </a:bodyPr>
          <a:lstStyle/>
          <a:p>
            <a:endParaRPr lang="en-AU" sz="1700" dirty="0">
              <a:solidFill>
                <a:srgbClr val="00B050"/>
              </a:solidFill>
            </a:endParaRPr>
          </a:p>
          <a:p>
            <a:r>
              <a:rPr lang="en-AU" sz="4400" dirty="0"/>
              <a:t>In addition </a:t>
            </a:r>
            <a:r>
              <a:rPr lang="en-AU" sz="4400" dirty="0" smtClean="0"/>
              <a:t>to State reports</a:t>
            </a:r>
            <a:r>
              <a:rPr lang="en-AU" sz="4400" dirty="0"/>
              <a:t>, the </a:t>
            </a:r>
            <a:r>
              <a:rPr lang="en-AU" sz="4400" dirty="0" smtClean="0"/>
              <a:t>Committee may </a:t>
            </a:r>
            <a:r>
              <a:rPr lang="en-AU" sz="4400" dirty="0"/>
              <a:t>receive information </a:t>
            </a:r>
            <a:r>
              <a:rPr lang="en-AU" sz="4400" dirty="0" smtClean="0"/>
              <a:t>on a country’s human rights situation from </a:t>
            </a:r>
            <a:r>
              <a:rPr lang="en-AU" sz="4400" dirty="0"/>
              <a:t>other sources, including </a:t>
            </a:r>
            <a:r>
              <a:rPr lang="en-AU" sz="4400" dirty="0" smtClean="0"/>
              <a:t>UN agencies</a:t>
            </a:r>
            <a:r>
              <a:rPr lang="en-AU" sz="4400" dirty="0"/>
              <a:t>, </a:t>
            </a:r>
            <a:r>
              <a:rPr lang="en-AU" sz="4400" b="1" dirty="0" smtClean="0">
                <a:solidFill>
                  <a:srgbClr val="FF0000"/>
                </a:solidFill>
              </a:rPr>
              <a:t>NGO’s, </a:t>
            </a:r>
            <a:r>
              <a:rPr lang="en-AU" sz="4400" dirty="0" smtClean="0"/>
              <a:t>professional </a:t>
            </a:r>
            <a:r>
              <a:rPr lang="en-AU" sz="4400" dirty="0"/>
              <a:t>groups and academic institutions</a:t>
            </a:r>
            <a:r>
              <a:rPr lang="en-AU" sz="4400" dirty="0" smtClean="0"/>
              <a:t>.</a:t>
            </a:r>
          </a:p>
          <a:p>
            <a:endParaRPr lang="en-AU" sz="4400" dirty="0" smtClean="0"/>
          </a:p>
          <a:p>
            <a:r>
              <a:rPr lang="en-AU" sz="4400" dirty="0" smtClean="0"/>
              <a:t>The Committee allocates specific plenary time to hearing submissions from UN agencies and NGOs. </a:t>
            </a:r>
          </a:p>
          <a:p>
            <a:pPr lvl="1"/>
            <a:r>
              <a:rPr lang="en-AU" sz="4400" dirty="0" smtClean="0"/>
              <a:t>Depending </a:t>
            </a:r>
            <a:r>
              <a:rPr lang="en-AU" sz="4400" dirty="0"/>
              <a:t>on when the information is submitted, issues raised by these </a:t>
            </a:r>
            <a:r>
              <a:rPr lang="en-AU" sz="4400" dirty="0" smtClean="0"/>
              <a:t>organisations </a:t>
            </a:r>
            <a:r>
              <a:rPr lang="en-AU" sz="4400" dirty="0"/>
              <a:t>may be incorporated in the list of issues or inform the questions that members ask the State delegation. In the light of all the information available, the committee examines the </a:t>
            </a:r>
            <a:r>
              <a:rPr lang="en-AU" sz="4400" dirty="0" smtClean="0"/>
              <a:t>States report.</a:t>
            </a:r>
          </a:p>
          <a:p>
            <a:pPr lvl="1"/>
            <a:endParaRPr lang="en-AU" sz="4400" dirty="0">
              <a:solidFill>
                <a:srgbClr val="00B050"/>
              </a:solidFill>
            </a:endParaRPr>
          </a:p>
          <a:p>
            <a:pPr lvl="1"/>
            <a:r>
              <a:rPr lang="en-AU" sz="5100" b="1" dirty="0" smtClean="0">
                <a:solidFill>
                  <a:srgbClr val="FF0000"/>
                </a:solidFill>
              </a:rPr>
              <a:t>QAI</a:t>
            </a:r>
            <a:r>
              <a:rPr lang="en-AU" sz="5100" dirty="0" smtClean="0">
                <a:solidFill>
                  <a:srgbClr val="FF0000"/>
                </a:solidFill>
              </a:rPr>
              <a:t> attended the 53</a:t>
            </a:r>
            <a:r>
              <a:rPr lang="en-AU" sz="5100" baseline="30000" dirty="0" smtClean="0">
                <a:solidFill>
                  <a:srgbClr val="FF0000"/>
                </a:solidFill>
              </a:rPr>
              <a:t>rd</a:t>
            </a:r>
            <a:r>
              <a:rPr lang="en-AU" sz="5100" dirty="0" smtClean="0">
                <a:solidFill>
                  <a:srgbClr val="FF0000"/>
                </a:solidFill>
              </a:rPr>
              <a:t> Session as part of an NGO Delegation under this provision. </a:t>
            </a:r>
            <a:endParaRPr lang="en-AU" sz="5100" dirty="0">
              <a:solidFill>
                <a:srgbClr val="FF0000"/>
              </a:solidFill>
            </a:endParaRPr>
          </a:p>
        </p:txBody>
      </p:sp>
    </p:spTree>
    <p:extLst>
      <p:ext uri="{BB962C8B-B14F-4D97-AF65-F5344CB8AC3E}">
        <p14:creationId xmlns:p14="http://schemas.microsoft.com/office/powerpoint/2010/main" val="274895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4000" dirty="0" smtClean="0">
                <a:effectLst>
                  <a:outerShdw blurRad="38100" dist="38100" dir="2700000" algn="tl">
                    <a:srgbClr val="000000">
                      <a:alpha val="43137"/>
                    </a:srgbClr>
                  </a:outerShdw>
                </a:effectLst>
              </a:rPr>
              <a:t>QAI goes to Geneva </a:t>
            </a:r>
            <a:r>
              <a:rPr lang="en-AU" sz="2800" dirty="0" smtClean="0"/>
              <a:t/>
            </a:r>
            <a:br>
              <a:rPr lang="en-AU" sz="2800" dirty="0" smtClean="0"/>
            </a:br>
            <a:r>
              <a:rPr lang="en-AU" sz="2800" dirty="0" smtClean="0"/>
              <a:t>(Systemic Advocacy in Action)</a:t>
            </a:r>
            <a:endParaRPr lang="en-AU" sz="2800" dirty="0"/>
          </a:p>
        </p:txBody>
      </p:sp>
      <p:sp>
        <p:nvSpPr>
          <p:cNvPr id="5" name="Content Placeholder 4"/>
          <p:cNvSpPr>
            <a:spLocks noGrp="1"/>
          </p:cNvSpPr>
          <p:nvPr>
            <p:ph idx="1"/>
          </p:nvPr>
        </p:nvSpPr>
        <p:spPr/>
        <p:txBody>
          <a:bodyPr>
            <a:normAutofit fontScale="92500" lnSpcReduction="10000"/>
          </a:bodyPr>
          <a:lstStyle/>
          <a:p>
            <a:pPr marL="0" indent="0">
              <a:buNone/>
            </a:pPr>
            <a:r>
              <a:rPr lang="en-AU" sz="2800" dirty="0"/>
              <a:t>QAI was successful in its application for funding from the Australian Human Rights Commission to attend the </a:t>
            </a:r>
            <a:r>
              <a:rPr lang="en-AU" sz="2800" dirty="0">
                <a:solidFill>
                  <a:srgbClr val="FF0000"/>
                </a:solidFill>
              </a:rPr>
              <a:t>53rd session of the UN Convention Against Torture in Geneva Switzerland.</a:t>
            </a:r>
            <a:r>
              <a:rPr lang="en-AU" sz="2800" dirty="0"/>
              <a:t> </a:t>
            </a:r>
          </a:p>
          <a:p>
            <a:endParaRPr lang="en-AU" sz="2800" dirty="0"/>
          </a:p>
          <a:p>
            <a:pPr marL="0" indent="0">
              <a:buNone/>
            </a:pPr>
            <a:r>
              <a:rPr lang="en-AU" sz="2800" dirty="0"/>
              <a:t>As QAI had not made a submission to the CAT, we were fortunate to appear under the umbrella of PWD Australia (PWDA) as the submission tendered by that organisation (endorsed by QAI) was largely based on the shadow report to the CRPD </a:t>
            </a:r>
            <a:r>
              <a:rPr lang="en-AU" sz="2800" dirty="0">
                <a:solidFill>
                  <a:srgbClr val="FF0000"/>
                </a:solidFill>
              </a:rPr>
              <a:t>“Disability Rights Now” </a:t>
            </a:r>
            <a:r>
              <a:rPr lang="en-AU" sz="2800" dirty="0"/>
              <a:t>which was written in conjunction with QAI.</a:t>
            </a:r>
          </a:p>
        </p:txBody>
      </p:sp>
    </p:spTree>
    <p:extLst>
      <p:ext uri="{BB962C8B-B14F-4D97-AF65-F5344CB8AC3E}">
        <p14:creationId xmlns:p14="http://schemas.microsoft.com/office/powerpoint/2010/main" val="315603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68152"/>
          </a:xfrm>
        </p:spPr>
        <p:txBody>
          <a:bodyPr>
            <a:noAutofit/>
          </a:bodyPr>
          <a:lstStyle/>
          <a:p>
            <a:r>
              <a:rPr lang="en-AU" sz="4000" dirty="0" smtClean="0">
                <a:effectLst>
                  <a:outerShdw blurRad="38100" dist="38100" dir="2700000" algn="tl">
                    <a:srgbClr val="000000">
                      <a:alpha val="43137"/>
                    </a:srgbClr>
                  </a:outerShdw>
                </a:effectLst>
              </a:rPr>
              <a:t>Australian Delegation of Not-For-Profit Organisations</a:t>
            </a:r>
            <a:endParaRPr lang="en-AU"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28800"/>
            <a:ext cx="8229600" cy="4824536"/>
          </a:xfrm>
          <a:ln w="38100">
            <a:solidFill>
              <a:srgbClr val="FF0000"/>
            </a:solidFill>
          </a:ln>
        </p:spPr>
        <p:txBody>
          <a:bodyPr>
            <a:normAutofit fontScale="92500" lnSpcReduction="20000"/>
          </a:bodyPr>
          <a:lstStyle/>
          <a:p>
            <a:endParaRPr lang="en-AU" dirty="0" smtClean="0"/>
          </a:p>
          <a:p>
            <a:r>
              <a:rPr lang="en-AU" sz="3000" dirty="0" smtClean="0"/>
              <a:t>People with Disability Australia</a:t>
            </a:r>
          </a:p>
          <a:p>
            <a:r>
              <a:rPr lang="en-AU" sz="3000" dirty="0" smtClean="0"/>
              <a:t>First Peoples Disability Network</a:t>
            </a:r>
          </a:p>
          <a:p>
            <a:r>
              <a:rPr lang="en-AU" sz="3000" dirty="0" smtClean="0"/>
              <a:t>Women with Disabilities Australia</a:t>
            </a:r>
          </a:p>
          <a:p>
            <a:r>
              <a:rPr lang="en-AU" sz="3000" dirty="0" smtClean="0"/>
              <a:t>Human Rights Law Centre</a:t>
            </a:r>
          </a:p>
          <a:p>
            <a:r>
              <a:rPr lang="en-AU" sz="3000" dirty="0" smtClean="0">
                <a:solidFill>
                  <a:srgbClr val="FF0000"/>
                </a:solidFill>
              </a:rPr>
              <a:t>Queensland Advocacy Incorporated</a:t>
            </a:r>
          </a:p>
          <a:p>
            <a:r>
              <a:rPr lang="en-AU" sz="3000" dirty="0" smtClean="0"/>
              <a:t>Amnesty International Australia</a:t>
            </a:r>
          </a:p>
          <a:p>
            <a:r>
              <a:rPr lang="en-AU" sz="3000" dirty="0" smtClean="0"/>
              <a:t>Care Leavers Australia Network</a:t>
            </a:r>
          </a:p>
          <a:p>
            <a:r>
              <a:rPr lang="en-AU" sz="3000" dirty="0" smtClean="0"/>
              <a:t>Survivors Network of Abuse by Priests</a:t>
            </a:r>
          </a:p>
          <a:p>
            <a:r>
              <a:rPr lang="en-AU" sz="3000" dirty="0" smtClean="0"/>
              <a:t>Association for the Prevention of Torture</a:t>
            </a:r>
          </a:p>
          <a:p>
            <a:r>
              <a:rPr lang="en-AU" sz="3000" dirty="0" smtClean="0"/>
              <a:t>Remedy Australia</a:t>
            </a:r>
          </a:p>
        </p:txBody>
      </p:sp>
    </p:spTree>
    <p:extLst>
      <p:ext uri="{BB962C8B-B14F-4D97-AF65-F5344CB8AC3E}">
        <p14:creationId xmlns:p14="http://schemas.microsoft.com/office/powerpoint/2010/main" val="1570338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AU" sz="4000" dirty="0" smtClean="0">
                <a:effectLst>
                  <a:outerShdw blurRad="38100" dist="38100" dir="2700000" algn="tl">
                    <a:srgbClr val="000000">
                      <a:alpha val="43137"/>
                    </a:srgbClr>
                  </a:outerShdw>
                </a:effectLst>
              </a:rPr>
              <a:t>Informal Briefing Session</a:t>
            </a:r>
            <a:endParaRPr lang="en-AU"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5040560"/>
          </a:xfrm>
          <a:ln w="38100">
            <a:solidFill>
              <a:srgbClr val="FF0000"/>
            </a:solidFill>
          </a:ln>
        </p:spPr>
        <p:txBody>
          <a:bodyPr/>
          <a:lstStyle/>
          <a:p>
            <a:pPr marL="0" indent="0">
              <a:buNone/>
            </a:pPr>
            <a:endParaRPr lang="en-AU" dirty="0" smtClean="0"/>
          </a:p>
          <a:p>
            <a:pPr marL="0" indent="0">
              <a:buNone/>
            </a:pPr>
            <a:r>
              <a:rPr lang="en-AU" sz="2800" dirty="0" smtClean="0"/>
              <a:t>Prior </a:t>
            </a:r>
            <a:r>
              <a:rPr lang="en-AU" sz="2800" dirty="0"/>
              <a:t>to the formal briefing session the NGO Delegation met with the </a:t>
            </a:r>
            <a:r>
              <a:rPr lang="en-AU" sz="2800" dirty="0">
                <a:solidFill>
                  <a:srgbClr val="FF0000"/>
                </a:solidFill>
              </a:rPr>
              <a:t>Australian Government representatives </a:t>
            </a:r>
            <a:r>
              <a:rPr lang="en-AU" sz="2800" dirty="0"/>
              <a:t>informally.  </a:t>
            </a:r>
            <a:endParaRPr lang="en-AU" sz="2800" dirty="0" smtClean="0"/>
          </a:p>
          <a:p>
            <a:pPr marL="0" indent="0">
              <a:buNone/>
            </a:pPr>
            <a:endParaRPr lang="en-AU" sz="2800" dirty="0"/>
          </a:p>
          <a:p>
            <a:pPr marL="0" indent="0">
              <a:buNone/>
            </a:pPr>
            <a:r>
              <a:rPr lang="en-AU" sz="2800" dirty="0" smtClean="0"/>
              <a:t>The </a:t>
            </a:r>
            <a:r>
              <a:rPr lang="en-AU" sz="2800" dirty="0"/>
              <a:t>delegation was asked to briefly outline our issues and general discussion </a:t>
            </a:r>
            <a:r>
              <a:rPr lang="en-AU" sz="2800" dirty="0" smtClean="0"/>
              <a:t>followed </a:t>
            </a:r>
            <a:r>
              <a:rPr lang="en-AU" sz="2800" dirty="0"/>
              <a:t>with the main </a:t>
            </a:r>
            <a:r>
              <a:rPr lang="en-AU" sz="2800" dirty="0" smtClean="0"/>
              <a:t>concerns.  This dialogue </a:t>
            </a:r>
            <a:r>
              <a:rPr lang="en-AU" sz="2800" dirty="0"/>
              <a:t>informed </a:t>
            </a:r>
            <a:r>
              <a:rPr lang="en-AU" sz="2800" dirty="0" smtClean="0"/>
              <a:t>the Australian government </a:t>
            </a:r>
            <a:r>
              <a:rPr lang="en-AU" sz="2800" dirty="0"/>
              <a:t>responses to the Committee to some degree</a:t>
            </a:r>
            <a:r>
              <a:rPr lang="en-AU" sz="2400" dirty="0"/>
              <a:t>. </a:t>
            </a:r>
          </a:p>
        </p:txBody>
      </p:sp>
    </p:spTree>
    <p:extLst>
      <p:ext uri="{BB962C8B-B14F-4D97-AF65-F5344CB8AC3E}">
        <p14:creationId xmlns:p14="http://schemas.microsoft.com/office/powerpoint/2010/main" val="3399727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smtClean="0">
                <a:effectLst>
                  <a:outerShdw blurRad="38100" dist="38100" dir="2700000" algn="tl">
                    <a:srgbClr val="000000">
                      <a:alpha val="43137"/>
                    </a:srgbClr>
                  </a:outerShdw>
                </a:effectLst>
              </a:rPr>
              <a:t>Issues Presented and Running Sheet for the Delegation</a:t>
            </a:r>
            <a:endParaRPr lang="en-AU" sz="4000"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2259127"/>
              </p:ext>
            </p:extLst>
          </p:nvPr>
        </p:nvGraphicFramePr>
        <p:xfrm>
          <a:off x="395536" y="1556792"/>
          <a:ext cx="8496944" cy="5047914"/>
        </p:xfrm>
        <a:graphic>
          <a:graphicData uri="http://schemas.openxmlformats.org/drawingml/2006/table">
            <a:tbl>
              <a:tblPr firstRow="1" firstCol="1" bandRow="1">
                <a:tableStyleId>{5C22544A-7EE6-4342-B048-85BDC9FD1C3A}</a:tableStyleId>
              </a:tblPr>
              <a:tblGrid>
                <a:gridCol w="1512771"/>
                <a:gridCol w="3788761"/>
                <a:gridCol w="1262722"/>
                <a:gridCol w="1006733"/>
                <a:gridCol w="925957"/>
              </a:tblGrid>
              <a:tr h="751355">
                <a:tc>
                  <a:txBody>
                    <a:bodyPr/>
                    <a:lstStyle/>
                    <a:p>
                      <a:pPr>
                        <a:lnSpc>
                          <a:spcPct val="107000"/>
                        </a:lnSpc>
                        <a:spcAft>
                          <a:spcPts val="0"/>
                        </a:spcAft>
                      </a:pPr>
                      <a:r>
                        <a:rPr lang="en-AU" sz="1000" dirty="0">
                          <a:effectLst/>
                        </a:rPr>
                        <a:t> </a:t>
                      </a:r>
                      <a:endParaRPr lang="en-AU" sz="10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Opening statement</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Ngila (PWDA) </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2 mins</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2 mins</a:t>
                      </a:r>
                      <a:endParaRPr lang="en-AU" sz="1300" dirty="0">
                        <a:effectLst/>
                        <a:latin typeface="Calibri"/>
                        <a:ea typeface="Calibri"/>
                        <a:cs typeface="Times New Roman"/>
                      </a:endParaRPr>
                    </a:p>
                  </a:txBody>
                  <a:tcPr marL="62110" marR="62110" marT="0" marB="0"/>
                </a:tc>
              </a:tr>
              <a:tr h="1357727">
                <a:tc>
                  <a:txBody>
                    <a:bodyPr/>
                    <a:lstStyle/>
                    <a:p>
                      <a:pPr>
                        <a:lnSpc>
                          <a:spcPct val="107000"/>
                        </a:lnSpc>
                        <a:spcAft>
                          <a:spcPts val="0"/>
                        </a:spcAft>
                      </a:pPr>
                      <a:r>
                        <a:rPr lang="en-AU" sz="1300" dirty="0">
                          <a:effectLst/>
                        </a:rPr>
                        <a:t>Legal protection of rights</a:t>
                      </a:r>
                    </a:p>
                    <a:p>
                      <a:pPr>
                        <a:lnSpc>
                          <a:spcPct val="107000"/>
                        </a:lnSpc>
                        <a:spcAft>
                          <a:spcPts val="0"/>
                        </a:spcAft>
                      </a:pPr>
                      <a:r>
                        <a:rPr lang="en-AU" sz="1300" dirty="0">
                          <a:effectLst/>
                        </a:rPr>
                        <a:t>Refugees and asylum seekers (onshore)</a:t>
                      </a:r>
                      <a:endParaRPr lang="en-AU" sz="1300" dirty="0">
                        <a:effectLst/>
                        <a:latin typeface="Calibri"/>
                        <a:ea typeface="Calibri"/>
                        <a:cs typeface="Times New Roman"/>
                      </a:endParaRPr>
                    </a:p>
                  </a:txBody>
                  <a:tcPr marL="62110" marR="62110" marT="0" marB="0"/>
                </a:tc>
                <a:tc>
                  <a:txBody>
                    <a:bodyPr/>
                    <a:lstStyle/>
                    <a:p>
                      <a:pPr marL="342900" lvl="0" indent="-342900">
                        <a:lnSpc>
                          <a:spcPct val="107000"/>
                        </a:lnSpc>
                        <a:spcAft>
                          <a:spcPts val="0"/>
                        </a:spcAft>
                        <a:buFont typeface="Symbol"/>
                        <a:buChar char=""/>
                      </a:pPr>
                      <a:r>
                        <a:rPr lang="en-AU" sz="1300" dirty="0">
                          <a:effectLst/>
                        </a:rPr>
                        <a:t>Constitutional recognition of Indigenous peoples</a:t>
                      </a:r>
                    </a:p>
                    <a:p>
                      <a:pPr marL="342900" lvl="0" indent="-342900">
                        <a:lnSpc>
                          <a:spcPct val="107000"/>
                        </a:lnSpc>
                        <a:spcAft>
                          <a:spcPts val="0"/>
                        </a:spcAft>
                        <a:buFont typeface="Symbol"/>
                        <a:buChar char=""/>
                      </a:pPr>
                      <a:r>
                        <a:rPr lang="en-AU" sz="1300" dirty="0">
                          <a:effectLst/>
                        </a:rPr>
                        <a:t>OPCAT</a:t>
                      </a:r>
                    </a:p>
                    <a:p>
                      <a:pPr marL="342900" lvl="0" indent="-342900">
                        <a:lnSpc>
                          <a:spcPct val="107000"/>
                        </a:lnSpc>
                        <a:spcAft>
                          <a:spcPts val="0"/>
                        </a:spcAft>
                        <a:buFont typeface="Symbol"/>
                        <a:buChar char=""/>
                      </a:pPr>
                      <a:r>
                        <a:rPr lang="en-AU" sz="1300" dirty="0">
                          <a:effectLst/>
                        </a:rPr>
                        <a:t>Implementation of treaty body views</a:t>
                      </a:r>
                    </a:p>
                    <a:p>
                      <a:pPr marL="342900" lvl="0" indent="-342900">
                        <a:lnSpc>
                          <a:spcPct val="107000"/>
                        </a:lnSpc>
                        <a:spcAft>
                          <a:spcPts val="0"/>
                        </a:spcAft>
                        <a:buFont typeface="Symbol"/>
                        <a:buChar char=""/>
                      </a:pPr>
                      <a:r>
                        <a:rPr lang="en-AU" sz="1300" dirty="0">
                          <a:effectLst/>
                        </a:rPr>
                        <a:t>Mandatory detention</a:t>
                      </a:r>
                    </a:p>
                    <a:p>
                      <a:pPr marL="342900" lvl="0" indent="-342900">
                        <a:lnSpc>
                          <a:spcPct val="107000"/>
                        </a:lnSpc>
                        <a:spcAft>
                          <a:spcPts val="0"/>
                        </a:spcAft>
                        <a:buFont typeface="Symbol"/>
                        <a:buChar char=""/>
                      </a:pPr>
                      <a:r>
                        <a:rPr lang="en-AU" sz="1300" dirty="0">
                          <a:effectLst/>
                        </a:rPr>
                        <a:t>Complementary protection</a:t>
                      </a:r>
                    </a:p>
                    <a:p>
                      <a:pPr marL="342900" lvl="0" indent="-342900">
                        <a:lnSpc>
                          <a:spcPct val="107000"/>
                        </a:lnSpc>
                        <a:spcAft>
                          <a:spcPts val="0"/>
                        </a:spcAft>
                        <a:buFont typeface="Symbol"/>
                        <a:buChar char=""/>
                      </a:pPr>
                      <a:r>
                        <a:rPr lang="en-AU" sz="1300" dirty="0">
                          <a:effectLst/>
                        </a:rPr>
                        <a:t>ASIO detainees</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Sophie (Amnesty)</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4 mins</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6 mins</a:t>
                      </a:r>
                      <a:endParaRPr lang="en-AU" sz="1300" dirty="0">
                        <a:effectLst/>
                        <a:latin typeface="Calibri"/>
                        <a:ea typeface="Calibri"/>
                        <a:cs typeface="Times New Roman"/>
                      </a:endParaRPr>
                    </a:p>
                  </a:txBody>
                  <a:tcPr marL="62110" marR="62110" marT="0" marB="0"/>
                </a:tc>
              </a:tr>
              <a:tr h="1810303">
                <a:tc>
                  <a:txBody>
                    <a:bodyPr/>
                    <a:lstStyle/>
                    <a:p>
                      <a:pPr>
                        <a:lnSpc>
                          <a:spcPct val="107000"/>
                        </a:lnSpc>
                        <a:spcAft>
                          <a:spcPts val="0"/>
                        </a:spcAft>
                      </a:pPr>
                      <a:r>
                        <a:rPr lang="en-AU" sz="1300" dirty="0">
                          <a:effectLst/>
                        </a:rPr>
                        <a:t>Refugees and asylum seekers (offshore)</a:t>
                      </a:r>
                    </a:p>
                    <a:p>
                      <a:pPr>
                        <a:lnSpc>
                          <a:spcPct val="107000"/>
                        </a:lnSpc>
                        <a:spcAft>
                          <a:spcPts val="0"/>
                        </a:spcAft>
                      </a:pPr>
                      <a:r>
                        <a:rPr lang="en-AU" sz="1300" dirty="0">
                          <a:effectLst/>
                        </a:rPr>
                        <a:t>Extra-territorial obligations</a:t>
                      </a:r>
                    </a:p>
                    <a:p>
                      <a:pPr>
                        <a:lnSpc>
                          <a:spcPct val="107000"/>
                        </a:lnSpc>
                        <a:spcAft>
                          <a:spcPts val="0"/>
                        </a:spcAft>
                      </a:pPr>
                      <a:r>
                        <a:rPr lang="en-AU" sz="1300" dirty="0">
                          <a:effectLst/>
                        </a:rPr>
                        <a:t>Law enforcement and Counter-terrorism measures</a:t>
                      </a:r>
                      <a:endParaRPr lang="en-AU" sz="1300" dirty="0">
                        <a:effectLst/>
                        <a:latin typeface="Calibri"/>
                        <a:ea typeface="Calibri"/>
                        <a:cs typeface="Times New Roman"/>
                      </a:endParaRPr>
                    </a:p>
                  </a:txBody>
                  <a:tcPr marL="62110" marR="62110" marT="0" marB="0"/>
                </a:tc>
                <a:tc>
                  <a:txBody>
                    <a:bodyPr/>
                    <a:lstStyle/>
                    <a:p>
                      <a:pPr marL="342900" lvl="0" indent="-342900">
                        <a:lnSpc>
                          <a:spcPct val="107000"/>
                        </a:lnSpc>
                        <a:spcAft>
                          <a:spcPts val="0"/>
                        </a:spcAft>
                        <a:buFont typeface="Symbol"/>
                        <a:buChar char=""/>
                      </a:pPr>
                      <a:r>
                        <a:rPr lang="en-AU" sz="1300" dirty="0">
                          <a:effectLst/>
                        </a:rPr>
                        <a:t>Offshore detention</a:t>
                      </a:r>
                    </a:p>
                    <a:p>
                      <a:pPr marL="342900" lvl="0" indent="-342900">
                        <a:lnSpc>
                          <a:spcPct val="107000"/>
                        </a:lnSpc>
                        <a:spcAft>
                          <a:spcPts val="0"/>
                        </a:spcAft>
                        <a:buFont typeface="Symbol"/>
                        <a:buChar char=""/>
                      </a:pPr>
                      <a:r>
                        <a:rPr lang="en-AU" sz="1300" dirty="0">
                          <a:effectLst/>
                        </a:rPr>
                        <a:t>‘Enhanced screening’</a:t>
                      </a:r>
                    </a:p>
                    <a:p>
                      <a:pPr marL="342900" lvl="0" indent="-342900">
                        <a:lnSpc>
                          <a:spcPct val="107000"/>
                        </a:lnSpc>
                        <a:spcAft>
                          <a:spcPts val="0"/>
                        </a:spcAft>
                        <a:buFont typeface="Symbol"/>
                        <a:buChar char=""/>
                      </a:pPr>
                      <a:r>
                        <a:rPr lang="en-AU" sz="1300" dirty="0">
                          <a:effectLst/>
                        </a:rPr>
                        <a:t>Boat </a:t>
                      </a:r>
                      <a:r>
                        <a:rPr lang="en-AU" sz="1300" dirty="0" err="1">
                          <a:effectLst/>
                        </a:rPr>
                        <a:t>turnbacks</a:t>
                      </a:r>
                      <a:endParaRPr lang="en-AU" sz="1300" dirty="0">
                        <a:effectLst/>
                      </a:endParaRPr>
                    </a:p>
                    <a:p>
                      <a:pPr marL="342900" lvl="0" indent="-342900">
                        <a:lnSpc>
                          <a:spcPct val="107000"/>
                        </a:lnSpc>
                        <a:spcAft>
                          <a:spcPts val="0"/>
                        </a:spcAft>
                        <a:buFont typeface="Symbol"/>
                        <a:buChar char=""/>
                      </a:pPr>
                      <a:r>
                        <a:rPr lang="en-AU" sz="1300" dirty="0">
                          <a:effectLst/>
                        </a:rPr>
                        <a:t>Assisting foreign security forces</a:t>
                      </a:r>
                    </a:p>
                    <a:p>
                      <a:pPr marL="342900" lvl="0" indent="-342900">
                        <a:lnSpc>
                          <a:spcPct val="107000"/>
                        </a:lnSpc>
                        <a:spcAft>
                          <a:spcPts val="0"/>
                        </a:spcAft>
                        <a:buFont typeface="Symbol"/>
                        <a:buChar char=""/>
                      </a:pPr>
                      <a:r>
                        <a:rPr lang="en-AU" sz="1300" dirty="0">
                          <a:effectLst/>
                        </a:rPr>
                        <a:t>Definition of ‘Terrorist Act’</a:t>
                      </a:r>
                    </a:p>
                    <a:p>
                      <a:pPr marL="342900" lvl="0" indent="-342900">
                        <a:lnSpc>
                          <a:spcPct val="107000"/>
                        </a:lnSpc>
                        <a:spcAft>
                          <a:spcPts val="0"/>
                        </a:spcAft>
                        <a:buFont typeface="Symbol"/>
                        <a:buChar char=""/>
                      </a:pPr>
                      <a:r>
                        <a:rPr lang="en-AU" sz="1300" dirty="0">
                          <a:effectLst/>
                        </a:rPr>
                        <a:t>ASIO powers</a:t>
                      </a:r>
                    </a:p>
                    <a:p>
                      <a:pPr marL="342900" lvl="0" indent="-342900">
                        <a:lnSpc>
                          <a:spcPct val="107000"/>
                        </a:lnSpc>
                        <a:spcAft>
                          <a:spcPts val="0"/>
                        </a:spcAft>
                        <a:buFont typeface="Symbol"/>
                        <a:buChar char=""/>
                      </a:pPr>
                      <a:r>
                        <a:rPr lang="en-AU" sz="1300" dirty="0">
                          <a:effectLst/>
                        </a:rPr>
                        <a:t>Police powers</a:t>
                      </a:r>
                    </a:p>
                    <a:p>
                      <a:pPr marL="342900" lvl="0" indent="-342900">
                        <a:lnSpc>
                          <a:spcPct val="107000"/>
                        </a:lnSpc>
                        <a:spcAft>
                          <a:spcPts val="0"/>
                        </a:spcAft>
                        <a:buFont typeface="Symbol"/>
                        <a:buChar char=""/>
                      </a:pPr>
                      <a:r>
                        <a:rPr lang="en-AU" sz="1300" dirty="0">
                          <a:effectLst/>
                        </a:rPr>
                        <a:t>Police use of force</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Daniel (HRLC)</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4 mins</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10 mins</a:t>
                      </a:r>
                      <a:endParaRPr lang="en-AU" sz="1300" dirty="0">
                        <a:effectLst/>
                        <a:latin typeface="Calibri"/>
                        <a:ea typeface="Calibri"/>
                        <a:cs typeface="Times New Roman"/>
                      </a:endParaRPr>
                    </a:p>
                  </a:txBody>
                  <a:tcPr marL="62110" marR="62110" marT="0" marB="0"/>
                </a:tc>
              </a:tr>
              <a:tr h="905151">
                <a:tc>
                  <a:txBody>
                    <a:bodyPr/>
                    <a:lstStyle/>
                    <a:p>
                      <a:pPr>
                        <a:lnSpc>
                          <a:spcPct val="107000"/>
                        </a:lnSpc>
                        <a:spcAft>
                          <a:spcPts val="0"/>
                        </a:spcAft>
                      </a:pPr>
                      <a:r>
                        <a:rPr lang="en-AU" sz="1300" dirty="0">
                          <a:effectLst/>
                        </a:rPr>
                        <a:t>Indigenous persons</a:t>
                      </a:r>
                      <a:endParaRPr lang="en-AU" sz="1300" dirty="0">
                        <a:effectLst/>
                        <a:latin typeface="Calibri"/>
                        <a:ea typeface="Calibri"/>
                        <a:cs typeface="Times New Roman"/>
                      </a:endParaRPr>
                    </a:p>
                  </a:txBody>
                  <a:tcPr marL="62110" marR="62110" marT="0" marB="0"/>
                </a:tc>
                <a:tc>
                  <a:txBody>
                    <a:bodyPr/>
                    <a:lstStyle/>
                    <a:p>
                      <a:pPr marL="342900" lvl="0" indent="-342900">
                        <a:lnSpc>
                          <a:spcPct val="107000"/>
                        </a:lnSpc>
                        <a:spcAft>
                          <a:spcPts val="0"/>
                        </a:spcAft>
                        <a:buFont typeface="Symbol"/>
                        <a:buChar char=""/>
                      </a:pPr>
                      <a:r>
                        <a:rPr lang="en-AU" sz="1300">
                          <a:effectLst/>
                        </a:rPr>
                        <a:t>Unwarranted detention in prisons</a:t>
                      </a:r>
                    </a:p>
                    <a:p>
                      <a:pPr marL="342900" lvl="0" indent="-342900">
                        <a:lnSpc>
                          <a:spcPct val="107000"/>
                        </a:lnSpc>
                        <a:spcAft>
                          <a:spcPts val="0"/>
                        </a:spcAft>
                        <a:buFont typeface="Symbol"/>
                        <a:buChar char=""/>
                      </a:pPr>
                      <a:r>
                        <a:rPr lang="en-AU" sz="1300">
                          <a:effectLst/>
                        </a:rPr>
                        <a:t>Access to justice</a:t>
                      </a:r>
                    </a:p>
                    <a:p>
                      <a:pPr marL="342900" lvl="0" indent="-342900">
                        <a:lnSpc>
                          <a:spcPct val="107000"/>
                        </a:lnSpc>
                        <a:spcAft>
                          <a:spcPts val="0"/>
                        </a:spcAft>
                        <a:buFont typeface="Symbol"/>
                        <a:buChar char=""/>
                      </a:pPr>
                      <a:r>
                        <a:rPr lang="en-AU" sz="1300">
                          <a:effectLst/>
                        </a:rPr>
                        <a:t>Deaths in custody</a:t>
                      </a:r>
                    </a:p>
                    <a:p>
                      <a:pPr marL="342900" lvl="0" indent="-342900">
                        <a:lnSpc>
                          <a:spcPct val="107000"/>
                        </a:lnSpc>
                        <a:spcAft>
                          <a:spcPts val="0"/>
                        </a:spcAft>
                        <a:buFont typeface="Symbol"/>
                        <a:buChar char=""/>
                      </a:pPr>
                      <a:r>
                        <a:rPr lang="en-AU" sz="1300">
                          <a:effectLst/>
                        </a:rPr>
                        <a:t>Indigenous persons with disabilities</a:t>
                      </a:r>
                      <a:endParaRPr lang="en-AU" sz="1300">
                        <a:effectLst/>
                        <a:latin typeface="Calibri"/>
                        <a:ea typeface="Calibri"/>
                        <a:cs typeface="Times New Roman"/>
                      </a:endParaRPr>
                    </a:p>
                  </a:txBody>
                  <a:tcPr marL="62110" marR="62110" marT="0" marB="0"/>
                </a:tc>
                <a:tc>
                  <a:txBody>
                    <a:bodyPr/>
                    <a:lstStyle/>
                    <a:p>
                      <a:pPr>
                        <a:lnSpc>
                          <a:spcPct val="107000"/>
                        </a:lnSpc>
                        <a:spcAft>
                          <a:spcPts val="0"/>
                        </a:spcAft>
                      </a:pPr>
                      <a:r>
                        <a:rPr lang="en-AU" sz="1300">
                          <a:effectLst/>
                        </a:rPr>
                        <a:t>Damien and Scott (FPDN)</a:t>
                      </a:r>
                    </a:p>
                    <a:p>
                      <a:pPr>
                        <a:lnSpc>
                          <a:spcPct val="107000"/>
                        </a:lnSpc>
                        <a:spcAft>
                          <a:spcPts val="0"/>
                        </a:spcAft>
                      </a:pPr>
                      <a:r>
                        <a:rPr lang="en-AU" sz="1300">
                          <a:effectLst/>
                        </a:rPr>
                        <a:t> </a:t>
                      </a:r>
                      <a:endParaRPr lang="en-AU" sz="1300">
                        <a:effectLst/>
                        <a:latin typeface="Calibri"/>
                        <a:ea typeface="Calibri"/>
                        <a:cs typeface="Times New Roman"/>
                      </a:endParaRPr>
                    </a:p>
                  </a:txBody>
                  <a:tcPr marL="62110" marR="62110" marT="0" marB="0"/>
                </a:tc>
                <a:tc>
                  <a:txBody>
                    <a:bodyPr/>
                    <a:lstStyle/>
                    <a:p>
                      <a:pPr>
                        <a:lnSpc>
                          <a:spcPct val="107000"/>
                        </a:lnSpc>
                        <a:spcAft>
                          <a:spcPts val="0"/>
                        </a:spcAft>
                      </a:pPr>
                      <a:r>
                        <a:rPr lang="en-AU" sz="1300">
                          <a:effectLst/>
                        </a:rPr>
                        <a:t>4 mins</a:t>
                      </a:r>
                      <a:endParaRPr lang="en-AU" sz="130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14 mins</a:t>
                      </a:r>
                      <a:endParaRPr lang="en-AU" sz="1300" dirty="0">
                        <a:effectLst/>
                        <a:latin typeface="Calibri"/>
                        <a:ea typeface="Calibri"/>
                        <a:cs typeface="Times New Roman"/>
                      </a:endParaRPr>
                    </a:p>
                  </a:txBody>
                  <a:tcPr marL="62110" marR="62110" marT="0" marB="0"/>
                </a:tc>
              </a:tr>
            </a:tbl>
          </a:graphicData>
        </a:graphic>
      </p:graphicFrame>
    </p:spTree>
    <p:extLst>
      <p:ext uri="{BB962C8B-B14F-4D97-AF65-F5344CB8AC3E}">
        <p14:creationId xmlns:p14="http://schemas.microsoft.com/office/powerpoint/2010/main" val="2902061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217754"/>
              </p:ext>
            </p:extLst>
          </p:nvPr>
        </p:nvGraphicFramePr>
        <p:xfrm>
          <a:off x="539552" y="260649"/>
          <a:ext cx="8352928" cy="6281141"/>
        </p:xfrm>
        <a:graphic>
          <a:graphicData uri="http://schemas.openxmlformats.org/drawingml/2006/table">
            <a:tbl>
              <a:tblPr firstRow="1" firstCol="1" bandRow="1">
                <a:tableStyleId>{5C22544A-7EE6-4342-B048-85BDC9FD1C3A}</a:tableStyleId>
              </a:tblPr>
              <a:tblGrid>
                <a:gridCol w="1499952"/>
                <a:gridCol w="3756653"/>
                <a:gridCol w="1252021"/>
                <a:gridCol w="998201"/>
                <a:gridCol w="846101"/>
              </a:tblGrid>
              <a:tr h="2016224">
                <a:tc>
                  <a:txBody>
                    <a:bodyPr/>
                    <a:lstStyle/>
                    <a:p>
                      <a:pPr>
                        <a:lnSpc>
                          <a:spcPct val="107000"/>
                        </a:lnSpc>
                        <a:spcAft>
                          <a:spcPts val="0"/>
                        </a:spcAft>
                      </a:pPr>
                      <a:r>
                        <a:rPr lang="en-AU" sz="1300" dirty="0">
                          <a:effectLst/>
                        </a:rPr>
                        <a:t>Prisons</a:t>
                      </a:r>
                      <a:endParaRPr lang="en-AU" sz="1300" dirty="0">
                        <a:effectLst/>
                        <a:latin typeface="Calibri"/>
                        <a:ea typeface="Calibri"/>
                        <a:cs typeface="Times New Roman"/>
                      </a:endParaRPr>
                    </a:p>
                  </a:txBody>
                  <a:tcPr marL="62110" marR="62110" marT="0" marB="0"/>
                </a:tc>
                <a:tc>
                  <a:txBody>
                    <a:bodyPr/>
                    <a:lstStyle/>
                    <a:p>
                      <a:pPr marL="342900" lvl="0" indent="-342900">
                        <a:lnSpc>
                          <a:spcPct val="107000"/>
                        </a:lnSpc>
                        <a:spcAft>
                          <a:spcPts val="0"/>
                        </a:spcAft>
                        <a:buFont typeface="Symbol"/>
                        <a:buChar char=""/>
                      </a:pPr>
                      <a:r>
                        <a:rPr lang="en-AU" sz="1300" dirty="0">
                          <a:effectLst/>
                        </a:rPr>
                        <a:t>Overcrowding</a:t>
                      </a:r>
                    </a:p>
                    <a:p>
                      <a:pPr marL="342900" lvl="0" indent="-342900">
                        <a:lnSpc>
                          <a:spcPct val="107000"/>
                        </a:lnSpc>
                        <a:spcAft>
                          <a:spcPts val="0"/>
                        </a:spcAft>
                        <a:buFont typeface="Symbol"/>
                        <a:buChar char=""/>
                      </a:pPr>
                      <a:r>
                        <a:rPr lang="en-AU" sz="1300" dirty="0">
                          <a:effectLst/>
                        </a:rPr>
                        <a:t>Healthcare</a:t>
                      </a:r>
                    </a:p>
                    <a:p>
                      <a:pPr marL="342900" lvl="0" indent="-342900">
                        <a:lnSpc>
                          <a:spcPct val="107000"/>
                        </a:lnSpc>
                        <a:spcAft>
                          <a:spcPts val="0"/>
                        </a:spcAft>
                        <a:buFont typeface="Symbol"/>
                        <a:buChar char=""/>
                      </a:pPr>
                      <a:r>
                        <a:rPr lang="en-AU" sz="1300" dirty="0">
                          <a:effectLst/>
                        </a:rPr>
                        <a:t>Women in prisons</a:t>
                      </a:r>
                    </a:p>
                    <a:p>
                      <a:pPr marL="342900" lvl="0" indent="-342900">
                        <a:lnSpc>
                          <a:spcPct val="107000"/>
                        </a:lnSpc>
                        <a:spcAft>
                          <a:spcPts val="0"/>
                        </a:spcAft>
                        <a:buFont typeface="Symbol"/>
                        <a:buChar char=""/>
                      </a:pPr>
                      <a:r>
                        <a:rPr lang="en-AU" sz="1300" dirty="0">
                          <a:effectLst/>
                        </a:rPr>
                        <a:t>Young people</a:t>
                      </a:r>
                    </a:p>
                    <a:p>
                      <a:pPr marL="342900" lvl="0" indent="-342900">
                        <a:lnSpc>
                          <a:spcPct val="107000"/>
                        </a:lnSpc>
                        <a:spcAft>
                          <a:spcPts val="0"/>
                        </a:spcAft>
                        <a:buFont typeface="Symbol"/>
                        <a:buChar char=""/>
                      </a:pPr>
                      <a:r>
                        <a:rPr lang="en-AU" sz="1300" dirty="0">
                          <a:effectLst/>
                        </a:rPr>
                        <a:t>Transgender prisoners</a:t>
                      </a:r>
                    </a:p>
                    <a:p>
                      <a:pPr marL="342900" lvl="0" indent="-342900">
                        <a:lnSpc>
                          <a:spcPct val="107000"/>
                        </a:lnSpc>
                        <a:spcAft>
                          <a:spcPts val="0"/>
                        </a:spcAft>
                        <a:buFont typeface="Symbol"/>
                        <a:buChar char=""/>
                      </a:pPr>
                      <a:r>
                        <a:rPr lang="en-AU" sz="1300" dirty="0">
                          <a:effectLst/>
                        </a:rPr>
                        <a:t>People with disabilities in prisons</a:t>
                      </a:r>
                    </a:p>
                    <a:p>
                      <a:pPr marL="342900" lvl="0" indent="-342900">
                        <a:lnSpc>
                          <a:spcPct val="107000"/>
                        </a:lnSpc>
                        <a:spcAft>
                          <a:spcPts val="0"/>
                        </a:spcAft>
                        <a:buFont typeface="Symbol"/>
                        <a:buChar char=""/>
                      </a:pPr>
                      <a:r>
                        <a:rPr lang="en-AU" sz="1300" dirty="0">
                          <a:effectLst/>
                        </a:rPr>
                        <a:t>Crimes mental impairment issues</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Ngila (PWD)</a:t>
                      </a:r>
                    </a:p>
                    <a:p>
                      <a:pPr>
                        <a:lnSpc>
                          <a:spcPct val="107000"/>
                        </a:lnSpc>
                        <a:spcAft>
                          <a:spcPts val="0"/>
                        </a:spcAft>
                      </a:pPr>
                      <a:r>
                        <a:rPr lang="en-AU" sz="1300" dirty="0">
                          <a:effectLst/>
                        </a:rPr>
                        <a:t> </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3 mins</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18 mins</a:t>
                      </a:r>
                      <a:endParaRPr lang="en-AU" sz="1300" dirty="0">
                        <a:effectLst/>
                        <a:latin typeface="Calibri"/>
                        <a:ea typeface="Calibri"/>
                        <a:cs typeface="Times New Roman"/>
                      </a:endParaRPr>
                    </a:p>
                  </a:txBody>
                  <a:tcPr marL="62110" marR="62110" marT="0" marB="0"/>
                </a:tc>
              </a:tr>
              <a:tr h="1008112">
                <a:tc>
                  <a:txBody>
                    <a:bodyPr/>
                    <a:lstStyle/>
                    <a:p>
                      <a:pPr>
                        <a:lnSpc>
                          <a:spcPct val="107000"/>
                        </a:lnSpc>
                        <a:spcAft>
                          <a:spcPts val="0"/>
                        </a:spcAft>
                      </a:pPr>
                      <a:r>
                        <a:rPr lang="en-AU" sz="2000" dirty="0">
                          <a:effectLst/>
                        </a:rPr>
                        <a:t>Treatment of persons with disability</a:t>
                      </a:r>
                      <a:endParaRPr lang="en-AU" sz="2000" dirty="0">
                        <a:effectLst/>
                        <a:latin typeface="Calibri"/>
                        <a:ea typeface="Calibri"/>
                        <a:cs typeface="Times New Roman"/>
                      </a:endParaRPr>
                    </a:p>
                  </a:txBody>
                  <a:tcPr marL="62110" marR="62110" marT="0" marB="0"/>
                </a:tc>
                <a:tc>
                  <a:txBody>
                    <a:bodyPr/>
                    <a:lstStyle/>
                    <a:p>
                      <a:pPr marL="342900" lvl="0" indent="-342900">
                        <a:lnSpc>
                          <a:spcPct val="107000"/>
                        </a:lnSpc>
                        <a:spcAft>
                          <a:spcPts val="0"/>
                        </a:spcAft>
                        <a:buFont typeface="Symbol"/>
                        <a:buChar char=""/>
                      </a:pPr>
                      <a:r>
                        <a:rPr lang="en-AU" sz="2000" dirty="0">
                          <a:solidFill>
                            <a:srgbClr val="FF0000"/>
                          </a:solidFill>
                          <a:effectLst/>
                        </a:rPr>
                        <a:t>Restrictive practises</a:t>
                      </a:r>
                    </a:p>
                    <a:p>
                      <a:pPr marL="342900" lvl="0" indent="-342900">
                        <a:lnSpc>
                          <a:spcPct val="107000"/>
                        </a:lnSpc>
                        <a:spcAft>
                          <a:spcPts val="0"/>
                        </a:spcAft>
                        <a:buFont typeface="Symbol"/>
                        <a:buChar char=""/>
                      </a:pPr>
                      <a:r>
                        <a:rPr lang="en-AU" sz="2000" dirty="0">
                          <a:solidFill>
                            <a:srgbClr val="FF0000"/>
                          </a:solidFill>
                          <a:effectLst/>
                        </a:rPr>
                        <a:t>Involuntary treatment</a:t>
                      </a:r>
                      <a:endParaRPr lang="en-AU" sz="2000" dirty="0">
                        <a:solidFill>
                          <a:srgbClr val="FF0000"/>
                        </a:solidFill>
                        <a:effectLst/>
                        <a:latin typeface="Calibri"/>
                        <a:ea typeface="Calibri"/>
                        <a:cs typeface="Times New Roman"/>
                      </a:endParaRPr>
                    </a:p>
                  </a:txBody>
                  <a:tcPr marL="62110" marR="62110" marT="0" marB="0"/>
                </a:tc>
                <a:tc>
                  <a:txBody>
                    <a:bodyPr/>
                    <a:lstStyle/>
                    <a:p>
                      <a:pPr>
                        <a:lnSpc>
                          <a:spcPct val="107000"/>
                        </a:lnSpc>
                        <a:spcAft>
                          <a:spcPts val="0"/>
                        </a:spcAft>
                      </a:pPr>
                      <a:r>
                        <a:rPr lang="en-AU" sz="2000" dirty="0" smtClean="0">
                          <a:solidFill>
                            <a:srgbClr val="FF0000"/>
                          </a:solidFill>
                          <a:effectLst/>
                        </a:rPr>
                        <a:t>David (QAI</a:t>
                      </a:r>
                      <a:r>
                        <a:rPr lang="en-AU" sz="2000" dirty="0">
                          <a:solidFill>
                            <a:srgbClr val="FF0000"/>
                          </a:solidFill>
                          <a:effectLst/>
                        </a:rPr>
                        <a:t>)</a:t>
                      </a:r>
                      <a:endParaRPr lang="en-AU" sz="2000" dirty="0">
                        <a:solidFill>
                          <a:srgbClr val="FF0000"/>
                        </a:solidFill>
                        <a:effectLst/>
                        <a:latin typeface="Calibri"/>
                        <a:ea typeface="Calibri"/>
                        <a:cs typeface="Times New Roman"/>
                      </a:endParaRPr>
                    </a:p>
                  </a:txBody>
                  <a:tcPr marL="62110" marR="62110" marT="0" marB="0"/>
                </a:tc>
                <a:tc>
                  <a:txBody>
                    <a:bodyPr/>
                    <a:lstStyle/>
                    <a:p>
                      <a:pPr>
                        <a:lnSpc>
                          <a:spcPct val="107000"/>
                        </a:lnSpc>
                        <a:spcAft>
                          <a:spcPts val="0"/>
                        </a:spcAft>
                      </a:pPr>
                      <a:r>
                        <a:rPr lang="en-AU" sz="2000" dirty="0">
                          <a:solidFill>
                            <a:srgbClr val="FF0000"/>
                          </a:solidFill>
                          <a:effectLst/>
                        </a:rPr>
                        <a:t>3 mins</a:t>
                      </a:r>
                      <a:endParaRPr lang="en-AU" sz="2000" dirty="0">
                        <a:solidFill>
                          <a:srgbClr val="FF0000"/>
                        </a:solidFill>
                        <a:effectLst/>
                        <a:latin typeface="Calibri"/>
                        <a:ea typeface="Calibri"/>
                        <a:cs typeface="Times New Roman"/>
                      </a:endParaRPr>
                    </a:p>
                  </a:txBody>
                  <a:tcPr marL="62110" marR="62110" marT="0" marB="0"/>
                </a:tc>
                <a:tc>
                  <a:txBody>
                    <a:bodyPr/>
                    <a:lstStyle/>
                    <a:p>
                      <a:pPr>
                        <a:lnSpc>
                          <a:spcPct val="107000"/>
                        </a:lnSpc>
                        <a:spcAft>
                          <a:spcPts val="0"/>
                        </a:spcAft>
                      </a:pPr>
                      <a:r>
                        <a:rPr lang="en-AU" sz="2000" dirty="0">
                          <a:solidFill>
                            <a:srgbClr val="FF0000"/>
                          </a:solidFill>
                          <a:effectLst/>
                        </a:rPr>
                        <a:t>21 mins</a:t>
                      </a:r>
                      <a:endParaRPr lang="en-AU" sz="2000" dirty="0">
                        <a:solidFill>
                          <a:srgbClr val="FF0000"/>
                        </a:solidFill>
                        <a:effectLst/>
                        <a:latin typeface="Calibri"/>
                        <a:ea typeface="Calibri"/>
                        <a:cs typeface="Times New Roman"/>
                      </a:endParaRPr>
                    </a:p>
                  </a:txBody>
                  <a:tcPr marL="62110" marR="62110" marT="0" marB="0"/>
                </a:tc>
              </a:tr>
              <a:tr h="1245686">
                <a:tc>
                  <a:txBody>
                    <a:bodyPr/>
                    <a:lstStyle/>
                    <a:p>
                      <a:pPr>
                        <a:lnSpc>
                          <a:spcPct val="107000"/>
                        </a:lnSpc>
                        <a:spcAft>
                          <a:spcPts val="0"/>
                        </a:spcAft>
                      </a:pPr>
                      <a:r>
                        <a:rPr lang="en-AU" sz="1300" dirty="0">
                          <a:effectLst/>
                        </a:rPr>
                        <a:t>Violence against women</a:t>
                      </a:r>
                      <a:endParaRPr lang="en-AU" sz="1300" dirty="0">
                        <a:effectLst/>
                        <a:latin typeface="Calibri"/>
                        <a:ea typeface="Calibri"/>
                        <a:cs typeface="Times New Roman"/>
                      </a:endParaRPr>
                    </a:p>
                  </a:txBody>
                  <a:tcPr marL="62110" marR="62110" marT="0" marB="0"/>
                </a:tc>
                <a:tc>
                  <a:txBody>
                    <a:bodyPr/>
                    <a:lstStyle/>
                    <a:p>
                      <a:pPr marL="342900" lvl="0" indent="-342900">
                        <a:lnSpc>
                          <a:spcPct val="107000"/>
                        </a:lnSpc>
                        <a:spcAft>
                          <a:spcPts val="0"/>
                        </a:spcAft>
                        <a:buFont typeface="Symbol"/>
                        <a:buChar char=""/>
                      </a:pPr>
                      <a:r>
                        <a:rPr lang="en-AU" sz="1300" dirty="0">
                          <a:effectLst/>
                        </a:rPr>
                        <a:t>National plan to reduce VAW and their children</a:t>
                      </a:r>
                    </a:p>
                    <a:p>
                      <a:pPr marL="342900" lvl="0" indent="-342900">
                        <a:lnSpc>
                          <a:spcPct val="107000"/>
                        </a:lnSpc>
                        <a:spcAft>
                          <a:spcPts val="0"/>
                        </a:spcAft>
                        <a:buFont typeface="Symbol"/>
                        <a:buChar char=""/>
                      </a:pPr>
                      <a:r>
                        <a:rPr lang="en-AU" sz="1300" dirty="0">
                          <a:effectLst/>
                        </a:rPr>
                        <a:t>Systemic review of family violence deaths</a:t>
                      </a:r>
                    </a:p>
                    <a:p>
                      <a:pPr marL="342900" lvl="0" indent="-342900">
                        <a:lnSpc>
                          <a:spcPct val="107000"/>
                        </a:lnSpc>
                        <a:spcAft>
                          <a:spcPts val="0"/>
                        </a:spcAft>
                        <a:buFont typeface="Symbol"/>
                        <a:buChar char=""/>
                      </a:pPr>
                      <a:r>
                        <a:rPr lang="en-AU" sz="1300" dirty="0">
                          <a:effectLst/>
                        </a:rPr>
                        <a:t>Violence against women with disabilities</a:t>
                      </a:r>
                    </a:p>
                    <a:p>
                      <a:pPr marL="342900" lvl="0" indent="-342900">
                        <a:lnSpc>
                          <a:spcPct val="107000"/>
                        </a:lnSpc>
                        <a:spcAft>
                          <a:spcPts val="0"/>
                        </a:spcAft>
                        <a:buFont typeface="Symbol"/>
                        <a:buChar char=""/>
                      </a:pPr>
                      <a:r>
                        <a:rPr lang="en-AU" sz="1300" dirty="0">
                          <a:effectLst/>
                        </a:rPr>
                        <a:t>Sterilisation</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Cashelle (WWDA)</a:t>
                      </a:r>
                    </a:p>
                    <a:p>
                      <a:pPr>
                        <a:lnSpc>
                          <a:spcPct val="107000"/>
                        </a:lnSpc>
                        <a:spcAft>
                          <a:spcPts val="0"/>
                        </a:spcAft>
                      </a:pPr>
                      <a:r>
                        <a:rPr lang="en-AU" sz="1300" dirty="0">
                          <a:effectLst/>
                        </a:rPr>
                        <a:t> </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3 mins</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24 mins</a:t>
                      </a:r>
                      <a:endParaRPr lang="en-AU" sz="1300" dirty="0">
                        <a:effectLst/>
                        <a:latin typeface="Calibri"/>
                        <a:ea typeface="Calibri"/>
                        <a:cs typeface="Times New Roman"/>
                      </a:endParaRPr>
                    </a:p>
                  </a:txBody>
                  <a:tcPr marL="62110" marR="62110" marT="0" marB="0"/>
                </a:tc>
              </a:tr>
              <a:tr h="921913">
                <a:tc>
                  <a:txBody>
                    <a:bodyPr/>
                    <a:lstStyle/>
                    <a:p>
                      <a:pPr>
                        <a:lnSpc>
                          <a:spcPct val="107000"/>
                        </a:lnSpc>
                        <a:spcAft>
                          <a:spcPts val="0"/>
                        </a:spcAft>
                      </a:pPr>
                      <a:r>
                        <a:rPr lang="en-AU" sz="1300" dirty="0">
                          <a:effectLst/>
                        </a:rPr>
                        <a:t>Rape and sexual violence against children</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a:effectLst/>
                        </a:rPr>
                        <a:t> </a:t>
                      </a:r>
                      <a:endParaRPr lang="en-AU" sz="130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Nicky (SNAP)</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a:effectLst/>
                        </a:rPr>
                        <a:t>2 mins</a:t>
                      </a:r>
                      <a:endParaRPr lang="en-AU" sz="130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26 mins</a:t>
                      </a:r>
                      <a:endParaRPr lang="en-AU" sz="1300" dirty="0">
                        <a:effectLst/>
                        <a:latin typeface="Calibri"/>
                        <a:ea typeface="Calibri"/>
                        <a:cs typeface="Times New Roman"/>
                      </a:endParaRPr>
                    </a:p>
                  </a:txBody>
                  <a:tcPr marL="62110" marR="62110" marT="0" marB="0"/>
                </a:tc>
              </a:tr>
              <a:tr h="792774">
                <a:tc>
                  <a:txBody>
                    <a:bodyPr/>
                    <a:lstStyle/>
                    <a:p>
                      <a:pPr>
                        <a:lnSpc>
                          <a:spcPct val="107000"/>
                        </a:lnSpc>
                        <a:spcAft>
                          <a:spcPts val="0"/>
                        </a:spcAft>
                      </a:pPr>
                      <a:r>
                        <a:rPr lang="en-AU" sz="1300" dirty="0">
                          <a:effectLst/>
                        </a:rPr>
                        <a:t>Torture and deaths in care</a:t>
                      </a:r>
                      <a:endParaRPr lang="en-AU" sz="1300" dirty="0">
                        <a:effectLst/>
                        <a:latin typeface="Calibri"/>
                        <a:ea typeface="Calibri"/>
                        <a:cs typeface="Times New Roman"/>
                      </a:endParaRPr>
                    </a:p>
                  </a:txBody>
                  <a:tcPr marL="62110" marR="62110" marT="0" marB="0"/>
                </a:tc>
                <a:tc>
                  <a:txBody>
                    <a:bodyPr/>
                    <a:lstStyle/>
                    <a:p>
                      <a:pPr marL="342900" lvl="0" indent="-342900">
                        <a:lnSpc>
                          <a:spcPct val="107000"/>
                        </a:lnSpc>
                        <a:spcAft>
                          <a:spcPts val="0"/>
                        </a:spcAft>
                        <a:buFont typeface="Symbol"/>
                        <a:buChar char=""/>
                      </a:pPr>
                      <a:r>
                        <a:rPr lang="en-AU" sz="1300" dirty="0">
                          <a:effectLst/>
                        </a:rPr>
                        <a:t>Torture in care</a:t>
                      </a:r>
                    </a:p>
                    <a:p>
                      <a:pPr marL="342900" lvl="0" indent="-342900">
                        <a:lnSpc>
                          <a:spcPct val="107000"/>
                        </a:lnSpc>
                        <a:spcAft>
                          <a:spcPts val="0"/>
                        </a:spcAft>
                        <a:buFont typeface="Symbol"/>
                        <a:buChar char=""/>
                      </a:pPr>
                      <a:r>
                        <a:rPr lang="en-AU" sz="1300" dirty="0">
                          <a:effectLst/>
                        </a:rPr>
                        <a:t>Deaths in care</a:t>
                      </a:r>
                    </a:p>
                    <a:p>
                      <a:pPr marL="342900" lvl="0" indent="-342900">
                        <a:lnSpc>
                          <a:spcPct val="107000"/>
                        </a:lnSpc>
                        <a:spcAft>
                          <a:spcPts val="0"/>
                        </a:spcAft>
                        <a:buFont typeface="Symbol"/>
                        <a:buChar char=""/>
                      </a:pPr>
                      <a:r>
                        <a:rPr lang="en-AU" sz="1300" dirty="0">
                          <a:effectLst/>
                        </a:rPr>
                        <a:t>Government involvement and culpability</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Leonie/Natalie (CLAN)</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dirty="0">
                          <a:effectLst/>
                        </a:rPr>
                        <a:t>4 mins</a:t>
                      </a:r>
                      <a:endParaRPr lang="en-AU" sz="1300" dirty="0">
                        <a:effectLst/>
                        <a:latin typeface="Calibri"/>
                        <a:ea typeface="Calibri"/>
                        <a:cs typeface="Times New Roman"/>
                      </a:endParaRPr>
                    </a:p>
                  </a:txBody>
                  <a:tcPr marL="62110" marR="62110" marT="0" marB="0"/>
                </a:tc>
                <a:tc>
                  <a:txBody>
                    <a:bodyPr/>
                    <a:lstStyle/>
                    <a:p>
                      <a:pPr>
                        <a:lnSpc>
                          <a:spcPct val="107000"/>
                        </a:lnSpc>
                        <a:spcAft>
                          <a:spcPts val="0"/>
                        </a:spcAft>
                      </a:pPr>
                      <a:r>
                        <a:rPr lang="en-AU" sz="1300" u="sng" dirty="0">
                          <a:effectLst/>
                        </a:rPr>
                        <a:t>30 mins</a:t>
                      </a:r>
                      <a:endParaRPr lang="en-AU" sz="1300" dirty="0">
                        <a:effectLst/>
                        <a:latin typeface="Calibri"/>
                        <a:ea typeface="Calibri"/>
                        <a:cs typeface="Times New Roman"/>
                      </a:endParaRPr>
                    </a:p>
                  </a:txBody>
                  <a:tcPr marL="62110" marR="62110" marT="0" marB="0"/>
                </a:tc>
              </a:tr>
            </a:tbl>
          </a:graphicData>
        </a:graphic>
      </p:graphicFrame>
    </p:spTree>
    <p:extLst>
      <p:ext uri="{BB962C8B-B14F-4D97-AF65-F5344CB8AC3E}">
        <p14:creationId xmlns:p14="http://schemas.microsoft.com/office/powerpoint/2010/main" val="1713411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191997"/>
            <a:ext cx="7776864" cy="4771481"/>
          </a:xfrm>
          <a:prstGeom prst="rect">
            <a:avLst/>
          </a:prstGeom>
          <a:ln w="38100">
            <a:solidFill>
              <a:srgbClr val="FF0000"/>
            </a:solidFill>
          </a:ln>
        </p:spPr>
      </p:pic>
    </p:spTree>
    <p:extLst>
      <p:ext uri="{BB962C8B-B14F-4D97-AF65-F5344CB8AC3E}">
        <p14:creationId xmlns:p14="http://schemas.microsoft.com/office/powerpoint/2010/main" val="420143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smtClean="0">
                <a:effectLst>
                  <a:outerShdw blurRad="38100" dist="38100" dir="2700000" algn="tl">
                    <a:srgbClr val="000000">
                      <a:alpha val="43137"/>
                    </a:srgbClr>
                  </a:outerShdw>
                </a:effectLst>
              </a:rPr>
              <a:t>Day of Formal Briefing with UN Committee</a:t>
            </a:r>
            <a:endParaRPr lang="en-AU" sz="40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4764" y="1600200"/>
            <a:ext cx="3394472" cy="4525963"/>
          </a:xfrm>
          <a:ln w="38100">
            <a:solidFill>
              <a:srgbClr val="FF0000"/>
            </a:solidFill>
          </a:ln>
        </p:spPr>
      </p:pic>
    </p:spTree>
    <p:extLst>
      <p:ext uri="{BB962C8B-B14F-4D97-AF65-F5344CB8AC3E}">
        <p14:creationId xmlns:p14="http://schemas.microsoft.com/office/powerpoint/2010/main" val="2381547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effectLst>
                  <a:outerShdw blurRad="38100" dist="38100" dir="2700000" algn="tl">
                    <a:srgbClr val="000000">
                      <a:alpha val="43137"/>
                    </a:srgbClr>
                  </a:outerShdw>
                </a:effectLst>
              </a:rPr>
              <a:t>THE PROCESS</a:t>
            </a:r>
            <a:endParaRPr lang="en-AU"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4641379"/>
          </a:xfrm>
          <a:ln w="38100">
            <a:solidFill>
              <a:srgbClr val="FF0000"/>
            </a:solidFill>
          </a:ln>
        </p:spPr>
        <p:txBody>
          <a:bodyPr>
            <a:normAutofit/>
          </a:bodyPr>
          <a:lstStyle/>
          <a:p>
            <a:pPr marL="0" indent="0">
              <a:buNone/>
            </a:pPr>
            <a:r>
              <a:rPr lang="en-AU" sz="2800" dirty="0"/>
              <a:t>The NGO delegation had 30 minutes in total to address the Committee which equated to approximately 2 to 3 minutes each organisation on their particular topic</a:t>
            </a:r>
            <a:r>
              <a:rPr lang="en-AU" sz="2800" dirty="0" smtClean="0"/>
              <a:t>.  </a:t>
            </a:r>
          </a:p>
          <a:p>
            <a:pPr marL="0" indent="0">
              <a:buNone/>
            </a:pPr>
            <a:r>
              <a:rPr lang="en-AU" sz="2800" dirty="0" smtClean="0"/>
              <a:t>Each organisation was asked questions specific to their submission by the Committee Chairperson or individual members of the Committee.</a:t>
            </a:r>
          </a:p>
          <a:p>
            <a:pPr marL="0" indent="0">
              <a:buNone/>
            </a:pPr>
            <a:r>
              <a:rPr lang="en-AU" sz="2800" dirty="0" smtClean="0"/>
              <a:t>Each </a:t>
            </a:r>
            <a:r>
              <a:rPr lang="en-AU" sz="2800" dirty="0"/>
              <a:t>organisation was to have only one speaker and </a:t>
            </a:r>
            <a:r>
              <a:rPr lang="en-AU" sz="2800" dirty="0">
                <a:solidFill>
                  <a:srgbClr val="FF0000"/>
                </a:solidFill>
              </a:rPr>
              <a:t>David Manwaring </a:t>
            </a:r>
            <a:r>
              <a:rPr lang="en-AU" sz="2800" dirty="0"/>
              <a:t>was our spokesperson in the formal briefing. </a:t>
            </a:r>
          </a:p>
        </p:txBody>
      </p:sp>
    </p:spTree>
    <p:extLst>
      <p:ext uri="{BB962C8B-B14F-4D97-AF65-F5344CB8AC3E}">
        <p14:creationId xmlns:p14="http://schemas.microsoft.com/office/powerpoint/2010/main" val="254172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effectLst>
                  <a:outerShdw blurRad="38100" dist="38100" dir="2700000" algn="tl">
                    <a:srgbClr val="000000">
                      <a:alpha val="43137"/>
                    </a:srgbClr>
                  </a:outerShdw>
                </a:effectLst>
              </a:rPr>
              <a:t>Formal Briefing Session</a:t>
            </a:r>
            <a:endParaRPr lang="en-AU" sz="40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a:ln w="38100">
            <a:solidFill>
              <a:srgbClr val="FF0000"/>
            </a:solidFill>
          </a:ln>
        </p:spPr>
      </p:pic>
    </p:spTree>
    <p:extLst>
      <p:ext uri="{BB962C8B-B14F-4D97-AF65-F5344CB8AC3E}">
        <p14:creationId xmlns:p14="http://schemas.microsoft.com/office/powerpoint/2010/main" val="3050028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smtClean="0">
                <a:effectLst>
                  <a:outerShdw blurRad="38100" dist="38100" dir="2700000" algn="tl">
                    <a:srgbClr val="000000">
                      <a:alpha val="43137"/>
                    </a:srgbClr>
                  </a:outerShdw>
                </a:effectLst>
              </a:rPr>
              <a:t>Restrictive Practices and Involuntary Treatment</a:t>
            </a:r>
            <a:endParaRPr lang="en-AU"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w="38100">
            <a:solidFill>
              <a:srgbClr val="FF0000"/>
            </a:solidFill>
          </a:ln>
        </p:spPr>
        <p:txBody>
          <a:bodyPr/>
          <a:lstStyle/>
          <a:p>
            <a:endParaRPr lang="en-AU" dirty="0" smtClean="0"/>
          </a:p>
          <a:p>
            <a:pPr marL="0" indent="0">
              <a:buNone/>
            </a:pPr>
            <a:r>
              <a:rPr lang="en-AU" dirty="0" smtClean="0"/>
              <a:t>In spite of previous recommendations and findings of this Committee, and or the Special Rapporteur, many people with disability continue to be routinely subject to both regulated and unregulated restrictive practices and or behaviour modification.</a:t>
            </a:r>
            <a:endParaRPr lang="en-AU" dirty="0"/>
          </a:p>
        </p:txBody>
      </p:sp>
    </p:spTree>
    <p:extLst>
      <p:ext uri="{BB962C8B-B14F-4D97-AF65-F5344CB8AC3E}">
        <p14:creationId xmlns:p14="http://schemas.microsoft.com/office/powerpoint/2010/main" val="705093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Autofit/>
          </a:bodyPr>
          <a:lstStyle/>
          <a:p>
            <a:pPr algn="l"/>
            <a:r>
              <a:rPr lang="en-AU" sz="3200" b="1" dirty="0">
                <a:effectLst>
                  <a:outerShdw blurRad="38100" dist="38100" dir="2700000" algn="tl">
                    <a:srgbClr val="000000">
                      <a:alpha val="43137"/>
                    </a:srgbClr>
                  </a:outerShdw>
                </a:effectLst>
              </a:rPr>
              <a:t>Restrictive practices </a:t>
            </a:r>
            <a:r>
              <a:rPr lang="en-AU" sz="3200" dirty="0"/>
              <a:t>include </a:t>
            </a:r>
            <a:r>
              <a:rPr lang="en-AU" sz="3200" u="sng" dirty="0">
                <a:solidFill>
                  <a:srgbClr val="FF0000"/>
                </a:solidFill>
              </a:rPr>
              <a:t>seclusion, containment, mechanical, chemical and physical restraint as well as detention</a:t>
            </a:r>
            <a:r>
              <a:rPr lang="en-AU" sz="3200" dirty="0"/>
              <a:t> and </a:t>
            </a:r>
            <a:r>
              <a:rPr lang="en-AU" sz="3200" u="sng" dirty="0">
                <a:solidFill>
                  <a:srgbClr val="FF0000"/>
                </a:solidFill>
              </a:rPr>
              <a:t>time out</a:t>
            </a:r>
            <a:r>
              <a:rPr lang="en-AU" sz="3200" dirty="0"/>
              <a:t>. </a:t>
            </a:r>
            <a:r>
              <a:rPr lang="en-AU" sz="3200" dirty="0" smtClean="0"/>
              <a:t/>
            </a:r>
            <a:br>
              <a:rPr lang="en-AU" sz="3200" dirty="0" smtClean="0"/>
            </a:br>
            <a:r>
              <a:rPr lang="en-AU" sz="3200" dirty="0"/>
              <a:t/>
            </a:r>
            <a:br>
              <a:rPr lang="en-AU" sz="3200" dirty="0"/>
            </a:br>
            <a:r>
              <a:rPr lang="en-AU" sz="3200" dirty="0" smtClean="0"/>
              <a:t>The </a:t>
            </a:r>
            <a:r>
              <a:rPr lang="en-AU" sz="3200" dirty="0"/>
              <a:t>alleged aim of these practices is to manage behaviour that is deemed ‘challenging’ or which may cause harm to the person or others. </a:t>
            </a:r>
            <a:r>
              <a:rPr lang="en-AU" sz="3200" dirty="0" smtClean="0"/>
              <a:t>However</a:t>
            </a:r>
            <a:r>
              <a:rPr lang="en-AU" sz="3200" dirty="0"/>
              <a:t>, Restrictive practices are used as a means of coercion, discipline, punishment.</a:t>
            </a:r>
            <a:br>
              <a:rPr lang="en-AU" sz="3200" dirty="0"/>
            </a:br>
            <a:r>
              <a:rPr lang="en-AU" sz="3200" dirty="0" smtClean="0"/>
              <a:t/>
            </a:r>
            <a:br>
              <a:rPr lang="en-AU" sz="3200" dirty="0" smtClean="0"/>
            </a:br>
            <a:endParaRPr lang="en-AU" sz="3200" dirty="0"/>
          </a:p>
        </p:txBody>
      </p:sp>
    </p:spTree>
    <p:extLst>
      <p:ext uri="{BB962C8B-B14F-4D97-AF65-F5344CB8AC3E}">
        <p14:creationId xmlns:p14="http://schemas.microsoft.com/office/powerpoint/2010/main" val="154523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864095"/>
          </a:xfrm>
        </p:spPr>
        <p:txBody>
          <a:bodyPr>
            <a:normAutofit/>
          </a:bodyPr>
          <a:lstStyle/>
          <a:p>
            <a:r>
              <a:rPr lang="en-AU" sz="4000" dirty="0" smtClean="0">
                <a:effectLst>
                  <a:outerShdw blurRad="38100" dist="38100" dir="2700000" algn="tl">
                    <a:srgbClr val="000000">
                      <a:alpha val="43137"/>
                    </a:srgbClr>
                  </a:outerShdw>
                </a:effectLst>
              </a:rPr>
              <a:t>RATIONALE</a:t>
            </a:r>
            <a:endParaRPr lang="en-AU"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3568" y="1196752"/>
            <a:ext cx="7776864" cy="5184576"/>
          </a:xfrm>
          <a:ln w="38100">
            <a:solidFill>
              <a:srgbClr val="FF0000"/>
            </a:solidFill>
          </a:ln>
        </p:spPr>
        <p:txBody>
          <a:bodyPr>
            <a:normAutofit lnSpcReduction="10000"/>
          </a:bodyPr>
          <a:lstStyle/>
          <a:p>
            <a:pPr algn="l"/>
            <a:r>
              <a:rPr lang="en-AU" sz="2800" dirty="0">
                <a:solidFill>
                  <a:schemeClr val="tx1"/>
                </a:solidFill>
              </a:rPr>
              <a:t>Discrimination plays large part in the application of Restrictive Practices and therefore can constitute torture. At the very least restrictive practices constitutes </a:t>
            </a:r>
            <a:r>
              <a:rPr lang="en-AU" sz="2800" u="sng" dirty="0">
                <a:solidFill>
                  <a:srgbClr val="FF0000"/>
                </a:solidFill>
              </a:rPr>
              <a:t>cruel, inhuman or degrading treatment or </a:t>
            </a:r>
            <a:r>
              <a:rPr lang="en-AU" sz="2800" u="sng" dirty="0" smtClean="0">
                <a:solidFill>
                  <a:srgbClr val="FF0000"/>
                </a:solidFill>
              </a:rPr>
              <a:t>punishment</a:t>
            </a:r>
            <a:r>
              <a:rPr lang="en-AU" sz="2800" dirty="0" smtClean="0">
                <a:solidFill>
                  <a:schemeClr val="tx1"/>
                </a:solidFill>
              </a:rPr>
              <a:t>.</a:t>
            </a:r>
          </a:p>
          <a:p>
            <a:pPr algn="l"/>
            <a:endParaRPr lang="en-AU" sz="2800" dirty="0" smtClean="0">
              <a:solidFill>
                <a:schemeClr val="tx1"/>
              </a:solidFill>
            </a:endParaRPr>
          </a:p>
          <a:p>
            <a:pPr algn="l"/>
            <a:r>
              <a:rPr lang="en-AU" sz="2800" dirty="0" smtClean="0">
                <a:solidFill>
                  <a:schemeClr val="tx1"/>
                </a:solidFill>
              </a:rPr>
              <a:t>The </a:t>
            </a:r>
            <a:r>
              <a:rPr lang="en-AU" sz="2800" dirty="0">
                <a:solidFill>
                  <a:schemeClr val="tx1"/>
                </a:solidFill>
              </a:rPr>
              <a:t>Special Rapporteur on Torture Juan Mendez previously concluded that </a:t>
            </a:r>
            <a:r>
              <a:rPr lang="en-AU" sz="2800" b="1" dirty="0">
                <a:solidFill>
                  <a:schemeClr val="tx1"/>
                </a:solidFill>
              </a:rPr>
              <a:t>seclusion (solitary confinement) on a person with disability is cruel, inhuman or degrading treatment and if </a:t>
            </a:r>
            <a:r>
              <a:rPr lang="en-AU" sz="2800" b="1" dirty="0" smtClean="0">
                <a:solidFill>
                  <a:schemeClr val="tx1"/>
                </a:solidFill>
              </a:rPr>
              <a:t>used for </a:t>
            </a:r>
            <a:r>
              <a:rPr lang="en-AU" sz="2800" b="1" dirty="0">
                <a:solidFill>
                  <a:schemeClr val="tx1"/>
                </a:solidFill>
              </a:rPr>
              <a:t>prolonged periods it is torture.</a:t>
            </a:r>
          </a:p>
        </p:txBody>
      </p:sp>
    </p:spTree>
    <p:extLst>
      <p:ext uri="{BB962C8B-B14F-4D97-AF65-F5344CB8AC3E}">
        <p14:creationId xmlns:p14="http://schemas.microsoft.com/office/powerpoint/2010/main" val="1739675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911225"/>
            <a:ext cx="7132637" cy="50419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34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a:bodyPr>
          <a:lstStyle/>
          <a:p>
            <a:pPr algn="l"/>
            <a:r>
              <a:rPr lang="en-AU" sz="4000" dirty="0">
                <a:ea typeface="Arial"/>
              </a:rPr>
              <a:t>The</a:t>
            </a:r>
            <a:r>
              <a:rPr lang="en-AU" sz="4000" b="1" dirty="0">
                <a:ea typeface="Arial"/>
              </a:rPr>
              <a:t> </a:t>
            </a:r>
            <a:r>
              <a:rPr lang="en-AU" sz="4000" dirty="0">
                <a:ea typeface="Arial"/>
              </a:rPr>
              <a:t>Queensland</a:t>
            </a:r>
            <a:r>
              <a:rPr lang="en-AU" sz="4000" b="1" dirty="0">
                <a:ea typeface="Arial"/>
              </a:rPr>
              <a:t> </a:t>
            </a:r>
            <a:r>
              <a:rPr lang="en-AU" sz="4000" dirty="0">
                <a:ea typeface="Arial"/>
              </a:rPr>
              <a:t>and Victoria government have legislated to regulate the use of restrictive practice, other states rely on policy – nonetheless restrictive practices are sanctioned by all governments in Australia.  </a:t>
            </a:r>
            <a:r>
              <a:rPr lang="en-AU" sz="4000" b="1" dirty="0">
                <a:ea typeface="Arial"/>
              </a:rPr>
              <a:t>A permissive rather than a preventive attitude </a:t>
            </a:r>
            <a:r>
              <a:rPr lang="en-AU" sz="4000" b="1" dirty="0" smtClean="0">
                <a:ea typeface="Arial"/>
              </a:rPr>
              <a:t>exists.</a:t>
            </a:r>
            <a:endParaRPr lang="en-AU" sz="4000" dirty="0"/>
          </a:p>
        </p:txBody>
      </p:sp>
    </p:spTree>
    <p:extLst>
      <p:ext uri="{BB962C8B-B14F-4D97-AF65-F5344CB8AC3E}">
        <p14:creationId xmlns:p14="http://schemas.microsoft.com/office/powerpoint/2010/main" val="1559084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p:spPr>
        <p:txBody>
          <a:bodyPr>
            <a:noAutofit/>
          </a:bodyPr>
          <a:lstStyle/>
          <a:p>
            <a:pPr algn="l"/>
            <a:r>
              <a:rPr lang="en-AU" sz="2700" dirty="0" smtClean="0"/>
              <a:t>An example of this is Australia’s </a:t>
            </a:r>
            <a:r>
              <a:rPr lang="en-AU" sz="2700" dirty="0" smtClean="0">
                <a:solidFill>
                  <a:srgbClr val="FF0000"/>
                </a:solidFill>
              </a:rPr>
              <a:t>National Framework for Reducing and Eliminating the Use of RP</a:t>
            </a:r>
            <a:r>
              <a:rPr lang="en-AU" sz="2700" dirty="0" smtClean="0"/>
              <a:t> in the disability sector appears to focus more on when and how to use RP’s rather than preventing them. </a:t>
            </a:r>
            <a:br>
              <a:rPr lang="en-AU" sz="2700" dirty="0" smtClean="0"/>
            </a:br>
            <a:r>
              <a:rPr lang="en-AU" sz="2700" dirty="0" smtClean="0"/>
              <a:t/>
            </a:r>
            <a:br>
              <a:rPr lang="en-AU" sz="2700" dirty="0" smtClean="0"/>
            </a:br>
            <a:r>
              <a:rPr lang="en-AU" sz="2700" dirty="0" smtClean="0"/>
              <a:t>Whilst there are references to the CRPD it is arguable that obligations arising under the CRPD are not being met in this framework. Additionally the framework fails to extend to all settings where the use of RP’s occur.  </a:t>
            </a:r>
            <a:br>
              <a:rPr lang="en-AU" sz="2700" dirty="0" smtClean="0"/>
            </a:br>
            <a:r>
              <a:rPr lang="en-AU" sz="2700" dirty="0"/>
              <a:t/>
            </a:r>
            <a:br>
              <a:rPr lang="en-AU" sz="2700" dirty="0"/>
            </a:br>
            <a:r>
              <a:rPr lang="en-AU" sz="2700" b="1" u="sng" dirty="0" smtClean="0"/>
              <a:t>The framework would work better if consideration was given to Australia’s obligations under CAT – including ratification.</a:t>
            </a:r>
            <a:endParaRPr lang="en-AU" sz="2700" b="1" u="sng" dirty="0"/>
          </a:p>
        </p:txBody>
      </p:sp>
    </p:spTree>
    <p:extLst>
      <p:ext uri="{BB962C8B-B14F-4D97-AF65-F5344CB8AC3E}">
        <p14:creationId xmlns:p14="http://schemas.microsoft.com/office/powerpoint/2010/main" val="2460566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250706"/>
          </a:xfrm>
        </p:spPr>
        <p:txBody>
          <a:bodyPr>
            <a:normAutofit fontScale="90000"/>
          </a:bodyPr>
          <a:lstStyle/>
          <a:p>
            <a:pPr algn="l"/>
            <a:r>
              <a:rPr lang="en-AU" sz="2700" dirty="0" smtClean="0"/>
              <a:t/>
            </a:r>
            <a:br>
              <a:rPr lang="en-AU" sz="2700" dirty="0" smtClean="0"/>
            </a:br>
            <a:r>
              <a:rPr lang="en-AU" sz="2700" dirty="0"/>
              <a:t/>
            </a:r>
            <a:br>
              <a:rPr lang="en-AU" sz="2700" dirty="0"/>
            </a:br>
            <a:r>
              <a:rPr lang="en-AU" sz="2700" dirty="0" smtClean="0"/>
              <a:t>Mental </a:t>
            </a:r>
            <a:r>
              <a:rPr lang="en-AU" sz="2700" dirty="0"/>
              <a:t>health laws also fail to adequately protect people with disability from arbitrary detention or </a:t>
            </a:r>
            <a:r>
              <a:rPr lang="en-AU" sz="2700" b="1" dirty="0">
                <a:solidFill>
                  <a:srgbClr val="FF0000"/>
                </a:solidFill>
              </a:rPr>
              <a:t>involuntary</a:t>
            </a:r>
            <a:r>
              <a:rPr lang="en-AU" sz="2700" dirty="0">
                <a:solidFill>
                  <a:srgbClr val="FF0000"/>
                </a:solidFill>
              </a:rPr>
              <a:t> </a:t>
            </a:r>
            <a:r>
              <a:rPr lang="en-AU" sz="2700" b="1" dirty="0">
                <a:solidFill>
                  <a:srgbClr val="FF0000"/>
                </a:solidFill>
              </a:rPr>
              <a:t>treatment</a:t>
            </a:r>
            <a:r>
              <a:rPr lang="en-AU" sz="2700" dirty="0"/>
              <a:t>.  They can be confined to residential </a:t>
            </a:r>
            <a:r>
              <a:rPr lang="en-AU" sz="2700" dirty="0" smtClean="0"/>
              <a:t>facilities, </a:t>
            </a:r>
            <a:r>
              <a:rPr lang="en-AU" sz="2700" dirty="0"/>
              <a:t>forensic disability services and even mental health facilities where they are subject to seclusion and timeout….Human rights violations </a:t>
            </a:r>
            <a:r>
              <a:rPr lang="en-AU" sz="2700" b="1" dirty="0">
                <a:solidFill>
                  <a:srgbClr val="FF0000"/>
                </a:solidFill>
              </a:rPr>
              <a:t>(CRPD Art </a:t>
            </a:r>
            <a:r>
              <a:rPr lang="en-AU" sz="2700" b="1" dirty="0" smtClean="0">
                <a:solidFill>
                  <a:srgbClr val="FF0000"/>
                </a:solidFill>
              </a:rPr>
              <a:t>14 disability</a:t>
            </a:r>
            <a:r>
              <a:rPr lang="en-AU" sz="2700" b="1" dirty="0" smtClean="0"/>
              <a:t> </a:t>
            </a:r>
            <a:r>
              <a:rPr lang="en-AU" sz="2700" b="1" dirty="0">
                <a:solidFill>
                  <a:srgbClr val="FF0000"/>
                </a:solidFill>
              </a:rPr>
              <a:t>used to detain/deprive of </a:t>
            </a:r>
            <a:r>
              <a:rPr lang="en-AU" sz="2700" b="1" dirty="0" smtClean="0">
                <a:solidFill>
                  <a:srgbClr val="FF0000"/>
                </a:solidFill>
              </a:rPr>
              <a:t>liberty).</a:t>
            </a:r>
            <a:br>
              <a:rPr lang="en-AU" sz="2700" b="1" dirty="0" smtClean="0">
                <a:solidFill>
                  <a:srgbClr val="FF0000"/>
                </a:solidFill>
              </a:rPr>
            </a:br>
            <a:r>
              <a:rPr lang="en-AU" sz="2700" dirty="0" smtClean="0"/>
              <a:t/>
            </a:r>
            <a:br>
              <a:rPr lang="en-AU" sz="2700" dirty="0" smtClean="0"/>
            </a:br>
            <a:r>
              <a:rPr lang="en-AU" sz="2700" dirty="0" smtClean="0"/>
              <a:t>Australia’s interpretative </a:t>
            </a:r>
            <a:r>
              <a:rPr lang="en-AU" sz="2700" dirty="0"/>
              <a:t>declaration on </a:t>
            </a:r>
            <a:r>
              <a:rPr lang="en-AU" sz="2700" b="1" dirty="0">
                <a:solidFill>
                  <a:srgbClr val="FF0000"/>
                </a:solidFill>
              </a:rPr>
              <a:t>(</a:t>
            </a:r>
            <a:r>
              <a:rPr lang="en-AU" sz="2700" b="1" dirty="0" smtClean="0">
                <a:solidFill>
                  <a:srgbClr val="FF0000"/>
                </a:solidFill>
              </a:rPr>
              <a:t>CRPD </a:t>
            </a:r>
            <a:r>
              <a:rPr lang="en-AU" sz="2700" b="1" dirty="0">
                <a:solidFill>
                  <a:srgbClr val="FF0000"/>
                </a:solidFill>
              </a:rPr>
              <a:t>Art 17 </a:t>
            </a:r>
            <a:r>
              <a:rPr lang="en-AU" sz="2700" b="1" dirty="0" smtClean="0">
                <a:solidFill>
                  <a:srgbClr val="FF0000"/>
                </a:solidFill>
              </a:rPr>
              <a:t>protecting </a:t>
            </a:r>
            <a:r>
              <a:rPr lang="en-AU" sz="2700" b="1" dirty="0">
                <a:solidFill>
                  <a:srgbClr val="FF0000"/>
                </a:solidFill>
              </a:rPr>
              <a:t>integrity of person) </a:t>
            </a:r>
            <a:r>
              <a:rPr lang="en-AU" sz="2700" dirty="0"/>
              <a:t>affects how the government sees current mental health legislation, policy and frameworks surrounding involuntary treatment.  The Government interpretation allows for </a:t>
            </a:r>
            <a:r>
              <a:rPr lang="en-AU" sz="2700" dirty="0" smtClean="0"/>
              <a:t>involuntary </a:t>
            </a:r>
            <a:r>
              <a:rPr lang="en-AU" sz="2700" dirty="0"/>
              <a:t>treatment when it is necessary, as a last resort with appropriate safeguards.  It is arguable that these safeguards are </a:t>
            </a:r>
            <a:r>
              <a:rPr lang="en-AU" sz="2700" dirty="0" smtClean="0"/>
              <a:t>sufficient.</a:t>
            </a:r>
            <a:br>
              <a:rPr lang="en-AU" sz="2700" dirty="0" smtClean="0"/>
            </a:br>
            <a:r>
              <a:rPr lang="en-AU" sz="3200" dirty="0"/>
              <a:t/>
            </a:r>
            <a:br>
              <a:rPr lang="en-AU" sz="3200" dirty="0"/>
            </a:br>
            <a:endParaRPr lang="en-AU" sz="3200" dirty="0"/>
          </a:p>
        </p:txBody>
      </p:sp>
    </p:spTree>
    <p:extLst>
      <p:ext uri="{BB962C8B-B14F-4D97-AF65-F5344CB8AC3E}">
        <p14:creationId xmlns:p14="http://schemas.microsoft.com/office/powerpoint/2010/main" val="420019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992888" cy="936104"/>
          </a:xfrm>
        </p:spPr>
        <p:txBody>
          <a:bodyPr>
            <a:normAutofit/>
          </a:bodyPr>
          <a:lstStyle/>
          <a:p>
            <a:r>
              <a:rPr lang="en-AU" sz="4000" dirty="0" smtClean="0">
                <a:effectLst>
                  <a:outerShdw blurRad="38100" dist="38100" dir="2700000" algn="tl">
                    <a:srgbClr val="000000">
                      <a:alpha val="43137"/>
                    </a:srgbClr>
                  </a:outerShdw>
                </a:effectLst>
              </a:rPr>
              <a:t>Who is the United Nations</a:t>
            </a:r>
            <a:endParaRPr lang="en-AU" sz="40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95536" y="1484784"/>
            <a:ext cx="8280920" cy="4997152"/>
          </a:xfrm>
          <a:ln w="38100">
            <a:solidFill>
              <a:srgbClr val="FF0000"/>
            </a:solidFill>
          </a:ln>
        </p:spPr>
        <p:txBody>
          <a:bodyPr>
            <a:normAutofit fontScale="92500"/>
          </a:bodyPr>
          <a:lstStyle/>
          <a:p>
            <a:pPr>
              <a:lnSpc>
                <a:spcPct val="114000"/>
              </a:lnSpc>
            </a:pPr>
            <a:r>
              <a:rPr lang="en-AU" sz="2600" dirty="0"/>
              <a:t>I</a:t>
            </a:r>
            <a:r>
              <a:rPr lang="en-AU" sz="2600" dirty="0" smtClean="0"/>
              <a:t>ntergovernmental organisation Est 25.10.1945</a:t>
            </a:r>
            <a:r>
              <a:rPr lang="en-AU" sz="2600" dirty="0"/>
              <a:t> </a:t>
            </a:r>
            <a:r>
              <a:rPr lang="en-AU" sz="2600" dirty="0" smtClean="0"/>
              <a:t>to promote international cooperation.</a:t>
            </a:r>
          </a:p>
          <a:p>
            <a:pPr marL="0" indent="0">
              <a:buNone/>
            </a:pPr>
            <a:endParaRPr lang="en-AU" sz="2600" dirty="0" smtClean="0"/>
          </a:p>
          <a:p>
            <a:pPr>
              <a:lnSpc>
                <a:spcPct val="114000"/>
              </a:lnSpc>
            </a:pPr>
            <a:r>
              <a:rPr lang="en-AU" sz="2600" dirty="0" smtClean="0"/>
              <a:t>51 </a:t>
            </a:r>
            <a:r>
              <a:rPr lang="en-AU" sz="2600" dirty="0"/>
              <a:t>member </a:t>
            </a:r>
            <a:r>
              <a:rPr lang="en-AU" sz="2600" dirty="0" smtClean="0"/>
              <a:t>states when established, now 193. </a:t>
            </a:r>
          </a:p>
          <a:p>
            <a:pPr marL="0" indent="0">
              <a:lnSpc>
                <a:spcPct val="114000"/>
              </a:lnSpc>
              <a:buNone/>
            </a:pPr>
            <a:endParaRPr lang="en-AU" sz="2600" dirty="0" smtClean="0"/>
          </a:p>
          <a:p>
            <a:pPr>
              <a:lnSpc>
                <a:spcPct val="114000"/>
              </a:lnSpc>
            </a:pPr>
            <a:r>
              <a:rPr lang="en-AU" sz="2600" dirty="0" smtClean="0"/>
              <a:t>Financed </a:t>
            </a:r>
            <a:r>
              <a:rPr lang="en-AU" sz="2600" dirty="0"/>
              <a:t>by </a:t>
            </a:r>
            <a:r>
              <a:rPr lang="en-AU" sz="2600" dirty="0" smtClean="0"/>
              <a:t>contributions </a:t>
            </a:r>
            <a:r>
              <a:rPr lang="en-AU" sz="2600" dirty="0"/>
              <a:t>from member states</a:t>
            </a:r>
            <a:r>
              <a:rPr lang="en-AU" sz="2600" dirty="0" smtClean="0"/>
              <a:t>.</a:t>
            </a:r>
          </a:p>
          <a:p>
            <a:pPr marL="0" indent="0">
              <a:lnSpc>
                <a:spcPct val="114000"/>
              </a:lnSpc>
              <a:buNone/>
            </a:pPr>
            <a:endParaRPr lang="en-AU" sz="2600" dirty="0" smtClean="0"/>
          </a:p>
          <a:p>
            <a:pPr>
              <a:lnSpc>
                <a:spcPct val="114000"/>
              </a:lnSpc>
            </a:pPr>
            <a:r>
              <a:rPr lang="en-AU" sz="2600" dirty="0" smtClean="0"/>
              <a:t>The UN &amp; its agencies enjoy</a:t>
            </a:r>
            <a:r>
              <a:rPr lang="en-AU" sz="2600" dirty="0"/>
              <a:t> </a:t>
            </a:r>
            <a:r>
              <a:rPr lang="en-AU" sz="2600" dirty="0" smtClean="0"/>
              <a:t>extraterritoriality.</a:t>
            </a:r>
          </a:p>
          <a:p>
            <a:pPr>
              <a:lnSpc>
                <a:spcPct val="114000"/>
              </a:lnSpc>
            </a:pPr>
            <a:endParaRPr lang="en-AU" sz="2600" dirty="0" smtClean="0"/>
          </a:p>
          <a:p>
            <a:pPr>
              <a:lnSpc>
                <a:spcPct val="114000"/>
              </a:lnSpc>
            </a:pPr>
            <a:r>
              <a:rPr lang="en-AU" sz="2600" dirty="0" smtClean="0"/>
              <a:t>English</a:t>
            </a:r>
            <a:r>
              <a:rPr lang="en-AU" sz="2600" dirty="0"/>
              <a:t>, Arabic, Chinese, French, Russian and </a:t>
            </a:r>
            <a:r>
              <a:rPr lang="en-AU" sz="2600" dirty="0" smtClean="0"/>
              <a:t>Spanish.</a:t>
            </a:r>
            <a:endParaRPr lang="en-AU" sz="2600" dirty="0"/>
          </a:p>
          <a:p>
            <a:endParaRPr lang="en-AU" dirty="0"/>
          </a:p>
        </p:txBody>
      </p:sp>
    </p:spTree>
    <p:extLst>
      <p:ext uri="{BB962C8B-B14F-4D97-AF65-F5344CB8AC3E}">
        <p14:creationId xmlns:p14="http://schemas.microsoft.com/office/powerpoint/2010/main" val="3289464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881063"/>
            <a:ext cx="7688263" cy="51022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730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080121"/>
          </a:xfrm>
        </p:spPr>
        <p:txBody>
          <a:bodyPr>
            <a:noAutofit/>
          </a:bodyPr>
          <a:lstStyle/>
          <a:p>
            <a:r>
              <a:rPr lang="en-AU" sz="4000" dirty="0" smtClean="0">
                <a:effectLst>
                  <a:outerShdw blurRad="38100" dist="38100" dir="2700000" algn="tl">
                    <a:srgbClr val="000000">
                      <a:alpha val="43137"/>
                    </a:srgbClr>
                  </a:outerShdw>
                </a:effectLst>
              </a:rPr>
              <a:t>RECOMMENDATIONS </a:t>
            </a:r>
            <a:br>
              <a:rPr lang="en-AU" sz="4000" dirty="0" smtClean="0">
                <a:effectLst>
                  <a:outerShdw blurRad="38100" dist="38100" dir="2700000" algn="tl">
                    <a:srgbClr val="000000">
                      <a:alpha val="43137"/>
                    </a:srgbClr>
                  </a:outerShdw>
                </a:effectLst>
              </a:rPr>
            </a:br>
            <a:r>
              <a:rPr lang="en-AU" sz="4000" dirty="0" smtClean="0">
                <a:effectLst>
                  <a:outerShdw blurRad="38100" dist="38100" dir="2700000" algn="tl">
                    <a:srgbClr val="000000">
                      <a:alpha val="43137"/>
                    </a:srgbClr>
                  </a:outerShdw>
                </a:effectLst>
              </a:rPr>
              <a:t>for Australian Implementation</a:t>
            </a:r>
            <a:endParaRPr lang="en-AU"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23528" y="1340768"/>
            <a:ext cx="8352928" cy="5256584"/>
          </a:xfrm>
          <a:ln w="38100">
            <a:solidFill>
              <a:srgbClr val="FF0000"/>
            </a:solidFill>
          </a:ln>
        </p:spPr>
        <p:txBody>
          <a:bodyPr>
            <a:normAutofit fontScale="92500" lnSpcReduction="10000"/>
          </a:bodyPr>
          <a:lstStyle/>
          <a:p>
            <a:pPr algn="l"/>
            <a:r>
              <a:rPr lang="en-AU" dirty="0">
                <a:solidFill>
                  <a:schemeClr val="tx1"/>
                </a:solidFill>
              </a:rPr>
              <a:t>1.	Ratify OPCAT</a:t>
            </a:r>
          </a:p>
          <a:p>
            <a:pPr algn="l"/>
            <a:r>
              <a:rPr lang="en-AU" dirty="0">
                <a:solidFill>
                  <a:schemeClr val="tx1"/>
                </a:solidFill>
              </a:rPr>
              <a:t>2.	Human Rights Act</a:t>
            </a:r>
          </a:p>
          <a:p>
            <a:pPr algn="l"/>
            <a:r>
              <a:rPr lang="en-AU" dirty="0">
                <a:solidFill>
                  <a:schemeClr val="tx1"/>
                </a:solidFill>
              </a:rPr>
              <a:t>3.	Develop nationally consistent legislative 	framework protection of people from 	Restrictive </a:t>
            </a:r>
            <a:r>
              <a:rPr lang="en-AU" dirty="0" smtClean="0">
                <a:solidFill>
                  <a:schemeClr val="tx1"/>
                </a:solidFill>
              </a:rPr>
              <a:t>Practices</a:t>
            </a:r>
            <a:endParaRPr lang="en-AU" dirty="0">
              <a:solidFill>
                <a:schemeClr val="tx1"/>
              </a:solidFill>
            </a:endParaRPr>
          </a:p>
          <a:p>
            <a:pPr algn="l"/>
            <a:r>
              <a:rPr lang="en-AU" dirty="0">
                <a:solidFill>
                  <a:schemeClr val="tx1"/>
                </a:solidFill>
              </a:rPr>
              <a:t>4.	Remove interpretative declaration </a:t>
            </a:r>
            <a:r>
              <a:rPr lang="en-AU" dirty="0" smtClean="0">
                <a:solidFill>
                  <a:schemeClr val="tx1"/>
                </a:solidFill>
              </a:rPr>
              <a:t>re: </a:t>
            </a:r>
            <a:r>
              <a:rPr lang="en-AU" dirty="0">
                <a:solidFill>
                  <a:schemeClr val="tx1"/>
                </a:solidFill>
              </a:rPr>
              <a:t>	CRPD Art 17</a:t>
            </a:r>
          </a:p>
          <a:p>
            <a:pPr algn="l"/>
            <a:r>
              <a:rPr lang="en-AU" dirty="0">
                <a:solidFill>
                  <a:schemeClr val="tx1"/>
                </a:solidFill>
              </a:rPr>
              <a:t>5.	Develop effective mechanisms to identify 	and eliminate Restrictive Practices</a:t>
            </a:r>
          </a:p>
          <a:p>
            <a:pPr algn="l"/>
            <a:r>
              <a:rPr lang="en-AU" dirty="0">
                <a:solidFill>
                  <a:schemeClr val="tx1"/>
                </a:solidFill>
              </a:rPr>
              <a:t>6.	Develop national plan outlining positive 	behavioural support strategies.</a:t>
            </a:r>
          </a:p>
          <a:p>
            <a:pPr algn="l"/>
            <a:endParaRPr lang="en-AU" dirty="0"/>
          </a:p>
          <a:p>
            <a:pPr algn="l"/>
            <a:endParaRPr lang="en-AU" dirty="0"/>
          </a:p>
        </p:txBody>
      </p:sp>
    </p:spTree>
    <p:extLst>
      <p:ext uri="{BB962C8B-B14F-4D97-AF65-F5344CB8AC3E}">
        <p14:creationId xmlns:p14="http://schemas.microsoft.com/office/powerpoint/2010/main" val="1006938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1"/>
            <a:ext cx="7772400" cy="1008112"/>
          </a:xfrm>
        </p:spPr>
        <p:txBody>
          <a:bodyPr>
            <a:normAutofit/>
          </a:bodyPr>
          <a:lstStyle/>
          <a:p>
            <a:r>
              <a:rPr lang="en-AU" sz="4000" dirty="0" smtClean="0">
                <a:effectLst>
                  <a:outerShdw blurRad="38100" dist="38100" dir="2700000" algn="tl">
                    <a:srgbClr val="000000">
                      <a:alpha val="43137"/>
                    </a:srgbClr>
                  </a:outerShdw>
                </a:effectLst>
              </a:rPr>
              <a:t>NGO Side Event</a:t>
            </a:r>
            <a:endParaRPr lang="en-AU"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11560" y="1052736"/>
            <a:ext cx="7920880" cy="5256584"/>
          </a:xfrm>
          <a:ln w="38100">
            <a:solidFill>
              <a:srgbClr val="FF0000"/>
            </a:solidFill>
          </a:ln>
        </p:spPr>
        <p:txBody>
          <a:bodyPr>
            <a:noAutofit/>
          </a:bodyPr>
          <a:lstStyle/>
          <a:p>
            <a:pPr algn="l"/>
            <a:endParaRPr lang="en-AU" sz="2400" dirty="0" smtClean="0">
              <a:solidFill>
                <a:schemeClr val="tx1"/>
              </a:solidFill>
            </a:endParaRPr>
          </a:p>
          <a:p>
            <a:pPr algn="l"/>
            <a:r>
              <a:rPr lang="en-AU" sz="2800" dirty="0" smtClean="0">
                <a:solidFill>
                  <a:schemeClr val="tx1"/>
                </a:solidFill>
              </a:rPr>
              <a:t>Following the formal session the NGO delegation hosted a side event with some Committee members.  </a:t>
            </a:r>
          </a:p>
          <a:p>
            <a:pPr algn="l"/>
            <a:endParaRPr lang="en-AU" sz="2800" dirty="0">
              <a:solidFill>
                <a:schemeClr val="tx1"/>
              </a:solidFill>
            </a:endParaRPr>
          </a:p>
          <a:p>
            <a:pPr algn="l"/>
            <a:r>
              <a:rPr lang="en-AU" sz="2800" dirty="0" smtClean="0">
                <a:solidFill>
                  <a:schemeClr val="tx1"/>
                </a:solidFill>
              </a:rPr>
              <a:t>This informal event was an open conversation and allowed the Australian delegation of community organisations an opportunity to elaborate on the issues raised and to offer some context by way of case examples and personal stories. </a:t>
            </a:r>
            <a:endParaRPr lang="en-AU" sz="2800" dirty="0">
              <a:solidFill>
                <a:schemeClr val="tx1"/>
              </a:solidFill>
            </a:endParaRPr>
          </a:p>
        </p:txBody>
      </p:sp>
    </p:spTree>
    <p:extLst>
      <p:ext uri="{BB962C8B-B14F-4D97-AF65-F5344CB8AC3E}">
        <p14:creationId xmlns:p14="http://schemas.microsoft.com/office/powerpoint/2010/main" val="2642391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50" y="1700808"/>
            <a:ext cx="8065565" cy="4654838"/>
          </a:xfrm>
          <a:prstGeom prst="rect">
            <a:avLst/>
          </a:prstGeom>
          <a:ln w="38100">
            <a:solidFill>
              <a:srgbClr val="FF0000"/>
            </a:solidFill>
          </a:ln>
        </p:spPr>
      </p:pic>
      <p:sp>
        <p:nvSpPr>
          <p:cNvPr id="4" name="Title 3"/>
          <p:cNvSpPr>
            <a:spLocks noGrp="1"/>
          </p:cNvSpPr>
          <p:nvPr>
            <p:ph type="title"/>
          </p:nvPr>
        </p:nvSpPr>
        <p:spPr/>
        <p:txBody>
          <a:bodyPr>
            <a:noAutofit/>
          </a:bodyPr>
          <a:lstStyle/>
          <a:p>
            <a:r>
              <a:rPr lang="en-AU" sz="4000" dirty="0" smtClean="0">
                <a:effectLst>
                  <a:outerShdw blurRad="38100" dist="38100" dir="2700000" algn="tl">
                    <a:srgbClr val="000000">
                      <a:alpha val="43137"/>
                    </a:srgbClr>
                  </a:outerShdw>
                </a:effectLst>
              </a:rPr>
              <a:t>Members Of NGO Delegation</a:t>
            </a:r>
            <a:endParaRPr lang="en-AU"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1569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080120"/>
          </a:xfrm>
        </p:spPr>
        <p:txBody>
          <a:bodyPr>
            <a:normAutofit/>
          </a:bodyPr>
          <a:lstStyle/>
          <a:p>
            <a:r>
              <a:rPr lang="en-AU" sz="4000" dirty="0" smtClean="0">
                <a:effectLst>
                  <a:outerShdw blurRad="38100" dist="38100" dir="2700000" algn="tl">
                    <a:srgbClr val="000000">
                      <a:alpha val="43137"/>
                    </a:srgbClr>
                  </a:outerShdw>
                </a:effectLst>
              </a:rPr>
              <a:t>Australian Government Response</a:t>
            </a:r>
            <a:endParaRPr lang="en-AU"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412776"/>
            <a:ext cx="8424936" cy="4968552"/>
          </a:xfrm>
          <a:ln w="38100">
            <a:solidFill>
              <a:srgbClr val="FF0000"/>
            </a:solidFill>
          </a:ln>
        </p:spPr>
        <p:txBody>
          <a:bodyPr>
            <a:normAutofit fontScale="92500"/>
          </a:bodyPr>
          <a:lstStyle/>
          <a:p>
            <a:pPr marL="0" indent="0">
              <a:buNone/>
            </a:pPr>
            <a:r>
              <a:rPr lang="en-AU" dirty="0" smtClean="0"/>
              <a:t>The Australian </a:t>
            </a:r>
            <a:r>
              <a:rPr lang="en-AU" dirty="0"/>
              <a:t>Government delegation, led by Mr. John Quinn, presented their 45 minute response to the questions from the UN CAT regarding the </a:t>
            </a:r>
            <a:r>
              <a:rPr lang="en-AU" u="sng" dirty="0"/>
              <a:t>List of issues prior to the submission of the fifth periodic report </a:t>
            </a:r>
            <a:r>
              <a:rPr lang="en-AU" dirty="0"/>
              <a:t>of </a:t>
            </a:r>
            <a:r>
              <a:rPr lang="en-AU" dirty="0">
                <a:solidFill>
                  <a:srgbClr val="FF0000"/>
                </a:solidFill>
              </a:rPr>
              <a:t>Australia (CAT/C/AUS/5</a:t>
            </a:r>
            <a:r>
              <a:rPr lang="en-AU" dirty="0" smtClean="0">
                <a:solidFill>
                  <a:srgbClr val="FF0000"/>
                </a:solidFill>
              </a:rPr>
              <a:t>)* </a:t>
            </a:r>
            <a:r>
              <a:rPr lang="en-AU" dirty="0"/>
              <a:t>Specific information on the implementation of articles </a:t>
            </a:r>
            <a:r>
              <a:rPr lang="en-AU" dirty="0">
                <a:solidFill>
                  <a:srgbClr val="FF0000"/>
                </a:solidFill>
              </a:rPr>
              <a:t>1 to 16 of the Convention</a:t>
            </a:r>
            <a:r>
              <a:rPr lang="en-AU" dirty="0"/>
              <a:t>, including with regard to the Committee’s previous recommendations</a:t>
            </a:r>
            <a:r>
              <a:rPr lang="en-AU" dirty="0" smtClean="0"/>
              <a:t>.</a:t>
            </a:r>
          </a:p>
          <a:p>
            <a:pPr marL="0" indent="0">
              <a:buNone/>
            </a:pPr>
            <a:r>
              <a:rPr lang="en-AU" sz="1100" dirty="0"/>
              <a:t>The present list of issues was adopted by the Committee at its forty-fifth session, according to the new optional procedure established by the Committee at its thirty-eighth session, which consists in the preparation and adoption of lists of issues to be transmitted to States parties prior to the submission of their respective periodic report. The replies of the State party to this list of issues will constitute its report under article 19 of the Convention</a:t>
            </a:r>
          </a:p>
        </p:txBody>
      </p:sp>
    </p:spTree>
    <p:extLst>
      <p:ext uri="{BB962C8B-B14F-4D97-AF65-F5344CB8AC3E}">
        <p14:creationId xmlns:p14="http://schemas.microsoft.com/office/powerpoint/2010/main" val="398949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1"/>
            <a:ext cx="8136904" cy="1296143"/>
          </a:xfrm>
        </p:spPr>
        <p:txBody>
          <a:bodyPr>
            <a:normAutofit fontScale="90000"/>
          </a:bodyPr>
          <a:lstStyle/>
          <a:p>
            <a:r>
              <a:rPr lang="en-AU" dirty="0" smtClean="0">
                <a:effectLst>
                  <a:outerShdw blurRad="38100" dist="38100" dir="2700000" algn="tl">
                    <a:srgbClr val="000000">
                      <a:alpha val="43137"/>
                    </a:srgbClr>
                  </a:outerShdw>
                </a:effectLst>
              </a:rPr>
              <a:t>Committee Questions in Regard to NGO issues</a:t>
            </a:r>
            <a:endParaRPr lang="en-AU"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67544" y="1556792"/>
            <a:ext cx="8136904" cy="5040560"/>
          </a:xfrm>
          <a:ln w="38100">
            <a:solidFill>
              <a:srgbClr val="FF0000"/>
            </a:solidFill>
          </a:ln>
        </p:spPr>
        <p:txBody>
          <a:bodyPr>
            <a:normAutofit/>
          </a:bodyPr>
          <a:lstStyle/>
          <a:p>
            <a:pPr algn="l"/>
            <a:endParaRPr lang="en-AU" sz="2400" dirty="0" smtClean="0">
              <a:solidFill>
                <a:schemeClr val="tx1"/>
              </a:solidFill>
            </a:endParaRPr>
          </a:p>
          <a:p>
            <a:pPr algn="l"/>
            <a:r>
              <a:rPr lang="en-AU" sz="2400" dirty="0" smtClean="0">
                <a:solidFill>
                  <a:schemeClr val="tx1"/>
                </a:solidFill>
              </a:rPr>
              <a:t>Committee </a:t>
            </a:r>
            <a:r>
              <a:rPr lang="en-AU" sz="2400" dirty="0">
                <a:solidFill>
                  <a:schemeClr val="tx1"/>
                </a:solidFill>
              </a:rPr>
              <a:t>members commended </a:t>
            </a:r>
            <a:r>
              <a:rPr lang="en-AU" sz="2400" dirty="0" smtClean="0">
                <a:solidFill>
                  <a:schemeClr val="tx1"/>
                </a:solidFill>
              </a:rPr>
              <a:t>the </a:t>
            </a:r>
            <a:r>
              <a:rPr lang="en-AU" sz="2400" dirty="0">
                <a:solidFill>
                  <a:schemeClr val="tx1"/>
                </a:solidFill>
              </a:rPr>
              <a:t>Australian government on ensuring there was no impunity or immunity for acts of torture. </a:t>
            </a:r>
            <a:endParaRPr lang="en-AU" sz="2400" dirty="0" smtClean="0">
              <a:solidFill>
                <a:schemeClr val="tx1"/>
              </a:solidFill>
            </a:endParaRPr>
          </a:p>
          <a:p>
            <a:pPr algn="l"/>
            <a:r>
              <a:rPr lang="en-AU" sz="2400" dirty="0" smtClean="0">
                <a:solidFill>
                  <a:schemeClr val="tx1"/>
                </a:solidFill>
              </a:rPr>
              <a:t>Committee </a:t>
            </a:r>
            <a:r>
              <a:rPr lang="en-AU" sz="2400" dirty="0">
                <a:solidFill>
                  <a:schemeClr val="tx1"/>
                </a:solidFill>
              </a:rPr>
              <a:t>members impressed all the NGO delegates with their incisive questions which were largely focussed on the issues of refugees/asylum seekers:-  offshore processing; mandatory detention; the detention of children; transparency of processes; child sex abuse in detention; and attempts to changes standards of proof of claims. It was stated that (as per </a:t>
            </a:r>
            <a:r>
              <a:rPr lang="en-AU" sz="2400" dirty="0">
                <a:solidFill>
                  <a:srgbClr val="FF0000"/>
                </a:solidFill>
              </a:rPr>
              <a:t>Article 3 CAT</a:t>
            </a:r>
            <a:r>
              <a:rPr lang="en-AU" sz="2400" dirty="0">
                <a:solidFill>
                  <a:schemeClr val="tx1"/>
                </a:solidFill>
              </a:rPr>
              <a:t>) asylum seekers should be more likely to be believed than not. </a:t>
            </a:r>
          </a:p>
        </p:txBody>
      </p:sp>
    </p:spTree>
    <p:extLst>
      <p:ext uri="{BB962C8B-B14F-4D97-AF65-F5344CB8AC3E}">
        <p14:creationId xmlns:p14="http://schemas.microsoft.com/office/powerpoint/2010/main" val="3182192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204385"/>
            <a:ext cx="8424936" cy="5328000"/>
          </a:xfrm>
          <a:prstGeom prst="rect">
            <a:avLst/>
          </a:prstGeom>
          <a:ln w="38100">
            <a:solidFill>
              <a:srgbClr val="FF0000"/>
            </a:solidFill>
          </a:ln>
        </p:spPr>
        <p:txBody>
          <a:bodyPr wrap="square">
            <a:spAutoFit/>
          </a:bodyPr>
          <a:lstStyle/>
          <a:p>
            <a:pPr marL="285750" indent="-285750">
              <a:buFont typeface="Wingdings" panose="05000000000000000000" pitchFamily="2" charset="2"/>
              <a:buChar char="§"/>
            </a:pPr>
            <a:r>
              <a:rPr lang="en-AU" sz="2000" dirty="0" smtClean="0"/>
              <a:t>Mandatory </a:t>
            </a:r>
            <a:r>
              <a:rPr lang="en-AU" sz="2000" dirty="0"/>
              <a:t>detention </a:t>
            </a:r>
            <a:r>
              <a:rPr lang="en-AU" sz="2000" dirty="0" smtClean="0"/>
              <a:t>– reactionary, concerns about terrorism measures</a:t>
            </a:r>
          </a:p>
          <a:p>
            <a:pPr marL="285750" indent="-285750">
              <a:buFont typeface="Wingdings" panose="05000000000000000000" pitchFamily="2" charset="2"/>
              <a:buChar char="§"/>
            </a:pPr>
            <a:r>
              <a:rPr lang="en-AU" sz="2000" dirty="0" smtClean="0"/>
              <a:t>Violence against Women – indignation of the concept that this was a ‘private matter”. Questions about funding and implementation of Action Plan</a:t>
            </a:r>
          </a:p>
          <a:p>
            <a:pPr marL="285750" indent="-285750">
              <a:buFont typeface="Wingdings" panose="05000000000000000000" pitchFamily="2" charset="2"/>
              <a:buChar char="§"/>
            </a:pPr>
            <a:r>
              <a:rPr lang="en-AU" sz="2000" dirty="0" smtClean="0"/>
              <a:t>Manus Island and Nauru – conditions, health care and abuse by staff</a:t>
            </a:r>
          </a:p>
          <a:p>
            <a:pPr marL="285750" indent="-285750">
              <a:buFont typeface="Wingdings" panose="05000000000000000000" pitchFamily="2" charset="2"/>
              <a:buChar char="§"/>
            </a:pPr>
            <a:r>
              <a:rPr lang="en-AU" sz="2000" dirty="0" smtClean="0"/>
              <a:t>Prisoners’ health overcrowding, incarceration of indigenous Australians</a:t>
            </a:r>
          </a:p>
          <a:p>
            <a:pPr marL="285750" indent="-285750">
              <a:buFont typeface="Wingdings" panose="05000000000000000000" pitchFamily="2" charset="2"/>
              <a:buChar char="§"/>
            </a:pPr>
            <a:r>
              <a:rPr lang="en-AU" sz="2000" dirty="0" smtClean="0"/>
              <a:t>Half of young people in detention are indigenous and with disabilities</a:t>
            </a:r>
          </a:p>
          <a:p>
            <a:pPr marL="285750" indent="-285750">
              <a:buFont typeface="Wingdings" panose="05000000000000000000" pitchFamily="2" charset="2"/>
              <a:buChar char="§"/>
            </a:pPr>
            <a:r>
              <a:rPr lang="en-AU" sz="2000" dirty="0" smtClean="0"/>
              <a:t>Committee requested data for solitary confinement of women, juveniles and transgender people</a:t>
            </a:r>
          </a:p>
          <a:p>
            <a:pPr marL="285750" indent="-285750">
              <a:buFont typeface="Wingdings" panose="05000000000000000000" pitchFamily="2" charset="2"/>
              <a:buChar char="§"/>
            </a:pPr>
            <a:r>
              <a:rPr lang="en-AU" sz="2000" dirty="0" smtClean="0"/>
              <a:t>Committee expressed deep concerns regarding people with intellectual/cognitive impairment declared unfit for trial held in indefinite detention</a:t>
            </a:r>
          </a:p>
          <a:p>
            <a:pPr marL="285750" indent="-285750">
              <a:buFont typeface="Wingdings" panose="05000000000000000000" pitchFamily="2" charset="2"/>
              <a:buChar char="§"/>
            </a:pPr>
            <a:r>
              <a:rPr lang="en-AU" sz="2000" dirty="0" smtClean="0"/>
              <a:t>Indigenous deaths in custody, pre-trial detention of indigenous women</a:t>
            </a:r>
          </a:p>
          <a:p>
            <a:pPr marL="285750" indent="-285750">
              <a:buFont typeface="Wingdings" panose="05000000000000000000" pitchFamily="2" charset="2"/>
              <a:buChar char="§"/>
            </a:pPr>
            <a:r>
              <a:rPr lang="en-AU" sz="2000" dirty="0" smtClean="0"/>
              <a:t>Excessive use of force by police</a:t>
            </a:r>
          </a:p>
          <a:p>
            <a:pPr marL="285750" indent="-285750">
              <a:buFont typeface="Wingdings" panose="05000000000000000000" pitchFamily="2" charset="2"/>
              <a:buChar char="§"/>
            </a:pPr>
            <a:r>
              <a:rPr lang="en-AU" sz="2000" dirty="0" smtClean="0"/>
              <a:t>Sterilisation of people with impaired capacity in particular women and girls</a:t>
            </a:r>
          </a:p>
          <a:p>
            <a:pPr marL="285750" indent="-285750">
              <a:buFont typeface="Wingdings" panose="05000000000000000000" pitchFamily="2" charset="2"/>
              <a:buChar char="§"/>
            </a:pPr>
            <a:endParaRPr lang="en-AU" sz="2000" dirty="0" smtClean="0"/>
          </a:p>
          <a:p>
            <a:endParaRPr lang="en-AU" sz="2000" dirty="0" smtClean="0"/>
          </a:p>
          <a:p>
            <a:endParaRPr lang="en-AU" sz="2000" dirty="0"/>
          </a:p>
        </p:txBody>
      </p:sp>
      <p:sp>
        <p:nvSpPr>
          <p:cNvPr id="3" name="Title 2"/>
          <p:cNvSpPr>
            <a:spLocks noGrp="1"/>
          </p:cNvSpPr>
          <p:nvPr>
            <p:ph type="title"/>
          </p:nvPr>
        </p:nvSpPr>
        <p:spPr>
          <a:xfrm>
            <a:off x="484852" y="188640"/>
            <a:ext cx="8229600" cy="778098"/>
          </a:xfrm>
        </p:spPr>
        <p:txBody>
          <a:bodyPr>
            <a:noAutofit/>
          </a:bodyPr>
          <a:lstStyle/>
          <a:p>
            <a:r>
              <a:rPr lang="en-AU" sz="2800" dirty="0" smtClean="0">
                <a:effectLst>
                  <a:outerShdw blurRad="38100" dist="38100" dir="2700000" algn="tl">
                    <a:srgbClr val="000000">
                      <a:alpha val="43137"/>
                    </a:srgbClr>
                  </a:outerShdw>
                </a:effectLst>
              </a:rPr>
              <a:t>Summary of Committee Conversation and Questions  AUS. Govt. Day 1 </a:t>
            </a:r>
            <a:endParaRPr lang="en-AU"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9078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0648"/>
            <a:ext cx="8060432" cy="1470025"/>
          </a:xfrm>
        </p:spPr>
        <p:txBody>
          <a:bodyPr>
            <a:noAutofit/>
          </a:bodyPr>
          <a:lstStyle/>
          <a:p>
            <a:r>
              <a:rPr lang="en-AU" sz="4000" dirty="0" smtClean="0">
                <a:effectLst>
                  <a:outerShdw blurRad="38100" dist="38100" dir="2700000" algn="tl">
                    <a:srgbClr val="000000">
                      <a:alpha val="43137"/>
                    </a:srgbClr>
                  </a:outerShdw>
                </a:effectLst>
              </a:rPr>
              <a:t>Summary of Questions and Conversations AUS Govt. Day 2</a:t>
            </a:r>
            <a:endParaRPr lang="en-AU" sz="4000"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539552" y="1988840"/>
            <a:ext cx="7920880" cy="3888432"/>
          </a:xfrm>
          <a:ln w="38100">
            <a:solidFill>
              <a:srgbClr val="FF0000"/>
            </a:solidFill>
          </a:ln>
        </p:spPr>
        <p:txBody>
          <a:bodyPr>
            <a:noAutofit/>
          </a:bodyPr>
          <a:lstStyle/>
          <a:p>
            <a:pPr algn="l"/>
            <a:endParaRPr lang="en-AU" sz="2400" dirty="0" smtClean="0">
              <a:solidFill>
                <a:schemeClr val="tx1"/>
              </a:solidFill>
            </a:endParaRPr>
          </a:p>
          <a:p>
            <a:pPr algn="l"/>
            <a:r>
              <a:rPr lang="en-AU" sz="2400" dirty="0" smtClean="0">
                <a:solidFill>
                  <a:schemeClr val="tx1"/>
                </a:solidFill>
              </a:rPr>
              <a:t>Responders </a:t>
            </a:r>
            <a:r>
              <a:rPr lang="en-AU" sz="2400" dirty="0">
                <a:solidFill>
                  <a:schemeClr val="tx1"/>
                </a:solidFill>
              </a:rPr>
              <a:t>for specific questions came from different representatives f</a:t>
            </a:r>
            <a:r>
              <a:rPr lang="en-AU" sz="2400" dirty="0" smtClean="0">
                <a:solidFill>
                  <a:schemeClr val="tx1"/>
                </a:solidFill>
              </a:rPr>
              <a:t>rom </a:t>
            </a:r>
            <a:r>
              <a:rPr lang="en-AU" sz="2400" dirty="0">
                <a:solidFill>
                  <a:schemeClr val="tx1"/>
                </a:solidFill>
              </a:rPr>
              <a:t>Dept. Immigration and Border Protection; </a:t>
            </a:r>
            <a:r>
              <a:rPr lang="en-AU" sz="2400" dirty="0" smtClean="0">
                <a:solidFill>
                  <a:schemeClr val="tx1"/>
                </a:solidFill>
              </a:rPr>
              <a:t>Immigration </a:t>
            </a:r>
            <a:r>
              <a:rPr lang="en-AU" sz="2400" dirty="0">
                <a:solidFill>
                  <a:schemeClr val="tx1"/>
                </a:solidFill>
              </a:rPr>
              <a:t>Status Resolution Group, Department of Immigration and Border Protection; </a:t>
            </a:r>
            <a:r>
              <a:rPr lang="en-AU" sz="2400" dirty="0" smtClean="0">
                <a:solidFill>
                  <a:schemeClr val="tx1"/>
                </a:solidFill>
              </a:rPr>
              <a:t>and Australian </a:t>
            </a:r>
            <a:r>
              <a:rPr lang="en-AU" sz="2400" dirty="0">
                <a:solidFill>
                  <a:schemeClr val="tx1"/>
                </a:solidFill>
              </a:rPr>
              <a:t>Attorney General’s Department.</a:t>
            </a:r>
          </a:p>
        </p:txBody>
      </p:sp>
    </p:spTree>
    <p:extLst>
      <p:ext uri="{BB962C8B-B14F-4D97-AF65-F5344CB8AC3E}">
        <p14:creationId xmlns:p14="http://schemas.microsoft.com/office/powerpoint/2010/main" val="2828515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792088"/>
          </a:xfrm>
        </p:spPr>
        <p:txBody>
          <a:bodyPr>
            <a:normAutofit/>
          </a:bodyPr>
          <a:lstStyle/>
          <a:p>
            <a:r>
              <a:rPr lang="en-AU" sz="4000" dirty="0" smtClean="0">
                <a:effectLst>
                  <a:outerShdw blurRad="38100" dist="38100" dir="2700000" algn="tl">
                    <a:srgbClr val="000000">
                      <a:alpha val="43137"/>
                    </a:srgbClr>
                  </a:outerShdw>
                </a:effectLst>
              </a:rPr>
              <a:t>Summary of Responses</a:t>
            </a:r>
            <a:endParaRPr lang="en-AU" sz="4000"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7504" y="980728"/>
            <a:ext cx="8784976" cy="5688632"/>
          </a:xfrm>
          <a:ln>
            <a:noFill/>
          </a:ln>
        </p:spPr>
        <p:txBody>
          <a:bodyPr>
            <a:normAutofit/>
          </a:bodyPr>
          <a:lstStyle/>
          <a:p>
            <a:pPr marL="457200" indent="-457200" algn="l">
              <a:buFont typeface="Wingdings" panose="05000000000000000000" pitchFamily="2" charset="2"/>
              <a:buChar char="§"/>
            </a:pPr>
            <a:r>
              <a:rPr lang="en-AU" sz="2000" dirty="0" smtClean="0">
                <a:solidFill>
                  <a:schemeClr val="tx1"/>
                </a:solidFill>
              </a:rPr>
              <a:t>A </a:t>
            </a:r>
            <a:r>
              <a:rPr lang="en-AU" sz="2000" dirty="0">
                <a:solidFill>
                  <a:schemeClr val="tx1"/>
                </a:solidFill>
              </a:rPr>
              <a:t>date will be set for a referendum </a:t>
            </a:r>
            <a:r>
              <a:rPr lang="en-AU" sz="2000" dirty="0" smtClean="0">
                <a:solidFill>
                  <a:schemeClr val="tx1"/>
                </a:solidFill>
              </a:rPr>
              <a:t>on Constitutional recognition of Indigenous Australians as </a:t>
            </a:r>
            <a:r>
              <a:rPr lang="en-AU" sz="2000" dirty="0">
                <a:solidFill>
                  <a:schemeClr val="tx1"/>
                </a:solidFill>
              </a:rPr>
              <a:t>per recommendations of the review panel in January </a:t>
            </a:r>
            <a:r>
              <a:rPr lang="en-AU" sz="2000" dirty="0" smtClean="0">
                <a:solidFill>
                  <a:schemeClr val="tx1"/>
                </a:solidFill>
              </a:rPr>
              <a:t>2012.</a:t>
            </a:r>
          </a:p>
          <a:p>
            <a:pPr marL="457200" indent="-457200" algn="l">
              <a:buFont typeface="Wingdings" panose="05000000000000000000" pitchFamily="2" charset="2"/>
              <a:buChar char="§"/>
            </a:pPr>
            <a:r>
              <a:rPr lang="en-AU" sz="2000" dirty="0">
                <a:solidFill>
                  <a:schemeClr val="tx1"/>
                </a:solidFill>
              </a:rPr>
              <a:t>There is a zero tolerance to domestic violence against women and children although there is a view that this does not fall within </a:t>
            </a:r>
            <a:r>
              <a:rPr lang="en-AU" sz="2000" dirty="0">
                <a:solidFill>
                  <a:srgbClr val="FF0000"/>
                </a:solidFill>
              </a:rPr>
              <a:t>CAT articles 2 and 16</a:t>
            </a:r>
            <a:r>
              <a:rPr lang="en-AU" sz="2000" dirty="0">
                <a:solidFill>
                  <a:schemeClr val="tx1"/>
                </a:solidFill>
              </a:rPr>
              <a:t>.  There is recognition that acquiescence by government could be in breach of the CAT.  $200 m is allocated to the National Plan of 2010 – 2022, and that the second phase is 2012 – 2016</a:t>
            </a:r>
            <a:r>
              <a:rPr lang="en-AU" sz="2000" dirty="0" smtClean="0">
                <a:solidFill>
                  <a:schemeClr val="tx1"/>
                </a:solidFill>
              </a:rPr>
              <a:t>.</a:t>
            </a:r>
          </a:p>
          <a:p>
            <a:pPr marL="457200" indent="-457200" algn="l">
              <a:buFont typeface="Wingdings" panose="05000000000000000000" pitchFamily="2" charset="2"/>
              <a:buChar char="§"/>
            </a:pPr>
            <a:r>
              <a:rPr lang="en-AU" sz="2000" dirty="0" smtClean="0">
                <a:solidFill>
                  <a:schemeClr val="tx1"/>
                </a:solidFill>
              </a:rPr>
              <a:t>Contentious discussion regarding offshore and </a:t>
            </a:r>
            <a:r>
              <a:rPr lang="en-AU" sz="2000" dirty="0">
                <a:solidFill>
                  <a:schemeClr val="tx1"/>
                </a:solidFill>
              </a:rPr>
              <a:t>mandatory detention - </a:t>
            </a:r>
            <a:r>
              <a:rPr lang="en-AU" sz="2000" dirty="0" smtClean="0">
                <a:solidFill>
                  <a:schemeClr val="tx1"/>
                </a:solidFill>
              </a:rPr>
              <a:t>outsourced </a:t>
            </a:r>
            <a:r>
              <a:rPr lang="en-AU" sz="2000" dirty="0">
                <a:solidFill>
                  <a:schemeClr val="tx1"/>
                </a:solidFill>
              </a:rPr>
              <a:t>contractors are trained in ‘human rights’ but it was explained that it was at the responsibility of the government of each </a:t>
            </a:r>
            <a:r>
              <a:rPr lang="en-AU" sz="2000" dirty="0" smtClean="0">
                <a:solidFill>
                  <a:schemeClr val="tx1"/>
                </a:solidFill>
              </a:rPr>
              <a:t>country and ‘unapproved boat arrivals” subject to the immigration laws of that country (PNG or Nauru).</a:t>
            </a:r>
          </a:p>
          <a:p>
            <a:pPr marL="457200" indent="-457200" algn="l">
              <a:buFont typeface="Wingdings" panose="05000000000000000000" pitchFamily="2" charset="2"/>
              <a:buChar char="§"/>
            </a:pPr>
            <a:r>
              <a:rPr lang="en-AU" sz="2000" dirty="0" smtClean="0">
                <a:solidFill>
                  <a:schemeClr val="tx1"/>
                </a:solidFill>
              </a:rPr>
              <a:t>Discussion of overcrowding in prisons and deaths in custody</a:t>
            </a:r>
          </a:p>
          <a:p>
            <a:pPr marL="457200" indent="-457200" algn="l">
              <a:buFont typeface="Wingdings" panose="05000000000000000000" pitchFamily="2" charset="2"/>
              <a:buChar char="§"/>
            </a:pPr>
            <a:r>
              <a:rPr lang="en-AU" sz="2000" dirty="0" smtClean="0">
                <a:solidFill>
                  <a:schemeClr val="tx1"/>
                </a:solidFill>
              </a:rPr>
              <a:t>Royal Commission into child sex abuse  and incorporating forced or coerced sterilisation of women and girls “best interest test applied”</a:t>
            </a:r>
          </a:p>
          <a:p>
            <a:pPr marL="457200" indent="-457200" algn="l">
              <a:buFont typeface="Wingdings" panose="05000000000000000000" pitchFamily="2" charset="2"/>
              <a:buChar char="§"/>
            </a:pPr>
            <a:endParaRPr lang="en-AU" sz="2000" dirty="0" smtClean="0">
              <a:solidFill>
                <a:schemeClr val="tx1"/>
              </a:solidFill>
            </a:endParaRPr>
          </a:p>
          <a:p>
            <a:pPr marL="457200" indent="-457200" algn="l">
              <a:buFont typeface="Wingdings" panose="05000000000000000000" pitchFamily="2" charset="2"/>
              <a:buChar char="§"/>
            </a:pPr>
            <a:endParaRPr lang="en-AU" sz="2000" dirty="0">
              <a:solidFill>
                <a:schemeClr val="tx1"/>
              </a:solidFill>
            </a:endParaRPr>
          </a:p>
        </p:txBody>
      </p:sp>
    </p:spTree>
    <p:extLst>
      <p:ext uri="{BB962C8B-B14F-4D97-AF65-F5344CB8AC3E}">
        <p14:creationId xmlns:p14="http://schemas.microsoft.com/office/powerpoint/2010/main" val="1135952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968375"/>
            <a:ext cx="7224713" cy="49260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50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188640"/>
            <a:ext cx="8229600" cy="936104"/>
          </a:xfrm>
        </p:spPr>
        <p:txBody>
          <a:bodyPr>
            <a:normAutofit/>
          </a:bodyPr>
          <a:lstStyle/>
          <a:p>
            <a:r>
              <a:rPr lang="en-AU" sz="4000" dirty="0" smtClean="0">
                <a:effectLst>
                  <a:outerShdw blurRad="38100" dist="38100" dir="2700000" algn="tl">
                    <a:srgbClr val="000000">
                      <a:alpha val="43137"/>
                    </a:srgbClr>
                  </a:outerShdw>
                </a:effectLst>
              </a:rPr>
              <a:t>Objectives</a:t>
            </a:r>
            <a:endParaRPr lang="en-AU" sz="4000" dirty="0">
              <a:effectLst>
                <a:outerShdw blurRad="38100" dist="38100" dir="2700000" algn="tl">
                  <a:srgbClr val="000000">
                    <a:alpha val="43137"/>
                  </a:srgbClr>
                </a:outerShdw>
              </a:effectLst>
            </a:endParaRPr>
          </a:p>
        </p:txBody>
      </p:sp>
      <p:sp>
        <p:nvSpPr>
          <p:cNvPr id="12" name="Content Placeholder 11"/>
          <p:cNvSpPr>
            <a:spLocks noGrp="1"/>
          </p:cNvSpPr>
          <p:nvPr>
            <p:ph idx="1"/>
          </p:nvPr>
        </p:nvSpPr>
        <p:spPr>
          <a:xfrm>
            <a:off x="457200" y="1268760"/>
            <a:ext cx="8229600" cy="4857403"/>
          </a:xfrm>
          <a:ln w="38100">
            <a:solidFill>
              <a:srgbClr val="FF0000"/>
            </a:solidFill>
          </a:ln>
        </p:spPr>
        <p:txBody>
          <a:bodyPr>
            <a:normAutofit/>
          </a:bodyPr>
          <a:lstStyle/>
          <a:p>
            <a:pPr marL="457200" lvl="1" indent="0">
              <a:buNone/>
            </a:pPr>
            <a:endParaRPr lang="en-AU" sz="1600" dirty="0" smtClean="0"/>
          </a:p>
          <a:p>
            <a:pPr lvl="1">
              <a:buFont typeface="Arial" panose="020B0604020202020204" pitchFamily="34" charset="0"/>
              <a:buChar char="•"/>
            </a:pPr>
            <a:r>
              <a:rPr lang="en-AU" sz="2400" dirty="0" smtClean="0"/>
              <a:t>maintaining </a:t>
            </a:r>
            <a:r>
              <a:rPr lang="en-AU" sz="2400" dirty="0"/>
              <a:t>international peace and </a:t>
            </a:r>
            <a:r>
              <a:rPr lang="en-AU" sz="2400" dirty="0" smtClean="0"/>
              <a:t>security;</a:t>
            </a:r>
          </a:p>
          <a:p>
            <a:pPr lvl="1">
              <a:buFont typeface="Arial" panose="020B0604020202020204" pitchFamily="34" charset="0"/>
              <a:buChar char="•"/>
            </a:pPr>
            <a:endParaRPr lang="en-AU" sz="2400" dirty="0" smtClean="0"/>
          </a:p>
          <a:p>
            <a:pPr lvl="1">
              <a:buFont typeface="Arial" panose="020B0604020202020204" pitchFamily="34" charset="0"/>
              <a:buChar char="•"/>
            </a:pPr>
            <a:r>
              <a:rPr lang="en-AU" sz="2400" dirty="0" smtClean="0"/>
              <a:t>promoting </a:t>
            </a:r>
            <a:r>
              <a:rPr lang="en-AU" sz="2400" dirty="0"/>
              <a:t>human </a:t>
            </a:r>
            <a:r>
              <a:rPr lang="en-AU" sz="2400" dirty="0" smtClean="0"/>
              <a:t>rights;</a:t>
            </a:r>
          </a:p>
          <a:p>
            <a:pPr lvl="1">
              <a:buFont typeface="Arial" panose="020B0604020202020204" pitchFamily="34" charset="0"/>
              <a:buChar char="•"/>
            </a:pPr>
            <a:endParaRPr lang="en-AU" sz="2400" dirty="0" smtClean="0"/>
          </a:p>
          <a:p>
            <a:pPr lvl="1">
              <a:buFont typeface="Arial" panose="020B0604020202020204" pitchFamily="34" charset="0"/>
              <a:buChar char="•"/>
            </a:pPr>
            <a:r>
              <a:rPr lang="en-AU" sz="2400" dirty="0" smtClean="0"/>
              <a:t>fostering </a:t>
            </a:r>
            <a:r>
              <a:rPr lang="en-AU" sz="2400" dirty="0"/>
              <a:t>social and economic </a:t>
            </a:r>
            <a:r>
              <a:rPr lang="en-AU" sz="2400" dirty="0" smtClean="0"/>
              <a:t>development;</a:t>
            </a:r>
          </a:p>
          <a:p>
            <a:pPr lvl="1">
              <a:buFont typeface="Arial" panose="020B0604020202020204" pitchFamily="34" charset="0"/>
              <a:buChar char="•"/>
            </a:pPr>
            <a:endParaRPr lang="en-AU" sz="2400" dirty="0" smtClean="0"/>
          </a:p>
          <a:p>
            <a:pPr lvl="1">
              <a:buFont typeface="Arial" panose="020B0604020202020204" pitchFamily="34" charset="0"/>
              <a:buChar char="•"/>
            </a:pPr>
            <a:r>
              <a:rPr lang="en-AU" sz="2400" dirty="0" smtClean="0"/>
              <a:t>protecting </a:t>
            </a:r>
            <a:r>
              <a:rPr lang="en-AU" sz="2400" dirty="0"/>
              <a:t>the </a:t>
            </a:r>
            <a:r>
              <a:rPr lang="en-AU" sz="2400" dirty="0" smtClean="0"/>
              <a:t>environment; </a:t>
            </a:r>
            <a:r>
              <a:rPr lang="en-AU" sz="2400" dirty="0"/>
              <a:t>and </a:t>
            </a:r>
            <a:endParaRPr lang="en-AU" sz="2400" dirty="0" smtClean="0"/>
          </a:p>
          <a:p>
            <a:pPr lvl="1">
              <a:buFont typeface="Arial" panose="020B0604020202020204" pitchFamily="34" charset="0"/>
              <a:buChar char="•"/>
            </a:pPr>
            <a:endParaRPr lang="en-AU" sz="2400" dirty="0" smtClean="0"/>
          </a:p>
          <a:p>
            <a:pPr lvl="1">
              <a:buFont typeface="Arial" panose="020B0604020202020204" pitchFamily="34" charset="0"/>
              <a:buChar char="•"/>
            </a:pPr>
            <a:r>
              <a:rPr lang="en-AU" sz="2400" dirty="0" smtClean="0"/>
              <a:t>providing </a:t>
            </a:r>
            <a:r>
              <a:rPr lang="en-AU" sz="2400" dirty="0"/>
              <a:t>humanitarian aid in the occurrence of famine, natural disasters or armed conflict. </a:t>
            </a:r>
          </a:p>
          <a:p>
            <a:pPr marL="0" indent="0">
              <a:buNone/>
            </a:pPr>
            <a:endParaRPr lang="en-AU" sz="2400" dirty="0"/>
          </a:p>
        </p:txBody>
      </p:sp>
    </p:spTree>
    <p:extLst>
      <p:ext uri="{BB962C8B-B14F-4D97-AF65-F5344CB8AC3E}">
        <p14:creationId xmlns:p14="http://schemas.microsoft.com/office/powerpoint/2010/main" val="3010795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8568952" cy="1152128"/>
          </a:xfrm>
        </p:spPr>
        <p:txBody>
          <a:bodyPr>
            <a:noAutofit/>
          </a:bodyPr>
          <a:lstStyle/>
          <a:p>
            <a:r>
              <a:rPr lang="en-AU" sz="4000" dirty="0" smtClean="0">
                <a:effectLst>
                  <a:outerShdw blurRad="38100" dist="38100" dir="2700000" algn="tl">
                    <a:srgbClr val="000000">
                      <a:alpha val="43137"/>
                    </a:srgbClr>
                  </a:outerShdw>
                </a:effectLst>
              </a:rPr>
              <a:t>Further Questions from Committee</a:t>
            </a:r>
            <a:endParaRPr lang="en-AU" sz="4000"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323528" y="1412776"/>
            <a:ext cx="8496944" cy="4464496"/>
          </a:xfrm>
        </p:spPr>
        <p:txBody>
          <a:bodyPr>
            <a:normAutofit/>
          </a:bodyPr>
          <a:lstStyle/>
          <a:p>
            <a:pPr algn="l"/>
            <a:r>
              <a:rPr lang="en-AU" sz="2400" dirty="0" smtClean="0">
                <a:solidFill>
                  <a:schemeClr val="tx1"/>
                </a:solidFill>
              </a:rPr>
              <a:t>The Committee sought further reporting on statistics about :-</a:t>
            </a:r>
          </a:p>
          <a:p>
            <a:pPr marL="457200" indent="-457200" algn="l">
              <a:buFont typeface="Wingdings" panose="05000000000000000000" pitchFamily="2" charset="2"/>
              <a:buChar char="§"/>
            </a:pPr>
            <a:r>
              <a:rPr lang="en-AU" sz="2400" dirty="0" smtClean="0">
                <a:solidFill>
                  <a:schemeClr val="tx1"/>
                </a:solidFill>
              </a:rPr>
              <a:t>actions and punishments for violence against women</a:t>
            </a:r>
          </a:p>
          <a:p>
            <a:pPr marL="457200" indent="-457200" algn="l">
              <a:buFont typeface="Wingdings" panose="05000000000000000000" pitchFamily="2" charset="2"/>
              <a:buChar char="§"/>
            </a:pPr>
            <a:r>
              <a:rPr lang="en-AU" sz="2400" dirty="0" smtClean="0">
                <a:solidFill>
                  <a:schemeClr val="tx1"/>
                </a:solidFill>
              </a:rPr>
              <a:t>deaths in custody, suicide rates, mental health detention facilities</a:t>
            </a:r>
          </a:p>
          <a:p>
            <a:pPr marL="457200" indent="-457200" algn="l">
              <a:buFont typeface="Wingdings" panose="05000000000000000000" pitchFamily="2" charset="2"/>
              <a:buChar char="§"/>
            </a:pPr>
            <a:r>
              <a:rPr lang="en-AU" sz="2400" dirty="0" smtClean="0">
                <a:solidFill>
                  <a:schemeClr val="tx1"/>
                </a:solidFill>
              </a:rPr>
              <a:t>training of police in the use of Tasers</a:t>
            </a:r>
          </a:p>
          <a:p>
            <a:pPr marL="457200" indent="-457200" algn="l">
              <a:buFont typeface="Wingdings" panose="05000000000000000000" pitchFamily="2" charset="2"/>
              <a:buChar char="§"/>
            </a:pPr>
            <a:r>
              <a:rPr lang="en-AU" sz="2400" dirty="0" smtClean="0">
                <a:solidFill>
                  <a:schemeClr val="tx1"/>
                </a:solidFill>
              </a:rPr>
              <a:t>Is ratification of OPCAT still a priority for Australia? </a:t>
            </a:r>
            <a:r>
              <a:rPr lang="en-AU" sz="2400" u="sng" dirty="0" smtClean="0">
                <a:solidFill>
                  <a:schemeClr val="tx1"/>
                </a:solidFill>
              </a:rPr>
              <a:t>(signed in 2009, committed to ratification in 2011</a:t>
            </a:r>
          </a:p>
          <a:p>
            <a:pPr marL="457200" indent="-457200" algn="l">
              <a:buFont typeface="Wingdings" panose="05000000000000000000" pitchFamily="2" charset="2"/>
              <a:buChar char="§"/>
            </a:pPr>
            <a:r>
              <a:rPr lang="en-AU" sz="2400" dirty="0" smtClean="0">
                <a:solidFill>
                  <a:schemeClr val="tx1"/>
                </a:solidFill>
              </a:rPr>
              <a:t>When will Australia’s Human Rights legislation be complete (Human Rights Bill 2012)?  Australia needs a Bill of Rights to enforce rights of victims</a:t>
            </a:r>
          </a:p>
          <a:p>
            <a:pPr marL="457200" indent="-457200" algn="l">
              <a:buFont typeface="Wingdings" panose="05000000000000000000" pitchFamily="2" charset="2"/>
              <a:buChar char="§"/>
            </a:pPr>
            <a:endParaRPr lang="en-AU" sz="2400" dirty="0"/>
          </a:p>
          <a:p>
            <a:pPr marL="457200" indent="-457200" algn="l">
              <a:buFont typeface="Wingdings" panose="05000000000000000000" pitchFamily="2" charset="2"/>
              <a:buChar char="§"/>
            </a:pPr>
            <a:endParaRPr lang="en-AU" sz="2400" dirty="0" smtClean="0"/>
          </a:p>
          <a:p>
            <a:pPr marL="457200" indent="-457200" algn="l">
              <a:buFont typeface="Wingdings" panose="05000000000000000000" pitchFamily="2" charset="2"/>
              <a:buChar char="§"/>
            </a:pPr>
            <a:endParaRPr lang="en-AU" dirty="0" smtClean="0"/>
          </a:p>
          <a:p>
            <a:pPr algn="l"/>
            <a:endParaRPr lang="en-AU" dirty="0"/>
          </a:p>
        </p:txBody>
      </p:sp>
    </p:spTree>
    <p:extLst>
      <p:ext uri="{BB962C8B-B14F-4D97-AF65-F5344CB8AC3E}">
        <p14:creationId xmlns:p14="http://schemas.microsoft.com/office/powerpoint/2010/main" val="1574692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1"/>
            <a:ext cx="8280920" cy="936103"/>
          </a:xfrm>
        </p:spPr>
        <p:txBody>
          <a:bodyPr>
            <a:noAutofit/>
          </a:bodyPr>
          <a:lstStyle/>
          <a:p>
            <a:r>
              <a:rPr lang="en-AU" sz="4000" dirty="0" smtClean="0">
                <a:effectLst>
                  <a:outerShdw blurRad="38100" dist="38100" dir="2700000" algn="tl">
                    <a:srgbClr val="000000">
                      <a:alpha val="43137"/>
                    </a:srgbClr>
                  </a:outerShdw>
                </a:effectLst>
              </a:rPr>
              <a:t>Reflections of taking casework into broader advocacy  </a:t>
            </a:r>
            <a:endParaRPr lang="en-AU"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95536" y="1412776"/>
            <a:ext cx="8280920" cy="5328592"/>
          </a:xfrm>
          <a:ln w="38100">
            <a:solidFill>
              <a:srgbClr val="FF0000"/>
            </a:solidFill>
          </a:ln>
        </p:spPr>
        <p:txBody>
          <a:bodyPr>
            <a:noAutofit/>
          </a:bodyPr>
          <a:lstStyle/>
          <a:p>
            <a:pPr marL="457200" indent="-457200" algn="l">
              <a:buFont typeface="Wingdings" panose="05000000000000000000" pitchFamily="2" charset="2"/>
              <a:buChar char="§"/>
            </a:pPr>
            <a:r>
              <a:rPr lang="en-AU" sz="2400" dirty="0" smtClean="0">
                <a:solidFill>
                  <a:schemeClr val="tx1"/>
                </a:solidFill>
              </a:rPr>
              <a:t>Common theme/thread with each representative group</a:t>
            </a:r>
          </a:p>
          <a:p>
            <a:pPr marL="457200" indent="-457200" algn="l">
              <a:buFont typeface="Wingdings" panose="05000000000000000000" pitchFamily="2" charset="2"/>
              <a:buChar char="§"/>
            </a:pPr>
            <a:r>
              <a:rPr lang="en-AU" sz="2400" dirty="0" smtClean="0">
                <a:solidFill>
                  <a:schemeClr val="tx1"/>
                </a:solidFill>
              </a:rPr>
              <a:t>Experience of meeting other delegates </a:t>
            </a:r>
          </a:p>
          <a:p>
            <a:pPr marL="457200" indent="-457200" algn="l">
              <a:buFont typeface="Wingdings" panose="05000000000000000000" pitchFamily="2" charset="2"/>
              <a:buChar char="§"/>
            </a:pPr>
            <a:r>
              <a:rPr lang="en-AU" sz="2400" dirty="0" smtClean="0">
                <a:solidFill>
                  <a:schemeClr val="tx1"/>
                </a:solidFill>
              </a:rPr>
              <a:t>Why it is important – issues remain unknown – to make any real and permanent change issues need to be taken into a broader arena</a:t>
            </a:r>
          </a:p>
          <a:p>
            <a:pPr marL="457200" indent="-457200" algn="l">
              <a:buFont typeface="Wingdings" panose="05000000000000000000" pitchFamily="2" charset="2"/>
              <a:buChar char="§"/>
            </a:pPr>
            <a:r>
              <a:rPr lang="en-AU" sz="2400" dirty="0" smtClean="0">
                <a:solidFill>
                  <a:schemeClr val="tx1"/>
                </a:solidFill>
              </a:rPr>
              <a:t>Allows for a collective and focused approach rather than individual - concerns of all gives unification to the issues</a:t>
            </a:r>
          </a:p>
          <a:p>
            <a:pPr marL="457200" indent="-457200" algn="l">
              <a:buFont typeface="Wingdings" panose="05000000000000000000" pitchFamily="2" charset="2"/>
              <a:buChar char="§"/>
            </a:pPr>
            <a:r>
              <a:rPr lang="en-AU" sz="2400" dirty="0" smtClean="0">
                <a:solidFill>
                  <a:schemeClr val="tx1"/>
                </a:solidFill>
              </a:rPr>
              <a:t>Forces some form of government response - difficult to ignore a collective</a:t>
            </a:r>
          </a:p>
          <a:p>
            <a:pPr marL="457200" indent="-457200" algn="l">
              <a:buFont typeface="Wingdings" panose="05000000000000000000" pitchFamily="2" charset="2"/>
              <a:buChar char="§"/>
            </a:pPr>
            <a:r>
              <a:rPr lang="en-AU" sz="2400" dirty="0" smtClean="0">
                <a:solidFill>
                  <a:schemeClr val="tx1"/>
                </a:solidFill>
              </a:rPr>
              <a:t>However some issues are given more priority – perhaps to the disadvantage of others</a:t>
            </a:r>
          </a:p>
          <a:p>
            <a:pPr marL="457200" indent="-457200" algn="l">
              <a:buFont typeface="Wingdings" panose="05000000000000000000" pitchFamily="2" charset="2"/>
              <a:buChar char="§"/>
            </a:pPr>
            <a:r>
              <a:rPr lang="en-AU" sz="2400" dirty="0" smtClean="0">
                <a:solidFill>
                  <a:schemeClr val="tx1"/>
                </a:solidFill>
              </a:rPr>
              <a:t>Created energy and a drive to advance the human rights agenda</a:t>
            </a:r>
            <a:r>
              <a:rPr lang="en-AU" sz="2400" dirty="0" smtClean="0">
                <a:solidFill>
                  <a:srgbClr val="00B050"/>
                </a:solidFill>
              </a:rPr>
              <a:t>.</a:t>
            </a:r>
            <a:endParaRPr lang="en-AU" sz="2400" dirty="0">
              <a:solidFill>
                <a:srgbClr val="00B050"/>
              </a:solidFill>
            </a:endParaRPr>
          </a:p>
        </p:txBody>
      </p:sp>
    </p:spTree>
    <p:extLst>
      <p:ext uri="{BB962C8B-B14F-4D97-AF65-F5344CB8AC3E}">
        <p14:creationId xmlns:p14="http://schemas.microsoft.com/office/powerpoint/2010/main" val="1878893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74638"/>
            <a:ext cx="8568952" cy="994122"/>
          </a:xfrm>
        </p:spPr>
        <p:txBody>
          <a:bodyPr>
            <a:noAutofit/>
          </a:bodyPr>
          <a:lstStyle/>
          <a:p>
            <a:r>
              <a:rPr lang="en-AU" sz="4000" dirty="0" smtClean="0">
                <a:effectLst>
                  <a:outerShdw blurRad="38100" dist="38100" dir="2700000" algn="tl">
                    <a:srgbClr val="000000">
                      <a:alpha val="43137"/>
                    </a:srgbClr>
                  </a:outerShdw>
                </a:effectLst>
              </a:rPr>
              <a:t>Subsequent Actions and Outcomes</a:t>
            </a:r>
            <a:endParaRPr lang="en-AU" sz="4000" dirty="0">
              <a:effectLst>
                <a:outerShdw blurRad="38100" dist="38100" dir="2700000" algn="tl">
                  <a:srgbClr val="000000">
                    <a:alpha val="43137"/>
                  </a:srgbClr>
                </a:outerShdw>
              </a:effectLst>
            </a:endParaRPr>
          </a:p>
        </p:txBody>
      </p:sp>
      <p:sp>
        <p:nvSpPr>
          <p:cNvPr id="3" name="Subtitle 2"/>
          <p:cNvSpPr>
            <a:spLocks noGrp="1"/>
          </p:cNvSpPr>
          <p:nvPr>
            <p:ph idx="1"/>
          </p:nvPr>
        </p:nvSpPr>
        <p:spPr>
          <a:xfrm>
            <a:off x="457200" y="1484784"/>
            <a:ext cx="8229600" cy="5040560"/>
          </a:xfrm>
          <a:ln w="38100">
            <a:solidFill>
              <a:srgbClr val="FF0000"/>
            </a:solidFill>
          </a:ln>
        </p:spPr>
        <p:txBody>
          <a:bodyPr>
            <a:normAutofit lnSpcReduction="10000"/>
          </a:bodyPr>
          <a:lstStyle/>
          <a:p>
            <a:pPr marL="457200" indent="-457200" algn="l">
              <a:buFont typeface="Wingdings" panose="05000000000000000000" pitchFamily="2" charset="2"/>
              <a:buChar char="§"/>
            </a:pPr>
            <a:r>
              <a:rPr lang="en-AU" sz="2400" dirty="0" smtClean="0">
                <a:solidFill>
                  <a:schemeClr val="tx1"/>
                </a:solidFill>
              </a:rPr>
              <a:t>Australia has come under close scrutiny by the UN CAT Committee which was prompted by some of the government responses. </a:t>
            </a:r>
          </a:p>
          <a:p>
            <a:pPr marL="457200" indent="-457200" algn="l">
              <a:buFont typeface="Wingdings" panose="05000000000000000000" pitchFamily="2" charset="2"/>
              <a:buChar char="§"/>
            </a:pPr>
            <a:r>
              <a:rPr lang="en-AU" sz="2400" dirty="0" smtClean="0">
                <a:solidFill>
                  <a:schemeClr val="tx1"/>
                </a:solidFill>
              </a:rPr>
              <a:t>QAI was asked to report on our engagement to the Public Advocate.</a:t>
            </a:r>
          </a:p>
          <a:p>
            <a:pPr marL="457200" indent="-457200" algn="l">
              <a:buFont typeface="Wingdings" panose="05000000000000000000" pitchFamily="2" charset="2"/>
              <a:buChar char="§"/>
            </a:pPr>
            <a:r>
              <a:rPr lang="en-AU" sz="2400" dirty="0" smtClean="0">
                <a:solidFill>
                  <a:schemeClr val="tx1"/>
                </a:solidFill>
              </a:rPr>
              <a:t>Media interview in regard to police force </a:t>
            </a:r>
          </a:p>
          <a:p>
            <a:pPr marL="457200" indent="-457200" algn="l">
              <a:buFont typeface="Wingdings" panose="05000000000000000000" pitchFamily="2" charset="2"/>
              <a:buChar char="§"/>
            </a:pPr>
            <a:r>
              <a:rPr lang="en-AU" sz="2400" dirty="0" smtClean="0">
                <a:solidFill>
                  <a:schemeClr val="tx1"/>
                </a:solidFill>
              </a:rPr>
              <a:t>Follow up event in Sydney with NGO delegates and academics and allies to progress the agenda of cessation of ‘ill treatment i.e. torture, cruel, inhumane and or degrading treatment</a:t>
            </a:r>
          </a:p>
          <a:p>
            <a:pPr marL="457200" indent="-457200" algn="l">
              <a:buFont typeface="Wingdings" panose="05000000000000000000" pitchFamily="2" charset="2"/>
              <a:buChar char="§"/>
            </a:pPr>
            <a:r>
              <a:rPr lang="en-AU" sz="2400" dirty="0" smtClean="0">
                <a:solidFill>
                  <a:schemeClr val="tx1"/>
                </a:solidFill>
              </a:rPr>
              <a:t>Research project underway</a:t>
            </a:r>
          </a:p>
          <a:p>
            <a:pPr marL="457200" indent="-457200" algn="l">
              <a:buFont typeface="Wingdings" panose="05000000000000000000" pitchFamily="2" charset="2"/>
              <a:buChar char="§"/>
            </a:pPr>
            <a:r>
              <a:rPr lang="en-AU" sz="2400" dirty="0" smtClean="0">
                <a:solidFill>
                  <a:schemeClr val="tx1"/>
                </a:solidFill>
              </a:rPr>
              <a:t>Engagement with </a:t>
            </a:r>
            <a:r>
              <a:rPr lang="en-AU" sz="3000" b="1" dirty="0" smtClean="0">
                <a:solidFill>
                  <a:srgbClr val="FF0000"/>
                </a:solidFill>
                <a:effectLst>
                  <a:outerShdw blurRad="38100" dist="38100" dir="2700000" algn="tl">
                    <a:srgbClr val="000000">
                      <a:alpha val="43137"/>
                    </a:srgbClr>
                  </a:outerShdw>
                </a:effectLst>
              </a:rPr>
              <a:t>“Rights for Queenslanders Alliance.</a:t>
            </a:r>
            <a:r>
              <a:rPr lang="en-AU" sz="3000" dirty="0" smtClean="0">
                <a:solidFill>
                  <a:srgbClr val="FF0000"/>
                </a:solidFill>
              </a:rPr>
              <a:t>”</a:t>
            </a:r>
            <a:endParaRPr lang="en-AU" sz="3000" dirty="0">
              <a:solidFill>
                <a:srgbClr val="FF0000"/>
              </a:solidFill>
            </a:endParaRPr>
          </a:p>
        </p:txBody>
      </p:sp>
    </p:spTree>
    <p:extLst>
      <p:ext uri="{BB962C8B-B14F-4D97-AF65-F5344CB8AC3E}">
        <p14:creationId xmlns:p14="http://schemas.microsoft.com/office/powerpoint/2010/main" val="2985032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QAI-SVR1\RedirectedFolders\michelle\Desktop\dis-Abled Justice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16632"/>
            <a:ext cx="5846763" cy="636428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1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79512" y="404664"/>
            <a:ext cx="8507288" cy="6192688"/>
          </a:xfrm>
        </p:spPr>
        <p:txBody>
          <a:bodyPr>
            <a:normAutofit lnSpcReduction="10000"/>
          </a:bodyPr>
          <a:lstStyle/>
          <a:p>
            <a:pPr marL="457200" lvl="1" indent="0" algn="ctr">
              <a:buNone/>
            </a:pPr>
            <a:r>
              <a:rPr lang="en-AU" sz="3200" i="1" dirty="0">
                <a:effectLst>
                  <a:outerShdw blurRad="38100" dist="38100" dir="2700000" algn="tl">
                    <a:srgbClr val="000000">
                      <a:alpha val="43137"/>
                    </a:srgbClr>
                  </a:outerShdw>
                </a:effectLst>
              </a:rPr>
              <a:t>Article 1 </a:t>
            </a:r>
            <a:r>
              <a:rPr lang="en-AU" sz="3200" i="1" dirty="0" smtClean="0">
                <a:effectLst>
                  <a:outerShdw blurRad="38100" dist="38100" dir="2700000" algn="tl">
                    <a:srgbClr val="000000">
                      <a:alpha val="43137"/>
                    </a:srgbClr>
                  </a:outerShdw>
                </a:effectLst>
              </a:rPr>
              <a:t>Charter </a:t>
            </a:r>
            <a:r>
              <a:rPr lang="en-AU" sz="3200" i="1" dirty="0">
                <a:effectLst>
                  <a:outerShdw blurRad="38100" dist="38100" dir="2700000" algn="tl">
                    <a:srgbClr val="000000">
                      <a:alpha val="43137"/>
                    </a:srgbClr>
                  </a:outerShdw>
                </a:effectLst>
              </a:rPr>
              <a:t>of the </a:t>
            </a:r>
            <a:r>
              <a:rPr lang="en-AU" sz="3200" i="1" dirty="0" smtClean="0">
                <a:effectLst>
                  <a:outerShdw blurRad="38100" dist="38100" dir="2700000" algn="tl">
                    <a:srgbClr val="000000">
                      <a:alpha val="43137"/>
                    </a:srgbClr>
                  </a:outerShdw>
                </a:effectLst>
              </a:rPr>
              <a:t>UN purposes:</a:t>
            </a:r>
          </a:p>
          <a:p>
            <a:pPr marL="457200" lvl="1" indent="0">
              <a:buNone/>
            </a:pPr>
            <a:endParaRPr lang="en-AU" sz="2000" dirty="0" smtClean="0"/>
          </a:p>
          <a:p>
            <a:pPr marL="800100" lvl="1" indent="-342900">
              <a:buFont typeface="+mj-lt"/>
              <a:buAutoNum type="arabicPeriod"/>
            </a:pPr>
            <a:r>
              <a:rPr lang="en-AU" sz="2400" dirty="0" smtClean="0"/>
              <a:t>To </a:t>
            </a:r>
            <a:r>
              <a:rPr lang="en-AU" sz="2400" dirty="0"/>
              <a:t>maintain international peace and security, and to that end: to take effective collective measures for the prevention and removal of threats to the peace, and for the suppression of acts of aggression or other breaches of the peace, and to bring about by peaceful means, and in conformity with the principles of justice and international law, adjustment or settlement of international disputes or situations which might lead to a breach of the </a:t>
            </a:r>
            <a:r>
              <a:rPr lang="en-AU" sz="2400" dirty="0" smtClean="0"/>
              <a:t>peace.</a:t>
            </a:r>
          </a:p>
          <a:p>
            <a:pPr marL="800100" lvl="1" indent="-342900">
              <a:buFont typeface="+mj-lt"/>
              <a:buAutoNum type="arabicPeriod"/>
            </a:pPr>
            <a:endParaRPr lang="en-AU" sz="2400" dirty="0" smtClean="0"/>
          </a:p>
          <a:p>
            <a:pPr marL="800100" lvl="1" indent="-342900">
              <a:buFont typeface="+mj-lt"/>
              <a:buAutoNum type="arabicPeriod"/>
            </a:pPr>
            <a:r>
              <a:rPr lang="en-AU" sz="2400" dirty="0" smtClean="0"/>
              <a:t>To </a:t>
            </a:r>
            <a:r>
              <a:rPr lang="en-AU" sz="2400" dirty="0"/>
              <a:t>develop friendly relations among nations based </a:t>
            </a:r>
            <a:r>
              <a:rPr lang="en-AU" sz="2400" dirty="0" smtClean="0"/>
              <a:t>on respect </a:t>
            </a:r>
            <a:r>
              <a:rPr lang="en-AU" sz="2400" dirty="0"/>
              <a:t>for the principle of equal rights and </a:t>
            </a:r>
            <a:r>
              <a:rPr lang="en-AU" sz="2400" dirty="0" smtClean="0"/>
              <a:t>self-   determination </a:t>
            </a:r>
            <a:r>
              <a:rPr lang="en-AU" sz="2400" dirty="0"/>
              <a:t>of peoples, and to take other appropriate measures to strengthen universal </a:t>
            </a:r>
            <a:r>
              <a:rPr lang="en-AU" sz="2400" dirty="0" smtClean="0"/>
              <a:t>peace.</a:t>
            </a:r>
            <a:endParaRPr lang="en-AU" sz="2400" dirty="0"/>
          </a:p>
          <a:p>
            <a:pPr marL="457200" lvl="1" indent="0">
              <a:buNone/>
            </a:pPr>
            <a:endParaRPr lang="en-AU" sz="1600" dirty="0" smtClean="0"/>
          </a:p>
          <a:p>
            <a:pPr marL="0" indent="0">
              <a:buNone/>
            </a:pPr>
            <a:endParaRPr lang="en-AU" sz="1600" dirty="0"/>
          </a:p>
        </p:txBody>
      </p:sp>
    </p:spTree>
    <p:extLst>
      <p:ext uri="{BB962C8B-B14F-4D97-AF65-F5344CB8AC3E}">
        <p14:creationId xmlns:p14="http://schemas.microsoft.com/office/powerpoint/2010/main" val="242345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23528" y="404664"/>
            <a:ext cx="8363272" cy="6192688"/>
          </a:xfrm>
        </p:spPr>
        <p:txBody>
          <a:bodyPr>
            <a:normAutofit/>
          </a:bodyPr>
          <a:lstStyle/>
          <a:p>
            <a:pPr marL="457200" lvl="1" indent="0">
              <a:buNone/>
            </a:pPr>
            <a:r>
              <a:rPr lang="en-AU" sz="3200" i="1" dirty="0">
                <a:effectLst>
                  <a:outerShdw blurRad="38100" dist="38100" dir="2700000" algn="tl">
                    <a:srgbClr val="000000">
                      <a:alpha val="43137"/>
                    </a:srgbClr>
                  </a:outerShdw>
                </a:effectLst>
              </a:rPr>
              <a:t>Article 1 </a:t>
            </a:r>
            <a:r>
              <a:rPr lang="en-AU" sz="3200" i="1" dirty="0" smtClean="0">
                <a:effectLst>
                  <a:outerShdw blurRad="38100" dist="38100" dir="2700000" algn="tl">
                    <a:srgbClr val="000000">
                      <a:alpha val="43137"/>
                    </a:srgbClr>
                  </a:outerShdw>
                </a:effectLst>
              </a:rPr>
              <a:t>continued:</a:t>
            </a:r>
          </a:p>
          <a:p>
            <a:pPr marL="457200" lvl="1" indent="0">
              <a:buNone/>
            </a:pPr>
            <a:endParaRPr lang="en-AU" sz="3200" b="1" i="1" dirty="0" smtClean="0">
              <a:effectLst>
                <a:outerShdw blurRad="38100" dist="38100" dir="2700000" algn="tl">
                  <a:srgbClr val="000000">
                    <a:alpha val="43137"/>
                  </a:srgbClr>
                </a:outerShdw>
              </a:effectLst>
            </a:endParaRPr>
          </a:p>
          <a:p>
            <a:pPr marL="685800" lvl="1" indent="-228600">
              <a:buFont typeface="+mj-lt"/>
              <a:buAutoNum type="arabicPeriod"/>
            </a:pPr>
            <a:endParaRPr lang="en-AU" sz="900" dirty="0"/>
          </a:p>
          <a:p>
            <a:pPr marL="914400" lvl="1" indent="-457200">
              <a:buFont typeface="+mj-lt"/>
              <a:buAutoNum type="arabicPeriod" startAt="3"/>
            </a:pPr>
            <a:r>
              <a:rPr lang="en-AU" sz="2400" dirty="0" smtClean="0"/>
              <a:t>To </a:t>
            </a:r>
            <a:r>
              <a:rPr lang="en-AU" sz="2400" dirty="0"/>
              <a:t>achieve international co-operation in solving international problems of an economic, social, cultural, or humanitarian character, and in promoting and encouraging respect for human rights and for fundamental freedoms for all without distinction as to race, sex, language, or religion; </a:t>
            </a:r>
            <a:r>
              <a:rPr lang="en-AU" sz="2400" dirty="0" smtClean="0"/>
              <a:t>and</a:t>
            </a:r>
          </a:p>
          <a:p>
            <a:pPr marL="971550" lvl="1" indent="-514350">
              <a:buFont typeface="+mj-lt"/>
              <a:buAutoNum type="arabicPeriod" startAt="3"/>
            </a:pPr>
            <a:endParaRPr lang="en-AU" sz="2600" dirty="0"/>
          </a:p>
          <a:p>
            <a:pPr marL="914400" lvl="1" indent="-457200">
              <a:buFont typeface="+mj-lt"/>
              <a:buAutoNum type="arabicPeriod" startAt="3"/>
            </a:pPr>
            <a:r>
              <a:rPr lang="en-AU" sz="2400" dirty="0" smtClean="0"/>
              <a:t>To </a:t>
            </a:r>
            <a:r>
              <a:rPr lang="en-AU" sz="2400" dirty="0"/>
              <a:t>be a centre for </a:t>
            </a:r>
            <a:r>
              <a:rPr lang="en-AU" sz="2400" dirty="0" smtClean="0"/>
              <a:t>harmonising </a:t>
            </a:r>
            <a:r>
              <a:rPr lang="en-AU" sz="2400" dirty="0"/>
              <a:t>the actions of nations in the </a:t>
            </a:r>
            <a:r>
              <a:rPr lang="en-AU" sz="2400" dirty="0" smtClean="0"/>
              <a:t>attainment of these common </a:t>
            </a:r>
            <a:r>
              <a:rPr lang="en-AU" sz="2400" dirty="0"/>
              <a:t>ends.</a:t>
            </a:r>
          </a:p>
          <a:p>
            <a:pPr marL="457200" lvl="1" indent="0">
              <a:buNone/>
            </a:pPr>
            <a:endParaRPr lang="en-AU" sz="2400" dirty="0" smtClean="0"/>
          </a:p>
          <a:p>
            <a:pPr marL="0" indent="0">
              <a:buNone/>
            </a:pPr>
            <a:endParaRPr lang="en-AU" sz="1600" dirty="0"/>
          </a:p>
        </p:txBody>
      </p:sp>
    </p:spTree>
    <p:extLst>
      <p:ext uri="{BB962C8B-B14F-4D97-AF65-F5344CB8AC3E}">
        <p14:creationId xmlns:p14="http://schemas.microsoft.com/office/powerpoint/2010/main" val="106280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920880" cy="936104"/>
          </a:xfrm>
        </p:spPr>
        <p:txBody>
          <a:bodyPr>
            <a:normAutofit/>
          </a:bodyPr>
          <a:lstStyle/>
          <a:p>
            <a:r>
              <a:rPr lang="en-AU" sz="4000" dirty="0" smtClean="0">
                <a:effectLst>
                  <a:outerShdw blurRad="38100" dist="38100" dir="2700000" algn="tl">
                    <a:srgbClr val="000000">
                      <a:alpha val="43137"/>
                    </a:srgbClr>
                  </a:outerShdw>
                </a:effectLst>
              </a:rPr>
              <a:t>What is the Review Committee?</a:t>
            </a:r>
            <a:endParaRPr lang="en-AU" sz="40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55576" y="1772816"/>
            <a:ext cx="7560840" cy="3816424"/>
          </a:xfrm>
          <a:ln w="38100">
            <a:solidFill>
              <a:srgbClr val="FF0000"/>
            </a:solidFill>
          </a:ln>
        </p:spPr>
        <p:txBody>
          <a:bodyPr>
            <a:normAutofit fontScale="92500" lnSpcReduction="10000"/>
          </a:bodyPr>
          <a:lstStyle/>
          <a:p>
            <a:pPr marL="0" indent="0">
              <a:buNone/>
            </a:pPr>
            <a:endParaRPr lang="en-AU" sz="2800" dirty="0" smtClean="0"/>
          </a:p>
          <a:p>
            <a:r>
              <a:rPr lang="en-AU" sz="2800" dirty="0" smtClean="0"/>
              <a:t>Each </a:t>
            </a:r>
            <a:r>
              <a:rPr lang="en-AU" sz="2800" dirty="0"/>
              <a:t>State party </a:t>
            </a:r>
            <a:r>
              <a:rPr lang="en-AU" sz="2800" dirty="0" smtClean="0"/>
              <a:t>has </a:t>
            </a:r>
            <a:r>
              <a:rPr lang="en-AU" sz="2800" dirty="0"/>
              <a:t>an obligation to take steps to </a:t>
            </a:r>
            <a:r>
              <a:rPr lang="en-AU" sz="2800" dirty="0" smtClean="0"/>
              <a:t>ensure everyone </a:t>
            </a:r>
            <a:r>
              <a:rPr lang="en-AU" sz="2800" dirty="0"/>
              <a:t>in the State can enjoy the rights set out in the treaty. </a:t>
            </a:r>
            <a:endParaRPr lang="en-AU" sz="2800" dirty="0" smtClean="0"/>
          </a:p>
          <a:p>
            <a:pPr marL="0" indent="0">
              <a:buNone/>
            </a:pPr>
            <a:endParaRPr lang="en-AU" sz="2800" dirty="0" smtClean="0"/>
          </a:p>
          <a:p>
            <a:r>
              <a:rPr lang="en-AU" sz="2800" dirty="0" smtClean="0"/>
              <a:t>A review committee (aka Treaty Body) is a body of independent </a:t>
            </a:r>
            <a:r>
              <a:rPr lang="en-AU" sz="2800" dirty="0"/>
              <a:t>experts </a:t>
            </a:r>
            <a:r>
              <a:rPr lang="en-AU" sz="2800" dirty="0" smtClean="0"/>
              <a:t>who monitor implementation </a:t>
            </a:r>
            <a:r>
              <a:rPr lang="en-AU" sz="2800" dirty="0"/>
              <a:t>of core international human rights </a:t>
            </a:r>
            <a:r>
              <a:rPr lang="en-AU" sz="2800" dirty="0" smtClean="0"/>
              <a:t>treaties.</a:t>
            </a:r>
          </a:p>
          <a:p>
            <a:endParaRPr lang="en-AU" sz="4500" dirty="0"/>
          </a:p>
          <a:p>
            <a:endParaRPr lang="en-AU" sz="2200" dirty="0"/>
          </a:p>
        </p:txBody>
      </p:sp>
    </p:spTree>
    <p:extLst>
      <p:ext uri="{BB962C8B-B14F-4D97-AF65-F5344CB8AC3E}">
        <p14:creationId xmlns:p14="http://schemas.microsoft.com/office/powerpoint/2010/main" val="427480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96752"/>
            <a:ext cx="8229600" cy="4824536"/>
          </a:xfrm>
          <a:ln w="38100">
            <a:solidFill>
              <a:srgbClr val="FF0000"/>
            </a:solidFill>
          </a:ln>
        </p:spPr>
        <p:txBody>
          <a:bodyPr>
            <a:normAutofit lnSpcReduction="10000"/>
          </a:bodyPr>
          <a:lstStyle/>
          <a:p>
            <a:endParaRPr lang="en-AU" sz="1700" dirty="0"/>
          </a:p>
          <a:p>
            <a:r>
              <a:rPr lang="en-AU" sz="2800" dirty="0"/>
              <a:t>There are </a:t>
            </a:r>
            <a:r>
              <a:rPr lang="en-AU" sz="2800" b="1" dirty="0">
                <a:solidFill>
                  <a:srgbClr val="FF0000"/>
                </a:solidFill>
              </a:rPr>
              <a:t>ten </a:t>
            </a:r>
            <a:r>
              <a:rPr lang="en-AU" sz="2800" b="1" dirty="0" smtClean="0">
                <a:solidFill>
                  <a:srgbClr val="FF0000"/>
                </a:solidFill>
              </a:rPr>
              <a:t>treaty </a:t>
            </a:r>
            <a:r>
              <a:rPr lang="en-AU" sz="2800" b="1" dirty="0">
                <a:solidFill>
                  <a:srgbClr val="FF0000"/>
                </a:solidFill>
              </a:rPr>
              <a:t>bodies </a:t>
            </a:r>
            <a:r>
              <a:rPr lang="en-AU" sz="2800" dirty="0" smtClean="0"/>
              <a:t>(one for each treaty or convention) who </a:t>
            </a:r>
            <a:r>
              <a:rPr lang="en-AU" sz="2800" dirty="0"/>
              <a:t>are nominated and elected for fixed renewable terms of four years by State parties</a:t>
            </a:r>
            <a:r>
              <a:rPr lang="en-AU" sz="2800" dirty="0" smtClean="0"/>
              <a:t>.</a:t>
            </a:r>
          </a:p>
          <a:p>
            <a:pPr marL="0" indent="0">
              <a:buNone/>
            </a:pPr>
            <a:endParaRPr lang="en-AU" sz="2800" dirty="0" smtClean="0"/>
          </a:p>
          <a:p>
            <a:r>
              <a:rPr lang="en-AU" sz="2800" dirty="0" smtClean="0"/>
              <a:t>The Committee against Torture was established in 1988 pursuant to Art 17 CAT.  The Committee monitors the implementation </a:t>
            </a:r>
            <a:r>
              <a:rPr lang="en-AU" sz="2800" dirty="0"/>
              <a:t>of the </a:t>
            </a:r>
            <a:r>
              <a:rPr lang="en-AU" sz="2800" dirty="0" smtClean="0"/>
              <a:t>CAT and has brought powers of examination and investigation.</a:t>
            </a:r>
            <a:endParaRPr lang="en-AU" sz="2800" dirty="0"/>
          </a:p>
          <a:p>
            <a:endParaRPr lang="en-AU" sz="2800" dirty="0"/>
          </a:p>
        </p:txBody>
      </p:sp>
    </p:spTree>
    <p:extLst>
      <p:ext uri="{BB962C8B-B14F-4D97-AF65-F5344CB8AC3E}">
        <p14:creationId xmlns:p14="http://schemas.microsoft.com/office/powerpoint/2010/main" val="339140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92888" cy="1440160"/>
          </a:xfrm>
        </p:spPr>
        <p:txBody>
          <a:bodyPr>
            <a:noAutofit/>
          </a:bodyPr>
          <a:lstStyle/>
          <a:p>
            <a:r>
              <a:rPr lang="en-AU" sz="4000" dirty="0" smtClean="0">
                <a:effectLst>
                  <a:outerShdw blurRad="38100" dist="38100" dir="2700000" algn="tl">
                    <a:srgbClr val="000000">
                      <a:alpha val="43137"/>
                    </a:srgbClr>
                  </a:outerShdw>
                </a:effectLst>
              </a:rPr>
              <a:t>Functions of the Review Committee</a:t>
            </a:r>
            <a:endParaRPr lang="en-AU" sz="40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67544" y="2060848"/>
            <a:ext cx="8229600" cy="3672408"/>
          </a:xfrm>
          <a:ln w="38100">
            <a:solidFill>
              <a:srgbClr val="FF0000"/>
            </a:solidFill>
          </a:ln>
        </p:spPr>
        <p:txBody>
          <a:bodyPr>
            <a:normAutofit/>
          </a:bodyPr>
          <a:lstStyle/>
          <a:p>
            <a:r>
              <a:rPr lang="en-AU" sz="2400" dirty="0"/>
              <a:t>C</a:t>
            </a:r>
            <a:r>
              <a:rPr lang="en-AU" sz="2400" dirty="0" smtClean="0"/>
              <a:t>onsideration </a:t>
            </a:r>
            <a:r>
              <a:rPr lang="en-AU" sz="2400" dirty="0"/>
              <a:t>of </a:t>
            </a:r>
            <a:r>
              <a:rPr lang="en-AU" sz="2400" dirty="0" smtClean="0"/>
              <a:t>periodic reports by the States</a:t>
            </a:r>
          </a:p>
          <a:p>
            <a:endParaRPr lang="en-AU" sz="2400" dirty="0" smtClean="0"/>
          </a:p>
          <a:p>
            <a:r>
              <a:rPr lang="en-AU" sz="2400" dirty="0" smtClean="0"/>
              <a:t>Individual complaints</a:t>
            </a:r>
            <a:endParaRPr lang="en-AU" sz="2400" dirty="0"/>
          </a:p>
          <a:p>
            <a:pPr marL="0" indent="0">
              <a:buNone/>
            </a:pPr>
            <a:endParaRPr lang="en-AU" sz="2400" dirty="0" smtClean="0"/>
          </a:p>
          <a:p>
            <a:r>
              <a:rPr lang="en-AU" sz="2400" dirty="0"/>
              <a:t>C</a:t>
            </a:r>
            <a:r>
              <a:rPr lang="en-AU" sz="2400" dirty="0" smtClean="0"/>
              <a:t>onduct </a:t>
            </a:r>
            <a:r>
              <a:rPr lang="en-AU" sz="2400" dirty="0"/>
              <a:t>country </a:t>
            </a:r>
            <a:r>
              <a:rPr lang="en-AU" sz="2400" dirty="0" smtClean="0"/>
              <a:t>inquiries</a:t>
            </a:r>
          </a:p>
          <a:p>
            <a:endParaRPr lang="en-AU" sz="2400" dirty="0" smtClean="0"/>
          </a:p>
          <a:p>
            <a:r>
              <a:rPr lang="en-AU" sz="2400" dirty="0" smtClean="0"/>
              <a:t>Organise thematic discussions related to the treaty.</a:t>
            </a:r>
            <a:endParaRPr lang="en-AU" sz="2400" dirty="0"/>
          </a:p>
          <a:p>
            <a:endParaRPr lang="en-AU" sz="1200" dirty="0"/>
          </a:p>
          <a:p>
            <a:endParaRPr lang="en-AU" dirty="0"/>
          </a:p>
        </p:txBody>
      </p:sp>
    </p:spTree>
    <p:extLst>
      <p:ext uri="{BB962C8B-B14F-4D97-AF65-F5344CB8AC3E}">
        <p14:creationId xmlns:p14="http://schemas.microsoft.com/office/powerpoint/2010/main" val="2870529338"/>
      </p:ext>
    </p:extLst>
  </p:cSld>
  <p:clrMapOvr>
    <a:masterClrMapping/>
  </p:clrMapOvr>
</p:sld>
</file>

<file path=ppt/theme/theme1.xml><?xml version="1.0" encoding="utf-8"?>
<a:theme xmlns:a="http://schemas.openxmlformats.org/drawingml/2006/main" name="Blank">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2467</TotalTime>
  <Words>2516</Words>
  <Application>Microsoft Office PowerPoint</Application>
  <PresentationFormat>On-screen Show (4:3)</PresentationFormat>
  <Paragraphs>270</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Symbol</vt:lpstr>
      <vt:lpstr>Times New Roman</vt:lpstr>
      <vt:lpstr>Wingdings</vt:lpstr>
      <vt:lpstr>Blank</vt:lpstr>
      <vt:lpstr>Engaging with the United Nations 53rd Session  Convention Against Torture  Review Committee</vt:lpstr>
      <vt:lpstr>PowerPoint Presentation</vt:lpstr>
      <vt:lpstr>Who is the United Nations</vt:lpstr>
      <vt:lpstr>Objectives</vt:lpstr>
      <vt:lpstr>PowerPoint Presentation</vt:lpstr>
      <vt:lpstr>PowerPoint Presentation</vt:lpstr>
      <vt:lpstr>What is the Review Committee?</vt:lpstr>
      <vt:lpstr>PowerPoint Presentation</vt:lpstr>
      <vt:lpstr>Functions of the Review Committee</vt:lpstr>
      <vt:lpstr>PowerPoint Presentation</vt:lpstr>
      <vt:lpstr>How a Review is Undertaken</vt:lpstr>
      <vt:lpstr>PowerPoint Presentation</vt:lpstr>
      <vt:lpstr>How does the Review Committee know which issues to focus on?</vt:lpstr>
      <vt:lpstr>PowerPoint Presentation</vt:lpstr>
      <vt:lpstr>QAI goes to Geneva  (Systemic Advocacy in Action)</vt:lpstr>
      <vt:lpstr>Australian Delegation of Not-For-Profit Organisations</vt:lpstr>
      <vt:lpstr>Informal Briefing Session</vt:lpstr>
      <vt:lpstr>Issues Presented and Running Sheet for the Delegation</vt:lpstr>
      <vt:lpstr>PowerPoint Presentation</vt:lpstr>
      <vt:lpstr>Day of Formal Briefing with UN Committee</vt:lpstr>
      <vt:lpstr>THE PROCESS</vt:lpstr>
      <vt:lpstr>Formal Briefing Session</vt:lpstr>
      <vt:lpstr>Restrictive Practices and Involuntary Treatment</vt:lpstr>
      <vt:lpstr>Restrictive practices include seclusion, containment, mechanical, chemical and physical restraint as well as detention and time out.   The alleged aim of these practices is to manage behaviour that is deemed ‘challenging’ or which may cause harm to the person or others. However, Restrictive practices are used as a means of coercion, discipline, punishment.  </vt:lpstr>
      <vt:lpstr>RATIONALE</vt:lpstr>
      <vt:lpstr>PowerPoint Presentation</vt:lpstr>
      <vt:lpstr>The Queensland and Victoria government have legislated to regulate the use of restrictive practice, other states rely on policy – nonetheless restrictive practices are sanctioned by all governments in Australia.  A permissive rather than a preventive attitude exists.</vt:lpstr>
      <vt:lpstr>An example of this is Australia’s National Framework for Reducing and Eliminating the Use of RP in the disability sector appears to focus more on when and how to use RP’s rather than preventing them.   Whilst there are references to the CRPD it is arguable that obligations arising under the CRPD are not being met in this framework. Additionally the framework fails to extend to all settings where the use of RP’s occur.    The framework would work better if consideration was given to Australia’s obligations under CAT – including ratification.</vt:lpstr>
      <vt:lpstr>  Mental health laws also fail to adequately protect people with disability from arbitrary detention or involuntary treatment.  They can be confined to residential facilities, forensic disability services and even mental health facilities where they are subject to seclusion and timeout….Human rights violations (CRPD Art 14 disability used to detain/deprive of liberty).  Australia’s interpretative declaration on (CRPD Art 17 protecting integrity of person) affects how the government sees current mental health legislation, policy and frameworks surrounding involuntary treatment.  The Government interpretation allows for involuntary treatment when it is necessary, as a last resort with appropriate safeguards.  It is arguable that these safeguards are sufficient.  </vt:lpstr>
      <vt:lpstr>PowerPoint Presentation</vt:lpstr>
      <vt:lpstr>RECOMMENDATIONS  for Australian Implementation</vt:lpstr>
      <vt:lpstr>NGO Side Event</vt:lpstr>
      <vt:lpstr>Members Of NGO Delegation</vt:lpstr>
      <vt:lpstr>Australian Government Response</vt:lpstr>
      <vt:lpstr>Committee Questions in Regard to NGO issues</vt:lpstr>
      <vt:lpstr>Summary of Committee Conversation and Questions  AUS. Govt. Day 1 </vt:lpstr>
      <vt:lpstr>Summary of Questions and Conversations AUS Govt. Day 2</vt:lpstr>
      <vt:lpstr>Summary of Responses</vt:lpstr>
      <vt:lpstr>PowerPoint Presentation</vt:lpstr>
      <vt:lpstr>Further Questions from Committee</vt:lpstr>
      <vt:lpstr>Reflections of taking casework into broader advocacy  </vt:lpstr>
      <vt:lpstr>Subsequent Actions and Outcomes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the UNCAT review’</dc:title>
  <dc:creator>Michelle O'Flynn</dc:creator>
  <cp:lastModifiedBy>Volunteer1</cp:lastModifiedBy>
  <cp:revision>106</cp:revision>
  <dcterms:created xsi:type="dcterms:W3CDTF">2015-05-01T03:48:35Z</dcterms:created>
  <dcterms:modified xsi:type="dcterms:W3CDTF">2015-06-04T04:34:11Z</dcterms:modified>
</cp:coreProperties>
</file>