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49" r:id="rId2"/>
  </p:sldMasterIdLst>
  <p:notesMasterIdLst>
    <p:notesMasterId r:id="rId20"/>
  </p:notesMasterIdLst>
  <p:sldIdLst>
    <p:sldId id="258" r:id="rId3"/>
    <p:sldId id="267" r:id="rId4"/>
    <p:sldId id="268" r:id="rId5"/>
    <p:sldId id="265" r:id="rId6"/>
    <p:sldId id="269" r:id="rId7"/>
    <p:sldId id="283" r:id="rId8"/>
    <p:sldId id="281" r:id="rId9"/>
    <p:sldId id="276" r:id="rId10"/>
    <p:sldId id="271" r:id="rId11"/>
    <p:sldId id="275" r:id="rId12"/>
    <p:sldId id="274" r:id="rId13"/>
    <p:sldId id="272" r:id="rId14"/>
    <p:sldId id="277" r:id="rId15"/>
    <p:sldId id="278" r:id="rId16"/>
    <p:sldId id="279" r:id="rId17"/>
    <p:sldId id="282" r:id="rId18"/>
    <p:sldId id="280" r:id="rId19"/>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107" d="100"/>
          <a:sy n="107" d="100"/>
        </p:scale>
        <p:origin x="-90" y="-84"/>
      </p:cViewPr>
      <p:guideLst>
        <p:guide orient="horz" pos="2160"/>
        <p:guide pos="2880"/>
      </p:guideLst>
    </p:cSldViewPr>
  </p:slideViewPr>
  <p:notesTextViewPr>
    <p:cViewPr>
      <p:scale>
        <a:sx n="100" d="100"/>
        <a:sy n="100" d="100"/>
      </p:scale>
      <p:origin x="0" y="0"/>
    </p:cViewPr>
  </p:notesTextViewPr>
  <p:notesViewPr>
    <p:cSldViewPr>
      <p:cViewPr>
        <p:scale>
          <a:sx n="76" d="100"/>
          <a:sy n="76" d="100"/>
        </p:scale>
        <p:origin x="-2628" y="-4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CABF59F-A355-463D-97CD-4742DA843469}" type="datetimeFigureOut">
              <a:rPr lang="en-US" altLang="en-US"/>
              <a:pPr/>
              <a:t>3/28/2014</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0658101-8BE5-4E34-BFE4-6343D08CDBDE}" type="slidenum">
              <a:rPr lang="en-US" altLang="en-US"/>
              <a:pPr/>
              <a:t>‹#›</a:t>
            </a:fld>
            <a:endParaRPr lang="en-US" altLang="en-US"/>
          </a:p>
        </p:txBody>
      </p:sp>
    </p:spTree>
    <p:extLst>
      <p:ext uri="{BB962C8B-B14F-4D97-AF65-F5344CB8AC3E}">
        <p14:creationId xmlns:p14="http://schemas.microsoft.com/office/powerpoint/2010/main" val="112653514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51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6E3670F2-6FD3-456E-AC0A-9BF44AB52F89}"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ea typeface="ＭＳ Ｐゴシック" pitchFamily="34" charset="-128"/>
              </a:rPr>
              <a:t>If you suspect an employee has committed an offense such as theft from the business, assault against an employee or fraud, it may be misconduct and they could be terminated without notice.</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In the public service, we refer matters of this nature to the Crime and Misconduct Commission for investigation.</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FCD23AD2-EEC6-4C3E-A194-89BB9364BD7C}"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ea typeface="ＭＳ Ｐゴシック" pitchFamily="34" charset="-128"/>
              </a:rPr>
              <a:t>If an employee is terminated and is not satisfied with the decision, they can apply to the Industrial Relations Commission for review.</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Ensure that a dismissal is reasonable in the circumstances.</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164F5167-BA8E-4BE3-9900-A78522F4D3AC}"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Here to discuss performance management.</a:t>
            </a:r>
          </a:p>
          <a:p>
            <a:pPr eaLnBrk="1" hangingPunct="1">
              <a:spcBef>
                <a:spcPct val="0"/>
              </a:spcBef>
            </a:pPr>
            <a:r>
              <a:rPr lang="en-US" altLang="en-US" smtClean="0">
                <a:ea typeface="ＭＳ Ｐゴシック" pitchFamily="34" charset="-128"/>
              </a:rPr>
              <a:t>You may each have procedures that are slightly different.</a:t>
            </a:r>
          </a:p>
          <a:p>
            <a:pPr eaLnBrk="1" hangingPunct="1">
              <a:spcBef>
                <a:spcPct val="0"/>
              </a:spcBef>
            </a:pPr>
            <a:r>
              <a:rPr lang="en-US" altLang="en-US" smtClean="0">
                <a:ea typeface="ＭＳ Ｐゴシック" pitchFamily="34" charset="-128"/>
              </a:rPr>
              <a:t>I will talk to the LAQ process.</a:t>
            </a:r>
          </a:p>
          <a:p>
            <a:pPr eaLnBrk="1" hangingPunct="1">
              <a:spcBef>
                <a:spcPct val="0"/>
              </a:spcBef>
            </a:pPr>
            <a:r>
              <a:rPr lang="en-US" altLang="en-US" smtClean="0">
                <a:ea typeface="ＭＳ Ｐゴシック" pitchFamily="34" charset="-128"/>
              </a:rPr>
              <a:t>3 stage process, much like a 3 warnings approach that you may be familiar with.</a:t>
            </a:r>
          </a:p>
          <a:p>
            <a:pPr eaLnBrk="1" hangingPunct="1">
              <a:spcBef>
                <a:spcPct val="0"/>
              </a:spcBef>
            </a:pPr>
            <a:r>
              <a:rPr lang="en-US" altLang="en-US" smtClean="0">
                <a:ea typeface="ＭＳ Ｐゴシック" pitchFamily="34" charset="-128"/>
              </a:rPr>
              <a:t>The fundamentals are typical in most performance management processes.</a:t>
            </a:r>
          </a:p>
          <a:p>
            <a:pPr eaLnBrk="1" hangingPunct="1">
              <a:spcBef>
                <a:spcPct val="0"/>
              </a:spcBef>
            </a:pPr>
            <a:r>
              <a:rPr lang="en-US" altLang="en-US" smtClean="0">
                <a:ea typeface="ＭＳ Ｐゴシック" pitchFamily="34" charset="-128"/>
              </a:rPr>
              <a:t>Today I will go through the process from the informal to formal stages.</a:t>
            </a:r>
          </a:p>
          <a:p>
            <a:pPr eaLnBrk="1" hangingPunct="1">
              <a:spcBef>
                <a:spcPct val="0"/>
              </a:spcBef>
            </a:pPr>
            <a:r>
              <a:rPr lang="en-US" altLang="en-US" smtClean="0">
                <a:ea typeface="ＭＳ Ｐゴシック" pitchFamily="34" charset="-128"/>
              </a:rPr>
              <a:t>I’ll touch on related topics such as probation, misconduct and unfair dismissals.</a:t>
            </a:r>
          </a:p>
          <a:p>
            <a:pPr eaLnBrk="1" hangingPunct="1">
              <a:spcBef>
                <a:spcPct val="0"/>
              </a:spcBef>
            </a:pPr>
            <a:r>
              <a:rPr lang="en-US" altLang="en-US" smtClean="0">
                <a:ea typeface="ＭＳ Ｐゴシック" pitchFamily="34" charset="-128"/>
              </a:rPr>
              <a:t>I will also address a number of scenarios as examples.</a:t>
            </a:r>
          </a:p>
          <a:p>
            <a:pPr eaLnBrk="1" hangingPunct="1">
              <a:spcBef>
                <a:spcPct val="0"/>
              </a:spcBef>
            </a:pPr>
            <a:r>
              <a:rPr lang="en-US" altLang="en-US" smtClean="0">
                <a:ea typeface="ＭＳ Ｐゴシック" pitchFamily="34" charset="-128"/>
              </a:rPr>
              <a:t>I am happy to take questions throughout or at the end of the presentation.</a:t>
            </a:r>
          </a:p>
        </p:txBody>
      </p:sp>
      <p:sp>
        <p:nvSpPr>
          <p:cNvPr id="71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221FB510-88CD-4B13-A96D-77C1D1ABC6AB}" type="slidenum">
              <a:rPr lang="en-US" altLang="en-US" sz="1200"/>
              <a:pPr eaLnBrk="1" hangingPunct="1"/>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8" name="Notes Placeholder 2"/>
          <p:cNvSpPr>
            <a:spLocks noGrp="1"/>
          </p:cNvSpPr>
          <p:nvPr>
            <p:ph type="body" idx="1"/>
          </p:nvPr>
        </p:nvSpPr>
        <p:spPr bwMode="auto">
          <a:xfrm>
            <a:off x="685800" y="4343400"/>
            <a:ext cx="5486400" cy="43322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100" smtClean="0">
                <a:ea typeface="ＭＳ Ｐゴシック" pitchFamily="34" charset="-128"/>
              </a:rPr>
              <a:t>I appreciate that performance planning is often viewed as a waste of time and a tool to “get rid of people”.</a:t>
            </a:r>
          </a:p>
          <a:p>
            <a:pPr eaLnBrk="1" hangingPunct="1">
              <a:spcBef>
                <a:spcPct val="0"/>
              </a:spcBef>
            </a:pPr>
            <a:endParaRPr lang="en-US" altLang="en-US" sz="1100" smtClean="0">
              <a:ea typeface="ＭＳ Ｐゴシック" pitchFamily="34" charset="-128"/>
            </a:endParaRPr>
          </a:p>
          <a:p>
            <a:pPr eaLnBrk="1" hangingPunct="1">
              <a:spcBef>
                <a:spcPct val="0"/>
              </a:spcBef>
            </a:pPr>
            <a:r>
              <a:rPr lang="en-US" altLang="en-US" sz="1100" smtClean="0">
                <a:ea typeface="ＭＳ Ｐゴシック" pitchFamily="34" charset="-128"/>
              </a:rPr>
              <a:t>I believe that a Manager is in the position to change the perception of staff. This can be achieved by :</a:t>
            </a:r>
          </a:p>
          <a:p>
            <a:pPr eaLnBrk="1" hangingPunct="1">
              <a:spcBef>
                <a:spcPct val="0"/>
              </a:spcBef>
            </a:pPr>
            <a:r>
              <a:rPr lang="en-US" altLang="en-US" sz="1100" smtClean="0">
                <a:ea typeface="ＭＳ Ｐゴシック" pitchFamily="34" charset="-128"/>
              </a:rPr>
              <a:t>-positive communication about the planning process; </a:t>
            </a:r>
          </a:p>
          <a:p>
            <a:pPr eaLnBrk="1" hangingPunct="1">
              <a:spcBef>
                <a:spcPct val="0"/>
              </a:spcBef>
            </a:pPr>
            <a:r>
              <a:rPr lang="en-US" altLang="en-US" sz="1100" smtClean="0">
                <a:ea typeface="ＭＳ Ｐゴシック" pitchFamily="34" charset="-128"/>
              </a:rPr>
              <a:t>-encourage participation in development of plan;</a:t>
            </a:r>
          </a:p>
          <a:p>
            <a:pPr eaLnBrk="1" hangingPunct="1">
              <a:spcBef>
                <a:spcPct val="0"/>
              </a:spcBef>
            </a:pPr>
            <a:r>
              <a:rPr lang="en-US" altLang="en-US" sz="1100" smtClean="0">
                <a:ea typeface="ＭＳ Ｐゴシック" pitchFamily="34" charset="-128"/>
              </a:rPr>
              <a:t>-determine career aspirations and include actions to support development;</a:t>
            </a:r>
          </a:p>
          <a:p>
            <a:pPr eaLnBrk="1" hangingPunct="1">
              <a:spcBef>
                <a:spcPct val="0"/>
              </a:spcBef>
            </a:pPr>
            <a:r>
              <a:rPr lang="en-US" altLang="en-US" sz="1100" smtClean="0">
                <a:ea typeface="ＭＳ Ｐゴシック" pitchFamily="34" charset="-128"/>
              </a:rPr>
              <a:t>-if training is agreed upon, book it in immediately (show that the process is not just a token conversation).</a:t>
            </a:r>
          </a:p>
          <a:p>
            <a:pPr eaLnBrk="1" hangingPunct="1">
              <a:spcBef>
                <a:spcPct val="0"/>
              </a:spcBef>
            </a:pPr>
            <a:endParaRPr lang="en-US" altLang="en-US" sz="1100" smtClean="0">
              <a:ea typeface="ＭＳ Ｐゴシック" pitchFamily="34" charset="-128"/>
            </a:endParaRPr>
          </a:p>
          <a:p>
            <a:pPr eaLnBrk="1" hangingPunct="1">
              <a:spcBef>
                <a:spcPct val="0"/>
              </a:spcBef>
            </a:pPr>
            <a:r>
              <a:rPr lang="en-US" altLang="en-US" sz="1100" smtClean="0">
                <a:ea typeface="ＭＳ Ｐゴシック" pitchFamily="34" charset="-128"/>
              </a:rPr>
              <a:t>As mentioned on the slide- this should be a 2 way conversation. The employee can suggest activities they want to achieve in the year, you can discuss potential projects or likely changes and you can talk about their career goals.</a:t>
            </a:r>
          </a:p>
          <a:p>
            <a:pPr eaLnBrk="1" hangingPunct="1">
              <a:spcBef>
                <a:spcPct val="0"/>
              </a:spcBef>
            </a:pPr>
            <a:endParaRPr lang="en-US" altLang="en-US" sz="1100" smtClean="0">
              <a:ea typeface="ＭＳ Ｐゴシック" pitchFamily="34" charset="-128"/>
            </a:endParaRPr>
          </a:p>
          <a:p>
            <a:pPr eaLnBrk="1" hangingPunct="1">
              <a:spcBef>
                <a:spcPct val="0"/>
              </a:spcBef>
            </a:pPr>
            <a:r>
              <a:rPr lang="en-US" altLang="en-US" sz="1100" smtClean="0">
                <a:ea typeface="ＭＳ Ｐゴシック" pitchFamily="34" charset="-128"/>
              </a:rPr>
              <a:t>I have included a simple example of a performance plan. This is based on the duties in the role description.</a:t>
            </a:r>
          </a:p>
          <a:p>
            <a:pPr eaLnBrk="1" hangingPunct="1">
              <a:spcBef>
                <a:spcPct val="0"/>
              </a:spcBef>
            </a:pPr>
            <a:endParaRPr lang="en-US" altLang="en-US" sz="1100" smtClean="0">
              <a:ea typeface="ＭＳ Ｐゴシック" pitchFamily="34" charset="-128"/>
            </a:endParaRPr>
          </a:p>
          <a:p>
            <a:pPr eaLnBrk="1" hangingPunct="1">
              <a:spcBef>
                <a:spcPct val="0"/>
              </a:spcBef>
            </a:pPr>
            <a:r>
              <a:rPr lang="en-US" altLang="en-US" sz="1100" smtClean="0">
                <a:ea typeface="ＭＳ Ｐゴシック" pitchFamily="34" charset="-128"/>
              </a:rPr>
              <a:t>I personally recommend setting up regular meetings with each team member. Discuss progress, concerns and feedback. If you can do this in a way that is authentic, it can build trust and relationships with team members. Studies have shown positive feedback is more valuable than pay rise for employee morale. If you meet regularly, bringing up issues or giving praise won’t seem out of the ordinary.</a:t>
            </a:r>
          </a:p>
          <a:p>
            <a:pPr eaLnBrk="1" hangingPunct="1">
              <a:spcBef>
                <a:spcPct val="0"/>
              </a:spcBef>
            </a:pPr>
            <a:endParaRPr lang="en-US" altLang="en-US" sz="1100" smtClean="0">
              <a:ea typeface="ＭＳ Ｐゴシック" pitchFamily="34" charset="-128"/>
            </a:endParaRPr>
          </a:p>
          <a:p>
            <a:pPr eaLnBrk="1" hangingPunct="1">
              <a:spcBef>
                <a:spcPct val="0"/>
              </a:spcBef>
            </a:pPr>
            <a:r>
              <a:rPr lang="en-US" altLang="en-US" sz="1100" smtClean="0">
                <a:ea typeface="ＭＳ Ｐゴシック" pitchFamily="34" charset="-128"/>
              </a:rPr>
              <a:t>For the majority of staff, the feedback is positive so this isn’t to much of a challenging task. It is when there are issues that the process is harder on managers so we will focus on that aspect of the process today.</a:t>
            </a:r>
          </a:p>
          <a:p>
            <a:pPr eaLnBrk="1" hangingPunct="1">
              <a:spcBef>
                <a:spcPct val="0"/>
              </a:spcBef>
            </a:pPr>
            <a:endParaRPr lang="en-US" altLang="en-US" sz="1100" smtClean="0">
              <a:ea typeface="ＭＳ Ｐゴシック" pitchFamily="34" charset="-128"/>
            </a:endParaRPr>
          </a:p>
          <a:p>
            <a:pPr eaLnBrk="1" hangingPunct="1">
              <a:spcBef>
                <a:spcPct val="0"/>
              </a:spcBef>
            </a:pPr>
            <a:endParaRPr lang="en-US" alt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There is sometimes a reluctance to manage performance for fear of an allegation of bullying, particularly when the performance problem is longstanding and has not been previously addressed.</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It is a managers responsibility to take action when there are performance issues. It can be detrimental to the culture of your team if there are employee issues that are obvious and not being addressed. </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As long as you are “reasonable”, you shouldn’t have any issues defending your actions if in an allegation of harassment or an unfair dismissal application. We will talk some more about how to ensure your process is fair.</a:t>
            </a:r>
          </a:p>
          <a:p>
            <a:pPr eaLnBrk="1" hangingPunct="1">
              <a:spcBef>
                <a:spcPct val="0"/>
              </a:spcBef>
            </a:pPr>
            <a:endParaRPr lang="en-US" altLang="en-US" smtClean="0">
              <a:ea typeface="ＭＳ Ｐゴシック" pitchFamily="34" charset="-128"/>
            </a:endParaRPr>
          </a:p>
          <a:p>
            <a:pPr eaLnBrk="1" hangingPunct="1">
              <a:spcBef>
                <a:spcPct val="0"/>
              </a:spcBef>
            </a:pPr>
            <a:endParaRPr lang="en-US" altLang="en-US" smtClean="0">
              <a:ea typeface="ＭＳ Ｐゴシック" pitchFamily="34" charset="-128"/>
            </a:endParaRPr>
          </a:p>
        </p:txBody>
      </p:sp>
      <p:sp>
        <p:nvSpPr>
          <p:cNvPr id="112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BFDB9536-3B60-49E8-BFAA-E0F559523759}"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If you regular and informal chats do not get the results you need, the next stage in our process is diminished performance.</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We use a document called a performance improvement plan to document and monitor the first formal stage of performance management.</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It is important at this stage to let the employee know that if the performance issues are not resolved by the end of the monitoring period, they could be disciplined and this may mean termination.</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Ensure that you are providing any relevant training and support through this process. Remember that the intention is to improve performance. If they do improve, this is win/win. You get an employee that is doing their job and the employees knowledge and skills are improved and they can retain their job. </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Everyone deserves to be gainfully employed so this process shouldn’t be about sacking people but as employer we can also expect appropriate behaviour from employees and to have them perform the job they are hired to do. However a thorough process allows you to terminate someone if you need to.</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If you have not had experience managing these processes, seek training or coaching to improve your skills or knowledge of the process. Involve HR if available.</a:t>
            </a:r>
          </a:p>
          <a:p>
            <a:pPr eaLnBrk="1" hangingPunct="1">
              <a:spcBef>
                <a:spcPct val="0"/>
              </a:spcBef>
            </a:pPr>
            <a:endParaRPr lang="en-US" altLang="en-US" smtClean="0">
              <a:ea typeface="ＭＳ Ｐゴシック" pitchFamily="34" charset="-128"/>
            </a:endParaRPr>
          </a:p>
        </p:txBody>
      </p:sp>
      <p:sp>
        <p:nvSpPr>
          <p:cNvPr id="133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218B90C5-0553-43F5-BD06-713127824CAE}"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AU" altLang="en-US" smtClean="0">
                <a:ea typeface="ＭＳ Ｐゴシック" pitchFamily="34" charset="-128"/>
              </a:rPr>
              <a:t>I have included an example of one area requiring action in a performance improvement plan. </a:t>
            </a:r>
          </a:p>
          <a:p>
            <a:endParaRPr lang="en-AU" altLang="en-US" smtClean="0">
              <a:ea typeface="ＭＳ Ｐゴシック" pitchFamily="34" charset="-128"/>
            </a:endParaRPr>
          </a:p>
          <a:p>
            <a:r>
              <a:rPr lang="en-AU" altLang="en-US" smtClean="0">
                <a:ea typeface="ＭＳ Ｐゴシック" pitchFamily="34" charset="-128"/>
              </a:rPr>
              <a:t>The plan outlines the area requiring remedial action, the required standard, the action that is to be taken by the employee and manager, you record whether the person completed the actions, when they needed to have done it by and the expected outcome.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r>
              <a:rPr lang="en-US" altLang="en-US" smtClean="0">
                <a:ea typeface="ＭＳ Ｐゴシック" pitchFamily="34" charset="-128"/>
              </a:rPr>
              <a:t>I was once told in a presentation about performance management that theses are the most frequent reasons for a floored process in an unfair dismissal case. You need to ensure and keep records to show that you:</a:t>
            </a:r>
          </a:p>
          <a:p>
            <a:pPr eaLnBrk="1" hangingPunct="1">
              <a:buFontTx/>
              <a:buAutoNum type="arabicPeriod"/>
            </a:pPr>
            <a:r>
              <a:rPr lang="en-US" altLang="en-US" smtClean="0">
                <a:ea typeface="ＭＳ Ｐゴシック" pitchFamily="34" charset="-128"/>
              </a:rPr>
              <a:t>Advised the staff member of the performance issues;</a:t>
            </a:r>
          </a:p>
          <a:p>
            <a:pPr eaLnBrk="1" hangingPunct="1">
              <a:buFontTx/>
              <a:buAutoNum type="arabicPeriod"/>
            </a:pPr>
            <a:r>
              <a:rPr lang="en-US" altLang="en-US" smtClean="0">
                <a:ea typeface="ＭＳ Ｐゴシック" pitchFamily="34" charset="-128"/>
              </a:rPr>
              <a:t>They were given reasonable opportunity to improve;</a:t>
            </a:r>
          </a:p>
          <a:p>
            <a:pPr eaLnBrk="1" hangingPunct="1">
              <a:buFontTx/>
              <a:buAutoNum type="arabicPeriod"/>
            </a:pPr>
            <a:r>
              <a:rPr lang="en-US" altLang="en-US" smtClean="0">
                <a:ea typeface="ＭＳ Ｐゴシック" pitchFamily="34" charset="-128"/>
              </a:rPr>
              <a:t>Advised of consequences i.e. discipline that may include termination.</a:t>
            </a:r>
          </a:p>
          <a:p>
            <a:pPr eaLnBrk="1" hangingPunct="1">
              <a:buFontTx/>
              <a:buAutoNum type="arabicPeriod"/>
            </a:pPr>
            <a:r>
              <a:rPr lang="en-US" altLang="en-US" smtClean="0">
                <a:ea typeface="ＭＳ Ｐゴシック" pitchFamily="34" charset="-128"/>
              </a:rPr>
              <a:t>After monitoring, reassess performance before formal discipline.</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CA9FCC77-7E99-404F-B4B2-707B06B583CA}"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ea typeface="ＭＳ Ｐゴシック" pitchFamily="34" charset="-128"/>
              </a:rPr>
              <a:t>If you reach the end of the monitoring period and there has not been sufficient improvement, the next stage is discipline. This processed is outlined in more detail in a guideline on the PSC website. It is a useful resource for template letters.</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Put the allegations to the employee and allow them to respond. Consider information from the employee and the manager when determining whether discipline is fair in the circumstances.</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Give employee a reasonable period of time to respond to the first show cause. 14 days is sufficient.</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Next show cause proposes the discipline that the delegate intends to impose. They have an opportunity to respond as to why that is not reasonable. E.g. I have reviewed the information and consider termination is appropriate. Show cause as to why it isn’t.</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The approximate duration of the formal process is 3 months from PIP to discipline action.</a:t>
            </a:r>
          </a:p>
          <a:p>
            <a:pPr eaLnBrk="1" hangingPunct="1">
              <a:spcBef>
                <a:spcPct val="0"/>
              </a:spcBef>
            </a:pPr>
            <a:endParaRPr lang="en-US" altLang="en-US" smtClean="0">
              <a:ea typeface="ＭＳ Ｐゴシック" pitchFamily="34" charset="-128"/>
            </a:endParaRPr>
          </a:p>
          <a:p>
            <a:pPr eaLnBrk="1" hangingPunct="1">
              <a:spcBef>
                <a:spcPct val="0"/>
              </a:spcBef>
            </a:pPr>
            <a:r>
              <a:rPr lang="en-US" altLang="en-US" smtClean="0">
                <a:ea typeface="ＭＳ Ｐゴシック" pitchFamily="34" charset="-128"/>
              </a:rPr>
              <a:t>Whether you follow this process or an alterative, it is important to afford the employee natural justice.</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E2949F97-235A-442C-AE21-E293A7BCF152}"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ea typeface="ＭＳ Ｐゴシック" pitchFamily="34" charset="-128"/>
              </a:rPr>
              <a:t>I am often asked about how probation show be managed.</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We don’t have a separate process or template. </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The difference is the length of time that you provide an employee to improve.</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Depending on the issue, 1 or two weeks may be sufficient.</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It is still important to advise them of the issues and provide training and support to improve. Ensure that you have provided information about the code of conduct and relevant polcies and procedures during the probation period.</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You don’t have to wait until the end of the period to terminate if issues can not be resolved.</a:t>
            </a:r>
          </a:p>
          <a:p>
            <a:pPr eaLnBrk="1" hangingPunct="1"/>
            <a:endParaRPr lang="en-US" altLang="en-US" smtClean="0">
              <a:ea typeface="ＭＳ Ｐゴシック" pitchFamily="34" charset="-128"/>
            </a:endParaRPr>
          </a:p>
          <a:p>
            <a:pPr eaLnBrk="1" hangingPunct="1"/>
            <a:r>
              <a:rPr lang="en-US" altLang="en-US" smtClean="0">
                <a:ea typeface="ＭＳ Ｐゴシック" pitchFamily="34" charset="-128"/>
              </a:rPr>
              <a:t>If you are not sure whether the individual is up to the job but you are not prepared to terminate them, get agreement in writing to extend the probation.</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fld id="{FD87B51F-96CB-4267-BC11-DEA91600F20C}"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Tree>
    <p:extLst>
      <p:ext uri="{BB962C8B-B14F-4D97-AF65-F5344CB8AC3E}">
        <p14:creationId xmlns:p14="http://schemas.microsoft.com/office/powerpoint/2010/main" val="362520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3843771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30054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Tree>
    <p:extLst>
      <p:ext uri="{BB962C8B-B14F-4D97-AF65-F5344CB8AC3E}">
        <p14:creationId xmlns:p14="http://schemas.microsoft.com/office/powerpoint/2010/main" val="1097816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280938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Tree>
    <p:extLst>
      <p:ext uri="{BB962C8B-B14F-4D97-AF65-F5344CB8AC3E}">
        <p14:creationId xmlns:p14="http://schemas.microsoft.com/office/powerpoint/2010/main" val="2306997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4031263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3634093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Tree>
    <p:extLst>
      <p:ext uri="{BB962C8B-B14F-4D97-AF65-F5344CB8AC3E}">
        <p14:creationId xmlns:p14="http://schemas.microsoft.com/office/powerpoint/2010/main" val="4180753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1087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1862737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59962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2868444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3501151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2866009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591604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Tree>
    <p:extLst>
      <p:ext uri="{BB962C8B-B14F-4D97-AF65-F5344CB8AC3E}">
        <p14:creationId xmlns:p14="http://schemas.microsoft.com/office/powerpoint/2010/main" val="321418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2890517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65319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AU" smtClean="0"/>
              <a:t>Click to edit Master title style</a:t>
            </a:r>
            <a:endParaRPr lang="en-US"/>
          </a:p>
        </p:txBody>
      </p:sp>
    </p:spTree>
    <p:extLst>
      <p:ext uri="{BB962C8B-B14F-4D97-AF65-F5344CB8AC3E}">
        <p14:creationId xmlns:p14="http://schemas.microsoft.com/office/powerpoint/2010/main" val="267125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004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400427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343076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13">
            <a:extLst>
              <a:ext uri="{28A0092B-C50C-407E-A947-70E740481C1C}">
                <a14:useLocalDpi xmlns:a14="http://schemas.microsoft.com/office/drawing/2010/main" val="0"/>
              </a:ext>
            </a:extLst>
          </a:blip>
          <a:srcRect l="8882" r="8324"/>
          <a:stretch>
            <a:fillRect/>
          </a:stretch>
        </p:blipFill>
        <p:spPr bwMode="auto">
          <a:xfrm>
            <a:off x="-107950" y="0"/>
            <a:ext cx="9251950" cy="695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l="26791" t="83131" r="10138" b="8699"/>
          <a:stretch>
            <a:fillRect/>
          </a:stretch>
        </p:blipFill>
        <p:spPr bwMode="auto">
          <a:xfrm>
            <a:off x="0" y="6145213"/>
            <a:ext cx="9144000"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73"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ChangeArrowheads="1"/>
          </p:cNvSpPr>
          <p:nvPr>
            <p:ph type="ctrTitle"/>
          </p:nvPr>
        </p:nvSpPr>
        <p:spPr bwMode="auto">
          <a:xfrm>
            <a:off x="755650" y="2492375"/>
            <a:ext cx="7772400" cy="722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AU" altLang="en-US" sz="3200" b="1" smtClean="0">
                <a:solidFill>
                  <a:schemeClr val="bg1"/>
                </a:solidFill>
              </a:rPr>
              <a:t>Performance management</a:t>
            </a:r>
          </a:p>
        </p:txBody>
      </p:sp>
      <p:sp>
        <p:nvSpPr>
          <p:cNvPr id="10243" name="Text Box 3"/>
          <p:cNvSpPr txBox="1">
            <a:spLocks noChangeArrowheads="1"/>
          </p:cNvSpPr>
          <p:nvPr/>
        </p:nvSpPr>
        <p:spPr bwMode="auto">
          <a:xfrm>
            <a:off x="0" y="3436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r>
              <a:rPr lang="en-AU" sz="1200" dirty="0">
                <a:solidFill>
                  <a:schemeClr val="bg1"/>
                </a:solidFill>
                <a:ea typeface="ＭＳ Ｐゴシック" charset="0"/>
              </a:rPr>
              <a:t>Presented by</a:t>
            </a:r>
          </a:p>
          <a:p>
            <a:pPr algn="ctr">
              <a:defRPr/>
            </a:pPr>
            <a:r>
              <a:rPr lang="en-AU" sz="1200" dirty="0">
                <a:solidFill>
                  <a:schemeClr val="bg1"/>
                </a:solidFill>
                <a:ea typeface="ＭＳ Ｐゴシック" charset="0"/>
              </a:rPr>
              <a:t>Kelly Camden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dirty="0" smtClean="0">
                <a:cs typeface="+mj-cs"/>
              </a:rPr>
              <a:t>Misconduct</a:t>
            </a:r>
          </a:p>
        </p:txBody>
      </p:sp>
      <p:sp>
        <p:nvSpPr>
          <p:cNvPr id="29699" name="Rectangle 3"/>
          <p:cNvSpPr>
            <a:spLocks noGrp="1" noChangeArrowheads="1"/>
          </p:cNvSpPr>
          <p:nvPr>
            <p:ph type="body" idx="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sz="2000" dirty="0" smtClean="0">
                <a:cs typeface="+mn-cs"/>
              </a:rPr>
              <a:t>Misconduct includes theft, assault, fraud.</a:t>
            </a:r>
          </a:p>
          <a:p>
            <a:pPr eaLnBrk="1" hangingPunct="1">
              <a:defRPr/>
            </a:pPr>
            <a:r>
              <a:rPr lang="en-AU" sz="2000" dirty="0" smtClean="0">
                <a:cs typeface="+mn-cs"/>
              </a:rPr>
              <a:t>Misconduct entails an element of wilfulness.</a:t>
            </a:r>
          </a:p>
          <a:p>
            <a:pPr eaLnBrk="1" hangingPunct="1">
              <a:defRPr/>
            </a:pPr>
            <a:r>
              <a:rPr lang="en-AU" sz="2000" dirty="0" smtClean="0">
                <a:cs typeface="+mn-cs"/>
              </a:rPr>
              <a:t>Summary dismissal is terminating employment for serious misconduct without notice. </a:t>
            </a:r>
          </a:p>
          <a:p>
            <a:pPr eaLnBrk="1" hangingPunct="1">
              <a:defRPr/>
            </a:pPr>
            <a:r>
              <a:rPr lang="en-AU" sz="2000" dirty="0" smtClean="0">
                <a:cs typeface="+mn-cs"/>
              </a:rPr>
              <a:t>Before terminating employee, investigate the allegation including a discussion with the employee, allow the employee to have a support person, keep records, provide notice of termination.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dirty="0" smtClean="0">
                <a:cs typeface="+mj-cs"/>
              </a:rPr>
              <a:t>Unfair dismissal</a:t>
            </a:r>
          </a:p>
        </p:txBody>
      </p:sp>
      <p:sp>
        <p:nvSpPr>
          <p:cNvPr id="27651" name="Rectangle 3"/>
          <p:cNvSpPr>
            <a:spLocks noGrp="1" noChangeArrowheads="1"/>
          </p:cNvSpPr>
          <p:nvPr>
            <p:ph type="body" idx="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sz="2000" dirty="0" smtClean="0">
                <a:cs typeface="+mn-cs"/>
              </a:rPr>
              <a:t>Unfair if harsh, unjust, unreasonable or for an invalid reason.</a:t>
            </a:r>
          </a:p>
          <a:p>
            <a:pPr eaLnBrk="1" hangingPunct="1">
              <a:defRPr/>
            </a:pPr>
            <a:r>
              <a:rPr lang="en-AU" sz="2000" dirty="0" smtClean="0">
                <a:cs typeface="+mn-cs"/>
              </a:rPr>
              <a:t>QIRC makes decision on application for unfair dismissal.</a:t>
            </a:r>
          </a:p>
          <a:p>
            <a:pPr eaLnBrk="1" hangingPunct="1">
              <a:defRPr/>
            </a:pPr>
            <a:r>
              <a:rPr lang="en-AU" sz="2000" dirty="0" smtClean="0">
                <a:cs typeface="+mn-cs"/>
              </a:rPr>
              <a:t>Order may include reinstatement or re-employment, pay employee for remuneration lost and compensation if reinstatement or re-employment is impracticable.</a:t>
            </a:r>
          </a:p>
          <a:p>
            <a:pPr eaLnBrk="1" hangingPunct="1">
              <a:defRPr/>
            </a:pPr>
            <a:endParaRPr lang="en-AU" dirty="0" smtClean="0">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dirty="0" smtClean="0">
                <a:cs typeface="+mj-cs"/>
              </a:rPr>
              <a:t>Scenario 1</a:t>
            </a:r>
          </a:p>
        </p:txBody>
      </p:sp>
      <p:sp>
        <p:nvSpPr>
          <p:cNvPr id="25603" name="Rectangle 3"/>
          <p:cNvSpPr>
            <a:spLocks noGrp="1" noChangeArrowheads="1"/>
          </p:cNvSpPr>
          <p:nvPr>
            <p:ph type="body" idx="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pPr eaLnBrk="1" hangingPunct="1"/>
            <a:r>
              <a:rPr lang="en-US" altLang="en-US" sz="1800" smtClean="0"/>
              <a:t>Sam is a great lawyer, but struggles to communicate well with clients, especially those from linguistically diverse backgrounds. Despite a number of complaints from clients, Sam doesn’t consider that he has any deficiencies in this area. Whenever his manager tries to discuss clients’ concerns, Sam dismisses them, saying everything’s fine.</a:t>
            </a:r>
          </a:p>
          <a:p>
            <a:pPr eaLnBrk="1" hangingPunct="1"/>
            <a:endParaRPr lang="en-US" altLang="en-US" sz="1800" smtClean="0"/>
          </a:p>
          <a:p>
            <a:pPr eaLnBrk="1" hangingPunct="1">
              <a:buFontTx/>
              <a:buNone/>
            </a:pPr>
            <a:r>
              <a:rPr lang="en-US" altLang="en-US" sz="1800" smtClean="0"/>
              <a:t>Suggestions:</a:t>
            </a:r>
          </a:p>
          <a:p>
            <a:pPr eaLnBrk="1" hangingPunct="1"/>
            <a:r>
              <a:rPr lang="en-US" altLang="en-US" sz="1800" smtClean="0"/>
              <a:t>Reasonable to meet with Sam, raise concerns and implement corrective action.</a:t>
            </a:r>
          </a:p>
          <a:p>
            <a:pPr eaLnBrk="1" hangingPunct="1"/>
            <a:r>
              <a:rPr lang="en-US" altLang="en-US" sz="1800" smtClean="0"/>
              <a:t>The fact that he does not recognise the issue is irrelevant but does make management more challenging.</a:t>
            </a:r>
          </a:p>
          <a:p>
            <a:pPr eaLnBrk="1" hangingPunct="1"/>
            <a:r>
              <a:rPr lang="en-US" altLang="en-US" sz="1800" smtClean="0"/>
              <a:t>Corrective action to include training/ coaching in communication.</a:t>
            </a:r>
          </a:p>
          <a:p>
            <a:pPr eaLnBrk="1" hangingPunct="1"/>
            <a:r>
              <a:rPr lang="en-US" altLang="en-US" sz="1800" smtClean="0"/>
              <a:t>Manager to attend client interviews to observe and provide feedback.</a:t>
            </a:r>
          </a:p>
          <a:p>
            <a:pPr eaLnBrk="1" hangingPunct="1"/>
            <a:r>
              <a:rPr lang="en-US" altLang="en-US" sz="1800" smtClean="0"/>
              <a:t>If not successful, commence performance improvement plan.</a:t>
            </a:r>
          </a:p>
          <a:p>
            <a:pPr eaLnBrk="1" hangingPunct="1"/>
            <a:r>
              <a:rPr lang="en-US" altLang="en-US" sz="1800" smtClean="0"/>
              <a:t>If objectives of plan not achieved, consider discipline.</a:t>
            </a:r>
          </a:p>
          <a:p>
            <a:pPr eaLnBrk="1" hangingPunct="1"/>
            <a:r>
              <a:rPr lang="en-US" altLang="en-US" sz="1800" smtClean="0"/>
              <a:t>Ensure Sam is told the consequences for not improving and document.</a:t>
            </a:r>
          </a:p>
          <a:p>
            <a:pPr eaLnBrk="1" hangingPunct="1"/>
            <a:endParaRPr lang="en-US" altLang="en-US"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AU" altLang="en-US" smtClean="0"/>
              <a:t>Scenario 2</a:t>
            </a:r>
            <a:endParaRPr lang="en-US" altLang="en-US" smtClean="0"/>
          </a:p>
        </p:txBody>
      </p:sp>
      <p:sp>
        <p:nvSpPr>
          <p:cNvPr id="21506"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z="1800" smtClean="0"/>
              <a:t>Phil is the principal lawyer of Regional Community Legal Centre, and responsible for all aspects of the legal practice. According to the organisation chart, staff position descriptions, and all other documented policies, Phil reports to an Executive Officer, but he refuses to accept direction from the EO on the basis that they ‘don’t know how to run a legal practice’.</a:t>
            </a:r>
          </a:p>
          <a:p>
            <a:pPr eaLnBrk="1" hangingPunct="1"/>
            <a:endParaRPr lang="en-US" altLang="en-US" sz="1800" smtClean="0"/>
          </a:p>
          <a:p>
            <a:pPr eaLnBrk="1" hangingPunct="1">
              <a:buFontTx/>
              <a:buNone/>
            </a:pPr>
            <a:r>
              <a:rPr lang="en-US" altLang="en-US" sz="1800" smtClean="0"/>
              <a:t>Suggestions:</a:t>
            </a:r>
          </a:p>
          <a:p>
            <a:pPr eaLnBrk="1" hangingPunct="1"/>
            <a:r>
              <a:rPr lang="en-US" altLang="en-US" sz="1800" smtClean="0"/>
              <a:t>Breach of code of conduct not showing respect and failure to comply with reasonable direction.</a:t>
            </a:r>
          </a:p>
          <a:p>
            <a:pPr eaLnBrk="1" hangingPunct="1"/>
            <a:r>
              <a:rPr lang="en-US" altLang="en-US" sz="1800" smtClean="0"/>
              <a:t>Discuss issue with Phil and advise that further incidents of this nature will result in disciplinary action.</a:t>
            </a:r>
          </a:p>
          <a:p>
            <a:pPr eaLnBrk="1" hangingPunct="1"/>
            <a:r>
              <a:rPr lang="en-US" altLang="en-US" sz="1800" smtClean="0"/>
              <a:t>If continues to breach code of conduct, discipline and this may include termination or demotion.</a:t>
            </a:r>
          </a:p>
          <a:p>
            <a:pPr eaLnBrk="1" hangingPunct="1"/>
            <a:r>
              <a:rPr lang="en-US" altLang="en-US" sz="1800" smtClean="0"/>
              <a:t>Document and provide in writing to Phil.</a:t>
            </a:r>
          </a:p>
          <a:p>
            <a:pPr eaLnBrk="1" hangingPunct="1"/>
            <a:endParaRPr lang="en-US"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AU" altLang="en-US" smtClean="0"/>
              <a:t>Scenario 3</a:t>
            </a:r>
            <a:endParaRPr lang="en-US" altLang="en-US" smtClean="0"/>
          </a:p>
        </p:txBody>
      </p:sp>
      <p:sp>
        <p:nvSpPr>
          <p:cNvPr id="3" name="Content Placeholder 2"/>
          <p:cNvSpPr>
            <a:spLocks noGrp="1"/>
          </p:cNvSpPr>
          <p:nvPr>
            <p:ph idx="1"/>
          </p:nvPr>
        </p:nvSpPr>
        <p:spPr>
          <a:xfrm>
            <a:off x="519113" y="1600200"/>
            <a:ext cx="8229600" cy="4525963"/>
          </a:xfrm>
        </p:spPr>
        <p:txBody>
          <a:bodyPr wrap="square" lIns="91440" tIns="45720" rIns="91440" bIns="45720" numCol="1" anchor="t" anchorCtr="0" compatLnSpc="1">
            <a:prstTxWarp prst="textNoShape">
              <a:avLst/>
            </a:prstTxWarp>
          </a:bodyPr>
          <a:lstStyle/>
          <a:p>
            <a:pPr eaLnBrk="1" hangingPunct="1"/>
            <a:r>
              <a:rPr lang="en-US" altLang="en-US" sz="1800" smtClean="0"/>
              <a:t>Hilary is a social worker at the Rural Community Legal Centre, with a strong personality and a commitment to getting the best outcomes for clients. Sometimes, Hilary’s manner and approach is rough, to the point that some of her colleagues have complained about her ‘bullying’ them.</a:t>
            </a:r>
          </a:p>
          <a:p>
            <a:pPr eaLnBrk="1" hangingPunct="1"/>
            <a:endParaRPr lang="en-US" altLang="en-US" sz="1800" smtClean="0"/>
          </a:p>
          <a:p>
            <a:pPr eaLnBrk="1" hangingPunct="1">
              <a:buFontTx/>
              <a:buNone/>
            </a:pPr>
            <a:r>
              <a:rPr lang="en-US" altLang="en-US" sz="1800" smtClean="0"/>
              <a:t>Suggestions:</a:t>
            </a:r>
          </a:p>
          <a:p>
            <a:pPr eaLnBrk="1" hangingPunct="1"/>
            <a:r>
              <a:rPr lang="en-US" altLang="en-US" sz="1800" smtClean="0"/>
              <a:t>Ensure Hilary has participated in code of conduct training.</a:t>
            </a:r>
          </a:p>
          <a:p>
            <a:pPr eaLnBrk="1" hangingPunct="1"/>
            <a:r>
              <a:rPr lang="en-US" altLang="en-US" sz="1800" smtClean="0"/>
              <a:t>Behavioural issues are part of performance.</a:t>
            </a:r>
          </a:p>
          <a:p>
            <a:pPr eaLnBrk="1" hangingPunct="1"/>
            <a:r>
              <a:rPr lang="en-US" altLang="en-US" sz="1800" smtClean="0"/>
              <a:t>3</a:t>
            </a:r>
            <a:r>
              <a:rPr lang="en-US" altLang="en-US" sz="1800" baseline="30000" smtClean="0"/>
              <a:t>rd</a:t>
            </a:r>
            <a:r>
              <a:rPr lang="en-US" altLang="en-US" sz="1800" smtClean="0"/>
              <a:t> hand information is sufficient to explore the issues.</a:t>
            </a:r>
          </a:p>
          <a:p>
            <a:pPr eaLnBrk="1" hangingPunct="1"/>
            <a:r>
              <a:rPr lang="en-US" altLang="en-US" sz="1800" smtClean="0"/>
              <a:t>Investigate bullying claims and if substantiated, breach of code of conduct.</a:t>
            </a:r>
          </a:p>
          <a:p>
            <a:pPr eaLnBrk="1" hangingPunct="1"/>
            <a:r>
              <a:rPr lang="en-US" altLang="en-US" sz="1800" smtClean="0"/>
              <a:t>Discuss issues with Hilary and advise that further incidents of this nature will result in disciplinary action.</a:t>
            </a:r>
          </a:p>
          <a:p>
            <a:pPr eaLnBrk="1" hangingPunct="1"/>
            <a:r>
              <a:rPr lang="en-US" altLang="en-US" sz="1800" smtClean="0"/>
              <a:t>If continues to breach code of conduct, discipline and this may include termination.</a:t>
            </a:r>
          </a:p>
          <a:p>
            <a:pPr eaLnBrk="1" hangingPunct="1"/>
            <a:r>
              <a:rPr lang="en-US" altLang="en-US" sz="1800" smtClean="0"/>
              <a:t>Document and provide in writing to Hilary.</a:t>
            </a:r>
          </a:p>
          <a:p>
            <a:pPr eaLnBrk="1" hangingPunct="1">
              <a:buFontTx/>
              <a:buNone/>
            </a:pPr>
            <a:endParaRPr lang="en-US" altLang="en-US" sz="2000" smtClean="0"/>
          </a:p>
          <a:p>
            <a:pPr eaLnBrk="1" hangingPunct="1"/>
            <a:endParaRPr lang="en-US" altLang="en-US" sz="2000" smtClean="0"/>
          </a:p>
          <a:p>
            <a:pPr eaLnBrk="1" hangingPunct="1"/>
            <a:endParaRPr lang="en-US" altLang="en-US" sz="2000" smtClean="0"/>
          </a:p>
          <a:p>
            <a:pPr eaLnBrk="1" hangingPunct="1"/>
            <a:endParaRPr lang="en-US" altLang="en-US" sz="2000" smtClean="0"/>
          </a:p>
          <a:p>
            <a:pPr eaLnBrk="1" hangingPunct="1">
              <a:buFontTx/>
              <a:buNone/>
            </a:pPr>
            <a:endParaRPr lang="en-US" alt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AU" altLang="en-US" smtClean="0"/>
              <a:t>Scenario 4</a:t>
            </a:r>
            <a:endParaRPr lang="en-US" altLang="en-US" smtClean="0"/>
          </a:p>
        </p:txBody>
      </p:sp>
      <p:sp>
        <p:nvSpPr>
          <p:cNvPr id="3" name="Content Placeholder 2"/>
          <p:cNvSpPr>
            <a:spLocks noGrp="1"/>
          </p:cNvSpPr>
          <p:nvPr>
            <p:ph idx="1"/>
          </p:nvPr>
        </p:nvSpPr>
        <p:spPr/>
        <p:txBody>
          <a:bodyPr wrap="square" lIns="91440" tIns="45720" rIns="91440" bIns="45720" numCol="1" anchor="t" anchorCtr="0" compatLnSpc="1">
            <a:prstTxWarp prst="textNoShape">
              <a:avLst/>
            </a:prstTxWarp>
          </a:bodyPr>
          <a:lstStyle/>
          <a:p>
            <a:pPr eaLnBrk="1" hangingPunct="1"/>
            <a:r>
              <a:rPr lang="en-US" altLang="en-US" sz="1800" smtClean="0"/>
              <a:t>Roberta is having problems at home – her long-term relationship is ending, and it’s pretty messy. Her performance at work has suffered and for months she’s been coming in late, leaving early, spending time on the phone speaking to her support network of family and friends, and in a permanent state of melancholy.</a:t>
            </a:r>
          </a:p>
          <a:p>
            <a:pPr eaLnBrk="1" hangingPunct="1"/>
            <a:endParaRPr lang="en-US" altLang="en-US" sz="1800" smtClean="0"/>
          </a:p>
          <a:p>
            <a:pPr eaLnBrk="1" hangingPunct="1">
              <a:buFontTx/>
              <a:buNone/>
            </a:pPr>
            <a:r>
              <a:rPr lang="en-US" altLang="en-US" sz="1800" smtClean="0"/>
              <a:t>Suggestions:</a:t>
            </a:r>
          </a:p>
          <a:p>
            <a:pPr eaLnBrk="1" hangingPunct="1"/>
            <a:r>
              <a:rPr lang="en-US" altLang="en-US" sz="1800" smtClean="0"/>
              <a:t>Meet with Roberta and explain what you have observed. </a:t>
            </a:r>
          </a:p>
          <a:p>
            <a:pPr eaLnBrk="1" hangingPunct="1"/>
            <a:r>
              <a:rPr lang="en-US" altLang="en-US" sz="1800" smtClean="0"/>
              <a:t>Be supportive- suggest time off if required, counseling, flexible hours or reduced hours for a temporary period.</a:t>
            </a:r>
          </a:p>
          <a:p>
            <a:pPr eaLnBrk="1" hangingPunct="1"/>
            <a:r>
              <a:rPr lang="en-US" altLang="en-US" sz="1800" smtClean="0"/>
              <a:t>Discuss the impact of her actions on workplace/colleagues and advise of the expectations of her performance.</a:t>
            </a:r>
          </a:p>
          <a:p>
            <a:pPr eaLnBrk="1" hangingPunct="1"/>
            <a:r>
              <a:rPr lang="en-US" altLang="en-US" sz="1800" smtClean="0"/>
              <a:t>If it continues for a prolonged period, you may want to start a diminished performance process.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mtClean="0"/>
              <a:t>In summary</a:t>
            </a:r>
          </a:p>
        </p:txBody>
      </p:sp>
      <p:sp>
        <p:nvSpPr>
          <p:cNvPr id="24578"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z="2000" smtClean="0"/>
              <a:t>Clear performance expectations.</a:t>
            </a:r>
          </a:p>
          <a:p>
            <a:pPr eaLnBrk="1" hangingPunct="1"/>
            <a:r>
              <a:rPr lang="en-US" altLang="en-US" sz="2000" smtClean="0"/>
              <a:t>Regular feedback.</a:t>
            </a:r>
          </a:p>
          <a:p>
            <a:pPr eaLnBrk="1" hangingPunct="1"/>
            <a:r>
              <a:rPr lang="en-US" altLang="en-US" sz="2000" smtClean="0"/>
              <a:t>Period of time to improve.</a:t>
            </a:r>
          </a:p>
          <a:p>
            <a:pPr eaLnBrk="1" hangingPunct="1"/>
            <a:r>
              <a:rPr lang="en-US" altLang="en-US" sz="2000" smtClean="0"/>
              <a:t>Invest in improvement.</a:t>
            </a:r>
          </a:p>
          <a:p>
            <a:pPr eaLnBrk="1" hangingPunct="1"/>
            <a:r>
              <a:rPr lang="en-US" altLang="en-US" sz="2000" smtClean="0"/>
              <a:t>Give right of reply.</a:t>
            </a:r>
          </a:p>
          <a:p>
            <a:pPr eaLnBrk="1" hangingPunct="1"/>
            <a:r>
              <a:rPr lang="en-US" altLang="en-US" sz="2000" smtClean="0"/>
              <a:t>Warn of consequences of continuing poor performance.</a:t>
            </a:r>
          </a:p>
          <a:p>
            <a:pPr eaLnBrk="1" hangingPunct="1"/>
            <a:r>
              <a:rPr lang="en-US" altLang="en-US" sz="2000" smtClean="0"/>
              <a:t>Document!!</a:t>
            </a:r>
          </a:p>
          <a:p>
            <a:pPr eaLnBrk="1" hangingPunct="1"/>
            <a:endParaRPr lang="en-US"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mtClean="0"/>
              <a:t>Questions?</a:t>
            </a:r>
          </a:p>
        </p:txBody>
      </p:sp>
      <p:sp>
        <p:nvSpPr>
          <p:cNvPr id="25602"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marL="0" indent="0" eaLnBrk="1" hangingPunct="1">
              <a:buFontTx/>
              <a:buNone/>
            </a:pPr>
            <a:endParaRPr lang="en-US" altLang="en-US" smtClean="0"/>
          </a:p>
          <a:p>
            <a:pPr marL="0" indent="0" eaLnBrk="1" hangingPunct="1">
              <a:buFontTx/>
              <a:buNone/>
            </a:pPr>
            <a:endParaRPr lang="en-US" altLang="en-US" smtClean="0"/>
          </a:p>
          <a:p>
            <a:pPr marL="0" indent="0" algn="ctr" eaLnBrk="1" hangingPunct="1">
              <a:buFontTx/>
              <a:buNone/>
            </a:pPr>
            <a:r>
              <a:rPr lang="en-US" altLang="en-US" smtClean="0"/>
              <a:t>Email: kcamden@legalaid.qld.gov.au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dirty="0" smtClean="0">
                <a:cs typeface="+mj-cs"/>
              </a:rPr>
              <a:t>Performance management</a:t>
            </a:r>
          </a:p>
        </p:txBody>
      </p:sp>
      <p:sp>
        <p:nvSpPr>
          <p:cNvPr id="20483" name="Rectangle 3"/>
          <p:cNvSpPr>
            <a:spLocks noGrp="1" noChangeArrowheads="1"/>
          </p:cNvSpPr>
          <p:nvPr>
            <p:ph type="body" idx="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sz="2000" dirty="0" smtClean="0">
                <a:cs typeface="+mn-cs"/>
              </a:rPr>
              <a:t>Legal Aid Queensland process:</a:t>
            </a:r>
          </a:p>
          <a:p>
            <a:pPr marL="990600" lvl="1" indent="-533400" eaLnBrk="1" hangingPunct="1">
              <a:buFontTx/>
              <a:buAutoNum type="arabicPeriod"/>
              <a:defRPr/>
            </a:pPr>
            <a:r>
              <a:rPr lang="en-AU" sz="1800" dirty="0" smtClean="0"/>
              <a:t>Performance planning</a:t>
            </a:r>
          </a:p>
          <a:p>
            <a:pPr marL="990600" lvl="1" indent="-533400" eaLnBrk="1" hangingPunct="1">
              <a:buFontTx/>
              <a:buAutoNum type="arabicPeriod"/>
              <a:defRPr/>
            </a:pPr>
            <a:r>
              <a:rPr lang="en-AU" sz="1800" dirty="0" smtClean="0"/>
              <a:t>Diminished performance</a:t>
            </a:r>
          </a:p>
          <a:p>
            <a:pPr marL="990600" lvl="1" indent="-533400" eaLnBrk="1" hangingPunct="1">
              <a:buFontTx/>
              <a:buAutoNum type="arabicPeriod"/>
              <a:defRPr/>
            </a:pPr>
            <a:r>
              <a:rPr lang="en-AU" sz="1800" dirty="0" smtClean="0"/>
              <a:t>Discipline</a:t>
            </a:r>
          </a:p>
          <a:p>
            <a:pPr marL="590550" indent="-533400" eaLnBrk="1" hangingPunct="1">
              <a:defRPr/>
            </a:pPr>
            <a:r>
              <a:rPr lang="en-AU" sz="2200" dirty="0" smtClean="0">
                <a:cs typeface="+mn-cs"/>
              </a:rPr>
              <a:t>Probation</a:t>
            </a:r>
          </a:p>
          <a:p>
            <a:pPr marL="590550" indent="-533400" eaLnBrk="1" hangingPunct="1">
              <a:defRPr/>
            </a:pPr>
            <a:r>
              <a:rPr lang="en-AU" sz="2200" dirty="0" smtClean="0">
                <a:cs typeface="+mn-cs"/>
              </a:rPr>
              <a:t>Misconduct</a:t>
            </a:r>
          </a:p>
          <a:p>
            <a:pPr marL="590550" indent="-533400" eaLnBrk="1" hangingPunct="1">
              <a:defRPr/>
            </a:pPr>
            <a:r>
              <a:rPr lang="en-AU" sz="2200" dirty="0" smtClean="0">
                <a:cs typeface="+mn-cs"/>
              </a:rPr>
              <a:t>Unfair dismissal</a:t>
            </a:r>
          </a:p>
          <a:p>
            <a:pPr marL="590550" indent="-533400" eaLnBrk="1" hangingPunct="1">
              <a:defRPr/>
            </a:pPr>
            <a:r>
              <a:rPr lang="en-AU" sz="2200" dirty="0" smtClean="0">
                <a:cs typeface="+mn-cs"/>
              </a:rPr>
              <a:t>Scenarios</a:t>
            </a:r>
          </a:p>
          <a:p>
            <a:pPr marL="590550" indent="-533400" eaLnBrk="1" hangingPunct="1">
              <a:defRPr/>
            </a:pPr>
            <a:endParaRPr lang="en-AU" sz="2200" dirty="0" smtClean="0">
              <a:cs typeface="+mn-cs"/>
            </a:endParaRPr>
          </a:p>
          <a:p>
            <a:pPr marL="609600" indent="-609600" eaLnBrk="1" hangingPunct="1">
              <a:defRPr/>
            </a:pPr>
            <a:endParaRPr lang="en-AU" dirty="0" smtClean="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dirty="0" smtClean="0">
                <a:cs typeface="+mj-cs"/>
              </a:rPr>
              <a:t>Performance planning</a:t>
            </a:r>
          </a:p>
        </p:txBody>
      </p:sp>
      <p:sp>
        <p:nvSpPr>
          <p:cNvPr id="21507" name="Rectangle 3"/>
          <p:cNvSpPr>
            <a:spLocks noGrp="1" noChangeArrowheads="1"/>
          </p:cNvSpPr>
          <p:nvPr>
            <p:ph type="body" idx="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r>
              <a:rPr lang="en-AU" altLang="en-US" sz="2000" smtClean="0"/>
              <a:t>2 way communication with employee.</a:t>
            </a:r>
          </a:p>
          <a:p>
            <a:pPr eaLnBrk="1" hangingPunct="1"/>
            <a:r>
              <a:rPr lang="en-AU" altLang="en-US" sz="2000" smtClean="0"/>
              <a:t>Formal meeting annually but feedback should be regular and timely.</a:t>
            </a:r>
          </a:p>
          <a:p>
            <a:pPr eaLnBrk="1" hangingPunct="1"/>
            <a:r>
              <a:rPr lang="en-AU" altLang="en-US" sz="2000" smtClean="0"/>
              <a:t>Document expectations and progress.</a:t>
            </a:r>
          </a:p>
          <a:p>
            <a:pPr eaLnBrk="1" hangingPunct="1"/>
            <a:r>
              <a:rPr lang="en-US" altLang="en-US" sz="2000" smtClean="0"/>
              <a:t>Plan to be based on role description.</a:t>
            </a:r>
          </a:p>
          <a:p>
            <a:pPr eaLnBrk="1" hangingPunct="1"/>
            <a:endParaRPr lang="en-US" altLang="en-US" sz="2000" smtClean="0"/>
          </a:p>
          <a:p>
            <a:pPr eaLnBrk="1" hangingPunct="1">
              <a:buFontTx/>
              <a:buNone/>
            </a:pPr>
            <a:r>
              <a:rPr lang="en-US" altLang="en-US" sz="2000" smtClean="0"/>
              <a:t>Example:</a:t>
            </a:r>
          </a:p>
          <a:p>
            <a:pPr eaLnBrk="1" hangingPunct="1">
              <a:buFontTx/>
              <a:buNone/>
            </a:pPr>
            <a:endParaRPr lang="en-US" altLang="en-US" sz="2000" smtClean="0"/>
          </a:p>
          <a:p>
            <a:pPr eaLnBrk="1" hangingPunct="1">
              <a:buFontTx/>
              <a:buNone/>
            </a:pPr>
            <a:endParaRPr lang="en-US" altLang="en-US" sz="2000" smtClean="0"/>
          </a:p>
          <a:p>
            <a:pPr eaLnBrk="1" hangingPunct="1">
              <a:buFontTx/>
              <a:buNone/>
            </a:pPr>
            <a:endParaRPr lang="en-US" altLang="en-US" sz="2000" smtClean="0"/>
          </a:p>
          <a:p>
            <a:pPr eaLnBrk="1" hangingPunct="1"/>
            <a:endParaRPr lang="en-AU" altLang="en-US" sz="2000" smtClean="0"/>
          </a:p>
        </p:txBody>
      </p:sp>
      <p:graphicFrame>
        <p:nvGraphicFramePr>
          <p:cNvPr id="8241" name="Group 49"/>
          <p:cNvGraphicFramePr>
            <a:graphicFrameLocks noGrp="1"/>
          </p:cNvGraphicFramePr>
          <p:nvPr/>
        </p:nvGraphicFramePr>
        <p:xfrm>
          <a:off x="684213" y="4005263"/>
          <a:ext cx="7632700" cy="1679575"/>
        </p:xfrm>
        <a:graphic>
          <a:graphicData uri="http://schemas.openxmlformats.org/drawingml/2006/table">
            <a:tbl>
              <a:tblPr/>
              <a:tblGrid>
                <a:gridCol w="1908175"/>
                <a:gridCol w="1908175"/>
                <a:gridCol w="1908175"/>
                <a:gridCol w="1908175"/>
              </a:tblGrid>
              <a:tr h="431800">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Area of responsibility</a:t>
                      </a:r>
                      <a:endParaRPr kumimoji="0" lang="en-AU" altLang="en-US" sz="10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Performance measures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Performance rating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Comments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425">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Provide legal advice and information across all areas of law.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1. Meets advice targets.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2. Has up-to-date knowledge of the law and procedure.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3. Provides accurate and thorough advice.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4. Treats clients with respect and courtesy.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Meets objective.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Met advice target numbers.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Advice sessions appropriate duration.</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Advice details entered in system are accurate.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Standard of work observed was good.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AU" altLang="en-US" sz="4000" smtClean="0"/>
              <a:t>Reasonable management action</a:t>
            </a:r>
          </a:p>
        </p:txBody>
      </p:sp>
      <p:sp>
        <p:nvSpPr>
          <p:cNvPr id="10242"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z="2000" smtClean="0"/>
              <a:t>Reasonable management action carried out in the reasonable manner is not bullying.</a:t>
            </a:r>
          </a:p>
          <a:p>
            <a:pPr eaLnBrk="1" hangingPunct="1"/>
            <a:r>
              <a:rPr lang="en-US" altLang="en-US" sz="2000" smtClean="0"/>
              <a:t>Reasonable management action includes performance appraisals, measuring underperformance and having meetings about that, implementing discipline action, modifying workers’ duties or investigating breach of policy. </a:t>
            </a:r>
          </a:p>
          <a:p>
            <a:pPr eaLnBrk="1" hangingPunct="1"/>
            <a:r>
              <a:rPr lang="en-US" altLang="en-US" sz="2000" smtClean="0"/>
              <a:t>Managers have a responsibility to take appropriate management action and make appropriate management decisions in response to poor performance.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dirty="0" smtClean="0">
                <a:cs typeface="+mj-cs"/>
              </a:rPr>
              <a:t>Diminished performance</a:t>
            </a:r>
          </a:p>
        </p:txBody>
      </p:sp>
      <p:sp>
        <p:nvSpPr>
          <p:cNvPr id="22531" name="Rectangle 3"/>
          <p:cNvSpPr>
            <a:spLocks noGrp="1" noChangeArrowheads="1"/>
          </p:cNvSpPr>
          <p:nvPr>
            <p:ph type="body" idx="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pPr eaLnBrk="1" hangingPunct="1"/>
            <a:r>
              <a:rPr lang="en-US" altLang="en-US" sz="2000" smtClean="0"/>
              <a:t>If informal discussions don’t resolve issues, move to diminished performance.</a:t>
            </a:r>
          </a:p>
          <a:p>
            <a:pPr eaLnBrk="1" hangingPunct="1"/>
            <a:r>
              <a:rPr lang="en-US" altLang="en-US" sz="2000" smtClean="0"/>
              <a:t>Provide letter to advise of diminished performance process.</a:t>
            </a:r>
          </a:p>
          <a:p>
            <a:pPr eaLnBrk="1" hangingPunct="1"/>
            <a:r>
              <a:rPr lang="en-US" altLang="en-US" sz="2000" smtClean="0"/>
              <a:t>Create a performance improvement plan.</a:t>
            </a:r>
          </a:p>
          <a:p>
            <a:pPr eaLnBrk="1" hangingPunct="1"/>
            <a:r>
              <a:rPr lang="en-US" altLang="en-US" sz="2000" smtClean="0"/>
              <a:t>Meet with support person to discuss plan and get sign off.</a:t>
            </a:r>
          </a:p>
          <a:p>
            <a:pPr eaLnBrk="1" hangingPunct="1"/>
            <a:r>
              <a:rPr lang="en-US" altLang="en-US" sz="2000" smtClean="0"/>
              <a:t>Regular monitoring meetings, training and coaching.</a:t>
            </a:r>
          </a:p>
          <a:p>
            <a:pPr eaLnBrk="1" hangingPunct="1"/>
            <a:r>
              <a:rPr lang="en-US" altLang="en-US" sz="2000" smtClean="0"/>
              <a:t>If objects are not met, commence discipline process.</a:t>
            </a:r>
          </a:p>
          <a:p>
            <a:pPr eaLnBrk="1" hangingPunct="1"/>
            <a:endParaRPr lang="en-US" altLang="en-US" sz="2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7" name="Rectangle 27"/>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AU" altLang="en-US" smtClean="0"/>
              <a:t>Performance improvement plan</a:t>
            </a:r>
          </a:p>
        </p:txBody>
      </p:sp>
      <p:sp>
        <p:nvSpPr>
          <p:cNvPr id="30723" name="Rectangle 3"/>
          <p:cNvSpPr>
            <a:spLocks noGrp="1" noChangeArrowheads="1"/>
          </p:cNvSpPr>
          <p:nvPr>
            <p:ph type="body" sz="half" idx="1"/>
          </p:nvPr>
        </p:nvSpPr>
        <p:spPr bwMode="auto">
          <a:xfrm>
            <a:off x="457200" y="1600200"/>
            <a:ext cx="8435975"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buFontTx/>
              <a:buNone/>
            </a:pPr>
            <a:r>
              <a:rPr lang="en-US" altLang="en-US" sz="2000" smtClean="0"/>
              <a:t>Example:</a:t>
            </a:r>
          </a:p>
          <a:p>
            <a:pPr eaLnBrk="1" hangingPunct="1">
              <a:buFontTx/>
              <a:buNone/>
            </a:pPr>
            <a:endParaRPr lang="en-US" altLang="en-US" sz="2800" smtClean="0"/>
          </a:p>
          <a:p>
            <a:pPr eaLnBrk="1" hangingPunct="1">
              <a:buFontTx/>
              <a:buNone/>
            </a:pPr>
            <a:endParaRPr lang="en-US" altLang="en-US" sz="2800" smtClean="0"/>
          </a:p>
          <a:p>
            <a:pPr>
              <a:buFontTx/>
              <a:buNone/>
            </a:pPr>
            <a:endParaRPr lang="en-AU" altLang="en-US" sz="2800" smtClean="0"/>
          </a:p>
        </p:txBody>
      </p:sp>
      <p:graphicFrame>
        <p:nvGraphicFramePr>
          <p:cNvPr id="30752" name="Group 32"/>
          <p:cNvGraphicFramePr>
            <a:graphicFrameLocks noGrp="1"/>
          </p:cNvGraphicFramePr>
          <p:nvPr>
            <p:ph sz="half" idx="2"/>
          </p:nvPr>
        </p:nvGraphicFramePr>
        <p:xfrm>
          <a:off x="755650" y="2276475"/>
          <a:ext cx="7931150" cy="3443288"/>
        </p:xfrm>
        <a:graphic>
          <a:graphicData uri="http://schemas.openxmlformats.org/drawingml/2006/table">
            <a:tbl>
              <a:tblPr/>
              <a:tblGrid>
                <a:gridCol w="1322388"/>
                <a:gridCol w="1320800"/>
                <a:gridCol w="1322387"/>
                <a:gridCol w="1322388"/>
                <a:gridCol w="1320800"/>
                <a:gridCol w="1322387"/>
              </a:tblGrid>
              <a:tr h="519113">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Area requiring remedial action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Required standard of performance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Action to be taken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Achieved</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Yes/No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By when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AU" altLang="en-US" sz="1000" b="1" i="0" u="none" strike="noStrike" cap="none" normalizeH="0" baseline="0" smtClean="0">
                          <a:ln>
                            <a:noFill/>
                          </a:ln>
                          <a:solidFill>
                            <a:schemeClr val="tx1"/>
                          </a:solidFill>
                          <a:effectLst/>
                          <a:latin typeface="Arial" charset="0"/>
                          <a:ea typeface="ＭＳ Ｐゴシック" pitchFamily="34" charset="-128"/>
                        </a:rPr>
                        <a:t>Expected outcome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3413">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Client contact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Maintain client contact in accordance with case managements standards.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1. Must have contact with client within 2 weeks of opening file.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2. Each file should have client contact at least monthly by letter updating the client of the next court date and progress of the matter.</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3. Each client is to be notified of the next court date by letter within 2 days of the mention.</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AU" altLang="en-US" sz="1000" b="0" i="0" u="none" strike="noStrike" cap="none" normalizeH="0" baseline="0" smtClean="0">
                        <a:ln>
                          <a:noFill/>
                        </a:ln>
                        <a:solidFill>
                          <a:schemeClr val="tx1"/>
                        </a:solidFill>
                        <a:effectLst/>
                        <a:latin typeface="Arial"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17/03/14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ea typeface="ＭＳ Ｐゴシック" pitchFamily="34" charset="-128"/>
                        </a:defRPr>
                      </a:lvl1pPr>
                      <a:lvl2pPr eaLnBrk="0" hangingPunct="0">
                        <a:spcBef>
                          <a:spcPct val="20000"/>
                        </a:spcBef>
                        <a:defRPr sz="2400">
                          <a:solidFill>
                            <a:schemeClr val="tx1"/>
                          </a:solidFill>
                          <a:latin typeface="Arial" charset="0"/>
                          <a:ea typeface="ＭＳ Ｐゴシック" pitchFamily="34" charset="-128"/>
                        </a:defRPr>
                      </a:lvl2pPr>
                      <a:lvl3pPr eaLnBrk="0" hangingPunct="0">
                        <a:spcBef>
                          <a:spcPct val="20000"/>
                        </a:spcBef>
                        <a:defRPr sz="2000">
                          <a:solidFill>
                            <a:schemeClr val="tx1"/>
                          </a:solidFill>
                          <a:latin typeface="Arial" charset="0"/>
                          <a:ea typeface="ＭＳ Ｐゴシック" pitchFamily="34" charset="-128"/>
                        </a:defRPr>
                      </a:lvl3pPr>
                      <a:lvl4pPr eaLnBrk="0" hangingPunct="0">
                        <a:spcBef>
                          <a:spcPct val="20000"/>
                        </a:spcBef>
                        <a:defRPr>
                          <a:solidFill>
                            <a:schemeClr val="tx1"/>
                          </a:solidFill>
                          <a:latin typeface="Arial" charset="0"/>
                          <a:ea typeface="ＭＳ Ｐゴシック" pitchFamily="34" charset="-128"/>
                        </a:defRPr>
                      </a:lvl4pPr>
                      <a:lvl5pPr eaLnBrk="0" hangingPunct="0">
                        <a:spcBef>
                          <a:spcPct val="20000"/>
                        </a:spcBef>
                        <a:defRPr>
                          <a:solidFill>
                            <a:schemeClr val="tx1"/>
                          </a:solidFill>
                          <a:latin typeface="Arial" charset="0"/>
                          <a:ea typeface="ＭＳ Ｐゴシック" pitchFamily="34" charset="-128"/>
                        </a:defRPr>
                      </a:lvl5pPr>
                      <a:lvl6pPr eaLnBrk="0" fontAlgn="base" hangingPunct="0">
                        <a:spcBef>
                          <a:spcPct val="20000"/>
                        </a:spcBef>
                        <a:spcAft>
                          <a:spcPct val="0"/>
                        </a:spcAft>
                        <a:defRPr>
                          <a:solidFill>
                            <a:schemeClr val="tx1"/>
                          </a:solidFill>
                          <a:latin typeface="Arial" charset="0"/>
                          <a:ea typeface="ＭＳ Ｐゴシック" pitchFamily="34" charset="-128"/>
                        </a:defRPr>
                      </a:lvl6pPr>
                      <a:lvl7pPr eaLnBrk="0" fontAlgn="base" hangingPunct="0">
                        <a:spcBef>
                          <a:spcPct val="20000"/>
                        </a:spcBef>
                        <a:spcAft>
                          <a:spcPct val="0"/>
                        </a:spcAft>
                        <a:defRPr>
                          <a:solidFill>
                            <a:schemeClr val="tx1"/>
                          </a:solidFill>
                          <a:latin typeface="Arial" charset="0"/>
                          <a:ea typeface="ＭＳ Ｐゴシック" pitchFamily="34" charset="-128"/>
                        </a:defRPr>
                      </a:lvl7pPr>
                      <a:lvl8pPr eaLnBrk="0" fontAlgn="base" hangingPunct="0">
                        <a:spcBef>
                          <a:spcPct val="20000"/>
                        </a:spcBef>
                        <a:spcAft>
                          <a:spcPct val="0"/>
                        </a:spcAft>
                        <a:defRPr>
                          <a:solidFill>
                            <a:schemeClr val="tx1"/>
                          </a:solidFill>
                          <a:latin typeface="Arial" charset="0"/>
                          <a:ea typeface="ＭＳ Ｐゴシック" pitchFamily="34" charset="-128"/>
                        </a:defRPr>
                      </a:lvl8pPr>
                      <a:lvl9pPr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AU" altLang="en-US" sz="1000" b="0" i="0" u="none" strike="noStrike" cap="none" normalizeH="0" baseline="0" smtClean="0">
                          <a:ln>
                            <a:noFill/>
                          </a:ln>
                          <a:solidFill>
                            <a:schemeClr val="tx1"/>
                          </a:solidFill>
                          <a:effectLst/>
                          <a:latin typeface="Arial" charset="0"/>
                          <a:ea typeface="ＭＳ Ｐゴシック" pitchFamily="34" charset="-128"/>
                        </a:rPr>
                        <a:t>Client should be aware of next court date and progress of the case.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mtClean="0"/>
              <a:t>Diminished performance</a:t>
            </a:r>
          </a:p>
        </p:txBody>
      </p:sp>
      <p:sp>
        <p:nvSpPr>
          <p:cNvPr id="3" name="Content Placeholder 2"/>
          <p:cNvSpPr>
            <a:spLocks noGrp="1"/>
          </p:cNvSpPr>
          <p:nvPr>
            <p:ph idx="1"/>
          </p:nvPr>
        </p:nvSpPr>
        <p:spPr/>
        <p:txBody>
          <a:bodyPr/>
          <a:lstStyle/>
          <a:p>
            <a:pPr eaLnBrk="1" hangingPunct="1">
              <a:defRPr/>
            </a:pPr>
            <a:r>
              <a:rPr lang="en-AU" sz="2000" dirty="0" smtClean="0">
                <a:cs typeface="+mn-cs"/>
              </a:rPr>
              <a:t>For an allegation of unsatisfactory performance, your documentation should demonstrate that:</a:t>
            </a:r>
          </a:p>
          <a:p>
            <a:pPr lvl="1" eaLnBrk="1" hangingPunct="1">
              <a:defRPr/>
            </a:pPr>
            <a:r>
              <a:rPr lang="en-AU" sz="1800" dirty="0" smtClean="0"/>
              <a:t>the staff member was advised of the performance issues;</a:t>
            </a:r>
          </a:p>
          <a:p>
            <a:pPr lvl="1" eaLnBrk="1" hangingPunct="1">
              <a:defRPr/>
            </a:pPr>
            <a:r>
              <a:rPr lang="en-AU" sz="1800" dirty="0" smtClean="0"/>
              <a:t>they were given reasonable opportunity to improve;</a:t>
            </a:r>
          </a:p>
          <a:p>
            <a:pPr lvl="1" eaLnBrk="1" hangingPunct="1">
              <a:defRPr/>
            </a:pPr>
            <a:r>
              <a:rPr lang="en-AU" sz="1800" dirty="0" smtClean="0"/>
              <a:t>they were advised of the potential consequences should their performance remain unsatisfactory; and</a:t>
            </a:r>
          </a:p>
          <a:p>
            <a:pPr lvl="1" eaLnBrk="1" hangingPunct="1">
              <a:defRPr/>
            </a:pPr>
            <a:r>
              <a:rPr lang="en-AU" sz="1800" dirty="0" smtClean="0"/>
              <a:t>at the conclusion of the performance improvement period, performance was re-assessed prior to consideration of disciplinary action.</a:t>
            </a:r>
          </a:p>
          <a:p>
            <a:pPr marL="0" indent="0" eaLnBrk="1" hangingPunct="1">
              <a:buFontTx/>
              <a:buNone/>
              <a:defRPr/>
            </a:pPr>
            <a:endParaRPr lang="en-US" dirty="0" smtClean="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mtClean="0"/>
              <a:t>Discipline</a:t>
            </a:r>
          </a:p>
        </p:txBody>
      </p:sp>
      <p:sp>
        <p:nvSpPr>
          <p:cNvPr id="15362"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sz="2000" smtClean="0"/>
              <a:t>Formal discipline process in public service:</a:t>
            </a:r>
          </a:p>
          <a:p>
            <a:pPr marL="914400" lvl="1" indent="-514350" eaLnBrk="1" hangingPunct="1">
              <a:buFontTx/>
              <a:buAutoNum type="arabicPeriod"/>
            </a:pPr>
            <a:r>
              <a:rPr lang="en-US" altLang="en-US" sz="1800" smtClean="0"/>
              <a:t>Show cause process for disciplinary findings.</a:t>
            </a:r>
          </a:p>
          <a:p>
            <a:pPr marL="914400" lvl="1" indent="-514350" eaLnBrk="1" hangingPunct="1">
              <a:buFontTx/>
              <a:buAutoNum type="arabicPeriod"/>
            </a:pPr>
            <a:r>
              <a:rPr lang="en-US" altLang="en-US" sz="1800" smtClean="0"/>
              <a:t>Decision on disciplinary findings.</a:t>
            </a:r>
          </a:p>
          <a:p>
            <a:pPr marL="914400" lvl="1" indent="-514350" eaLnBrk="1" hangingPunct="1">
              <a:buFontTx/>
              <a:buAutoNum type="arabicPeriod"/>
            </a:pPr>
            <a:r>
              <a:rPr lang="en-US" altLang="en-US" sz="1800" smtClean="0"/>
              <a:t>Show cause for proposed disciplinary action.</a:t>
            </a:r>
          </a:p>
          <a:p>
            <a:pPr marL="914400" lvl="1" indent="-514350" eaLnBrk="1" hangingPunct="1">
              <a:buFontTx/>
              <a:buAutoNum type="arabicPeriod"/>
            </a:pPr>
            <a:r>
              <a:rPr lang="en-US" altLang="en-US" sz="1800" smtClean="0"/>
              <a:t>Decision and implementation of discipline action.</a:t>
            </a:r>
          </a:p>
          <a:p>
            <a:pPr marL="914400" lvl="1" indent="-514350" eaLnBrk="1" hangingPunct="1">
              <a:buFontTx/>
              <a:buAutoNum type="arabicPeriod"/>
            </a:pPr>
            <a:endParaRPr lang="en-US" altLang="en-US" sz="1800" smtClean="0"/>
          </a:p>
          <a:p>
            <a:pPr eaLnBrk="1" hangingPunct="1"/>
            <a:r>
              <a:rPr lang="en-US" altLang="en-US" sz="2000" smtClean="0"/>
              <a:t>May determine that no further action or management action is sufficient to address the issue.</a:t>
            </a:r>
          </a:p>
          <a:p>
            <a:pPr marL="914400" lvl="1" indent="-514350" eaLnBrk="1" hangingPunct="1">
              <a:buFontTx/>
              <a:buAutoNum type="arabicPeriod"/>
            </a:pPr>
            <a:endParaRPr lang="en-US" altLang="en-US" sz="1800" smtClean="0"/>
          </a:p>
          <a:p>
            <a:pPr eaLnBrk="1" hangingPunct="1"/>
            <a:r>
              <a:rPr lang="en-AU" altLang="en-US" sz="2000" smtClean="0"/>
              <a:t>Discipline can include termination, reduction in classification, redeployment, forfeiture of an increment or a reprimand.</a:t>
            </a:r>
          </a:p>
          <a:p>
            <a:pPr marL="914400" lvl="1" indent="-514350" eaLnBrk="1" hangingPunct="1">
              <a:buFontTx/>
              <a:buNone/>
            </a:pPr>
            <a:endParaRPr lang="en-US" altLang="en-US" sz="1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dirty="0" smtClean="0">
                <a:cs typeface="+mj-cs"/>
              </a:rPr>
              <a:t>Probation</a:t>
            </a:r>
          </a:p>
        </p:txBody>
      </p:sp>
      <p:sp>
        <p:nvSpPr>
          <p:cNvPr id="24579" name="Rectangle 3"/>
          <p:cNvSpPr>
            <a:spLocks noGrp="1" noChangeArrowheads="1"/>
          </p:cNvSpPr>
          <p:nvPr>
            <p:ph type="body" idx="1"/>
          </p:nvPr>
        </p:nvSpPr>
        <p:spPr bwMode="auto">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40" tIns="45720" rIns="91440" bIns="45720" numCol="1" anchor="t" anchorCtr="0" compatLnSpc="1">
            <a:prstTxWarp prst="textNoShape">
              <a:avLst/>
            </a:prstTxWarp>
          </a:bodyPr>
          <a:lstStyle/>
          <a:p>
            <a:pPr eaLnBrk="1" hangingPunct="1">
              <a:defRPr/>
            </a:pPr>
            <a:r>
              <a:rPr lang="en-AU" sz="2000" dirty="0" smtClean="0">
                <a:cs typeface="+mn-cs"/>
              </a:rPr>
              <a:t>Complete performance planning document on commencement.</a:t>
            </a:r>
          </a:p>
          <a:p>
            <a:pPr eaLnBrk="1" hangingPunct="1">
              <a:defRPr/>
            </a:pPr>
            <a:r>
              <a:rPr lang="en-AU" sz="2000" dirty="0" smtClean="0">
                <a:cs typeface="+mn-cs"/>
              </a:rPr>
              <a:t>Provide regular feedback through probation.</a:t>
            </a:r>
          </a:p>
          <a:p>
            <a:pPr eaLnBrk="1" hangingPunct="1">
              <a:defRPr/>
            </a:pPr>
            <a:r>
              <a:rPr lang="en-AU" sz="2000" dirty="0" smtClean="0">
                <a:cs typeface="+mn-cs"/>
              </a:rPr>
              <a:t>Evaluate performance and keep records.</a:t>
            </a:r>
          </a:p>
          <a:p>
            <a:pPr eaLnBrk="1" hangingPunct="1">
              <a:defRPr/>
            </a:pPr>
            <a:r>
              <a:rPr lang="en-AU" sz="2000" dirty="0" smtClean="0">
                <a:cs typeface="+mn-cs"/>
              </a:rPr>
              <a:t>Attempt to address performance issues during probation.</a:t>
            </a:r>
          </a:p>
          <a:p>
            <a:pPr eaLnBrk="1" hangingPunct="1">
              <a:defRPr/>
            </a:pPr>
            <a:r>
              <a:rPr lang="en-AU" sz="2000" dirty="0" smtClean="0">
                <a:cs typeface="+mn-cs"/>
              </a:rPr>
              <a:t>Extend probation if necessary.</a:t>
            </a:r>
          </a:p>
          <a:p>
            <a:pPr eaLnBrk="1" hangingPunct="1">
              <a:defRPr/>
            </a:pPr>
            <a:r>
              <a:rPr lang="en-AU" sz="2000" dirty="0" smtClean="0">
                <a:cs typeface="+mn-cs"/>
              </a:rPr>
              <a:t>Provide letter of unsuccessful probation.</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433</TotalTime>
  <Words>2503</Words>
  <Application>Microsoft Office PowerPoint</Application>
  <PresentationFormat>On-screen Show (4:3)</PresentationFormat>
  <Paragraphs>236</Paragraphs>
  <Slides>17</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ＭＳ Ｐゴシック</vt:lpstr>
      <vt:lpstr>Calibri</vt:lpstr>
      <vt:lpstr>Default Design</vt:lpstr>
      <vt:lpstr>1_Default Design</vt:lpstr>
      <vt:lpstr>Performance management</vt:lpstr>
      <vt:lpstr>Performance management</vt:lpstr>
      <vt:lpstr>Performance planning</vt:lpstr>
      <vt:lpstr>Reasonable management action</vt:lpstr>
      <vt:lpstr>Diminished performance</vt:lpstr>
      <vt:lpstr>Performance improvement plan</vt:lpstr>
      <vt:lpstr>Diminished performance</vt:lpstr>
      <vt:lpstr>Discipline</vt:lpstr>
      <vt:lpstr>Probation</vt:lpstr>
      <vt:lpstr>Misconduct</vt:lpstr>
      <vt:lpstr>Unfair dismissal</vt:lpstr>
      <vt:lpstr>Scenario 1</vt:lpstr>
      <vt:lpstr>Scenario 2</vt:lpstr>
      <vt:lpstr>Scenario 3</vt:lpstr>
      <vt:lpstr>Scenario 4</vt:lpstr>
      <vt:lpstr>In summary</vt:lpstr>
      <vt:lpstr>Questions?</vt:lpstr>
    </vt:vector>
  </TitlesOfParts>
  <Company>LAQ</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Linda Ulyatt</dc:creator>
  <cp:lastModifiedBy>QailsAdmin</cp:lastModifiedBy>
  <cp:revision>42</cp:revision>
  <dcterms:created xsi:type="dcterms:W3CDTF">2013-10-02T23:30:04Z</dcterms:created>
  <dcterms:modified xsi:type="dcterms:W3CDTF">2014-03-28T01:57:19Z</dcterms:modified>
</cp:coreProperties>
</file>