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37" r:id="rId2"/>
  </p:sldMasterIdLst>
  <p:notesMasterIdLst>
    <p:notesMasterId r:id="rId14"/>
  </p:notesMasterIdLst>
  <p:handoutMasterIdLst>
    <p:handoutMasterId r:id="rId15"/>
  </p:handoutMasterIdLst>
  <p:sldIdLst>
    <p:sldId id="320" r:id="rId3"/>
    <p:sldId id="290" r:id="rId4"/>
    <p:sldId id="295" r:id="rId5"/>
    <p:sldId id="292" r:id="rId6"/>
    <p:sldId id="297" r:id="rId7"/>
    <p:sldId id="315" r:id="rId8"/>
    <p:sldId id="322" r:id="rId9"/>
    <p:sldId id="323" r:id="rId10"/>
    <p:sldId id="325" r:id="rId11"/>
    <p:sldId id="324" r:id="rId12"/>
    <p:sldId id="321" r:id="rId13"/>
  </p:sldIdLst>
  <p:sldSz cx="9144000" cy="6858000" type="screen4x3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8" autoAdjust="0"/>
    <p:restoredTop sz="85799" autoAdjust="0"/>
  </p:normalViewPr>
  <p:slideViewPr>
    <p:cSldViewPr>
      <p:cViewPr>
        <p:scale>
          <a:sx n="100" d="100"/>
          <a:sy n="100" d="100"/>
        </p:scale>
        <p:origin x="-122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3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7088" cy="496491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587" y="1"/>
            <a:ext cx="2947088" cy="496491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r">
              <a:defRPr sz="1200"/>
            </a:lvl1pPr>
          </a:lstStyle>
          <a:p>
            <a:fld id="{2F6C82C2-1E90-4314-8FE6-381FAD5A09FB}" type="datetimeFigureOut">
              <a:rPr lang="en-AU" smtClean="0"/>
              <a:t>15/05/2015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726"/>
            <a:ext cx="2947088" cy="496491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587" y="9431726"/>
            <a:ext cx="2947088" cy="496491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r">
              <a:defRPr sz="1200"/>
            </a:lvl1pPr>
          </a:lstStyle>
          <a:p>
            <a:fld id="{ECBD06C3-A66F-45E6-A74F-2972BB88B68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1345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47" cy="496491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3" y="1"/>
            <a:ext cx="2946347" cy="496491"/>
          </a:xfrm>
          <a:prstGeom prst="rect">
            <a:avLst/>
          </a:prstGeom>
        </p:spPr>
        <p:txBody>
          <a:bodyPr vert="horz" lIns="91751" tIns="45875" rIns="91751" bIns="45875" rtlCol="0"/>
          <a:lstStyle>
            <a:lvl1pPr algn="r">
              <a:defRPr sz="1200"/>
            </a:lvl1pPr>
          </a:lstStyle>
          <a:p>
            <a:fld id="{75B565F1-C4BA-443D-983A-C901DA71A626}" type="datetimeFigureOut">
              <a:rPr lang="en-AU" smtClean="0"/>
              <a:t>15/05/2015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0937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1" tIns="45875" rIns="91751" bIns="45875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16662"/>
            <a:ext cx="5439410" cy="4468416"/>
          </a:xfrm>
          <a:prstGeom prst="rect">
            <a:avLst/>
          </a:prstGeom>
        </p:spPr>
        <p:txBody>
          <a:bodyPr vert="horz" lIns="91751" tIns="45875" rIns="91751" bIns="4587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1600"/>
            <a:ext cx="2946347" cy="496491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3" y="9431600"/>
            <a:ext cx="2946347" cy="496491"/>
          </a:xfrm>
          <a:prstGeom prst="rect">
            <a:avLst/>
          </a:prstGeom>
        </p:spPr>
        <p:txBody>
          <a:bodyPr vert="horz" lIns="91751" tIns="45875" rIns="91751" bIns="45875" rtlCol="0" anchor="b"/>
          <a:lstStyle>
            <a:lvl1pPr algn="r">
              <a:defRPr sz="1200"/>
            </a:lvl1pPr>
          </a:lstStyle>
          <a:p>
            <a:fld id="{863AC00F-2C8F-450A-91E7-B62E39B5622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1271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0DBF15-F6E9-4983-83D3-A76FC9570743}" type="slidenum">
              <a:rPr lang="en-AU">
                <a:solidFill>
                  <a:prstClr val="black"/>
                </a:solidFill>
              </a:rPr>
              <a:pPr/>
              <a:t>2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64113" cy="3724275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1073" y="4716701"/>
            <a:ext cx="5539964" cy="4467702"/>
          </a:xfrm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0DBF15-F6E9-4983-83D3-A76FC9570743}" type="slidenum">
              <a:rPr lang="en-AU">
                <a:solidFill>
                  <a:prstClr val="black"/>
                </a:solidFill>
              </a:rPr>
              <a:pPr/>
              <a:t>3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64113" cy="3724275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1073" y="4716701"/>
            <a:ext cx="5539964" cy="4467702"/>
          </a:xfrm>
        </p:spPr>
        <p:txBody>
          <a:bodyPr/>
          <a:lstStyle/>
          <a:p>
            <a:endParaRPr lang="en-AU" sz="18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0DBF15-F6E9-4983-83D3-A76FC9570743}" type="slidenum">
              <a:rPr lang="en-AU">
                <a:solidFill>
                  <a:prstClr val="black"/>
                </a:solidFill>
              </a:rPr>
              <a:pPr/>
              <a:t>4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64113" cy="3724275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1073" y="4716701"/>
            <a:ext cx="5539964" cy="4467702"/>
          </a:xfrm>
        </p:spPr>
        <p:txBody>
          <a:bodyPr/>
          <a:lstStyle/>
          <a:p>
            <a:endParaRPr lang="en-AU" sz="18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0DBF15-F6E9-4983-83D3-A76FC9570743}" type="slidenum">
              <a:rPr lang="en-AU">
                <a:solidFill>
                  <a:prstClr val="black"/>
                </a:solidFill>
              </a:rPr>
              <a:pPr/>
              <a:t>5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6125"/>
            <a:ext cx="4964113" cy="3724275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1073" y="4716701"/>
            <a:ext cx="5539964" cy="4467702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AU" sz="18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3AC00F-2C8F-450A-91E7-B62E39B56221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7306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190968-E839-422C-B0C6-1E0A4693771B}" type="slidenum">
              <a:rPr lang="en-AU">
                <a:solidFill>
                  <a:prstClr val="black"/>
                </a:solidFill>
              </a:rPr>
              <a:pPr/>
              <a:t>7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4538"/>
            <a:ext cx="4967287" cy="3725862"/>
          </a:xfrm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1074" y="4716701"/>
            <a:ext cx="5210073" cy="4467702"/>
          </a:xfrm>
          <a:noFill/>
          <a:ln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z="2000" b="1" kern="1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0DBF15-F6E9-4983-83D3-A76FC9570743}" type="slidenum">
              <a:rPr lang="en-AU">
                <a:solidFill>
                  <a:prstClr val="black"/>
                </a:solidFill>
              </a:rPr>
              <a:pPr/>
              <a:t>8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4538"/>
            <a:ext cx="4967287" cy="3725862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1073" y="4716701"/>
            <a:ext cx="5539964" cy="4467702"/>
          </a:xfrm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3AC00F-2C8F-450A-91E7-B62E39B56221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33727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sz="1200" b="1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3AC00F-2C8F-450A-91E7-B62E39B56221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60091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A571B4E-C7FE-44A1-A8AD-6D5FDD8C98AF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684213" y="2014538"/>
            <a:ext cx="7848600" cy="144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A3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269" tIns="52135" rIns="104269" bIns="52135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>
                <a:solidFill>
                  <a:srgbClr val="13266A"/>
                </a:solidFill>
                <a:latin typeface="Arial" charset="0"/>
              </a:rPr>
              <a:t>Public Sector Accountability</a:t>
            </a:r>
            <a:br>
              <a:rPr lang="en-US" sz="4000" b="1">
                <a:solidFill>
                  <a:srgbClr val="13266A"/>
                </a:solidFill>
                <a:latin typeface="Arial" charset="0"/>
              </a:rPr>
            </a:br>
            <a:r>
              <a:rPr lang="en-US" sz="4000" b="1">
                <a:solidFill>
                  <a:srgbClr val="13266A"/>
                </a:solidFill>
                <a:latin typeface="Arial" charset="0"/>
              </a:rPr>
              <a:t>Role of the Queensland Ombudsman</a:t>
            </a:r>
            <a:br>
              <a:rPr lang="en-US" sz="4000" b="1">
                <a:solidFill>
                  <a:srgbClr val="13266A"/>
                </a:solidFill>
                <a:latin typeface="Arial" charset="0"/>
              </a:rPr>
            </a:br>
            <a:endParaRPr lang="en-US" sz="4000" b="1">
              <a:solidFill>
                <a:srgbClr val="13266A"/>
              </a:solidFill>
              <a:latin typeface="Arial" charset="0"/>
            </a:endParaRPr>
          </a:p>
        </p:txBody>
      </p:sp>
      <p:sp>
        <p:nvSpPr>
          <p:cNvPr id="50182" name="Rectangle 6"/>
          <p:cNvSpPr>
            <a:spLocks noChangeArrowheads="1"/>
          </p:cNvSpPr>
          <p:nvPr userDrawn="1"/>
        </p:nvSpPr>
        <p:spPr bwMode="auto">
          <a:xfrm>
            <a:off x="-1588" y="5013325"/>
            <a:ext cx="9145588" cy="1620838"/>
          </a:xfrm>
          <a:prstGeom prst="rect">
            <a:avLst/>
          </a:prstGeom>
          <a:solidFill>
            <a:srgbClr val="C8DA1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endParaRPr lang="en-US" sz="21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0183" name="Rectangle 7"/>
          <p:cNvSpPr>
            <a:spLocks noChangeArrowheads="1"/>
          </p:cNvSpPr>
          <p:nvPr userDrawn="1"/>
        </p:nvSpPr>
        <p:spPr bwMode="auto">
          <a:xfrm>
            <a:off x="0" y="6605588"/>
            <a:ext cx="9144000" cy="252412"/>
          </a:xfrm>
          <a:prstGeom prst="rect">
            <a:avLst/>
          </a:prstGeom>
          <a:solidFill>
            <a:srgbClr val="99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r>
              <a:rPr lang="en-AU" sz="2100">
                <a:solidFill>
                  <a:srgbClr val="993366"/>
                </a:solidFill>
                <a:latin typeface="Arial" charset="0"/>
                <a:cs typeface="Arial" charset="0"/>
              </a:rPr>
              <a:t> </a:t>
            </a:r>
            <a:endParaRPr lang="en-US" sz="2100">
              <a:solidFill>
                <a:srgbClr val="993366"/>
              </a:solidFill>
              <a:latin typeface="Arial" charset="0"/>
              <a:cs typeface="Arial" charset="0"/>
            </a:endParaRPr>
          </a:p>
        </p:txBody>
      </p:sp>
      <p:sp>
        <p:nvSpPr>
          <p:cNvPr id="50184" name="Rectangle 8"/>
          <p:cNvSpPr>
            <a:spLocks noChangeArrowheads="1"/>
          </p:cNvSpPr>
          <p:nvPr userDrawn="1"/>
        </p:nvSpPr>
        <p:spPr bwMode="auto">
          <a:xfrm>
            <a:off x="0" y="4995863"/>
            <a:ext cx="5994400" cy="152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r>
              <a:rPr lang="en-GB" sz="3100">
                <a:solidFill>
                  <a:srgbClr val="13266A"/>
                </a:solidFill>
                <a:latin typeface="Helvetica" pitchFamily="34" charset="0"/>
                <a:cs typeface="Arial" charset="0"/>
              </a:rPr>
              <a:t>Peter Cantwell </a:t>
            </a:r>
          </a:p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r>
              <a:rPr lang="en-GB" sz="2100">
                <a:solidFill>
                  <a:srgbClr val="13266A"/>
                </a:solidFill>
                <a:latin typeface="Helvetica" pitchFamily="34" charset="0"/>
                <a:cs typeface="Arial" charset="0"/>
              </a:rPr>
              <a:t>LL.B (Hons) Solicitor</a:t>
            </a:r>
          </a:p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r>
              <a:rPr lang="en-GB" sz="2100">
                <a:solidFill>
                  <a:srgbClr val="13266A"/>
                </a:solidFill>
                <a:latin typeface="Helvetica" pitchFamily="34" charset="0"/>
                <a:cs typeface="Arial" charset="0"/>
              </a:rPr>
              <a:t>Assistant Ombudsman</a:t>
            </a:r>
          </a:p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r>
              <a:rPr lang="en-GB" sz="2100">
                <a:solidFill>
                  <a:srgbClr val="13266A"/>
                </a:solidFill>
                <a:latin typeface="Helvetica" pitchFamily="34" charset="0"/>
                <a:cs typeface="Arial" charset="0"/>
              </a:rPr>
              <a:t>Queensland Ombudsman</a:t>
            </a:r>
          </a:p>
        </p:txBody>
      </p:sp>
      <p:pic>
        <p:nvPicPr>
          <p:cNvPr id="50185" name="Picture 9" descr="QOM Logo2col_cmyk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2963" y="0"/>
            <a:ext cx="1951037" cy="206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9133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7600EA-DF33-432E-B113-17742CABB5E8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778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0038" y="620713"/>
            <a:ext cx="2132012" cy="5534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620713"/>
            <a:ext cx="6246813" cy="5534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25897-08B4-483F-B6D9-3AEF18B449A2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784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620713"/>
            <a:ext cx="7416800" cy="9064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50825" y="1997075"/>
            <a:ext cx="4189413" cy="41576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592638" y="1997075"/>
            <a:ext cx="4189412" cy="4157663"/>
          </a:xfrm>
        </p:spPr>
        <p:txBody>
          <a:bodyPr/>
          <a:lstStyle/>
          <a:p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031BB25-927A-4086-A5EE-3F0017252CF5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5466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A571B4E-C7FE-44A1-A8AD-6D5FDD8C98AF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684213" y="2014538"/>
            <a:ext cx="7848600" cy="144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3A3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269" tIns="52135" rIns="104269" bIns="52135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>
                <a:solidFill>
                  <a:srgbClr val="13266A"/>
                </a:solidFill>
                <a:latin typeface="Arial" charset="0"/>
              </a:rPr>
              <a:t>Public Sector Accountability</a:t>
            </a:r>
            <a:br>
              <a:rPr lang="en-US" sz="4000" b="1">
                <a:solidFill>
                  <a:srgbClr val="13266A"/>
                </a:solidFill>
                <a:latin typeface="Arial" charset="0"/>
              </a:rPr>
            </a:br>
            <a:r>
              <a:rPr lang="en-US" sz="4000" b="1">
                <a:solidFill>
                  <a:srgbClr val="13266A"/>
                </a:solidFill>
                <a:latin typeface="Arial" charset="0"/>
              </a:rPr>
              <a:t>Role of the Queensland Ombudsman</a:t>
            </a:r>
            <a:br>
              <a:rPr lang="en-US" sz="4000" b="1">
                <a:solidFill>
                  <a:srgbClr val="13266A"/>
                </a:solidFill>
                <a:latin typeface="Arial" charset="0"/>
              </a:rPr>
            </a:br>
            <a:endParaRPr lang="en-US" sz="4000" b="1">
              <a:solidFill>
                <a:srgbClr val="13266A"/>
              </a:solidFill>
              <a:latin typeface="Arial" charset="0"/>
            </a:endParaRPr>
          </a:p>
        </p:txBody>
      </p:sp>
      <p:sp>
        <p:nvSpPr>
          <p:cNvPr id="50182" name="Rectangle 6"/>
          <p:cNvSpPr>
            <a:spLocks noChangeArrowheads="1"/>
          </p:cNvSpPr>
          <p:nvPr userDrawn="1"/>
        </p:nvSpPr>
        <p:spPr bwMode="auto">
          <a:xfrm>
            <a:off x="-1588" y="5013325"/>
            <a:ext cx="9145588" cy="1620838"/>
          </a:xfrm>
          <a:prstGeom prst="rect">
            <a:avLst/>
          </a:prstGeom>
          <a:solidFill>
            <a:srgbClr val="C8DA1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endParaRPr lang="en-US" sz="21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0183" name="Rectangle 7"/>
          <p:cNvSpPr>
            <a:spLocks noChangeArrowheads="1"/>
          </p:cNvSpPr>
          <p:nvPr userDrawn="1"/>
        </p:nvSpPr>
        <p:spPr bwMode="auto">
          <a:xfrm>
            <a:off x="0" y="6605588"/>
            <a:ext cx="9144000" cy="252412"/>
          </a:xfrm>
          <a:prstGeom prst="rect">
            <a:avLst/>
          </a:prstGeom>
          <a:solidFill>
            <a:srgbClr val="99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r>
              <a:rPr lang="en-AU" sz="2100">
                <a:solidFill>
                  <a:srgbClr val="993366"/>
                </a:solidFill>
                <a:latin typeface="Arial" charset="0"/>
                <a:cs typeface="Arial" charset="0"/>
              </a:rPr>
              <a:t> </a:t>
            </a:r>
            <a:endParaRPr lang="en-US" sz="2100">
              <a:solidFill>
                <a:srgbClr val="993366"/>
              </a:solidFill>
              <a:latin typeface="Arial" charset="0"/>
              <a:cs typeface="Arial" charset="0"/>
            </a:endParaRPr>
          </a:p>
        </p:txBody>
      </p:sp>
      <p:sp>
        <p:nvSpPr>
          <p:cNvPr id="50184" name="Rectangle 8"/>
          <p:cNvSpPr>
            <a:spLocks noChangeArrowheads="1"/>
          </p:cNvSpPr>
          <p:nvPr userDrawn="1"/>
        </p:nvSpPr>
        <p:spPr bwMode="auto">
          <a:xfrm>
            <a:off x="0" y="4995863"/>
            <a:ext cx="5994400" cy="152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r>
              <a:rPr lang="en-GB" sz="3100">
                <a:solidFill>
                  <a:srgbClr val="13266A"/>
                </a:solidFill>
                <a:latin typeface="Helvetica" pitchFamily="34" charset="0"/>
                <a:cs typeface="Arial" charset="0"/>
              </a:rPr>
              <a:t>Peter Cantwell </a:t>
            </a:r>
          </a:p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r>
              <a:rPr lang="en-GB" sz="2100">
                <a:solidFill>
                  <a:srgbClr val="13266A"/>
                </a:solidFill>
                <a:latin typeface="Helvetica" pitchFamily="34" charset="0"/>
                <a:cs typeface="Arial" charset="0"/>
              </a:rPr>
              <a:t>LL.B (Hons) Solicitor</a:t>
            </a:r>
          </a:p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r>
              <a:rPr lang="en-GB" sz="2100">
                <a:solidFill>
                  <a:srgbClr val="13266A"/>
                </a:solidFill>
                <a:latin typeface="Helvetica" pitchFamily="34" charset="0"/>
                <a:cs typeface="Arial" charset="0"/>
              </a:rPr>
              <a:t>Assistant Ombudsman</a:t>
            </a:r>
          </a:p>
          <a:p>
            <a:pPr defTabSz="1042988" fontAlgn="base">
              <a:spcBef>
                <a:spcPct val="0"/>
              </a:spcBef>
              <a:spcAft>
                <a:spcPct val="0"/>
              </a:spcAft>
            </a:pPr>
            <a:r>
              <a:rPr lang="en-GB" sz="2100">
                <a:solidFill>
                  <a:srgbClr val="13266A"/>
                </a:solidFill>
                <a:latin typeface="Helvetica" pitchFamily="34" charset="0"/>
                <a:cs typeface="Arial" charset="0"/>
              </a:rPr>
              <a:t>Queensland Ombudsman</a:t>
            </a:r>
          </a:p>
        </p:txBody>
      </p:sp>
      <p:pic>
        <p:nvPicPr>
          <p:cNvPr id="50185" name="Picture 9" descr="QOM Logo2col_cmyk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2963" y="0"/>
            <a:ext cx="1951037" cy="206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87743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5B2E8-5BFB-4D3F-B91C-9AC1AD61C801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9626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5B6C4B-163F-4BED-821D-F72E377F0656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0737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997075"/>
            <a:ext cx="4189413" cy="4157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2638" y="1997075"/>
            <a:ext cx="4189412" cy="4157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9744C5-B152-448B-A00D-DCFAB2EB3F73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5344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767D5-74EE-44C3-A754-37CBC8B6E246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3681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63CBD-CEC5-44CA-944E-8EB80529B6F4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0282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0644B-3271-4008-89AA-971B9D295003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106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5B2E8-5BFB-4D3F-B91C-9AC1AD61C801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7864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7F359-4D54-485F-A577-46EAEF9BAF55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9288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D429A5-84F8-4D3B-BCD2-DFD664AAD3AE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3590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7600EA-DF33-432E-B113-17742CABB5E8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2659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0038" y="620713"/>
            <a:ext cx="2132012" cy="5534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620713"/>
            <a:ext cx="6246813" cy="5534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25897-08B4-483F-B6D9-3AEF18B449A2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5882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620713"/>
            <a:ext cx="7416800" cy="9064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50825" y="1997075"/>
            <a:ext cx="4189413" cy="41576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592638" y="1997075"/>
            <a:ext cx="4189412" cy="4157663"/>
          </a:xfrm>
        </p:spPr>
        <p:txBody>
          <a:bodyPr/>
          <a:lstStyle/>
          <a:p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031BB25-927A-4086-A5EE-3F0017252CF5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904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5B6C4B-163F-4BED-821D-F72E377F0656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19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997075"/>
            <a:ext cx="4189413" cy="4157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2638" y="1997075"/>
            <a:ext cx="4189412" cy="4157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9744C5-B152-448B-A00D-DCFAB2EB3F73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269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767D5-74EE-44C3-A754-37CBC8B6E246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838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63CBD-CEC5-44CA-944E-8EB80529B6F4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31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0644B-3271-4008-89AA-971B9D295003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235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7F359-4D54-485F-A577-46EAEF9BAF55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20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D429A5-84F8-4D3B-BCD2-DFD664AAD3AE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62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A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A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5EBF8-1A71-423D-BC79-2E0F471A3D7D}" type="slidenum">
              <a:rPr lang="en-AU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A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620713"/>
            <a:ext cx="7416800" cy="90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997075"/>
            <a:ext cx="8531225" cy="415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69" tIns="52135" rIns="104269" bIns="521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1" name="Rectangle 17"/>
          <p:cNvSpPr>
            <a:spLocks noChangeArrowheads="1"/>
          </p:cNvSpPr>
          <p:nvPr userDrawn="1"/>
        </p:nvSpPr>
        <p:spPr bwMode="auto">
          <a:xfrm>
            <a:off x="0" y="6605588"/>
            <a:ext cx="9144000" cy="252412"/>
          </a:xfrm>
          <a:prstGeom prst="rect">
            <a:avLst/>
          </a:prstGeom>
          <a:solidFill>
            <a:srgbClr val="99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r>
              <a:rPr lang="en-AU" sz="210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endParaRPr lang="en-US" sz="21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1042" name="Picture 18" descr="QOM Logo2col_cmyk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115888"/>
            <a:ext cx="1152525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3" name="Line 19"/>
          <p:cNvSpPr>
            <a:spLocks noChangeShapeType="1"/>
          </p:cNvSpPr>
          <p:nvPr userDrawn="1"/>
        </p:nvSpPr>
        <p:spPr bwMode="auto">
          <a:xfrm>
            <a:off x="258763" y="1412875"/>
            <a:ext cx="8705850" cy="0"/>
          </a:xfrm>
          <a:prstGeom prst="line">
            <a:avLst/>
          </a:prstGeom>
          <a:noFill/>
          <a:ln w="25400">
            <a:solidFill>
              <a:srgbClr val="0011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AU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490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3266A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3266A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3266A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3266A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3266A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3266A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3266A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3266A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3266A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C8DA14"/>
        </a:buClr>
        <a:buChar char="•"/>
        <a:defRPr sz="3200">
          <a:solidFill>
            <a:srgbClr val="13266A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C8DA14"/>
        </a:buClr>
        <a:buChar char="–"/>
        <a:defRPr sz="2800">
          <a:solidFill>
            <a:srgbClr val="13266A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C8DA14"/>
        </a:buClr>
        <a:buChar char="•"/>
        <a:defRPr sz="2400">
          <a:solidFill>
            <a:srgbClr val="13266A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8DA14"/>
        </a:buClr>
        <a:buChar char="–"/>
        <a:defRPr sz="2000">
          <a:solidFill>
            <a:srgbClr val="13266A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C8DA14"/>
        </a:buClr>
        <a:buChar char="»"/>
        <a:defRPr sz="2000">
          <a:solidFill>
            <a:srgbClr val="13266A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8DA14"/>
        </a:buClr>
        <a:buChar char="»"/>
        <a:defRPr sz="2000">
          <a:solidFill>
            <a:srgbClr val="13266A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8DA14"/>
        </a:buClr>
        <a:buChar char="»"/>
        <a:defRPr sz="2000">
          <a:solidFill>
            <a:srgbClr val="13266A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8DA14"/>
        </a:buClr>
        <a:buChar char="»"/>
        <a:defRPr sz="2000">
          <a:solidFill>
            <a:srgbClr val="13266A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8DA14"/>
        </a:buClr>
        <a:buChar char="»"/>
        <a:defRPr sz="2000">
          <a:solidFill>
            <a:srgbClr val="13266A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A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A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F5EBF8-1A71-423D-BC79-2E0F471A3D7D}" type="slidenum">
              <a:rPr lang="en-AU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A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620713"/>
            <a:ext cx="7416800" cy="906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69" tIns="52135" rIns="104269" bIns="5213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997075"/>
            <a:ext cx="8531225" cy="415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69" tIns="52135" rIns="104269" bIns="521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1" name="Rectangle 17"/>
          <p:cNvSpPr>
            <a:spLocks noChangeArrowheads="1"/>
          </p:cNvSpPr>
          <p:nvPr userDrawn="1"/>
        </p:nvSpPr>
        <p:spPr bwMode="auto">
          <a:xfrm>
            <a:off x="0" y="6605588"/>
            <a:ext cx="9144000" cy="252412"/>
          </a:xfrm>
          <a:prstGeom prst="rect">
            <a:avLst/>
          </a:prstGeom>
          <a:solidFill>
            <a:srgbClr val="99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defTabSz="1042988" fontAlgn="base">
              <a:spcBef>
                <a:spcPct val="0"/>
              </a:spcBef>
              <a:spcAft>
                <a:spcPct val="0"/>
              </a:spcAft>
            </a:pPr>
            <a:r>
              <a:rPr lang="en-AU" sz="210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endParaRPr lang="en-US" sz="21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1042" name="Picture 18" descr="QOM Logo2col_cmyk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115888"/>
            <a:ext cx="1152525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3" name="Line 19"/>
          <p:cNvSpPr>
            <a:spLocks noChangeShapeType="1"/>
          </p:cNvSpPr>
          <p:nvPr userDrawn="1"/>
        </p:nvSpPr>
        <p:spPr bwMode="auto">
          <a:xfrm>
            <a:off x="258763" y="1412875"/>
            <a:ext cx="8705850" cy="0"/>
          </a:xfrm>
          <a:prstGeom prst="line">
            <a:avLst/>
          </a:prstGeom>
          <a:noFill/>
          <a:ln w="25400">
            <a:solidFill>
              <a:srgbClr val="00116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AU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694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3266A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3266A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3266A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3266A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3266A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3266A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3266A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3266A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3266A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C8DA14"/>
        </a:buClr>
        <a:buChar char="•"/>
        <a:defRPr sz="3200">
          <a:solidFill>
            <a:srgbClr val="13266A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C8DA14"/>
        </a:buClr>
        <a:buChar char="–"/>
        <a:defRPr sz="2800">
          <a:solidFill>
            <a:srgbClr val="13266A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C8DA14"/>
        </a:buClr>
        <a:buChar char="•"/>
        <a:defRPr sz="2400">
          <a:solidFill>
            <a:srgbClr val="13266A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8DA14"/>
        </a:buClr>
        <a:buChar char="–"/>
        <a:defRPr sz="2000">
          <a:solidFill>
            <a:srgbClr val="13266A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C8DA14"/>
        </a:buClr>
        <a:buChar char="»"/>
        <a:defRPr sz="2000">
          <a:solidFill>
            <a:srgbClr val="13266A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8DA14"/>
        </a:buClr>
        <a:buChar char="»"/>
        <a:defRPr sz="2000">
          <a:solidFill>
            <a:srgbClr val="13266A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8DA14"/>
        </a:buClr>
        <a:buChar char="»"/>
        <a:defRPr sz="2000">
          <a:solidFill>
            <a:srgbClr val="13266A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8DA14"/>
        </a:buClr>
        <a:buChar char="»"/>
        <a:defRPr sz="2000">
          <a:solidFill>
            <a:srgbClr val="13266A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8DA14"/>
        </a:buClr>
        <a:buChar char="»"/>
        <a:defRPr sz="2000">
          <a:solidFill>
            <a:srgbClr val="13266A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50825" y="1997075"/>
            <a:ext cx="7849567" cy="4157663"/>
          </a:xfrm>
        </p:spPr>
        <p:txBody>
          <a:bodyPr/>
          <a:lstStyle/>
          <a:p>
            <a:pPr marL="0" indent="0" algn="ctr">
              <a:buNone/>
            </a:pPr>
            <a:r>
              <a:rPr lang="en-AU" sz="4000" b="1" dirty="0" smtClean="0">
                <a:latin typeface="+mj-lt"/>
              </a:rPr>
              <a:t>Queensland Ombudsman</a:t>
            </a:r>
          </a:p>
          <a:p>
            <a:pPr marL="0" indent="0" algn="ctr">
              <a:buNone/>
            </a:pPr>
            <a:endParaRPr lang="en-AU" sz="4000" b="1" dirty="0">
              <a:latin typeface="+mj-lt"/>
            </a:endParaRPr>
          </a:p>
          <a:p>
            <a:pPr marL="0" indent="0" algn="ctr">
              <a:buNone/>
            </a:pPr>
            <a:r>
              <a:rPr lang="en-AU" dirty="0" smtClean="0">
                <a:latin typeface="+mj-lt"/>
              </a:rPr>
              <a:t>A trusted expert in fair and just </a:t>
            </a:r>
            <a:br>
              <a:rPr lang="en-AU" dirty="0" smtClean="0">
                <a:latin typeface="+mj-lt"/>
              </a:rPr>
            </a:br>
            <a:r>
              <a:rPr lang="en-AU" dirty="0" smtClean="0">
                <a:latin typeface="+mj-lt"/>
              </a:rPr>
              <a:t>public administration</a:t>
            </a:r>
            <a:endParaRPr lang="en-A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33885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600" dirty="0" smtClean="0"/>
              <a:t>Following up recommendations</a:t>
            </a:r>
            <a:endParaRPr lang="en-AU" sz="3600" dirty="0"/>
          </a:p>
        </p:txBody>
      </p:sp>
      <p:sp>
        <p:nvSpPr>
          <p:cNvPr id="8" name="Rectangle 7"/>
          <p:cNvSpPr/>
          <p:nvPr/>
        </p:nvSpPr>
        <p:spPr>
          <a:xfrm>
            <a:off x="251520" y="1484784"/>
            <a:ext cx="7632848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SzPct val="104000"/>
              <a:buFont typeface="Arial" pitchFamily="34" charset="0"/>
              <a:buChar char="•"/>
            </a:pPr>
            <a:r>
              <a:rPr lang="en-AU" sz="2000" dirty="0">
                <a:latin typeface="Corbel" panose="020B0503020204020204" pitchFamily="34" charset="0"/>
              </a:rPr>
              <a:t>When a final recommendation is made we ask the agency to confirm it accepts the recommendation.</a:t>
            </a:r>
          </a:p>
          <a:p>
            <a:pPr marL="342900" indent="-342900">
              <a:buSzPct val="104000"/>
              <a:buFont typeface="Arial" pitchFamily="34" charset="0"/>
              <a:buChar char="•"/>
            </a:pPr>
            <a:endParaRPr lang="en-AU" sz="2000" dirty="0">
              <a:latin typeface="Corbel" panose="020B0503020204020204" pitchFamily="34" charset="0"/>
            </a:endParaRPr>
          </a:p>
          <a:p>
            <a:pPr marL="342900" indent="-342900">
              <a:buSzPct val="104000"/>
              <a:buFont typeface="Arial" pitchFamily="34" charset="0"/>
              <a:buChar char="•"/>
            </a:pPr>
            <a:r>
              <a:rPr lang="en-AU" sz="2000" dirty="0">
                <a:latin typeface="Corbel" panose="020B0503020204020204" pitchFamily="34" charset="0"/>
              </a:rPr>
              <a:t>Once accepted, we write to the agency advising what documents are required as evidence of implementation. </a:t>
            </a:r>
            <a:r>
              <a:rPr lang="en-AU" sz="2000" dirty="0" smtClean="0">
                <a:latin typeface="Corbel" panose="020B0503020204020204" pitchFamily="34" charset="0"/>
              </a:rPr>
              <a:t>This </a:t>
            </a:r>
            <a:r>
              <a:rPr lang="en-AU" sz="2000" dirty="0">
                <a:latin typeface="Corbel" panose="020B0503020204020204" pitchFamily="34" charset="0"/>
              </a:rPr>
              <a:t>will vary depending on the recommendation.</a:t>
            </a:r>
          </a:p>
          <a:p>
            <a:pPr marL="285750" indent="-285750">
              <a:buSzPct val="104000"/>
              <a:buFont typeface="Arial" pitchFamily="34" charset="0"/>
              <a:buChar char="•"/>
            </a:pPr>
            <a:endParaRPr lang="en-AU" sz="2000" dirty="0">
              <a:latin typeface="Corbel" panose="020B0503020204020204" pitchFamily="34" charset="0"/>
            </a:endParaRPr>
          </a:p>
          <a:p>
            <a:pPr marL="342900" indent="-342900">
              <a:buSzPct val="104000"/>
              <a:buFont typeface="Arial" pitchFamily="34" charset="0"/>
              <a:buChar char="•"/>
            </a:pPr>
            <a:r>
              <a:rPr lang="en-AU" sz="2000" dirty="0">
                <a:latin typeface="Corbel" panose="020B0503020204020204" pitchFamily="34" charset="0"/>
              </a:rPr>
              <a:t>We follow up </a:t>
            </a:r>
            <a:r>
              <a:rPr lang="en-AU" sz="2000" dirty="0" smtClean="0">
                <a:latin typeface="Corbel" panose="020B0503020204020204" pitchFamily="34" charset="0"/>
              </a:rPr>
              <a:t>to </a:t>
            </a:r>
            <a:r>
              <a:rPr lang="en-AU" sz="2000" dirty="0">
                <a:latin typeface="Corbel" panose="020B0503020204020204" pitchFamily="34" charset="0"/>
              </a:rPr>
              <a:t>confirm the recommendation’s implementation.</a:t>
            </a:r>
          </a:p>
          <a:p>
            <a:pPr marL="285750" indent="-285750">
              <a:buSzPct val="104000"/>
              <a:buFont typeface="Arial" pitchFamily="34" charset="0"/>
              <a:buChar char="•"/>
            </a:pPr>
            <a:endParaRPr lang="en-AU" sz="2000" dirty="0">
              <a:latin typeface="Corbel" panose="020B0503020204020204" pitchFamily="34" charset="0"/>
            </a:endParaRPr>
          </a:p>
          <a:p>
            <a:pPr marL="342900" indent="-342900">
              <a:buSzPct val="104000"/>
              <a:buFont typeface="Arial" pitchFamily="34" charset="0"/>
              <a:buChar char="•"/>
            </a:pPr>
            <a:r>
              <a:rPr lang="en-AU" sz="2000" dirty="0" smtClean="0">
                <a:latin typeface="Corbel" panose="020B0503020204020204" pitchFamily="34" charset="0"/>
              </a:rPr>
              <a:t>Depending </a:t>
            </a:r>
            <a:r>
              <a:rPr lang="en-AU" sz="2000" dirty="0">
                <a:latin typeface="Corbel" panose="020B0503020204020204" pitchFamily="34" charset="0"/>
              </a:rPr>
              <a:t>on the nature and extent of the recommendation, it can take a long time for some recommendations to be implemented</a:t>
            </a:r>
            <a:r>
              <a:rPr lang="en-AU" sz="2000" dirty="0" smtClean="0">
                <a:latin typeface="Corbel" panose="020B0503020204020204" pitchFamily="34" charset="0"/>
              </a:rPr>
              <a:t>.</a:t>
            </a:r>
          </a:p>
          <a:p>
            <a:pPr>
              <a:buSzPct val="104000"/>
            </a:pPr>
            <a:endParaRPr lang="en-AU" sz="2000" dirty="0" smtClean="0">
              <a:latin typeface="Corbel" panose="020B0503020204020204" pitchFamily="34" charset="0"/>
            </a:endParaRPr>
          </a:p>
          <a:p>
            <a:pPr marL="342900" indent="-342900">
              <a:buSzPct val="104000"/>
              <a:buFont typeface="Arial" pitchFamily="34" charset="0"/>
              <a:buChar char="•"/>
            </a:pPr>
            <a:r>
              <a:rPr lang="en-AU" sz="2000" dirty="0" smtClean="0">
                <a:latin typeface="Corbel" panose="020B0503020204020204" pitchFamily="34" charset="0"/>
              </a:rPr>
              <a:t>Recommendations may be direct benefit to client or </a:t>
            </a:r>
            <a:r>
              <a:rPr lang="en-AU" sz="2000" dirty="0" smtClean="0">
                <a:latin typeface="Corbel" panose="020B0503020204020204" pitchFamily="34" charset="0"/>
              </a:rPr>
              <a:t>systemic.</a:t>
            </a:r>
            <a:endParaRPr lang="en-AU" sz="2000" dirty="0">
              <a:latin typeface="Corbel" panose="020B0503020204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AU" sz="2400" dirty="0" smtClean="0"/>
          </a:p>
          <a:p>
            <a:pPr marL="285750" indent="-285750">
              <a:buFont typeface="Arial" pitchFamily="34" charset="0"/>
              <a:buChar char="•"/>
            </a:pPr>
            <a:endParaRPr lang="en-AU" sz="2400" dirty="0" smtClean="0"/>
          </a:p>
          <a:p>
            <a:pPr marL="285750" indent="-285750">
              <a:buFont typeface="Arial" pitchFamily="34" charset="0"/>
              <a:buChar char="•"/>
            </a:pPr>
            <a:endParaRPr lang="en-AU" dirty="0" smtClean="0"/>
          </a:p>
          <a:p>
            <a:endParaRPr lang="en-AU" dirty="0"/>
          </a:p>
          <a:p>
            <a:pPr marL="285750" indent="-285750">
              <a:buFont typeface="Arial" pitchFamily="34" charset="0"/>
              <a:buChar char="•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741405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600" dirty="0" smtClean="0"/>
              <a:t>Contact us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44824"/>
            <a:ext cx="8531225" cy="4157663"/>
          </a:xfrm>
        </p:spPr>
        <p:txBody>
          <a:bodyPr/>
          <a:lstStyle/>
          <a:p>
            <a:pPr marL="0" indent="0" algn="ctr">
              <a:buNone/>
            </a:pPr>
            <a:r>
              <a:rPr lang="en-AU" dirty="0" smtClean="0">
                <a:solidFill>
                  <a:schemeClr val="tx1"/>
                </a:solidFill>
                <a:latin typeface="Corbel" panose="020B0503020204020204" pitchFamily="34" charset="0"/>
              </a:rPr>
              <a:t>www.ombudsman.qld.gov.au</a:t>
            </a:r>
          </a:p>
          <a:p>
            <a:pPr marL="0" indent="0" algn="ctr">
              <a:buNone/>
            </a:pPr>
            <a:r>
              <a:rPr lang="en-AU" dirty="0" smtClean="0">
                <a:solidFill>
                  <a:schemeClr val="tx1"/>
                </a:solidFill>
                <a:latin typeface="Corbel" panose="020B0503020204020204" pitchFamily="34" charset="0"/>
              </a:rPr>
              <a:t/>
            </a:r>
            <a:br>
              <a:rPr lang="en-AU" dirty="0" smtClean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AU" dirty="0" smtClean="0">
                <a:solidFill>
                  <a:schemeClr val="tx1"/>
                </a:solidFill>
                <a:latin typeface="Corbel" panose="020B0503020204020204" pitchFamily="34" charset="0"/>
              </a:rPr>
              <a:t>Phone (07) 3005 </a:t>
            </a:r>
            <a:r>
              <a:rPr lang="en-AU" dirty="0" smtClean="0">
                <a:solidFill>
                  <a:schemeClr val="tx1"/>
                </a:solidFill>
                <a:latin typeface="Corbel" panose="020B0503020204020204" pitchFamily="34" charset="0"/>
              </a:rPr>
              <a:t>7000</a:t>
            </a:r>
          </a:p>
          <a:p>
            <a:pPr marL="0" indent="0" algn="ctr">
              <a:buNone/>
            </a:pPr>
            <a:r>
              <a:rPr lang="en-AU" dirty="0" smtClean="0">
                <a:solidFill>
                  <a:schemeClr val="tx1"/>
                </a:solidFill>
                <a:latin typeface="Corbel" panose="020B0503020204020204" pitchFamily="34" charset="0"/>
              </a:rPr>
              <a:t/>
            </a:r>
            <a:br>
              <a:rPr lang="en-AU" dirty="0" smtClean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AU" dirty="0" smtClean="0">
                <a:solidFill>
                  <a:schemeClr val="tx1"/>
                </a:solidFill>
                <a:latin typeface="Corbel" panose="020B0503020204020204" pitchFamily="34" charset="0"/>
              </a:rPr>
              <a:t>Free call 1800 068 908 </a:t>
            </a:r>
            <a:br>
              <a:rPr lang="en-AU" dirty="0" smtClean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AU" dirty="0" smtClean="0">
                <a:solidFill>
                  <a:schemeClr val="tx1"/>
                </a:solidFill>
                <a:latin typeface="Corbel" panose="020B0503020204020204" pitchFamily="34" charset="0"/>
              </a:rPr>
              <a:t>(outside Brisbane)</a:t>
            </a:r>
          </a:p>
          <a:p>
            <a:pPr marL="0" indent="0" algn="ctr">
              <a:buNone/>
            </a:pPr>
            <a:r>
              <a:rPr lang="en-AU" dirty="0" smtClean="0">
                <a:solidFill>
                  <a:schemeClr val="tx1"/>
                </a:solidFill>
                <a:latin typeface="Corbel" panose="020B0503020204020204" pitchFamily="34" charset="0"/>
              </a:rPr>
              <a:t/>
            </a:r>
            <a:br>
              <a:rPr lang="en-AU" dirty="0" smtClean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AU" dirty="0" smtClean="0">
                <a:solidFill>
                  <a:schemeClr val="tx1"/>
                </a:solidFill>
                <a:latin typeface="Corbel" panose="020B0503020204020204" pitchFamily="34" charset="0"/>
              </a:rPr>
              <a:t>ombudsman@ombudsman.qld.gov.au</a:t>
            </a:r>
            <a:endParaRPr lang="en-AU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52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548680"/>
            <a:ext cx="785495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CCCC00"/>
                </a:solidFill>
              </a14:hiddenFill>
            </a:ext>
          </a:extLst>
        </p:spPr>
        <p:txBody>
          <a:bodyPr/>
          <a:lstStyle/>
          <a:p>
            <a:r>
              <a:rPr lang="en-AU" sz="3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Ombudsman</a:t>
            </a:r>
            <a:r>
              <a:rPr lang="en-AU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role</a:t>
            </a:r>
            <a:endParaRPr lang="en-AU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916832"/>
            <a:ext cx="8065591" cy="424847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333399"/>
                </a:solidFill>
              </a14:hiddenFill>
            </a:ext>
          </a:extLst>
        </p:spPr>
        <p:txBody>
          <a:bodyPr/>
          <a:lstStyle/>
          <a:p>
            <a:pPr marL="495300" indent="-495300">
              <a:spcBef>
                <a:spcPct val="100000"/>
              </a:spcBef>
              <a:buClrTx/>
            </a:pPr>
            <a:r>
              <a:rPr lang="en-AU" sz="2400" dirty="0" smtClean="0">
                <a:solidFill>
                  <a:schemeClr val="tx1"/>
                </a:solidFill>
                <a:latin typeface="Corbel" pitchFamily="34" charset="0"/>
                <a:cs typeface="Arial" pitchFamily="34" charset="0"/>
              </a:rPr>
              <a:t>To investigate </a:t>
            </a:r>
            <a:r>
              <a:rPr lang="en-AU" sz="2400" dirty="0">
                <a:solidFill>
                  <a:schemeClr val="tx1"/>
                </a:solidFill>
                <a:latin typeface="Corbel" pitchFamily="34" charset="0"/>
                <a:cs typeface="Arial" pitchFamily="34" charset="0"/>
              </a:rPr>
              <a:t>complaints about state government agencies, local councils and </a:t>
            </a:r>
            <a:r>
              <a:rPr lang="en-AU" sz="2400" dirty="0" smtClean="0">
                <a:solidFill>
                  <a:schemeClr val="tx1"/>
                </a:solidFill>
                <a:latin typeface="Corbel" pitchFamily="34" charset="0"/>
                <a:cs typeface="Arial" pitchFamily="34" charset="0"/>
              </a:rPr>
              <a:t>public universities</a:t>
            </a:r>
          </a:p>
          <a:p>
            <a:pPr marL="495300" indent="-495300">
              <a:spcBef>
                <a:spcPct val="100000"/>
              </a:spcBef>
              <a:buClrTx/>
            </a:pPr>
            <a:r>
              <a:rPr lang="en-AU" sz="2400" dirty="0" smtClean="0">
                <a:solidFill>
                  <a:schemeClr val="tx1"/>
                </a:solidFill>
                <a:latin typeface="Corbel" pitchFamily="34" charset="0"/>
                <a:cs typeface="Arial" pitchFamily="34" charset="0"/>
              </a:rPr>
              <a:t>Recommend </a:t>
            </a:r>
            <a:r>
              <a:rPr lang="en-AU" sz="2400" dirty="0">
                <a:solidFill>
                  <a:schemeClr val="tx1"/>
                </a:solidFill>
                <a:latin typeface="Corbel" pitchFamily="34" charset="0"/>
                <a:cs typeface="Arial" pitchFamily="34" charset="0"/>
              </a:rPr>
              <a:t>ways to fix unfair or wrong </a:t>
            </a:r>
            <a:r>
              <a:rPr lang="en-AU" sz="2400" dirty="0" smtClean="0">
                <a:solidFill>
                  <a:schemeClr val="tx1"/>
                </a:solidFill>
                <a:latin typeface="Corbel" pitchFamily="34" charset="0"/>
                <a:cs typeface="Arial" pitchFamily="34" charset="0"/>
              </a:rPr>
              <a:t>decisions</a:t>
            </a:r>
          </a:p>
          <a:p>
            <a:pPr marL="495300" indent="-495300">
              <a:spcBef>
                <a:spcPct val="100000"/>
              </a:spcBef>
              <a:buClrTx/>
            </a:pPr>
            <a:r>
              <a:rPr lang="en-AU" sz="2400" dirty="0" smtClean="0">
                <a:solidFill>
                  <a:schemeClr val="tx1"/>
                </a:solidFill>
                <a:latin typeface="Corbel" pitchFamily="34" charset="0"/>
                <a:cs typeface="Arial" pitchFamily="34" charset="0"/>
              </a:rPr>
              <a:t>Work with agencies to improve decision-making</a:t>
            </a:r>
          </a:p>
          <a:p>
            <a:pPr marL="495300" indent="-495300">
              <a:spcBef>
                <a:spcPct val="100000"/>
              </a:spcBef>
              <a:buClrTx/>
            </a:pPr>
            <a:r>
              <a:rPr lang="en-AU" sz="2400" dirty="0" smtClean="0">
                <a:solidFill>
                  <a:schemeClr val="tx1"/>
                </a:solidFill>
                <a:latin typeface="Corbel" pitchFamily="34" charset="0"/>
                <a:cs typeface="Arial" pitchFamily="34" charset="0"/>
              </a:rPr>
              <a:t>An independent </a:t>
            </a:r>
            <a:r>
              <a:rPr lang="en-AU" sz="2400" dirty="0">
                <a:solidFill>
                  <a:schemeClr val="tx1"/>
                </a:solidFill>
                <a:latin typeface="Corbel" pitchFamily="34" charset="0"/>
                <a:cs typeface="Arial" pitchFamily="34" charset="0"/>
              </a:rPr>
              <a:t>umpire – </a:t>
            </a:r>
            <a:r>
              <a:rPr lang="en-AU" sz="2400" dirty="0" smtClean="0">
                <a:solidFill>
                  <a:schemeClr val="tx1"/>
                </a:solidFill>
                <a:latin typeface="Corbel" pitchFamily="34" charset="0"/>
                <a:cs typeface="Arial" pitchFamily="34" charset="0"/>
              </a:rPr>
              <a:t>not advocate for either complainant or agency</a:t>
            </a:r>
          </a:p>
          <a:p>
            <a:pPr marL="495300" indent="-495300">
              <a:spcBef>
                <a:spcPct val="100000"/>
              </a:spcBef>
              <a:buClrTx/>
            </a:pPr>
            <a:r>
              <a:rPr lang="en-AU" sz="2400" dirty="0" smtClean="0">
                <a:solidFill>
                  <a:schemeClr val="tx1"/>
                </a:solidFill>
                <a:latin typeface="Corbel" pitchFamily="34" charset="0"/>
                <a:cs typeface="Arial" pitchFamily="34" charset="0"/>
              </a:rPr>
              <a:t>Services are </a:t>
            </a:r>
            <a:r>
              <a:rPr lang="en-AU" sz="2400" dirty="0">
                <a:solidFill>
                  <a:schemeClr val="tx1"/>
                </a:solidFill>
                <a:latin typeface="Corbel" pitchFamily="34" charset="0"/>
                <a:cs typeface="Arial" pitchFamily="34" charset="0"/>
              </a:rPr>
              <a:t>free and confidential</a:t>
            </a:r>
          </a:p>
          <a:p>
            <a:pPr marL="0" indent="0">
              <a:buNone/>
            </a:pPr>
            <a:endParaRPr lang="en-A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AU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endParaRPr lang="en-A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4521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620688"/>
            <a:ext cx="785495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CCCC00"/>
                </a:solidFill>
              </a14:hiddenFill>
            </a:ext>
          </a:extLst>
        </p:spPr>
        <p:txBody>
          <a:bodyPr/>
          <a:lstStyle/>
          <a:p>
            <a:r>
              <a:rPr lang="en-AU" sz="3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Facts and figures</a:t>
            </a:r>
            <a:endParaRPr lang="en-AU" sz="3600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628800"/>
            <a:ext cx="8496944" cy="475252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333399"/>
                </a:solidFill>
              </a14:hiddenFill>
            </a:ext>
          </a:extLst>
        </p:spPr>
        <p:txBody>
          <a:bodyPr/>
          <a:lstStyle/>
          <a:p>
            <a:pPr marL="0" indent="0" eaLnBrk="1" hangingPunct="1">
              <a:buClrTx/>
              <a:buNone/>
            </a:pPr>
            <a:r>
              <a:rPr lang="en-AU" sz="2400" dirty="0" smtClean="0">
                <a:solidFill>
                  <a:schemeClr val="tx1"/>
                </a:solidFill>
                <a:latin typeface="Corbel" pitchFamily="34" charset="0"/>
              </a:rPr>
              <a:t>In 2013-14:</a:t>
            </a:r>
          </a:p>
          <a:p>
            <a:pPr>
              <a:buClrTx/>
            </a:pPr>
            <a:r>
              <a:rPr lang="en-AU" sz="2400" dirty="0" smtClean="0">
                <a:solidFill>
                  <a:schemeClr val="tx1"/>
                </a:solidFill>
                <a:latin typeface="Corbel" pitchFamily="34" charset="0"/>
              </a:rPr>
              <a:t>we received 11,995 contacts and other inquiries</a:t>
            </a:r>
          </a:p>
          <a:p>
            <a:pPr marL="0" indent="0" eaLnBrk="1" hangingPunct="1">
              <a:buClrTx/>
              <a:buNone/>
            </a:pPr>
            <a:endParaRPr lang="en-AU" sz="2400" dirty="0">
              <a:solidFill>
                <a:schemeClr val="tx1"/>
              </a:solidFill>
              <a:latin typeface="Corbel" pitchFamily="34" charset="0"/>
            </a:endParaRPr>
          </a:p>
          <a:p>
            <a:pPr eaLnBrk="1" hangingPunct="1">
              <a:buClrTx/>
            </a:pPr>
            <a:r>
              <a:rPr lang="en-AU" sz="2400" dirty="0">
                <a:solidFill>
                  <a:schemeClr val="tx1"/>
                </a:solidFill>
                <a:latin typeface="Corbel" pitchFamily="34" charset="0"/>
              </a:rPr>
              <a:t>f</a:t>
            </a:r>
            <a:r>
              <a:rPr lang="en-AU" sz="2400" dirty="0" smtClean="0">
                <a:solidFill>
                  <a:schemeClr val="tx1"/>
                </a:solidFill>
                <a:latin typeface="Corbel" pitchFamily="34" charset="0"/>
              </a:rPr>
              <a:t>inalised 6,293 complaints</a:t>
            </a:r>
          </a:p>
          <a:p>
            <a:pPr marL="0" indent="0" eaLnBrk="1" hangingPunct="1">
              <a:buClrTx/>
              <a:buNone/>
            </a:pPr>
            <a:endParaRPr lang="en-AU" sz="2400" dirty="0" smtClean="0">
              <a:solidFill>
                <a:schemeClr val="tx1"/>
              </a:solidFill>
              <a:latin typeface="Corbel" pitchFamily="34" charset="0"/>
            </a:endParaRPr>
          </a:p>
          <a:p>
            <a:pPr eaLnBrk="1" hangingPunct="1">
              <a:buClrTx/>
            </a:pPr>
            <a:r>
              <a:rPr lang="en-AU" sz="2400" dirty="0" smtClean="0">
                <a:solidFill>
                  <a:schemeClr val="tx1"/>
                </a:solidFill>
                <a:latin typeface="Corbel" pitchFamily="34" charset="0"/>
              </a:rPr>
              <a:t>71 % of complaints were finalised in 10 working days</a:t>
            </a:r>
          </a:p>
          <a:p>
            <a:pPr eaLnBrk="1" hangingPunct="1">
              <a:buClrTx/>
            </a:pPr>
            <a:endParaRPr lang="en-AU" sz="2400" dirty="0">
              <a:solidFill>
                <a:schemeClr val="tx1"/>
              </a:solidFill>
              <a:latin typeface="Corbel" pitchFamily="34" charset="0"/>
            </a:endParaRPr>
          </a:p>
          <a:p>
            <a:pPr eaLnBrk="1" hangingPunct="1">
              <a:buClrTx/>
            </a:pPr>
            <a:r>
              <a:rPr lang="en-AU" sz="2400" dirty="0">
                <a:solidFill>
                  <a:schemeClr val="tx1"/>
                </a:solidFill>
                <a:latin typeface="Corbel" pitchFamily="34" charset="0"/>
              </a:rPr>
              <a:t>a</a:t>
            </a:r>
            <a:r>
              <a:rPr lang="en-AU" sz="2400" dirty="0" smtClean="0">
                <a:solidFill>
                  <a:schemeClr val="tx1"/>
                </a:solidFill>
                <a:latin typeface="Corbel" pitchFamily="34" charset="0"/>
              </a:rPr>
              <a:t>verage </a:t>
            </a:r>
            <a:r>
              <a:rPr lang="en-AU" sz="2400" dirty="0" smtClean="0">
                <a:solidFill>
                  <a:schemeClr val="tx1"/>
                </a:solidFill>
                <a:latin typeface="Corbel" pitchFamily="34" charset="0"/>
              </a:rPr>
              <a:t>investigation about 55 days</a:t>
            </a:r>
            <a:endParaRPr lang="en-AU" sz="2000" dirty="0">
              <a:latin typeface="Corbel" pitchFamily="34" charset="0"/>
            </a:endParaRPr>
          </a:p>
          <a:p>
            <a:pPr eaLnBrk="1" hangingPunct="1"/>
            <a:endParaRPr lang="en-AU" sz="1300" dirty="0">
              <a:latin typeface="Corbel" pitchFamily="34" charset="0"/>
            </a:endParaRPr>
          </a:p>
          <a:p>
            <a:pPr eaLnBrk="1" hangingPunct="1"/>
            <a:endParaRPr lang="en-AU" sz="1300" dirty="0">
              <a:latin typeface="Corbel" pitchFamily="34" charset="0"/>
            </a:endParaRPr>
          </a:p>
          <a:p>
            <a:pPr eaLnBrk="1" hangingPunct="1"/>
            <a:endParaRPr lang="en-AU" sz="1300" dirty="0">
              <a:latin typeface="Corbel" pitchFamily="34" charset="0"/>
            </a:endParaRPr>
          </a:p>
          <a:p>
            <a:pPr eaLnBrk="1" hangingPunct="1"/>
            <a:endParaRPr lang="en-AU" sz="1300" dirty="0">
              <a:latin typeface="Corbel" pitchFamily="34" charset="0"/>
            </a:endParaRPr>
          </a:p>
          <a:p>
            <a:pPr marL="450850" lvl="1" indent="6350"/>
            <a:endParaRPr lang="en-AU" sz="1300" i="1" dirty="0">
              <a:latin typeface="Corbel" pitchFamily="34" charset="0"/>
            </a:endParaRPr>
          </a:p>
          <a:p>
            <a:pPr marL="0" indent="0">
              <a:buNone/>
            </a:pPr>
            <a:endParaRPr lang="en-A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AU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endParaRPr lang="en-A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27418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548680"/>
            <a:ext cx="785495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CCCC00"/>
                </a:solidFill>
              </a14:hiddenFill>
            </a:ext>
          </a:extLst>
        </p:spPr>
        <p:txBody>
          <a:bodyPr/>
          <a:lstStyle/>
          <a:p>
            <a:r>
              <a:rPr lang="en-AU" sz="3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Out of </a:t>
            </a:r>
            <a:r>
              <a:rPr lang="en-AU" sz="3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jurisdiction</a:t>
            </a:r>
            <a:endParaRPr lang="en-AU" sz="3600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628800"/>
            <a:ext cx="8065591" cy="424847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333399"/>
                </a:solidFill>
              </a14:hiddenFill>
            </a:ext>
          </a:extLst>
        </p:spPr>
        <p:txBody>
          <a:bodyPr/>
          <a:lstStyle/>
          <a:p>
            <a:pPr marL="495300" indent="-495300">
              <a:lnSpc>
                <a:spcPct val="90000"/>
              </a:lnSpc>
              <a:buClrTx/>
            </a:pPr>
            <a:r>
              <a:rPr lang="en-AU" sz="2400" dirty="0">
                <a:solidFill>
                  <a:schemeClr val="tx1"/>
                </a:solidFill>
                <a:latin typeface="Corbel" pitchFamily="34" charset="0"/>
              </a:rPr>
              <a:t>Members of </a:t>
            </a:r>
            <a:r>
              <a:rPr lang="en-AU" sz="2400" dirty="0" smtClean="0">
                <a:solidFill>
                  <a:schemeClr val="tx1"/>
                </a:solidFill>
                <a:latin typeface="Corbel" pitchFamily="34" charset="0"/>
              </a:rPr>
              <a:t>Parliament</a:t>
            </a:r>
          </a:p>
          <a:p>
            <a:pPr marL="495300" indent="-495300">
              <a:lnSpc>
                <a:spcPct val="90000"/>
              </a:lnSpc>
              <a:buClrTx/>
            </a:pPr>
            <a:r>
              <a:rPr lang="en-AU" sz="2400" dirty="0" smtClean="0">
                <a:solidFill>
                  <a:schemeClr val="tx1"/>
                </a:solidFill>
                <a:latin typeface="Corbel" pitchFamily="34" charset="0"/>
              </a:rPr>
              <a:t>Decisions of </a:t>
            </a:r>
            <a:r>
              <a:rPr lang="en-AU" sz="2400" dirty="0" smtClean="0">
                <a:solidFill>
                  <a:schemeClr val="tx1"/>
                </a:solidFill>
                <a:latin typeface="Corbel" pitchFamily="34" charset="0"/>
              </a:rPr>
              <a:t>Ministers/implementation </a:t>
            </a:r>
            <a:r>
              <a:rPr lang="en-AU" sz="2400" dirty="0" smtClean="0">
                <a:solidFill>
                  <a:schemeClr val="tx1"/>
                </a:solidFill>
                <a:latin typeface="Corbel" pitchFamily="34" charset="0"/>
              </a:rPr>
              <a:t>of Cabinet decisions</a:t>
            </a:r>
          </a:p>
          <a:p>
            <a:pPr marL="495300" indent="-495300">
              <a:lnSpc>
                <a:spcPct val="90000"/>
              </a:lnSpc>
              <a:buClrTx/>
            </a:pPr>
            <a:r>
              <a:rPr lang="en-AU" sz="2400" dirty="0" smtClean="0">
                <a:solidFill>
                  <a:schemeClr val="tx1"/>
                </a:solidFill>
                <a:latin typeface="Corbel" pitchFamily="34" charset="0"/>
              </a:rPr>
              <a:t>Decisions of courts and tribunals</a:t>
            </a:r>
          </a:p>
          <a:p>
            <a:pPr marL="495300" indent="-495300">
              <a:lnSpc>
                <a:spcPct val="90000"/>
              </a:lnSpc>
              <a:buClrTx/>
            </a:pPr>
            <a:r>
              <a:rPr lang="en-AU" sz="2400" dirty="0" smtClean="0">
                <a:solidFill>
                  <a:schemeClr val="tx1"/>
                </a:solidFill>
                <a:latin typeface="Corbel" pitchFamily="34" charset="0"/>
              </a:rPr>
              <a:t>Private businesses (private universities/training providers)</a:t>
            </a:r>
          </a:p>
          <a:p>
            <a:pPr marL="495300" indent="-495300">
              <a:lnSpc>
                <a:spcPct val="90000"/>
              </a:lnSpc>
              <a:buClrTx/>
            </a:pPr>
            <a:r>
              <a:rPr lang="en-AU" sz="2400" dirty="0">
                <a:solidFill>
                  <a:schemeClr val="tx1"/>
                </a:solidFill>
                <a:latin typeface="Corbel" pitchFamily="34" charset="0"/>
              </a:rPr>
              <a:t>G</a:t>
            </a:r>
            <a:r>
              <a:rPr lang="en-AU" sz="2400" dirty="0" smtClean="0">
                <a:solidFill>
                  <a:schemeClr val="tx1"/>
                </a:solidFill>
                <a:latin typeface="Corbel" pitchFamily="34" charset="0"/>
              </a:rPr>
              <a:t>overnment-owned corporations</a:t>
            </a:r>
          </a:p>
          <a:p>
            <a:pPr marL="495300" indent="-495300">
              <a:lnSpc>
                <a:spcPct val="90000"/>
              </a:lnSpc>
              <a:buClrTx/>
            </a:pPr>
            <a:r>
              <a:rPr lang="en-AU" sz="2400" dirty="0" smtClean="0">
                <a:solidFill>
                  <a:schemeClr val="tx1"/>
                </a:solidFill>
                <a:latin typeface="Corbel" pitchFamily="34" charset="0"/>
              </a:rPr>
              <a:t>Auditor-General</a:t>
            </a:r>
          </a:p>
          <a:p>
            <a:pPr marL="495300" indent="-495300">
              <a:lnSpc>
                <a:spcPct val="90000"/>
              </a:lnSpc>
              <a:buClrTx/>
            </a:pPr>
            <a:r>
              <a:rPr lang="en-AU" sz="2400" dirty="0" smtClean="0">
                <a:solidFill>
                  <a:schemeClr val="tx1"/>
                </a:solidFill>
                <a:latin typeface="Corbel" pitchFamily="34" charset="0"/>
              </a:rPr>
              <a:t>Mediators/conciliators/Information Commissioner</a:t>
            </a:r>
          </a:p>
          <a:p>
            <a:pPr marL="495300" indent="-495300">
              <a:lnSpc>
                <a:spcPct val="90000"/>
              </a:lnSpc>
              <a:buClrTx/>
            </a:pPr>
            <a:r>
              <a:rPr lang="en-AU" sz="2400" dirty="0" smtClean="0">
                <a:solidFill>
                  <a:schemeClr val="tx1"/>
                </a:solidFill>
                <a:latin typeface="Corbel" pitchFamily="34" charset="0"/>
              </a:rPr>
              <a:t>Crime and Corruption Commission</a:t>
            </a:r>
          </a:p>
          <a:p>
            <a:pPr marL="495300" indent="-495300">
              <a:lnSpc>
                <a:spcPct val="90000"/>
              </a:lnSpc>
              <a:buClrTx/>
            </a:pPr>
            <a:r>
              <a:rPr lang="en-AU" sz="2400" dirty="0" smtClean="0">
                <a:solidFill>
                  <a:schemeClr val="tx1"/>
                </a:solidFill>
                <a:latin typeface="Corbel" pitchFamily="34" charset="0"/>
              </a:rPr>
              <a:t>Police officers (operational decisions)</a:t>
            </a:r>
          </a:p>
          <a:p>
            <a:pPr marL="495300" indent="-495300">
              <a:lnSpc>
                <a:spcPct val="90000"/>
              </a:lnSpc>
              <a:buClrTx/>
            </a:pPr>
            <a:r>
              <a:rPr lang="en-AU" sz="2400" dirty="0" smtClean="0">
                <a:solidFill>
                  <a:schemeClr val="tx1"/>
                </a:solidFill>
                <a:latin typeface="Corbel" pitchFamily="34" charset="0"/>
              </a:rPr>
              <a:t>Legal advisor to State in legal </a:t>
            </a:r>
            <a:r>
              <a:rPr lang="en-AU" sz="2400" dirty="0" smtClean="0">
                <a:solidFill>
                  <a:schemeClr val="tx1"/>
                </a:solidFill>
                <a:latin typeface="Corbel" pitchFamily="34" charset="0"/>
              </a:rPr>
              <a:t>proceedings</a:t>
            </a:r>
            <a:endParaRPr lang="en-AU" sz="2400" dirty="0">
              <a:solidFill>
                <a:schemeClr val="tx1"/>
              </a:solidFill>
              <a:latin typeface="Corbel" pitchFamily="34" charset="0"/>
            </a:endParaRPr>
          </a:p>
          <a:p>
            <a:pPr marL="0" indent="0">
              <a:buNone/>
            </a:pPr>
            <a:endParaRPr lang="en-A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AU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endParaRPr lang="en-A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74575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620688"/>
            <a:ext cx="705671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CCCC00"/>
                </a:solidFill>
              </a14:hiddenFill>
            </a:ext>
          </a:extLst>
        </p:spPr>
        <p:txBody>
          <a:bodyPr/>
          <a:lstStyle/>
          <a:p>
            <a:r>
              <a:rPr lang="en-AU" sz="360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Who can make a complaint?</a:t>
            </a:r>
            <a:endParaRPr lang="en-AU" sz="3600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916832"/>
            <a:ext cx="8065591" cy="453650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333399"/>
                </a:solidFill>
              </a14:hiddenFill>
            </a:ext>
          </a:extLst>
        </p:spPr>
        <p:txBody>
          <a:bodyPr/>
          <a:lstStyle/>
          <a:p>
            <a:pPr lvl="1">
              <a:buClrTx/>
              <a:buFont typeface="Arial" pitchFamily="34" charset="0"/>
              <a:buChar char="•"/>
            </a:pPr>
            <a:r>
              <a:rPr lang="en-AU" dirty="0">
                <a:solidFill>
                  <a:schemeClr val="tx1"/>
                </a:solidFill>
                <a:latin typeface="Corbel" pitchFamily="34" charset="0"/>
              </a:rPr>
              <a:t>Anyone directly affected by the action or </a:t>
            </a:r>
            <a:r>
              <a:rPr lang="en-AU" dirty="0" smtClean="0">
                <a:solidFill>
                  <a:schemeClr val="tx1"/>
                </a:solidFill>
                <a:latin typeface="Corbel" pitchFamily="34" charset="0"/>
              </a:rPr>
              <a:t>decision </a:t>
            </a:r>
          </a:p>
          <a:p>
            <a:pPr lvl="1">
              <a:buClrTx/>
              <a:buFont typeface="Arial" pitchFamily="34" charset="0"/>
              <a:buChar char="•"/>
            </a:pPr>
            <a:endParaRPr lang="en-AU" dirty="0">
              <a:solidFill>
                <a:schemeClr val="tx1"/>
              </a:solidFill>
              <a:latin typeface="Corbel" pitchFamily="34" charset="0"/>
            </a:endParaRPr>
          </a:p>
          <a:p>
            <a:pPr lvl="1">
              <a:buClrTx/>
              <a:buFont typeface="Arial" pitchFamily="34" charset="0"/>
              <a:buChar char="•"/>
            </a:pPr>
            <a:r>
              <a:rPr lang="en-AU" dirty="0" smtClean="0">
                <a:solidFill>
                  <a:schemeClr val="tx1"/>
                </a:solidFill>
                <a:latin typeface="Corbel" pitchFamily="34" charset="0"/>
              </a:rPr>
              <a:t>Community legal centre staff (or any other representative) can make a complaint on someone’s behalf</a:t>
            </a:r>
          </a:p>
          <a:p>
            <a:pPr lvl="1">
              <a:buClrTx/>
              <a:buFont typeface="Arial" pitchFamily="34" charset="0"/>
              <a:buChar char="•"/>
            </a:pPr>
            <a:endParaRPr lang="en-AU" dirty="0" smtClean="0">
              <a:solidFill>
                <a:schemeClr val="tx1"/>
              </a:solidFill>
              <a:latin typeface="Corbel" pitchFamily="34" charset="0"/>
            </a:endParaRPr>
          </a:p>
          <a:p>
            <a:pPr lvl="1">
              <a:buClrTx/>
              <a:buFont typeface="Arial" pitchFamily="34" charset="0"/>
              <a:buChar char="•"/>
            </a:pPr>
            <a:r>
              <a:rPr lang="en-AU" dirty="0" smtClean="0">
                <a:solidFill>
                  <a:schemeClr val="tx1"/>
                </a:solidFill>
                <a:latin typeface="Corbel" pitchFamily="34" charset="0"/>
              </a:rPr>
              <a:t>To assist clients:</a:t>
            </a:r>
          </a:p>
          <a:p>
            <a:pPr lvl="2">
              <a:buClrTx/>
              <a:buFont typeface="Corbel" panose="020B0503020204020204" pitchFamily="34" charset="0"/>
              <a:buChar char="–"/>
            </a:pPr>
            <a:r>
              <a:rPr lang="en-AU" sz="2400" dirty="0">
                <a:solidFill>
                  <a:schemeClr val="tx1"/>
                </a:solidFill>
                <a:latin typeface="Corbel" pitchFamily="34" charset="0"/>
              </a:rPr>
              <a:t>w</a:t>
            </a:r>
            <a:r>
              <a:rPr lang="en-AU" sz="2400" dirty="0" smtClean="0">
                <a:solidFill>
                  <a:schemeClr val="tx1"/>
                </a:solidFill>
                <a:latin typeface="Corbel" pitchFamily="34" charset="0"/>
              </a:rPr>
              <a:t>e have translators </a:t>
            </a:r>
            <a:r>
              <a:rPr lang="en-AU" sz="2400" dirty="0">
                <a:solidFill>
                  <a:schemeClr val="tx1"/>
                </a:solidFill>
                <a:latin typeface="Corbel" pitchFamily="34" charset="0"/>
              </a:rPr>
              <a:t>available on </a:t>
            </a:r>
            <a:r>
              <a:rPr lang="en-AU" sz="2400" dirty="0" smtClean="0">
                <a:solidFill>
                  <a:schemeClr val="tx1"/>
                </a:solidFill>
                <a:latin typeface="Corbel" pitchFamily="34" charset="0"/>
              </a:rPr>
              <a:t>request</a:t>
            </a:r>
          </a:p>
          <a:p>
            <a:pPr lvl="2">
              <a:buClrTx/>
              <a:buFont typeface="Corbel" panose="020B0503020204020204" pitchFamily="34" charset="0"/>
              <a:buChar char="–"/>
            </a:pPr>
            <a:r>
              <a:rPr lang="en-AU" sz="2400" dirty="0">
                <a:solidFill>
                  <a:schemeClr val="tx1"/>
                </a:solidFill>
                <a:latin typeface="Corbel" pitchFamily="34" charset="0"/>
              </a:rPr>
              <a:t>w</a:t>
            </a:r>
            <a:r>
              <a:rPr lang="en-AU" sz="2400" dirty="0" smtClean="0">
                <a:solidFill>
                  <a:schemeClr val="tx1"/>
                </a:solidFill>
                <a:latin typeface="Corbel" pitchFamily="34" charset="0"/>
              </a:rPr>
              <a:t>e are </a:t>
            </a:r>
            <a:r>
              <a:rPr lang="en-AU" sz="2400" dirty="0" smtClean="0">
                <a:solidFill>
                  <a:schemeClr val="tx1"/>
                </a:solidFill>
                <a:latin typeface="Corbel" pitchFamily="34" charset="0"/>
              </a:rPr>
              <a:t>a National </a:t>
            </a:r>
            <a:r>
              <a:rPr lang="en-AU" sz="2400" dirty="0">
                <a:solidFill>
                  <a:schemeClr val="tx1"/>
                </a:solidFill>
                <a:latin typeface="Corbel" pitchFamily="34" charset="0"/>
              </a:rPr>
              <a:t>Relay Service friendly organisation</a:t>
            </a:r>
            <a:endParaRPr lang="en-AU" sz="2400" dirty="0">
              <a:solidFill>
                <a:srgbClr val="000000"/>
              </a:solidFill>
              <a:latin typeface="Corbel" pitchFamily="34" charset="0"/>
            </a:endParaRPr>
          </a:p>
          <a:p>
            <a:pPr eaLnBrk="1" hangingPunct="1"/>
            <a:endParaRPr lang="en-AU" sz="2400" dirty="0">
              <a:latin typeface="Corbel" pitchFamily="34" charset="0"/>
            </a:endParaRPr>
          </a:p>
          <a:p>
            <a:pPr eaLnBrk="1" hangingPunct="1"/>
            <a:endParaRPr lang="en-AU" sz="1300" dirty="0">
              <a:latin typeface="Corbel" pitchFamily="34" charset="0"/>
            </a:endParaRPr>
          </a:p>
          <a:p>
            <a:pPr eaLnBrk="1" hangingPunct="1"/>
            <a:endParaRPr lang="en-AU" sz="1300" dirty="0">
              <a:latin typeface="Corbel" pitchFamily="34" charset="0"/>
            </a:endParaRPr>
          </a:p>
          <a:p>
            <a:pPr eaLnBrk="1" hangingPunct="1"/>
            <a:endParaRPr lang="en-AU" sz="1300" dirty="0">
              <a:latin typeface="Corbel" pitchFamily="34" charset="0"/>
            </a:endParaRPr>
          </a:p>
          <a:p>
            <a:pPr eaLnBrk="1" hangingPunct="1"/>
            <a:endParaRPr lang="en-AU" sz="1300" dirty="0">
              <a:latin typeface="Corbel" pitchFamily="34" charset="0"/>
            </a:endParaRPr>
          </a:p>
          <a:p>
            <a:pPr marL="450850" lvl="1" indent="6350"/>
            <a:endParaRPr lang="en-AU" sz="1300" i="1" dirty="0">
              <a:latin typeface="Corbel" pitchFamily="34" charset="0"/>
            </a:endParaRPr>
          </a:p>
          <a:p>
            <a:pPr marL="0" indent="0">
              <a:buNone/>
            </a:pPr>
            <a:endParaRPr lang="en-A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AU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endParaRPr lang="en-A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9858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3600" dirty="0" smtClean="0"/>
              <a:t>Complaint process</a:t>
            </a:r>
            <a:endParaRPr lang="en-A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772816"/>
            <a:ext cx="84969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1938" indent="-261938">
              <a:buFont typeface="Arial" pitchFamily="34" charset="0"/>
              <a:buChar char="•"/>
            </a:pPr>
            <a:r>
              <a:rPr lang="en-AU" sz="2400" dirty="0" smtClean="0">
                <a:latin typeface="Corbel" pitchFamily="34" charset="0"/>
              </a:rPr>
              <a:t>Has the client made a complaint to the agency involved?</a:t>
            </a:r>
          </a:p>
          <a:p>
            <a:r>
              <a:rPr lang="en-AU" sz="2400" dirty="0" smtClean="0">
                <a:latin typeface="Corbel" pitchFamily="34" charset="0"/>
              </a:rPr>
              <a:t>	</a:t>
            </a:r>
            <a:endParaRPr lang="en-AU" sz="2400" dirty="0">
              <a:latin typeface="Corbe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AU" sz="2400" dirty="0" smtClean="0">
                <a:latin typeface="Corbel" pitchFamily="34" charset="0"/>
              </a:rPr>
              <a:t>If not, lodge a complaint via the agency’s complaint management system – see the agency’s website</a:t>
            </a:r>
          </a:p>
          <a:p>
            <a:pPr marL="285750" indent="-285750">
              <a:buFont typeface="Arial" pitchFamily="34" charset="0"/>
              <a:buChar char="•"/>
            </a:pPr>
            <a:endParaRPr lang="en-AU" sz="2400" dirty="0" smtClean="0">
              <a:latin typeface="Corbe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AU" sz="2400" dirty="0" smtClean="0">
                <a:latin typeface="Corbel" pitchFamily="34" charset="0"/>
              </a:rPr>
              <a:t>Ask for internal review with the agency</a:t>
            </a:r>
          </a:p>
          <a:p>
            <a:pPr marL="285750" indent="-285750">
              <a:buFont typeface="Arial" pitchFamily="34" charset="0"/>
              <a:buChar char="•"/>
            </a:pPr>
            <a:endParaRPr lang="en-AU" sz="2400" dirty="0">
              <a:latin typeface="Corbe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AU" sz="2400" dirty="0" smtClean="0">
                <a:latin typeface="Corbel" pitchFamily="34" charset="0"/>
              </a:rPr>
              <a:t>Still </a:t>
            </a:r>
            <a:r>
              <a:rPr lang="en-AU" sz="2400" dirty="0">
                <a:latin typeface="Corbel" pitchFamily="34" charset="0"/>
              </a:rPr>
              <a:t>not </a:t>
            </a:r>
            <a:r>
              <a:rPr lang="en-AU" sz="2400" dirty="0" smtClean="0">
                <a:latin typeface="Corbel" pitchFamily="34" charset="0"/>
              </a:rPr>
              <a:t>satisfied with </a:t>
            </a:r>
            <a:r>
              <a:rPr lang="en-AU" sz="2400" dirty="0">
                <a:latin typeface="Corbel" pitchFamily="34" charset="0"/>
              </a:rPr>
              <a:t>the outcome, </a:t>
            </a:r>
            <a:r>
              <a:rPr lang="en-AU" sz="2400" dirty="0" smtClean="0">
                <a:latin typeface="Corbel" pitchFamily="34" charset="0"/>
              </a:rPr>
              <a:t>contact </a:t>
            </a:r>
            <a:r>
              <a:rPr lang="en-AU" sz="2400" dirty="0">
                <a:latin typeface="Corbel" pitchFamily="34" charset="0"/>
              </a:rPr>
              <a:t>the </a:t>
            </a:r>
            <a:r>
              <a:rPr lang="en-AU" sz="2400" dirty="0" smtClean="0">
                <a:latin typeface="Corbel" pitchFamily="34" charset="0"/>
              </a:rPr>
              <a:t/>
            </a:r>
            <a:br>
              <a:rPr lang="en-AU" sz="2400" dirty="0" smtClean="0">
                <a:latin typeface="Corbel" pitchFamily="34" charset="0"/>
              </a:rPr>
            </a:br>
            <a:r>
              <a:rPr lang="en-AU" sz="2400" dirty="0" smtClean="0">
                <a:latin typeface="Corbel" pitchFamily="34" charset="0"/>
              </a:rPr>
              <a:t>Queensland Ombudsman</a:t>
            </a:r>
            <a:endParaRPr lang="en-AU" sz="2400" dirty="0"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62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663" y="711200"/>
            <a:ext cx="6553200" cy="68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CCCC00"/>
                </a:solidFill>
              </a14:hiddenFill>
            </a:ext>
          </a:extLst>
        </p:spPr>
        <p:txBody>
          <a:bodyPr/>
          <a:lstStyle/>
          <a:p>
            <a:r>
              <a:rPr lang="en-AU" sz="3600" dirty="0" smtClean="0"/>
              <a:t>Assessing complaints</a:t>
            </a:r>
            <a:endParaRPr lang="en-AU" sz="3600" dirty="0"/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4000500" y="2846388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AU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4028" y="1561009"/>
            <a:ext cx="7200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latin typeface="Corbel" panose="020B0503020204020204" pitchFamily="34" charset="0"/>
                <a:cs typeface="Arial" panose="020B0604020202020204" pitchFamily="34" charset="0"/>
              </a:rPr>
              <a:t>All cases received </a:t>
            </a:r>
            <a:r>
              <a:rPr lang="en-AU" sz="2400" dirty="0" smtClean="0">
                <a:latin typeface="Corbel" panose="020B0503020204020204" pitchFamily="34" charset="0"/>
                <a:cs typeface="Arial" panose="020B0604020202020204" pitchFamily="34" charset="0"/>
              </a:rPr>
              <a:t>are assessed.</a:t>
            </a:r>
            <a:endParaRPr lang="en-AU" sz="2400" dirty="0">
              <a:latin typeface="Corbel" panose="020B0503020204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400" dirty="0">
              <a:latin typeface="Corbel" panose="020B0503020204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latin typeface="Corbel" panose="020B0503020204020204" pitchFamily="34" charset="0"/>
                <a:cs typeface="Arial" panose="020B0604020202020204" pitchFamily="34" charset="0"/>
              </a:rPr>
              <a:t>If they are not </a:t>
            </a:r>
            <a:r>
              <a:rPr lang="en-AU" sz="2400" dirty="0" smtClean="0">
                <a:latin typeface="Corbel" panose="020B0503020204020204" pitchFamily="34" charset="0"/>
                <a:cs typeface="Arial" panose="020B0604020202020204" pitchFamily="34" charset="0"/>
              </a:rPr>
              <a:t>premature</a:t>
            </a:r>
            <a:r>
              <a:rPr lang="en-AU" sz="2400" dirty="0">
                <a:latin typeface="Corbel" panose="020B0503020204020204" pitchFamily="34" charset="0"/>
                <a:cs typeface="Arial" panose="020B0604020202020204" pitchFamily="34" charset="0"/>
              </a:rPr>
              <a:t>, out of time or out of jurisdiction they </a:t>
            </a:r>
            <a:r>
              <a:rPr lang="en-AU" sz="2400" dirty="0" smtClean="0">
                <a:latin typeface="Corbel" panose="020B0503020204020204" pitchFamily="34" charset="0"/>
                <a:cs typeface="Arial" panose="020B0604020202020204" pitchFamily="34" charset="0"/>
              </a:rPr>
              <a:t>progress </a:t>
            </a:r>
            <a:r>
              <a:rPr lang="en-AU" sz="2400" dirty="0" smtClean="0">
                <a:latin typeface="Corbel" panose="020B0503020204020204" pitchFamily="34" charset="0"/>
                <a:cs typeface="Arial" panose="020B0604020202020204" pitchFamily="34" charset="0"/>
              </a:rPr>
              <a:t>for </a:t>
            </a:r>
            <a:r>
              <a:rPr lang="en-AU" sz="2400" dirty="0" smtClean="0">
                <a:latin typeface="Corbel" panose="020B0503020204020204" pitchFamily="34" charset="0"/>
                <a:cs typeface="Arial" panose="020B0604020202020204" pitchFamily="34" charset="0"/>
              </a:rPr>
              <a:t>investigation.</a:t>
            </a:r>
            <a:endParaRPr lang="en-AU" sz="2400" dirty="0">
              <a:latin typeface="Corbel" panose="020B0503020204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400" dirty="0">
              <a:latin typeface="Corbel" panose="020B0503020204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 smtClean="0">
                <a:latin typeface="Corbel" panose="020B0503020204020204" pitchFamily="34" charset="0"/>
                <a:cs typeface="Arial" panose="020B0604020202020204" pitchFamily="34" charset="0"/>
              </a:rPr>
              <a:t>They </a:t>
            </a:r>
            <a:r>
              <a:rPr lang="en-AU" sz="2400" dirty="0">
                <a:latin typeface="Corbel" panose="020B0503020204020204" pitchFamily="34" charset="0"/>
                <a:cs typeface="Arial" panose="020B0604020202020204" pitchFamily="34" charset="0"/>
              </a:rPr>
              <a:t>will be assessed (which may </a:t>
            </a:r>
            <a:r>
              <a:rPr lang="en-AU" sz="2400" dirty="0" smtClean="0">
                <a:latin typeface="Corbel" panose="020B0503020204020204" pitchFamily="34" charset="0"/>
                <a:cs typeface="Arial" panose="020B0604020202020204" pitchFamily="34" charset="0"/>
              </a:rPr>
              <a:t>involve </a:t>
            </a:r>
            <a:r>
              <a:rPr lang="en-AU" sz="2400" dirty="0">
                <a:latin typeface="Corbel" panose="020B0503020204020204" pitchFamily="34" charset="0"/>
                <a:cs typeface="Arial" panose="020B0604020202020204" pitchFamily="34" charset="0"/>
              </a:rPr>
              <a:t>preliminary enquiries </a:t>
            </a:r>
            <a:r>
              <a:rPr lang="en-AU" sz="2400" dirty="0" smtClean="0">
                <a:latin typeface="Corbel" panose="020B0503020204020204" pitchFamily="34" charset="0"/>
                <a:cs typeface="Arial" panose="020B0604020202020204" pitchFamily="34" charset="0"/>
              </a:rPr>
              <a:t>with </a:t>
            </a:r>
            <a:r>
              <a:rPr lang="en-AU" sz="2400" dirty="0">
                <a:latin typeface="Corbel" panose="020B0503020204020204" pitchFamily="34" charset="0"/>
                <a:cs typeface="Arial" panose="020B0604020202020204" pitchFamily="34" charset="0"/>
              </a:rPr>
              <a:t>the agency) and a decision is made to either decline or investigate</a:t>
            </a:r>
            <a:r>
              <a:rPr lang="en-AU" sz="2400" dirty="0" smtClean="0">
                <a:latin typeface="Corbel" panose="020B0503020204020204" pitchFamily="34" charset="0"/>
                <a:cs typeface="Arial" panose="020B0604020202020204" pitchFamily="34" charset="0"/>
              </a:rPr>
              <a:t>.</a:t>
            </a:r>
            <a:br>
              <a:rPr lang="en-AU" sz="2400" dirty="0" smtClean="0">
                <a:latin typeface="Corbel" panose="020B0503020204020204" pitchFamily="34" charset="0"/>
                <a:cs typeface="Arial" panose="020B0604020202020204" pitchFamily="34" charset="0"/>
              </a:rPr>
            </a:br>
            <a:r>
              <a:rPr lang="en-AU" sz="2400" dirty="0">
                <a:latin typeface="Corbel" panose="020B0503020204020204" pitchFamily="34" charset="0"/>
                <a:cs typeface="Arial" panose="020B0604020202020204" pitchFamily="34" charset="0"/>
              </a:rPr>
              <a:t>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400" dirty="0">
                <a:latin typeface="Corbel" panose="020B0503020204020204" pitchFamily="34" charset="0"/>
                <a:cs typeface="Arial" panose="020B0604020202020204" pitchFamily="34" charset="0"/>
              </a:rPr>
              <a:t>If the </a:t>
            </a:r>
            <a:r>
              <a:rPr lang="en-AU" sz="2400" dirty="0" smtClean="0">
                <a:latin typeface="Corbel" panose="020B0503020204020204" pitchFamily="34" charset="0"/>
                <a:cs typeface="Arial" panose="020B0604020202020204" pitchFamily="34" charset="0"/>
              </a:rPr>
              <a:t>complaint is declined, the client will be informed of the reasons why. </a:t>
            </a:r>
            <a:endParaRPr lang="en-AU" sz="2400" b="1" dirty="0">
              <a:latin typeface="Corbel" panose="020B05030202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03787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620688"/>
            <a:ext cx="835908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CCCC00"/>
                </a:solidFill>
              </a14:hiddenFill>
            </a:ext>
          </a:extLst>
        </p:spPr>
        <p:txBody>
          <a:bodyPr/>
          <a:lstStyle/>
          <a:p>
            <a:r>
              <a:rPr lang="en-AU" sz="3600" dirty="0"/>
              <a:t>Investigations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484784"/>
            <a:ext cx="8065591" cy="46085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333399"/>
                </a:solidFill>
              </a14:hiddenFill>
            </a:ext>
          </a:extLst>
        </p:spPr>
        <p:txBody>
          <a:bodyPr/>
          <a:lstStyle/>
          <a:p>
            <a:pPr>
              <a:buClrTx/>
            </a:pPr>
            <a:r>
              <a:rPr lang="en-AU" sz="2200" dirty="0" smtClean="0">
                <a:solidFill>
                  <a:schemeClr val="tx1"/>
                </a:solidFill>
                <a:latin typeface="Corbel" panose="020B0503020204020204" pitchFamily="34" charset="0"/>
              </a:rPr>
              <a:t>Client advised </a:t>
            </a:r>
            <a:r>
              <a:rPr lang="en-AU" sz="2200" dirty="0" smtClean="0">
                <a:solidFill>
                  <a:schemeClr val="tx1"/>
                </a:solidFill>
                <a:latin typeface="Corbel" panose="020B0503020204020204" pitchFamily="34" charset="0"/>
              </a:rPr>
              <a:t>on </a:t>
            </a:r>
            <a:r>
              <a:rPr lang="en-AU" sz="2200" dirty="0" smtClean="0">
                <a:solidFill>
                  <a:schemeClr val="tx1"/>
                </a:solidFill>
                <a:latin typeface="Corbel" panose="020B0503020204020204" pitchFamily="34" charset="0"/>
              </a:rPr>
              <a:t>the issues under investigation </a:t>
            </a:r>
            <a:r>
              <a:rPr lang="en-AU" sz="2200" dirty="0">
                <a:solidFill>
                  <a:schemeClr val="tx1"/>
                </a:solidFill>
                <a:latin typeface="Corbel" panose="020B0503020204020204" pitchFamily="34" charset="0"/>
              </a:rPr>
              <a:t>and a case plan is prepared</a:t>
            </a:r>
            <a:r>
              <a:rPr lang="en-AU" sz="2200" dirty="0" smtClean="0">
                <a:solidFill>
                  <a:schemeClr val="tx1"/>
                </a:solidFill>
                <a:latin typeface="Corbel" panose="020B0503020204020204" pitchFamily="34" charset="0"/>
              </a:rPr>
              <a:t>.</a:t>
            </a:r>
            <a:endParaRPr lang="en-AU" sz="22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>
              <a:buClrTx/>
            </a:pPr>
            <a:r>
              <a:rPr lang="en-AU" sz="2200" dirty="0">
                <a:solidFill>
                  <a:schemeClr val="tx1"/>
                </a:solidFill>
                <a:latin typeface="Corbel" panose="020B0503020204020204" pitchFamily="34" charset="0"/>
              </a:rPr>
              <a:t>Information is gathered </a:t>
            </a:r>
            <a:r>
              <a:rPr lang="en-AU" sz="2200" dirty="0" smtClean="0">
                <a:solidFill>
                  <a:schemeClr val="tx1"/>
                </a:solidFill>
                <a:latin typeface="Corbel" panose="020B0503020204020204" pitchFamily="34" charset="0"/>
              </a:rPr>
              <a:t>which may include:</a:t>
            </a:r>
            <a:endParaRPr lang="en-AU" sz="22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lvl="1">
              <a:buClrTx/>
              <a:buFont typeface="Corbel" panose="020B0503020204020204" pitchFamily="34" charset="0"/>
              <a:buChar char="–"/>
            </a:pPr>
            <a:r>
              <a:rPr lang="en-AU" sz="2200" dirty="0">
                <a:solidFill>
                  <a:schemeClr val="tx1"/>
                </a:solidFill>
                <a:latin typeface="Corbel" panose="020B0503020204020204" pitchFamily="34" charset="0"/>
              </a:rPr>
              <a:t>obtaining copies of documents from the agency</a:t>
            </a:r>
          </a:p>
          <a:p>
            <a:pPr lvl="1">
              <a:buClrTx/>
              <a:buFont typeface="Corbel" panose="020B0503020204020204" pitchFamily="34" charset="0"/>
              <a:buChar char="–"/>
            </a:pPr>
            <a:r>
              <a:rPr lang="en-AU" sz="2200" dirty="0">
                <a:solidFill>
                  <a:schemeClr val="tx1"/>
                </a:solidFill>
                <a:latin typeface="Corbel" panose="020B0503020204020204" pitchFamily="34" charset="0"/>
              </a:rPr>
              <a:t>interviews with agency </a:t>
            </a:r>
            <a:r>
              <a:rPr lang="en-AU" sz="2200" dirty="0" smtClean="0">
                <a:solidFill>
                  <a:schemeClr val="tx1"/>
                </a:solidFill>
                <a:latin typeface="Corbel" panose="020B0503020204020204" pitchFamily="34" charset="0"/>
              </a:rPr>
              <a:t>officers </a:t>
            </a:r>
            <a:endParaRPr lang="en-AU" sz="22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lvl="1">
              <a:buClrTx/>
              <a:buFont typeface="Corbel" panose="020B0503020204020204" pitchFamily="34" charset="0"/>
              <a:buChar char="–"/>
            </a:pPr>
            <a:r>
              <a:rPr lang="en-AU" sz="2200" dirty="0">
                <a:solidFill>
                  <a:schemeClr val="tx1"/>
                </a:solidFill>
                <a:latin typeface="Corbel" panose="020B0503020204020204" pitchFamily="34" charset="0"/>
              </a:rPr>
              <a:t>site inspections</a:t>
            </a:r>
          </a:p>
          <a:p>
            <a:pPr lvl="1">
              <a:buClrTx/>
              <a:buFont typeface="Corbel" panose="020B0503020204020204" pitchFamily="34" charset="0"/>
              <a:buChar char="–"/>
            </a:pPr>
            <a:r>
              <a:rPr lang="en-AU" sz="2200" dirty="0">
                <a:solidFill>
                  <a:schemeClr val="tx1"/>
                </a:solidFill>
                <a:latin typeface="Corbel" panose="020B0503020204020204" pitchFamily="34" charset="0"/>
              </a:rPr>
              <a:t>obtaining legal advice</a:t>
            </a:r>
            <a:r>
              <a:rPr lang="en-AU" sz="2200" dirty="0" smtClean="0">
                <a:solidFill>
                  <a:schemeClr val="tx1"/>
                </a:solidFill>
                <a:latin typeface="Corbel" panose="020B0503020204020204" pitchFamily="34" charset="0"/>
              </a:rPr>
              <a:t>.</a:t>
            </a:r>
            <a:r>
              <a:rPr lang="en-AU" sz="2200" dirty="0">
                <a:solidFill>
                  <a:schemeClr val="tx1"/>
                </a:solidFill>
                <a:latin typeface="Corbel" panose="020B0503020204020204" pitchFamily="34" charset="0"/>
              </a:rPr>
              <a:t> </a:t>
            </a:r>
          </a:p>
          <a:p>
            <a:pPr>
              <a:buClrTx/>
            </a:pPr>
            <a:r>
              <a:rPr lang="en-AU" sz="2200" dirty="0" smtClean="0">
                <a:solidFill>
                  <a:schemeClr val="tx1"/>
                </a:solidFill>
                <a:latin typeface="Corbel" panose="020B0503020204020204" pitchFamily="34" charset="0"/>
              </a:rPr>
              <a:t>If </a:t>
            </a:r>
            <a:r>
              <a:rPr lang="en-AU" sz="2200" dirty="0">
                <a:solidFill>
                  <a:schemeClr val="tx1"/>
                </a:solidFill>
                <a:latin typeface="Corbel" panose="020B0503020204020204" pitchFamily="34" charset="0"/>
              </a:rPr>
              <a:t>we find the agency has acted lawfully and reasonably, we </a:t>
            </a:r>
            <a:r>
              <a:rPr lang="en-AU" sz="2200" dirty="0" smtClean="0">
                <a:solidFill>
                  <a:schemeClr val="tx1"/>
                </a:solidFill>
                <a:latin typeface="Corbel" panose="020B0503020204020204" pitchFamily="34" charset="0"/>
              </a:rPr>
              <a:t>inform the client </a:t>
            </a:r>
            <a:r>
              <a:rPr lang="en-AU" sz="2200" dirty="0" smtClean="0">
                <a:solidFill>
                  <a:schemeClr val="tx1"/>
                </a:solidFill>
                <a:latin typeface="Corbel" panose="020B0503020204020204" pitchFamily="34" charset="0"/>
              </a:rPr>
              <a:t>of </a:t>
            </a:r>
            <a:r>
              <a:rPr lang="en-AU" sz="2200" dirty="0">
                <a:solidFill>
                  <a:schemeClr val="tx1"/>
                </a:solidFill>
                <a:latin typeface="Corbel" panose="020B0503020204020204" pitchFamily="34" charset="0"/>
              </a:rPr>
              <a:t>our decision and the reasons for the decision. </a:t>
            </a:r>
            <a:r>
              <a:rPr lang="en-AU" sz="2200" dirty="0" smtClean="0">
                <a:solidFill>
                  <a:schemeClr val="tx1"/>
                </a:solidFill>
                <a:latin typeface="Corbel" panose="020B0503020204020204" pitchFamily="34" charset="0"/>
              </a:rPr>
              <a:t>Also </a:t>
            </a:r>
            <a:r>
              <a:rPr lang="en-AU" sz="2200" dirty="0">
                <a:solidFill>
                  <a:schemeClr val="tx1"/>
                </a:solidFill>
                <a:latin typeface="Corbel" panose="020B0503020204020204" pitchFamily="34" charset="0"/>
              </a:rPr>
              <a:t>advise the agency that our investigation has been completed</a:t>
            </a:r>
            <a:r>
              <a:rPr lang="en-AU" sz="2200" dirty="0" smtClean="0">
                <a:solidFill>
                  <a:schemeClr val="tx1"/>
                </a:solidFill>
                <a:latin typeface="Corbel" panose="020B0503020204020204" pitchFamily="34" charset="0"/>
              </a:rPr>
              <a:t>.</a:t>
            </a:r>
          </a:p>
          <a:p>
            <a:pPr>
              <a:buClrTx/>
            </a:pPr>
            <a:r>
              <a:rPr lang="en-AU" sz="2200" dirty="0" smtClean="0">
                <a:solidFill>
                  <a:schemeClr val="tx1"/>
                </a:solidFill>
                <a:latin typeface="Corbel" panose="020B0503020204020204" pitchFamily="34" charset="0"/>
              </a:rPr>
              <a:t>If complaint upheld, recommendations made to agency and client </a:t>
            </a:r>
            <a:r>
              <a:rPr lang="en-AU" sz="2200" dirty="0" smtClean="0">
                <a:solidFill>
                  <a:schemeClr val="tx1"/>
                </a:solidFill>
                <a:latin typeface="Corbel" panose="020B0503020204020204" pitchFamily="34" charset="0"/>
              </a:rPr>
              <a:t>advised.</a:t>
            </a:r>
            <a:endParaRPr lang="en-AU" sz="22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>
              <a:spcBef>
                <a:spcPct val="100000"/>
              </a:spcBef>
              <a:buClrTx/>
            </a:pPr>
            <a:endParaRPr lang="en-AU" sz="2000" i="1" dirty="0" smtClean="0">
              <a:solidFill>
                <a:schemeClr val="tx1"/>
              </a:solidFill>
              <a:latin typeface="Corbel" pitchFamily="34" charset="0"/>
              <a:cs typeface="Arial" pitchFamily="34" charset="0"/>
            </a:endParaRPr>
          </a:p>
          <a:p>
            <a:pPr marL="0" indent="0">
              <a:spcBef>
                <a:spcPct val="100000"/>
              </a:spcBef>
              <a:buClrTx/>
              <a:buNone/>
            </a:pPr>
            <a:endParaRPr lang="en-AU" sz="2000" dirty="0" smtClean="0">
              <a:solidFill>
                <a:schemeClr val="tx1"/>
              </a:solidFill>
              <a:latin typeface="Corbel" pitchFamily="34" charset="0"/>
              <a:cs typeface="Arial" pitchFamily="34" charset="0"/>
            </a:endParaRPr>
          </a:p>
          <a:p>
            <a:pPr marL="495300" indent="-495300">
              <a:spcBef>
                <a:spcPct val="100000"/>
              </a:spcBef>
              <a:buClrTx/>
            </a:pPr>
            <a:endParaRPr lang="en-AU" sz="2000" dirty="0">
              <a:solidFill>
                <a:schemeClr val="tx1"/>
              </a:solidFill>
              <a:latin typeface="Corbel" pitchFamily="34" charset="0"/>
              <a:cs typeface="Arial" pitchFamily="34" charset="0"/>
            </a:endParaRPr>
          </a:p>
          <a:p>
            <a:pPr marL="495300" indent="-495300">
              <a:spcBef>
                <a:spcPct val="100000"/>
              </a:spcBef>
              <a:buClrTx/>
            </a:pPr>
            <a:endParaRPr lang="en-AU" sz="2400" dirty="0" smtClean="0">
              <a:solidFill>
                <a:schemeClr val="tx1"/>
              </a:solidFill>
              <a:latin typeface="Corbel" pitchFamily="34" charset="0"/>
              <a:cs typeface="Arial" pitchFamily="34" charset="0"/>
            </a:endParaRPr>
          </a:p>
          <a:p>
            <a:pPr marL="495300" indent="-495300">
              <a:spcBef>
                <a:spcPct val="100000"/>
              </a:spcBef>
              <a:buClrTx/>
            </a:pPr>
            <a:endParaRPr lang="en-AU" sz="2400" dirty="0" smtClean="0">
              <a:solidFill>
                <a:schemeClr val="tx1"/>
              </a:solidFill>
              <a:latin typeface="Corbe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A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AU" dirty="0">
              <a:solidFill>
                <a:schemeClr val="tx1"/>
              </a:solidFill>
            </a:endParaRPr>
          </a:p>
          <a:p>
            <a:pPr>
              <a:buFontTx/>
              <a:buNone/>
            </a:pPr>
            <a:endParaRPr lang="en-A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998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4" y="404664"/>
            <a:ext cx="7561535" cy="1122511"/>
          </a:xfrm>
        </p:spPr>
        <p:txBody>
          <a:bodyPr/>
          <a:lstStyle/>
          <a:p>
            <a:r>
              <a:rPr lang="en-AU" sz="3600" dirty="0" smtClean="0"/>
              <a:t>Finding maladministration</a:t>
            </a:r>
            <a:endParaRPr lang="en-AU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en-AU" sz="2400" dirty="0">
                <a:solidFill>
                  <a:schemeClr val="tx1"/>
                </a:solidFill>
                <a:latin typeface="Corbel" panose="020B0503020204020204" pitchFamily="34" charset="0"/>
              </a:rPr>
              <a:t>If we find </a:t>
            </a:r>
            <a:r>
              <a:rPr lang="en-AU" sz="2400" dirty="0" smtClean="0">
                <a:solidFill>
                  <a:schemeClr val="tx1"/>
                </a:solidFill>
                <a:latin typeface="Corbel" panose="020B0503020204020204" pitchFamily="34" charset="0"/>
              </a:rPr>
              <a:t>the agency was  unlawful, unjust or wrong (maladministration), </a:t>
            </a:r>
            <a:r>
              <a:rPr lang="en-AU" sz="2400" dirty="0">
                <a:solidFill>
                  <a:schemeClr val="tx1"/>
                </a:solidFill>
                <a:latin typeface="Corbel" panose="020B0503020204020204" pitchFamily="34" charset="0"/>
              </a:rPr>
              <a:t>we will first prepare a proposed report (including proposed opinions and recommendations) and provide it to the agency for comment.</a:t>
            </a:r>
          </a:p>
          <a:p>
            <a:pPr>
              <a:buClrTx/>
            </a:pPr>
            <a:endParaRPr lang="en-AU" sz="2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>
              <a:buClrTx/>
            </a:pPr>
            <a:r>
              <a:rPr lang="en-AU" sz="2400" dirty="0">
                <a:solidFill>
                  <a:schemeClr val="tx1"/>
                </a:solidFill>
                <a:latin typeface="Corbel" panose="020B0503020204020204" pitchFamily="34" charset="0"/>
              </a:rPr>
              <a:t>When the response is received, it is taken into account in the preparation of the final report.</a:t>
            </a:r>
          </a:p>
          <a:p>
            <a:pPr>
              <a:buClrTx/>
            </a:pPr>
            <a:endParaRPr lang="en-AU" sz="2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>
              <a:buClrTx/>
            </a:pPr>
            <a:r>
              <a:rPr lang="en-AU" sz="2400" dirty="0">
                <a:solidFill>
                  <a:schemeClr val="tx1"/>
                </a:solidFill>
                <a:latin typeface="Corbel" panose="020B0503020204020204" pitchFamily="34" charset="0"/>
              </a:rPr>
              <a:t>Proposed reports and final reports are issued by the Ombudsman.</a:t>
            </a:r>
          </a:p>
        </p:txBody>
      </p:sp>
    </p:spTree>
    <p:extLst>
      <p:ext uri="{BB962C8B-B14F-4D97-AF65-F5344CB8AC3E}">
        <p14:creationId xmlns:p14="http://schemas.microsoft.com/office/powerpoint/2010/main" val="89796598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3209</TotalTime>
  <Words>452</Words>
  <Application>Microsoft Office PowerPoint</Application>
  <PresentationFormat>On-screen Show (4:3)</PresentationFormat>
  <Paragraphs>115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Default Design</vt:lpstr>
      <vt:lpstr>5_Default Design</vt:lpstr>
      <vt:lpstr>PowerPoint Presentation</vt:lpstr>
      <vt:lpstr>Ombudsman role</vt:lpstr>
      <vt:lpstr>Facts and figures</vt:lpstr>
      <vt:lpstr>Out of jurisdiction</vt:lpstr>
      <vt:lpstr>Who can make a complaint?</vt:lpstr>
      <vt:lpstr>Complaint process</vt:lpstr>
      <vt:lpstr>Assessing complaints</vt:lpstr>
      <vt:lpstr>Investigations</vt:lpstr>
      <vt:lpstr>Finding maladministration</vt:lpstr>
      <vt:lpstr>Following up recommendations</vt:lpstr>
      <vt:lpstr>Contact 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Crossen</dc:creator>
  <cp:lastModifiedBy>Karin Crase</cp:lastModifiedBy>
  <cp:revision>132</cp:revision>
  <cp:lastPrinted>2015-05-11T23:15:05Z</cp:lastPrinted>
  <dcterms:created xsi:type="dcterms:W3CDTF">2011-04-28T00:14:01Z</dcterms:created>
  <dcterms:modified xsi:type="dcterms:W3CDTF">2015-05-15T05:09:09Z</dcterms:modified>
</cp:coreProperties>
</file>