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7" r:id="rId2"/>
  </p:sldMasterIdLst>
  <p:notesMasterIdLst>
    <p:notesMasterId r:id="rId14"/>
  </p:notesMasterIdLst>
  <p:handoutMasterIdLst>
    <p:handoutMasterId r:id="rId15"/>
  </p:handoutMasterIdLst>
  <p:sldIdLst>
    <p:sldId id="320" r:id="rId3"/>
    <p:sldId id="290" r:id="rId4"/>
    <p:sldId id="295" r:id="rId5"/>
    <p:sldId id="292" r:id="rId6"/>
    <p:sldId id="297" r:id="rId7"/>
    <p:sldId id="315" r:id="rId8"/>
    <p:sldId id="322" r:id="rId9"/>
    <p:sldId id="323" r:id="rId10"/>
    <p:sldId id="325" r:id="rId11"/>
    <p:sldId id="324" r:id="rId12"/>
    <p:sldId id="321" r:id="rId13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8" autoAdjust="0"/>
    <p:restoredTop sz="85799" autoAdjust="0"/>
  </p:normalViewPr>
  <p:slideViewPr>
    <p:cSldViewPr>
      <p:cViewPr>
        <p:scale>
          <a:sx n="100" d="100"/>
          <a:sy n="100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7088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587" y="1"/>
            <a:ext cx="2947088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2F6C82C2-1E90-4314-8FE6-381FAD5A09FB}" type="datetimeFigureOut">
              <a:rPr lang="en-AU" smtClean="0"/>
              <a:t>15/05/2015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726"/>
            <a:ext cx="2947088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587" y="9431726"/>
            <a:ext cx="2947088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ECBD06C3-A66F-45E6-A74F-2972BB88B6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1345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/>
          <a:lstStyle>
            <a:lvl1pPr algn="r">
              <a:defRPr sz="1200"/>
            </a:lvl1pPr>
          </a:lstStyle>
          <a:p>
            <a:fld id="{75B565F1-C4BA-443D-983A-C901DA71A626}" type="datetimeFigureOut">
              <a:rPr lang="en-AU" smtClean="0"/>
              <a:t>15/05/2015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1" tIns="45875" rIns="91751" bIns="45875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lIns="91751" tIns="45875" rIns="91751" bIns="458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lIns="91751" tIns="45875" rIns="91751" bIns="45875" rtlCol="0" anchor="b"/>
          <a:lstStyle>
            <a:lvl1pPr algn="r">
              <a:defRPr sz="1200"/>
            </a:lvl1pPr>
          </a:lstStyle>
          <a:p>
            <a:fld id="{863AC00F-2C8F-450A-91E7-B62E39B5622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127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DBF15-F6E9-4983-83D3-A76FC9570743}" type="slidenum">
              <a:rPr lang="en-AU">
                <a:solidFill>
                  <a:prstClr val="black"/>
                </a:solidFill>
              </a:rPr>
              <a:pPr/>
              <a:t>2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42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073" y="4716701"/>
            <a:ext cx="5539964" cy="4467702"/>
          </a:xfrm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DBF15-F6E9-4983-83D3-A76FC9570743}" type="slidenum">
              <a:rPr lang="en-AU">
                <a:solidFill>
                  <a:prstClr val="black"/>
                </a:solidFill>
              </a:rPr>
              <a:pPr/>
              <a:t>3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42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073" y="4716701"/>
            <a:ext cx="5539964" cy="4467702"/>
          </a:xfrm>
        </p:spPr>
        <p:txBody>
          <a:bodyPr/>
          <a:lstStyle/>
          <a:p>
            <a:endParaRPr lang="en-AU" sz="18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DBF15-F6E9-4983-83D3-A76FC9570743}" type="slidenum">
              <a:rPr lang="en-AU">
                <a:solidFill>
                  <a:prstClr val="black"/>
                </a:solidFill>
              </a:rPr>
              <a:pPr/>
              <a:t>4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42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073" y="4716701"/>
            <a:ext cx="5539964" cy="4467702"/>
          </a:xfrm>
        </p:spPr>
        <p:txBody>
          <a:bodyPr/>
          <a:lstStyle/>
          <a:p>
            <a:endParaRPr lang="en-AU" sz="18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DBF15-F6E9-4983-83D3-A76FC9570743}" type="slidenum">
              <a:rPr lang="en-AU">
                <a:solidFill>
                  <a:prstClr val="black"/>
                </a:solidFill>
              </a:rPr>
              <a:pPr/>
              <a:t>5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4113" cy="3724275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073" y="4716701"/>
            <a:ext cx="5539964" cy="446770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AU" sz="18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AC00F-2C8F-450A-91E7-B62E39B5622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7306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90968-E839-422C-B0C6-1E0A4693771B}" type="slidenum">
              <a:rPr lang="en-AU">
                <a:solidFill>
                  <a:prstClr val="black"/>
                </a:solidFill>
              </a:rPr>
              <a:pPr/>
              <a:t>7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7287" cy="3725862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074" y="4716701"/>
            <a:ext cx="5210073" cy="446770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z="2000" b="1" kern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DBF15-F6E9-4983-83D3-A76FC9570743}" type="slidenum">
              <a:rPr lang="en-AU">
                <a:solidFill>
                  <a:prstClr val="black"/>
                </a:solidFill>
              </a:rPr>
              <a:pPr/>
              <a:t>8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7287" cy="3725862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073" y="4716701"/>
            <a:ext cx="5539964" cy="4467702"/>
          </a:xfrm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AC00F-2C8F-450A-91E7-B62E39B5622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3372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AC00F-2C8F-450A-91E7-B62E39B56221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0091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571B4E-C7FE-44A1-A8AD-6D5FDD8C98A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84213" y="2014538"/>
            <a:ext cx="78486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A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269" tIns="52135" rIns="104269" bIns="52135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13266A"/>
                </a:solidFill>
                <a:latin typeface="Arial" charset="0"/>
              </a:rPr>
              <a:t>Public Sector Accountability</a:t>
            </a:r>
            <a:br>
              <a:rPr lang="en-US" sz="4000" b="1">
                <a:solidFill>
                  <a:srgbClr val="13266A"/>
                </a:solidFill>
                <a:latin typeface="Arial" charset="0"/>
              </a:rPr>
            </a:br>
            <a:r>
              <a:rPr lang="en-US" sz="4000" b="1">
                <a:solidFill>
                  <a:srgbClr val="13266A"/>
                </a:solidFill>
                <a:latin typeface="Arial" charset="0"/>
              </a:rPr>
              <a:t>Role of the Queensland Ombudsman</a:t>
            </a:r>
            <a:br>
              <a:rPr lang="en-US" sz="4000" b="1">
                <a:solidFill>
                  <a:srgbClr val="13266A"/>
                </a:solidFill>
                <a:latin typeface="Arial" charset="0"/>
              </a:rPr>
            </a:br>
            <a:endParaRPr lang="en-US" sz="4000" b="1">
              <a:solidFill>
                <a:srgbClr val="13266A"/>
              </a:solidFill>
              <a:latin typeface="Arial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 userDrawn="1"/>
        </p:nvSpPr>
        <p:spPr bwMode="auto">
          <a:xfrm>
            <a:off x="-1588" y="5013325"/>
            <a:ext cx="9145588" cy="1620838"/>
          </a:xfrm>
          <a:prstGeom prst="rect">
            <a:avLst/>
          </a:prstGeom>
          <a:solidFill>
            <a:srgbClr val="C8DA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 userDrawn="1"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AU" sz="2100">
                <a:solidFill>
                  <a:srgbClr val="993366"/>
                </a:solidFill>
                <a:latin typeface="Arial" charset="0"/>
                <a:cs typeface="Arial" charset="0"/>
              </a:rPr>
              <a:t> </a:t>
            </a:r>
            <a:endParaRPr lang="en-US" sz="2100">
              <a:solidFill>
                <a:srgbClr val="993366"/>
              </a:solidFill>
              <a:latin typeface="Arial" charset="0"/>
              <a:cs typeface="Arial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 userDrawn="1"/>
        </p:nvSpPr>
        <p:spPr bwMode="auto">
          <a:xfrm>
            <a:off x="0" y="4995863"/>
            <a:ext cx="5994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3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Peter Cantwell </a:t>
            </a:r>
          </a:p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2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LL.B (Hons) Solicitor</a:t>
            </a:r>
          </a:p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2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Assistant Ombudsman</a:t>
            </a:r>
          </a:p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2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Queensland Ombudsman</a:t>
            </a:r>
          </a:p>
        </p:txBody>
      </p:sp>
      <p:pic>
        <p:nvPicPr>
          <p:cNvPr id="50185" name="Picture 9" descr="QOM Logo2col_cmyk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0"/>
            <a:ext cx="1951037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13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600EA-DF33-432E-B113-17742CABB5E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77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620713"/>
            <a:ext cx="2132012" cy="5534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620713"/>
            <a:ext cx="6246813" cy="5534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25897-08B4-483F-B6D9-3AEF18B449A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8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74168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997075"/>
            <a:ext cx="4189413" cy="4157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92638" y="1997075"/>
            <a:ext cx="4189412" cy="4157663"/>
          </a:xfrm>
        </p:spPr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31BB25-927A-4086-A5EE-3F0017252CF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546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A571B4E-C7FE-44A1-A8AD-6D5FDD8C98A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84213" y="2014538"/>
            <a:ext cx="7848600" cy="144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3A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269" tIns="52135" rIns="104269" bIns="52135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>
                <a:solidFill>
                  <a:srgbClr val="13266A"/>
                </a:solidFill>
                <a:latin typeface="Arial" charset="0"/>
              </a:rPr>
              <a:t>Public Sector Accountability</a:t>
            </a:r>
            <a:br>
              <a:rPr lang="en-US" sz="4000" b="1">
                <a:solidFill>
                  <a:srgbClr val="13266A"/>
                </a:solidFill>
                <a:latin typeface="Arial" charset="0"/>
              </a:rPr>
            </a:br>
            <a:r>
              <a:rPr lang="en-US" sz="4000" b="1">
                <a:solidFill>
                  <a:srgbClr val="13266A"/>
                </a:solidFill>
                <a:latin typeface="Arial" charset="0"/>
              </a:rPr>
              <a:t>Role of the Queensland Ombudsman</a:t>
            </a:r>
            <a:br>
              <a:rPr lang="en-US" sz="4000" b="1">
                <a:solidFill>
                  <a:srgbClr val="13266A"/>
                </a:solidFill>
                <a:latin typeface="Arial" charset="0"/>
              </a:rPr>
            </a:br>
            <a:endParaRPr lang="en-US" sz="4000" b="1">
              <a:solidFill>
                <a:srgbClr val="13266A"/>
              </a:solidFill>
              <a:latin typeface="Arial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 userDrawn="1"/>
        </p:nvSpPr>
        <p:spPr bwMode="auto">
          <a:xfrm>
            <a:off x="-1588" y="5013325"/>
            <a:ext cx="9145588" cy="1620838"/>
          </a:xfrm>
          <a:prstGeom prst="rect">
            <a:avLst/>
          </a:prstGeom>
          <a:solidFill>
            <a:srgbClr val="C8DA1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endParaRPr lang="en-US" sz="21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0183" name="Rectangle 7"/>
          <p:cNvSpPr>
            <a:spLocks noChangeArrowheads="1"/>
          </p:cNvSpPr>
          <p:nvPr userDrawn="1"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AU" sz="2100">
                <a:solidFill>
                  <a:srgbClr val="993366"/>
                </a:solidFill>
                <a:latin typeface="Arial" charset="0"/>
                <a:cs typeface="Arial" charset="0"/>
              </a:rPr>
              <a:t> </a:t>
            </a:r>
            <a:endParaRPr lang="en-US" sz="2100">
              <a:solidFill>
                <a:srgbClr val="993366"/>
              </a:solidFill>
              <a:latin typeface="Arial" charset="0"/>
              <a:cs typeface="Arial" charset="0"/>
            </a:endParaRPr>
          </a:p>
        </p:txBody>
      </p:sp>
      <p:sp>
        <p:nvSpPr>
          <p:cNvPr id="50184" name="Rectangle 8"/>
          <p:cNvSpPr>
            <a:spLocks noChangeArrowheads="1"/>
          </p:cNvSpPr>
          <p:nvPr userDrawn="1"/>
        </p:nvSpPr>
        <p:spPr bwMode="auto">
          <a:xfrm>
            <a:off x="0" y="4995863"/>
            <a:ext cx="5994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3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Peter Cantwell </a:t>
            </a:r>
          </a:p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2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LL.B (Hons) Solicitor</a:t>
            </a:r>
          </a:p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2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Assistant Ombudsman</a:t>
            </a:r>
          </a:p>
          <a:p>
            <a:pPr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GB" sz="2100">
                <a:solidFill>
                  <a:srgbClr val="13266A"/>
                </a:solidFill>
                <a:latin typeface="Helvetica" pitchFamily="34" charset="0"/>
                <a:cs typeface="Arial" charset="0"/>
              </a:rPr>
              <a:t>Queensland Ombudsman</a:t>
            </a:r>
          </a:p>
        </p:txBody>
      </p:sp>
      <p:pic>
        <p:nvPicPr>
          <p:cNvPr id="50185" name="Picture 9" descr="QOM Logo2col_cmyk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0"/>
            <a:ext cx="1951037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774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B2E8-5BFB-4D3F-B91C-9AC1AD61C80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62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B6C4B-163F-4BED-821D-F72E377F065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073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97075"/>
            <a:ext cx="4189413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638" y="1997075"/>
            <a:ext cx="4189412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744C5-B152-448B-A00D-DCFAB2EB3F7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34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767D5-74EE-44C3-A754-37CBC8B6E24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368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63CBD-CEC5-44CA-944E-8EB80529B6F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028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0644B-3271-4008-89AA-971B9D29500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0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5B2E8-5BFB-4D3F-B91C-9AC1AD61C801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86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7F359-4D54-485F-A577-46EAEF9BAF5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28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429A5-84F8-4D3B-BCD2-DFD664AAD3A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359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600EA-DF33-432E-B113-17742CABB5E8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265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0038" y="620713"/>
            <a:ext cx="2132012" cy="5534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620713"/>
            <a:ext cx="6246813" cy="5534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25897-08B4-483F-B6D9-3AEF18B449A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5882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620713"/>
            <a:ext cx="74168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997075"/>
            <a:ext cx="4189413" cy="4157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92638" y="1997075"/>
            <a:ext cx="4189412" cy="4157663"/>
          </a:xfrm>
        </p:spPr>
        <p:txBody>
          <a:bodyPr/>
          <a:lstStyle/>
          <a:p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31BB25-927A-4086-A5EE-3F0017252CF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90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B6C4B-163F-4BED-821D-F72E377F065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19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997075"/>
            <a:ext cx="4189413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638" y="1997075"/>
            <a:ext cx="4189412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744C5-B152-448B-A00D-DCFAB2EB3F7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6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767D5-74EE-44C3-A754-37CBC8B6E24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3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63CBD-CEC5-44CA-944E-8EB80529B6F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13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0644B-3271-4008-89AA-971B9D29500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23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7F359-4D54-485F-A577-46EAEF9BAF5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429A5-84F8-4D3B-BCD2-DFD664AAD3A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5EBF8-1A71-423D-BC79-2E0F471A3D7D}" type="slidenum">
              <a:rPr lang="en-AU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620713"/>
            <a:ext cx="741680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97075"/>
            <a:ext cx="8531225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AU" sz="21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sz="21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42" name="Picture 18" descr="QOM Logo2col_cmyk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11525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258763" y="1412875"/>
            <a:ext cx="8705850" cy="0"/>
          </a:xfrm>
          <a:prstGeom prst="line">
            <a:avLst/>
          </a:prstGeom>
          <a:noFill/>
          <a:ln w="25400">
            <a:solidFill>
              <a:srgbClr val="0011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9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8DA14"/>
        </a:buClr>
        <a:buChar char="•"/>
        <a:defRPr sz="3200">
          <a:solidFill>
            <a:srgbClr val="1326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8DA14"/>
        </a:buClr>
        <a:buChar char="–"/>
        <a:defRPr sz="2800">
          <a:solidFill>
            <a:srgbClr val="13266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•"/>
        <a:defRPr sz="2400">
          <a:solidFill>
            <a:srgbClr val="13266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–"/>
        <a:defRPr sz="2000">
          <a:solidFill>
            <a:srgbClr val="13266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5EBF8-1A71-423D-BC79-2E0F471A3D7D}" type="slidenum">
              <a:rPr lang="en-AU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620713"/>
            <a:ext cx="7416800" cy="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97075"/>
            <a:ext cx="8531225" cy="415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69" tIns="52135" rIns="104269" bIns="52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0" y="6605588"/>
            <a:ext cx="9144000" cy="252412"/>
          </a:xfrm>
          <a:prstGeom prst="rect">
            <a:avLst/>
          </a:prstGeom>
          <a:solidFill>
            <a:srgbClr val="99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r>
              <a:rPr lang="en-AU" sz="210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sz="21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42" name="Picture 18" descr="QOM Logo2col_cmyk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115888"/>
            <a:ext cx="11525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258763" y="1412875"/>
            <a:ext cx="8705850" cy="0"/>
          </a:xfrm>
          <a:prstGeom prst="line">
            <a:avLst/>
          </a:prstGeom>
          <a:noFill/>
          <a:ln w="25400">
            <a:solidFill>
              <a:srgbClr val="0011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3266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8DA14"/>
        </a:buClr>
        <a:buChar char="•"/>
        <a:defRPr sz="3200">
          <a:solidFill>
            <a:srgbClr val="1326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8DA14"/>
        </a:buClr>
        <a:buChar char="–"/>
        <a:defRPr sz="2800">
          <a:solidFill>
            <a:srgbClr val="13266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•"/>
        <a:defRPr sz="2400">
          <a:solidFill>
            <a:srgbClr val="13266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–"/>
        <a:defRPr sz="2000">
          <a:solidFill>
            <a:srgbClr val="13266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8DA14"/>
        </a:buClr>
        <a:buChar char="»"/>
        <a:defRPr sz="2000">
          <a:solidFill>
            <a:srgbClr val="13266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997075"/>
            <a:ext cx="7849567" cy="4157663"/>
          </a:xfrm>
        </p:spPr>
        <p:txBody>
          <a:bodyPr/>
          <a:lstStyle/>
          <a:p>
            <a:pPr marL="0" indent="0" algn="ctr">
              <a:buNone/>
            </a:pPr>
            <a:r>
              <a:rPr lang="en-AU" sz="4000" b="1" dirty="0" smtClean="0">
                <a:latin typeface="+mj-lt"/>
              </a:rPr>
              <a:t>Queensland Ombudsman</a:t>
            </a:r>
          </a:p>
          <a:p>
            <a:pPr marL="0" indent="0" algn="ctr">
              <a:buNone/>
            </a:pPr>
            <a:endParaRPr lang="en-AU" sz="4000" b="1" dirty="0">
              <a:latin typeface="+mj-lt"/>
            </a:endParaRPr>
          </a:p>
          <a:p>
            <a:pPr marL="0" indent="0" algn="ctr">
              <a:buNone/>
            </a:pPr>
            <a:r>
              <a:rPr lang="en-AU" dirty="0" smtClean="0">
                <a:latin typeface="+mj-lt"/>
              </a:rPr>
              <a:t>A trusted expert in fair and just </a:t>
            </a:r>
            <a:br>
              <a:rPr lang="en-AU" dirty="0" smtClean="0">
                <a:latin typeface="+mj-lt"/>
              </a:rPr>
            </a:br>
            <a:r>
              <a:rPr lang="en-AU" dirty="0" smtClean="0">
                <a:latin typeface="+mj-lt"/>
              </a:rPr>
              <a:t>public administration</a:t>
            </a:r>
            <a:endParaRPr lang="en-A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3885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Following up recommendations</a:t>
            </a:r>
            <a:endParaRPr lang="en-AU" sz="3600" dirty="0"/>
          </a:p>
        </p:txBody>
      </p:sp>
      <p:sp>
        <p:nvSpPr>
          <p:cNvPr id="8" name="Rectangle 7"/>
          <p:cNvSpPr/>
          <p:nvPr/>
        </p:nvSpPr>
        <p:spPr>
          <a:xfrm>
            <a:off x="251520" y="1484784"/>
            <a:ext cx="763284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04000"/>
              <a:buFont typeface="Arial" pitchFamily="34" charset="0"/>
              <a:buChar char="•"/>
            </a:pPr>
            <a:r>
              <a:rPr lang="en-AU" sz="2000" dirty="0">
                <a:latin typeface="Corbel" panose="020B0503020204020204" pitchFamily="34" charset="0"/>
              </a:rPr>
              <a:t>When a final recommendation is made we ask the agency to confirm it accepts the recommendation.</a:t>
            </a:r>
          </a:p>
          <a:p>
            <a:pPr marL="342900" indent="-342900">
              <a:buSzPct val="104000"/>
              <a:buFont typeface="Arial" pitchFamily="34" charset="0"/>
              <a:buChar char="•"/>
            </a:pPr>
            <a:endParaRPr lang="en-AU" sz="2000" dirty="0">
              <a:latin typeface="Corbel" panose="020B0503020204020204" pitchFamily="34" charset="0"/>
            </a:endParaRPr>
          </a:p>
          <a:p>
            <a:pPr marL="342900" indent="-342900">
              <a:buSzPct val="104000"/>
              <a:buFont typeface="Arial" pitchFamily="34" charset="0"/>
              <a:buChar char="•"/>
            </a:pPr>
            <a:r>
              <a:rPr lang="en-AU" sz="2000" dirty="0">
                <a:latin typeface="Corbel" panose="020B0503020204020204" pitchFamily="34" charset="0"/>
              </a:rPr>
              <a:t>Once accepted, we write to the agency advising what documents are required as evidence of implementation. </a:t>
            </a:r>
            <a:r>
              <a:rPr lang="en-AU" sz="2000" dirty="0" smtClean="0">
                <a:latin typeface="Corbel" panose="020B0503020204020204" pitchFamily="34" charset="0"/>
              </a:rPr>
              <a:t>This </a:t>
            </a:r>
            <a:r>
              <a:rPr lang="en-AU" sz="2000" dirty="0">
                <a:latin typeface="Corbel" panose="020B0503020204020204" pitchFamily="34" charset="0"/>
              </a:rPr>
              <a:t>will vary depending on the recommendation.</a:t>
            </a:r>
          </a:p>
          <a:p>
            <a:pPr marL="285750" indent="-285750">
              <a:buSzPct val="104000"/>
              <a:buFont typeface="Arial" pitchFamily="34" charset="0"/>
              <a:buChar char="•"/>
            </a:pPr>
            <a:endParaRPr lang="en-AU" sz="2000" dirty="0">
              <a:latin typeface="Corbel" panose="020B0503020204020204" pitchFamily="34" charset="0"/>
            </a:endParaRPr>
          </a:p>
          <a:p>
            <a:pPr marL="342900" indent="-342900">
              <a:buSzPct val="104000"/>
              <a:buFont typeface="Arial" pitchFamily="34" charset="0"/>
              <a:buChar char="•"/>
            </a:pPr>
            <a:r>
              <a:rPr lang="en-AU" sz="2000" dirty="0">
                <a:latin typeface="Corbel" panose="020B0503020204020204" pitchFamily="34" charset="0"/>
              </a:rPr>
              <a:t>We follow up </a:t>
            </a:r>
            <a:r>
              <a:rPr lang="en-AU" sz="2000" dirty="0" smtClean="0">
                <a:latin typeface="Corbel" panose="020B0503020204020204" pitchFamily="34" charset="0"/>
              </a:rPr>
              <a:t>to </a:t>
            </a:r>
            <a:r>
              <a:rPr lang="en-AU" sz="2000" dirty="0">
                <a:latin typeface="Corbel" panose="020B0503020204020204" pitchFamily="34" charset="0"/>
              </a:rPr>
              <a:t>confirm the recommendation’s implementation.</a:t>
            </a:r>
          </a:p>
          <a:p>
            <a:pPr marL="285750" indent="-285750">
              <a:buSzPct val="104000"/>
              <a:buFont typeface="Arial" pitchFamily="34" charset="0"/>
              <a:buChar char="•"/>
            </a:pPr>
            <a:endParaRPr lang="en-AU" sz="2000" dirty="0">
              <a:latin typeface="Corbel" panose="020B0503020204020204" pitchFamily="34" charset="0"/>
            </a:endParaRPr>
          </a:p>
          <a:p>
            <a:pPr marL="342900" indent="-342900">
              <a:buSzPct val="104000"/>
              <a:buFont typeface="Arial" pitchFamily="34" charset="0"/>
              <a:buChar char="•"/>
            </a:pPr>
            <a:r>
              <a:rPr lang="en-AU" sz="2000" dirty="0" smtClean="0">
                <a:latin typeface="Corbel" panose="020B0503020204020204" pitchFamily="34" charset="0"/>
              </a:rPr>
              <a:t>Depending </a:t>
            </a:r>
            <a:r>
              <a:rPr lang="en-AU" sz="2000" dirty="0">
                <a:latin typeface="Corbel" panose="020B0503020204020204" pitchFamily="34" charset="0"/>
              </a:rPr>
              <a:t>on the nature and extent of the recommendation, it can take a long time for some recommendations to be implemented</a:t>
            </a:r>
            <a:r>
              <a:rPr lang="en-AU" sz="2000" dirty="0" smtClean="0">
                <a:latin typeface="Corbel" panose="020B0503020204020204" pitchFamily="34" charset="0"/>
              </a:rPr>
              <a:t>.</a:t>
            </a:r>
          </a:p>
          <a:p>
            <a:pPr>
              <a:buSzPct val="104000"/>
            </a:pPr>
            <a:endParaRPr lang="en-AU" sz="2000" dirty="0" smtClean="0">
              <a:latin typeface="Corbel" panose="020B0503020204020204" pitchFamily="34" charset="0"/>
            </a:endParaRPr>
          </a:p>
          <a:p>
            <a:pPr marL="342900" indent="-342900">
              <a:buSzPct val="104000"/>
              <a:buFont typeface="Arial" pitchFamily="34" charset="0"/>
              <a:buChar char="•"/>
            </a:pPr>
            <a:r>
              <a:rPr lang="en-AU" sz="2000" dirty="0" smtClean="0">
                <a:latin typeface="Corbel" panose="020B0503020204020204" pitchFamily="34" charset="0"/>
              </a:rPr>
              <a:t>Recommendations may be direct benefit to client or </a:t>
            </a:r>
            <a:r>
              <a:rPr lang="en-AU" sz="2000" dirty="0" smtClean="0">
                <a:latin typeface="Corbel" panose="020B0503020204020204" pitchFamily="34" charset="0"/>
              </a:rPr>
              <a:t>systemic.</a:t>
            </a:r>
            <a:endParaRPr lang="en-AU" sz="2000" dirty="0">
              <a:latin typeface="Corbel" panose="020B0503020204020204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AU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sz="2400" dirty="0" smtClean="0"/>
          </a:p>
          <a:p>
            <a:pPr marL="285750" indent="-285750">
              <a:buFont typeface="Arial" pitchFamily="34" charset="0"/>
              <a:buChar char="•"/>
            </a:pPr>
            <a:endParaRPr lang="en-AU" dirty="0" smtClean="0"/>
          </a:p>
          <a:p>
            <a:endParaRPr lang="en-AU" dirty="0"/>
          </a:p>
          <a:p>
            <a:pPr marL="285750" indent="-285750">
              <a:buFont typeface="Arial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4140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Contact us</a:t>
            </a:r>
            <a:endParaRPr lang="en-A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44824"/>
            <a:ext cx="8531225" cy="4157663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>www.ombudsman.qld.gov.au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/>
            </a:r>
            <a:b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>Phone (07) 3005 </a:t>
            </a: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>7000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/>
            </a:r>
            <a:b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>Free call 1800 068 908 </a:t>
            </a:r>
            <a:b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>(outside Brisbane)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/>
            </a:r>
            <a:b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</a:br>
            <a:r>
              <a:rPr lang="en-AU" dirty="0" smtClean="0">
                <a:solidFill>
                  <a:schemeClr val="tx1"/>
                </a:solidFill>
                <a:latin typeface="Corbel" panose="020B0503020204020204" pitchFamily="34" charset="0"/>
              </a:rPr>
              <a:t>ombudsman@ombudsman.qld.gov.au</a:t>
            </a:r>
            <a:endParaRPr lang="en-AU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52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785495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</a:extLst>
        </p:spPr>
        <p:txBody>
          <a:bodyPr/>
          <a:lstStyle/>
          <a:p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Ombudsman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role</a:t>
            </a:r>
            <a:endParaRPr lang="en-AU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916832"/>
            <a:ext cx="8065591" cy="4248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</a:extLst>
        </p:spPr>
        <p:txBody>
          <a:bodyPr/>
          <a:lstStyle/>
          <a:p>
            <a:pPr marL="495300" indent="-495300">
              <a:spcBef>
                <a:spcPct val="100000"/>
              </a:spcBef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To investigate </a:t>
            </a:r>
            <a:r>
              <a:rPr lang="en-AU" sz="2400" dirty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complaints about state government agencies, local councils and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public universities</a:t>
            </a:r>
          </a:p>
          <a:p>
            <a:pPr marL="495300" indent="-495300">
              <a:spcBef>
                <a:spcPct val="100000"/>
              </a:spcBef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Recommend </a:t>
            </a:r>
            <a:r>
              <a:rPr lang="en-AU" sz="2400" dirty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ways to fix unfair or wrong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decisions</a:t>
            </a:r>
          </a:p>
          <a:p>
            <a:pPr marL="495300" indent="-495300">
              <a:spcBef>
                <a:spcPct val="100000"/>
              </a:spcBef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Work with agencies to improve decision-making</a:t>
            </a:r>
          </a:p>
          <a:p>
            <a:pPr marL="495300" indent="-495300">
              <a:spcBef>
                <a:spcPct val="100000"/>
              </a:spcBef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An independent </a:t>
            </a:r>
            <a:r>
              <a:rPr lang="en-AU" sz="2400" dirty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umpire –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not advocate for either complainant or agency</a:t>
            </a:r>
          </a:p>
          <a:p>
            <a:pPr marL="495300" indent="-495300">
              <a:spcBef>
                <a:spcPct val="100000"/>
              </a:spcBef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Services are </a:t>
            </a:r>
            <a:r>
              <a:rPr lang="en-AU" sz="2400" dirty="0">
                <a:solidFill>
                  <a:schemeClr val="tx1"/>
                </a:solidFill>
                <a:latin typeface="Corbel" pitchFamily="34" charset="0"/>
                <a:cs typeface="Arial" pitchFamily="34" charset="0"/>
              </a:rPr>
              <a:t>free and confidential</a:t>
            </a:r>
          </a:p>
          <a:p>
            <a:pPr marL="0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521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785495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</a:extLst>
        </p:spPr>
        <p:txBody>
          <a:bodyPr/>
          <a:lstStyle/>
          <a:p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Facts and figures</a:t>
            </a:r>
            <a:endParaRPr lang="en-AU" sz="36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628800"/>
            <a:ext cx="8496944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</a:extLst>
        </p:spPr>
        <p:txBody>
          <a:bodyPr/>
          <a:lstStyle/>
          <a:p>
            <a:pPr marL="0" indent="0" eaLnBrk="1" hangingPunct="1">
              <a:buClrTx/>
              <a:buNone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In 2013-14:</a:t>
            </a:r>
          </a:p>
          <a:p>
            <a:pPr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we received 11,995 contacts and other inquiries</a:t>
            </a:r>
          </a:p>
          <a:p>
            <a:pPr marL="0" indent="0" eaLnBrk="1" hangingPunct="1">
              <a:buClrTx/>
              <a:buNone/>
            </a:pPr>
            <a:endParaRPr lang="en-AU" sz="2400" dirty="0">
              <a:solidFill>
                <a:schemeClr val="tx1"/>
              </a:solidFill>
              <a:latin typeface="Corbel" pitchFamily="34" charset="0"/>
            </a:endParaRPr>
          </a:p>
          <a:p>
            <a:pPr eaLnBrk="1" hangingPunct="1">
              <a:buClrTx/>
            </a:pP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f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inalised 6,293 complaints</a:t>
            </a:r>
          </a:p>
          <a:p>
            <a:pPr marL="0" indent="0" eaLnBrk="1" hangingPunct="1">
              <a:buClrTx/>
              <a:buNone/>
            </a:pPr>
            <a:endParaRPr lang="en-AU" sz="2400" dirty="0" smtClean="0">
              <a:solidFill>
                <a:schemeClr val="tx1"/>
              </a:solidFill>
              <a:latin typeface="Corbel" pitchFamily="34" charset="0"/>
            </a:endParaRPr>
          </a:p>
          <a:p>
            <a:pPr eaLnBrk="1" hangingPunct="1"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71 % of complaints were finalised in 10 working days</a:t>
            </a:r>
          </a:p>
          <a:p>
            <a:pPr eaLnBrk="1" hangingPunct="1">
              <a:buClrTx/>
            </a:pPr>
            <a:endParaRPr lang="en-AU" sz="2400" dirty="0">
              <a:solidFill>
                <a:schemeClr val="tx1"/>
              </a:solidFill>
              <a:latin typeface="Corbel" pitchFamily="34" charset="0"/>
            </a:endParaRPr>
          </a:p>
          <a:p>
            <a:pPr eaLnBrk="1" hangingPunct="1">
              <a:buClrTx/>
            </a:pP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a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verage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investigation about 55 days</a:t>
            </a:r>
            <a:endParaRPr lang="en-AU" sz="20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marL="450850" lvl="1" indent="6350"/>
            <a:endParaRPr lang="en-AU" sz="1300" i="1" dirty="0">
              <a:latin typeface="Corbel" pitchFamily="34" charset="0"/>
            </a:endParaRPr>
          </a:p>
          <a:p>
            <a:pPr marL="0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74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48680"/>
            <a:ext cx="785495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</a:extLst>
        </p:spPr>
        <p:txBody>
          <a:bodyPr/>
          <a:lstStyle/>
          <a:p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Out of </a:t>
            </a:r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jurisdiction</a:t>
            </a:r>
            <a:endParaRPr lang="en-AU" sz="36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628800"/>
            <a:ext cx="8065591" cy="4248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</a:extLst>
        </p:spPr>
        <p:txBody>
          <a:bodyPr/>
          <a:lstStyle/>
          <a:p>
            <a:pPr marL="495300" indent="-495300">
              <a:lnSpc>
                <a:spcPct val="90000"/>
              </a:lnSpc>
              <a:buClrTx/>
            </a:pP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Members of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Parliament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Decisions of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Ministers/implementation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of Cabinet decisions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Decisions of courts and tribunals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Private businesses (private universities/training providers)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G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overnment-owned corporations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Auditor-General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Mediators/conciliators/Information Commissioner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Crime and Corruption Commission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Police officers (operational decisions)</a:t>
            </a:r>
          </a:p>
          <a:p>
            <a:pPr marL="495300" indent="-495300">
              <a:lnSpc>
                <a:spcPct val="90000"/>
              </a:lnSpc>
              <a:buClrTx/>
            </a:pP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Legal advisor to State in legal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proceedings</a:t>
            </a:r>
            <a:endParaRPr lang="en-AU" sz="2400" dirty="0">
              <a:solidFill>
                <a:schemeClr val="tx1"/>
              </a:solidFill>
              <a:latin typeface="Corbel" pitchFamily="34" charset="0"/>
            </a:endParaRPr>
          </a:p>
          <a:p>
            <a:pPr marL="0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7457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705671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</a:extLst>
        </p:spPr>
        <p:txBody>
          <a:bodyPr/>
          <a:lstStyle/>
          <a:p>
            <a:r>
              <a:rPr lang="en-AU" sz="3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Who can make a complaint?</a:t>
            </a:r>
            <a:endParaRPr lang="en-AU" sz="3600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916832"/>
            <a:ext cx="8065591" cy="45365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</a:extLst>
        </p:spPr>
        <p:txBody>
          <a:bodyPr/>
          <a:lstStyle/>
          <a:p>
            <a:pPr lvl="1">
              <a:buClrTx/>
              <a:buFont typeface="Arial" pitchFamily="34" charset="0"/>
              <a:buChar char="•"/>
            </a:pPr>
            <a:r>
              <a:rPr lang="en-AU" dirty="0">
                <a:solidFill>
                  <a:schemeClr val="tx1"/>
                </a:solidFill>
                <a:latin typeface="Corbel" pitchFamily="34" charset="0"/>
              </a:rPr>
              <a:t>Anyone directly affected by the action or </a:t>
            </a:r>
            <a:r>
              <a:rPr lang="en-AU" dirty="0" smtClean="0">
                <a:solidFill>
                  <a:schemeClr val="tx1"/>
                </a:solidFill>
                <a:latin typeface="Corbel" pitchFamily="34" charset="0"/>
              </a:rPr>
              <a:t>decision </a:t>
            </a:r>
          </a:p>
          <a:p>
            <a:pPr lvl="1">
              <a:buClrTx/>
              <a:buFont typeface="Arial" pitchFamily="34" charset="0"/>
              <a:buChar char="•"/>
            </a:pPr>
            <a:endParaRPr lang="en-AU" dirty="0">
              <a:solidFill>
                <a:schemeClr val="tx1"/>
              </a:solidFill>
              <a:latin typeface="Corbel" pitchFamily="34" charset="0"/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Corbel" pitchFamily="34" charset="0"/>
              </a:rPr>
              <a:t>Community legal centre staff (or any other representative) can make a complaint on someone’s behalf</a:t>
            </a:r>
          </a:p>
          <a:p>
            <a:pPr lvl="1">
              <a:buClrTx/>
              <a:buFont typeface="Arial" pitchFamily="34" charset="0"/>
              <a:buChar char="•"/>
            </a:pPr>
            <a:endParaRPr lang="en-AU" dirty="0" smtClean="0">
              <a:solidFill>
                <a:schemeClr val="tx1"/>
              </a:solidFill>
              <a:latin typeface="Corbel" pitchFamily="34" charset="0"/>
            </a:endParaRPr>
          </a:p>
          <a:p>
            <a:pPr lvl="1">
              <a:buClrTx/>
              <a:buFont typeface="Arial" pitchFamily="34" charset="0"/>
              <a:buChar char="•"/>
            </a:pPr>
            <a:r>
              <a:rPr lang="en-AU" dirty="0" smtClean="0">
                <a:solidFill>
                  <a:schemeClr val="tx1"/>
                </a:solidFill>
                <a:latin typeface="Corbel" pitchFamily="34" charset="0"/>
              </a:rPr>
              <a:t>To assist clients:</a:t>
            </a:r>
          </a:p>
          <a:p>
            <a:pPr lvl="2">
              <a:buClrTx/>
              <a:buFont typeface="Corbel" panose="020B0503020204020204" pitchFamily="34" charset="0"/>
              <a:buChar char="–"/>
            </a:pP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w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e have translators </a:t>
            </a: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available on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request</a:t>
            </a:r>
          </a:p>
          <a:p>
            <a:pPr lvl="2">
              <a:buClrTx/>
              <a:buFont typeface="Corbel" panose="020B0503020204020204" pitchFamily="34" charset="0"/>
              <a:buChar char="–"/>
            </a:pP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w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e are </a:t>
            </a:r>
            <a:r>
              <a:rPr lang="en-AU" sz="2400" dirty="0" smtClean="0">
                <a:solidFill>
                  <a:schemeClr val="tx1"/>
                </a:solidFill>
                <a:latin typeface="Corbel" pitchFamily="34" charset="0"/>
              </a:rPr>
              <a:t>a National </a:t>
            </a:r>
            <a:r>
              <a:rPr lang="en-AU" sz="2400" dirty="0">
                <a:solidFill>
                  <a:schemeClr val="tx1"/>
                </a:solidFill>
                <a:latin typeface="Corbel" pitchFamily="34" charset="0"/>
              </a:rPr>
              <a:t>Relay Service friendly organisation</a:t>
            </a:r>
            <a:endParaRPr lang="en-AU" sz="2400" dirty="0">
              <a:solidFill>
                <a:srgbClr val="000000"/>
              </a:solidFill>
              <a:latin typeface="Corbel" pitchFamily="34" charset="0"/>
            </a:endParaRPr>
          </a:p>
          <a:p>
            <a:pPr eaLnBrk="1" hangingPunct="1"/>
            <a:endParaRPr lang="en-AU" sz="24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eaLnBrk="1" hangingPunct="1"/>
            <a:endParaRPr lang="en-AU" sz="1300" dirty="0">
              <a:latin typeface="Corbel" pitchFamily="34" charset="0"/>
            </a:endParaRPr>
          </a:p>
          <a:p>
            <a:pPr marL="450850" lvl="1" indent="6350"/>
            <a:endParaRPr lang="en-AU" sz="1300" i="1" dirty="0">
              <a:latin typeface="Corbel" pitchFamily="34" charset="0"/>
            </a:endParaRPr>
          </a:p>
          <a:p>
            <a:pPr marL="0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9858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Complaint process</a:t>
            </a:r>
            <a:endParaRPr lang="en-A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>
              <a:buFont typeface="Arial" pitchFamily="34" charset="0"/>
              <a:buChar char="•"/>
            </a:pPr>
            <a:r>
              <a:rPr lang="en-AU" sz="2400" dirty="0" smtClean="0">
                <a:latin typeface="Corbel" pitchFamily="34" charset="0"/>
              </a:rPr>
              <a:t>Has the client made a complaint to the agency involved?</a:t>
            </a:r>
          </a:p>
          <a:p>
            <a:r>
              <a:rPr lang="en-AU" sz="2400" dirty="0" smtClean="0">
                <a:latin typeface="Corbel" pitchFamily="34" charset="0"/>
              </a:rPr>
              <a:t>	</a:t>
            </a:r>
            <a:endParaRPr lang="en-AU" sz="2400" dirty="0">
              <a:latin typeface="Corbe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2400" dirty="0" smtClean="0">
                <a:latin typeface="Corbel" pitchFamily="34" charset="0"/>
              </a:rPr>
              <a:t>If not, lodge a complaint via the agency’s complaint management system – see the agency’s website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2400" dirty="0" smtClean="0">
              <a:latin typeface="Corbe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2400" dirty="0" smtClean="0">
                <a:latin typeface="Corbel" pitchFamily="34" charset="0"/>
              </a:rPr>
              <a:t>Ask for internal review with the agency</a:t>
            </a:r>
          </a:p>
          <a:p>
            <a:pPr marL="285750" indent="-285750">
              <a:buFont typeface="Arial" pitchFamily="34" charset="0"/>
              <a:buChar char="•"/>
            </a:pPr>
            <a:endParaRPr lang="en-AU" sz="2400" dirty="0">
              <a:latin typeface="Corbe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AU" sz="2400" dirty="0" smtClean="0">
                <a:latin typeface="Corbel" pitchFamily="34" charset="0"/>
              </a:rPr>
              <a:t>Still </a:t>
            </a:r>
            <a:r>
              <a:rPr lang="en-AU" sz="2400" dirty="0">
                <a:latin typeface="Corbel" pitchFamily="34" charset="0"/>
              </a:rPr>
              <a:t>not </a:t>
            </a:r>
            <a:r>
              <a:rPr lang="en-AU" sz="2400" dirty="0" smtClean="0">
                <a:latin typeface="Corbel" pitchFamily="34" charset="0"/>
              </a:rPr>
              <a:t>satisfied with </a:t>
            </a:r>
            <a:r>
              <a:rPr lang="en-AU" sz="2400" dirty="0">
                <a:latin typeface="Corbel" pitchFamily="34" charset="0"/>
              </a:rPr>
              <a:t>the outcome, </a:t>
            </a:r>
            <a:r>
              <a:rPr lang="en-AU" sz="2400" dirty="0" smtClean="0">
                <a:latin typeface="Corbel" pitchFamily="34" charset="0"/>
              </a:rPr>
              <a:t>contact </a:t>
            </a:r>
            <a:r>
              <a:rPr lang="en-AU" sz="2400" dirty="0">
                <a:latin typeface="Corbel" pitchFamily="34" charset="0"/>
              </a:rPr>
              <a:t>the </a:t>
            </a:r>
            <a:r>
              <a:rPr lang="en-AU" sz="2400" dirty="0" smtClean="0">
                <a:latin typeface="Corbel" pitchFamily="34" charset="0"/>
              </a:rPr>
              <a:t/>
            </a:r>
            <a:br>
              <a:rPr lang="en-AU" sz="2400" dirty="0" smtClean="0">
                <a:latin typeface="Corbel" pitchFamily="34" charset="0"/>
              </a:rPr>
            </a:br>
            <a:r>
              <a:rPr lang="en-AU" sz="2400" dirty="0" smtClean="0">
                <a:latin typeface="Corbel" pitchFamily="34" charset="0"/>
              </a:rPr>
              <a:t>Queensland Ombudsman</a:t>
            </a:r>
            <a:endParaRPr lang="en-AU" sz="2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2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663" y="711200"/>
            <a:ext cx="65532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</a:extLst>
        </p:spPr>
        <p:txBody>
          <a:bodyPr/>
          <a:lstStyle/>
          <a:p>
            <a:r>
              <a:rPr lang="en-AU" sz="3600" dirty="0" smtClean="0"/>
              <a:t>Assessing complaints</a:t>
            </a:r>
            <a:endParaRPr lang="en-AU" sz="3600" dirty="0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000500" y="28463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028" y="1561009"/>
            <a:ext cx="72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All cases received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are assessed.</a:t>
            </a:r>
            <a:endParaRPr lang="en-AU" sz="2400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If they are not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premature</a:t>
            </a: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, out of time or out of jurisdiction they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progress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for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investigation.</a:t>
            </a:r>
            <a:endParaRPr lang="en-AU" sz="2400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>
              <a:latin typeface="Corbel" panose="020B0503020204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They </a:t>
            </a: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will be assessed (which may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involve </a:t>
            </a: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preliminary enquiries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with </a:t>
            </a: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the agency) and a decision is made to either decline or investigate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.</a:t>
            </a:r>
            <a:b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</a:b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dirty="0">
                <a:latin typeface="Corbel" panose="020B0503020204020204" pitchFamily="34" charset="0"/>
                <a:cs typeface="Arial" panose="020B0604020202020204" pitchFamily="34" charset="0"/>
              </a:rPr>
              <a:t>If the </a:t>
            </a:r>
            <a:r>
              <a:rPr lang="en-AU" sz="2400" dirty="0" smtClean="0">
                <a:latin typeface="Corbel" panose="020B0503020204020204" pitchFamily="34" charset="0"/>
                <a:cs typeface="Arial" panose="020B0604020202020204" pitchFamily="34" charset="0"/>
              </a:rPr>
              <a:t>complaint is declined, the client will be informed of the reasons why. </a:t>
            </a:r>
            <a:endParaRPr lang="en-AU" sz="2400" b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37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20688"/>
            <a:ext cx="835908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</a:extLst>
        </p:spPr>
        <p:txBody>
          <a:bodyPr/>
          <a:lstStyle/>
          <a:p>
            <a:r>
              <a:rPr lang="en-AU" sz="3600" dirty="0"/>
              <a:t>Investigations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065591" cy="4608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</a:extLst>
        </p:spPr>
        <p:txBody>
          <a:bodyPr/>
          <a:lstStyle/>
          <a:p>
            <a:pPr>
              <a:buClrTx/>
            </a:pP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Client advised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on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the issues under investigation </a:t>
            </a: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and a case plan is prepared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  <a:endParaRPr lang="en-AU" sz="22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buClrTx/>
            </a:pP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Information is gathered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which may include:</a:t>
            </a:r>
            <a:endParaRPr lang="en-AU" sz="22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buClrTx/>
              <a:buFont typeface="Corbel" panose="020B0503020204020204" pitchFamily="34" charset="0"/>
              <a:buChar char="–"/>
            </a:pP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obtaining copies of documents from the agency</a:t>
            </a:r>
          </a:p>
          <a:p>
            <a:pPr lvl="1">
              <a:buClrTx/>
              <a:buFont typeface="Corbel" panose="020B0503020204020204" pitchFamily="34" charset="0"/>
              <a:buChar char="–"/>
            </a:pP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interviews with agency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officers </a:t>
            </a:r>
            <a:endParaRPr lang="en-AU" sz="22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1">
              <a:buClrTx/>
              <a:buFont typeface="Corbel" panose="020B0503020204020204" pitchFamily="34" charset="0"/>
              <a:buChar char="–"/>
            </a:pP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site inspections</a:t>
            </a:r>
          </a:p>
          <a:p>
            <a:pPr lvl="1">
              <a:buClrTx/>
              <a:buFont typeface="Corbel" panose="020B0503020204020204" pitchFamily="34" charset="0"/>
              <a:buChar char="–"/>
            </a:pP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obtaining legal advice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 </a:t>
            </a:r>
          </a:p>
          <a:p>
            <a:pPr>
              <a:buClrTx/>
            </a:pP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If </a:t>
            </a: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we find the agency has acted lawfully and reasonably, we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inform the client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of </a:t>
            </a: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our decision and the reasons for the decision.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Also </a:t>
            </a:r>
            <a:r>
              <a:rPr lang="en-AU" sz="2200" dirty="0">
                <a:solidFill>
                  <a:schemeClr val="tx1"/>
                </a:solidFill>
                <a:latin typeface="Corbel" panose="020B0503020204020204" pitchFamily="34" charset="0"/>
              </a:rPr>
              <a:t>advise the agency that our investigation has been completed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</a:p>
          <a:p>
            <a:pPr>
              <a:buClrTx/>
            </a:pP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If complaint upheld, recommendations made to agency and client </a:t>
            </a:r>
            <a:r>
              <a:rPr lang="en-AU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advised.</a:t>
            </a:r>
            <a:endParaRPr lang="en-AU" sz="22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spcBef>
                <a:spcPct val="100000"/>
              </a:spcBef>
              <a:buClrTx/>
            </a:pPr>
            <a:endParaRPr lang="en-AU" sz="2000" i="1" dirty="0" smtClean="0">
              <a:solidFill>
                <a:schemeClr val="tx1"/>
              </a:solidFill>
              <a:latin typeface="Corbel" pitchFamily="34" charset="0"/>
              <a:cs typeface="Arial" pitchFamily="34" charset="0"/>
            </a:endParaRPr>
          </a:p>
          <a:p>
            <a:pPr marL="0" indent="0">
              <a:spcBef>
                <a:spcPct val="100000"/>
              </a:spcBef>
              <a:buClrTx/>
              <a:buNone/>
            </a:pPr>
            <a:endParaRPr lang="en-AU" sz="2000" dirty="0" smtClean="0">
              <a:solidFill>
                <a:schemeClr val="tx1"/>
              </a:solidFill>
              <a:latin typeface="Corbel" pitchFamily="34" charset="0"/>
              <a:cs typeface="Arial" pitchFamily="34" charset="0"/>
            </a:endParaRPr>
          </a:p>
          <a:p>
            <a:pPr marL="495300" indent="-495300">
              <a:spcBef>
                <a:spcPct val="100000"/>
              </a:spcBef>
              <a:buClrTx/>
            </a:pPr>
            <a:endParaRPr lang="en-AU" sz="2000" dirty="0">
              <a:solidFill>
                <a:schemeClr val="tx1"/>
              </a:solidFill>
              <a:latin typeface="Corbel" pitchFamily="34" charset="0"/>
              <a:cs typeface="Arial" pitchFamily="34" charset="0"/>
            </a:endParaRPr>
          </a:p>
          <a:p>
            <a:pPr marL="495300" indent="-495300">
              <a:spcBef>
                <a:spcPct val="100000"/>
              </a:spcBef>
              <a:buClrTx/>
            </a:pPr>
            <a:endParaRPr lang="en-AU" sz="2400" dirty="0" smtClean="0">
              <a:solidFill>
                <a:schemeClr val="tx1"/>
              </a:solidFill>
              <a:latin typeface="Corbel" pitchFamily="34" charset="0"/>
              <a:cs typeface="Arial" pitchFamily="34" charset="0"/>
            </a:endParaRPr>
          </a:p>
          <a:p>
            <a:pPr marL="495300" indent="-495300">
              <a:spcBef>
                <a:spcPct val="100000"/>
              </a:spcBef>
              <a:buClrTx/>
            </a:pPr>
            <a:endParaRPr lang="en-AU" sz="2400" dirty="0" smtClean="0">
              <a:solidFill>
                <a:schemeClr val="tx1"/>
              </a:solidFill>
              <a:latin typeface="Corbe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98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404664"/>
            <a:ext cx="7561535" cy="1122511"/>
          </a:xfrm>
        </p:spPr>
        <p:txBody>
          <a:bodyPr/>
          <a:lstStyle/>
          <a:p>
            <a:r>
              <a:rPr lang="en-AU" sz="3600" dirty="0" smtClean="0"/>
              <a:t>Finding maladministration</a:t>
            </a:r>
            <a:endParaRPr lang="en-AU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en-AU" sz="2400" dirty="0">
                <a:solidFill>
                  <a:schemeClr val="tx1"/>
                </a:solidFill>
                <a:latin typeface="Corbel" panose="020B0503020204020204" pitchFamily="34" charset="0"/>
              </a:rPr>
              <a:t>If we find </a:t>
            </a:r>
            <a:r>
              <a:rPr lang="en-AU" sz="2400" dirty="0" smtClean="0">
                <a:solidFill>
                  <a:schemeClr val="tx1"/>
                </a:solidFill>
                <a:latin typeface="Corbel" panose="020B0503020204020204" pitchFamily="34" charset="0"/>
              </a:rPr>
              <a:t>the agency was  unlawful, unjust or wrong (maladministration), </a:t>
            </a:r>
            <a:r>
              <a:rPr lang="en-AU" sz="2400" dirty="0">
                <a:solidFill>
                  <a:schemeClr val="tx1"/>
                </a:solidFill>
                <a:latin typeface="Corbel" panose="020B0503020204020204" pitchFamily="34" charset="0"/>
              </a:rPr>
              <a:t>we will first prepare a proposed report (including proposed opinions and recommendations) and provide it to the agency for comment.</a:t>
            </a:r>
          </a:p>
          <a:p>
            <a:pPr>
              <a:buClrTx/>
            </a:pPr>
            <a:endParaRPr lang="en-AU" sz="2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buClrTx/>
            </a:pPr>
            <a:r>
              <a:rPr lang="en-AU" sz="2400" dirty="0">
                <a:solidFill>
                  <a:schemeClr val="tx1"/>
                </a:solidFill>
                <a:latin typeface="Corbel" panose="020B0503020204020204" pitchFamily="34" charset="0"/>
              </a:rPr>
              <a:t>When the response is received, it is taken into account in the preparation of the final report.</a:t>
            </a:r>
          </a:p>
          <a:p>
            <a:pPr>
              <a:buClrTx/>
            </a:pPr>
            <a:endParaRPr lang="en-AU" sz="24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>
              <a:buClrTx/>
            </a:pPr>
            <a:r>
              <a:rPr lang="en-AU" sz="2400" dirty="0">
                <a:solidFill>
                  <a:schemeClr val="tx1"/>
                </a:solidFill>
                <a:latin typeface="Corbel" panose="020B0503020204020204" pitchFamily="34" charset="0"/>
              </a:rPr>
              <a:t>Proposed reports and final reports are issued by the Ombudsman.</a:t>
            </a:r>
          </a:p>
        </p:txBody>
      </p:sp>
    </p:spTree>
    <p:extLst>
      <p:ext uri="{BB962C8B-B14F-4D97-AF65-F5344CB8AC3E}">
        <p14:creationId xmlns:p14="http://schemas.microsoft.com/office/powerpoint/2010/main" val="89796598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3209</TotalTime>
  <Words>452</Words>
  <Application>Microsoft Office PowerPoint</Application>
  <PresentationFormat>On-screen Show (4:3)</PresentationFormat>
  <Paragraphs>115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5_Default Design</vt:lpstr>
      <vt:lpstr>PowerPoint Presentation</vt:lpstr>
      <vt:lpstr>Ombudsman role</vt:lpstr>
      <vt:lpstr>Facts and figures</vt:lpstr>
      <vt:lpstr>Out of jurisdiction</vt:lpstr>
      <vt:lpstr>Who can make a complaint?</vt:lpstr>
      <vt:lpstr>Complaint process</vt:lpstr>
      <vt:lpstr>Assessing complaints</vt:lpstr>
      <vt:lpstr>Investigations</vt:lpstr>
      <vt:lpstr>Finding maladministration</vt:lpstr>
      <vt:lpstr>Following up recommendations</vt:lpstr>
      <vt:lpstr>Contact 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Crossen</dc:creator>
  <cp:lastModifiedBy>Karin Crase</cp:lastModifiedBy>
  <cp:revision>132</cp:revision>
  <cp:lastPrinted>2015-05-11T23:15:05Z</cp:lastPrinted>
  <dcterms:created xsi:type="dcterms:W3CDTF">2011-04-28T00:14:01Z</dcterms:created>
  <dcterms:modified xsi:type="dcterms:W3CDTF">2015-05-15T05:09:09Z</dcterms:modified>
</cp:coreProperties>
</file>