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56" r:id="rId2"/>
    <p:sldId id="300" r:id="rId3"/>
    <p:sldId id="314" r:id="rId4"/>
    <p:sldId id="344" r:id="rId5"/>
    <p:sldId id="343" r:id="rId6"/>
    <p:sldId id="315" r:id="rId7"/>
    <p:sldId id="322" r:id="rId8"/>
    <p:sldId id="319" r:id="rId9"/>
    <p:sldId id="316" r:id="rId10"/>
    <p:sldId id="317" r:id="rId11"/>
    <p:sldId id="320" r:id="rId12"/>
    <p:sldId id="32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43" autoAdjust="0"/>
    <p:restoredTop sz="89698" autoAdjust="0"/>
  </p:normalViewPr>
  <p:slideViewPr>
    <p:cSldViewPr>
      <p:cViewPr>
        <p:scale>
          <a:sx n="80" d="100"/>
          <a:sy n="80" d="100"/>
        </p:scale>
        <p:origin x="-1056"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E87D7D7-1ADD-4F6B-9A38-63BE4C5A4CCE}" type="datetimeFigureOut">
              <a:rPr lang="en-AU" smtClean="0"/>
              <a:t>15/04/2015</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2365B04-CE51-43E0-B38B-2642FE39DDAE}" type="slidenum">
              <a:rPr lang="en-AU" smtClean="0"/>
              <a:t>‹#›</a:t>
            </a:fld>
            <a:endParaRPr lang="en-AU"/>
          </a:p>
        </p:txBody>
      </p:sp>
    </p:spTree>
    <p:extLst>
      <p:ext uri="{BB962C8B-B14F-4D97-AF65-F5344CB8AC3E}">
        <p14:creationId xmlns:p14="http://schemas.microsoft.com/office/powerpoint/2010/main" val="4063370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365B04-CE51-43E0-B38B-2642FE39DDAE}" type="slidenum">
              <a:rPr lang="en-AU" smtClean="0"/>
              <a:t>5</a:t>
            </a:fld>
            <a:endParaRPr lang="en-AU"/>
          </a:p>
        </p:txBody>
      </p:sp>
    </p:spTree>
    <p:extLst>
      <p:ext uri="{BB962C8B-B14F-4D97-AF65-F5344CB8AC3E}">
        <p14:creationId xmlns:p14="http://schemas.microsoft.com/office/powerpoint/2010/main" val="892072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365B04-CE51-43E0-B38B-2642FE39DDAE}" type="slidenum">
              <a:rPr lang="en-AU" smtClean="0"/>
              <a:t>6</a:t>
            </a:fld>
            <a:endParaRPr lang="en-AU"/>
          </a:p>
        </p:txBody>
      </p:sp>
    </p:spTree>
    <p:extLst>
      <p:ext uri="{BB962C8B-B14F-4D97-AF65-F5344CB8AC3E}">
        <p14:creationId xmlns:p14="http://schemas.microsoft.com/office/powerpoint/2010/main" val="3693375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365B04-CE51-43E0-B38B-2642FE39DDAE}" type="slidenum">
              <a:rPr lang="en-AU" smtClean="0"/>
              <a:t>8</a:t>
            </a:fld>
            <a:endParaRPr lang="en-AU"/>
          </a:p>
        </p:txBody>
      </p:sp>
    </p:spTree>
    <p:extLst>
      <p:ext uri="{BB962C8B-B14F-4D97-AF65-F5344CB8AC3E}">
        <p14:creationId xmlns:p14="http://schemas.microsoft.com/office/powerpoint/2010/main" val="2416663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2365B04-CE51-43E0-B38B-2642FE39DDAE}" type="slidenum">
              <a:rPr lang="en-AU" smtClean="0"/>
              <a:t>9</a:t>
            </a:fld>
            <a:endParaRPr lang="en-AU"/>
          </a:p>
        </p:txBody>
      </p:sp>
    </p:spTree>
    <p:extLst>
      <p:ext uri="{BB962C8B-B14F-4D97-AF65-F5344CB8AC3E}">
        <p14:creationId xmlns:p14="http://schemas.microsoft.com/office/powerpoint/2010/main" val="2172632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8C70F5-DC71-4B31-9543-A8EDBA03DF75}" type="datetimeFigureOut">
              <a:rPr lang="en-AU" smtClean="0"/>
              <a:t>15/04/2015</a:t>
            </a:fld>
            <a:endParaRPr lang="en-AU"/>
          </a:p>
        </p:txBody>
      </p:sp>
      <p:sp>
        <p:nvSpPr>
          <p:cNvPr id="5" name="Footer Placeholder 4"/>
          <p:cNvSpPr>
            <a:spLocks noGrp="1"/>
          </p:cNvSpPr>
          <p:nvPr>
            <p:ph type="ftr" sz="quarter" idx="11"/>
          </p:nvPr>
        </p:nvSpPr>
        <p:spPr/>
        <p:txBody>
          <a:bodyPr/>
          <a:lstStyle/>
          <a:p>
            <a:endParaRPr lang="en-AU"/>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0854384D-5C76-405E-8FEC-0898EBA02475}"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C70F5-DC71-4B31-9543-A8EDBA03DF75}" type="datetimeFigureOut">
              <a:rPr lang="en-AU" smtClean="0"/>
              <a:t>15/04/2015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8C70F5-DC71-4B31-9543-A8EDBA03DF75}" type="datetimeFigureOut">
              <a:rPr lang="en-AU" smtClean="0"/>
              <a:t>15/04/2015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8C70F5-DC71-4B31-9543-A8EDBA03DF75}" type="datetimeFigureOut">
              <a:rPr lang="en-AU" smtClean="0"/>
              <a:t>15/04/2015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A8C70F5-DC71-4B31-9543-A8EDBA03DF75}" type="datetimeFigureOut">
              <a:rPr lang="en-AU" smtClean="0"/>
              <a:t>15/04/2015</a:t>
            </a:fld>
            <a:endParaRPr lang="en-AU"/>
          </a:p>
        </p:txBody>
      </p:sp>
      <p:sp>
        <p:nvSpPr>
          <p:cNvPr id="8" name="Slide Number Placeholder 7"/>
          <p:cNvSpPr>
            <a:spLocks noGrp="1"/>
          </p:cNvSpPr>
          <p:nvPr>
            <p:ph type="sldNum" sz="quarter" idx="11"/>
          </p:nvPr>
        </p:nvSpPr>
        <p:spPr/>
        <p:txBody>
          <a:bodyPr/>
          <a:lstStyle/>
          <a:p>
            <a:fld id="{0854384D-5C76-405E-8FEC-0898EBA02475}" type="slidenum">
              <a:rPr lang="en-AU" smtClean="0"/>
              <a:t>‹#›</a:t>
            </a:fld>
            <a:endParaRPr lang="en-AU"/>
          </a:p>
        </p:txBody>
      </p:sp>
      <p:sp>
        <p:nvSpPr>
          <p:cNvPr id="9" name="Footer Placeholder 8"/>
          <p:cNvSpPr>
            <a:spLocks noGrp="1"/>
          </p:cNvSpPr>
          <p:nvPr>
            <p:ph type="ftr" sz="quarter" idx="12"/>
          </p:nvPr>
        </p:nvSpPr>
        <p:spPr/>
        <p:txBody>
          <a:bodyPr/>
          <a:lstStyle/>
          <a:p>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8C70F5-DC71-4B31-9543-A8EDBA03DF75}" type="datetimeFigureOut">
              <a:rPr lang="en-AU" smtClean="0"/>
              <a:t>15/04/2015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8C70F5-DC71-4B31-9543-A8EDBA03DF75}" type="datetimeFigureOut">
              <a:rPr lang="en-AU" smtClean="0"/>
              <a:t>15/04/2015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8C70F5-DC71-4B31-9543-A8EDBA03DF75}" type="datetimeFigureOut">
              <a:rPr lang="en-AU" smtClean="0"/>
              <a:t>15/04/2015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C70F5-DC71-4B31-9543-A8EDBA03DF75}" type="datetimeFigureOut">
              <a:rPr lang="en-AU" smtClean="0"/>
              <a:t>15/04/2015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854384D-5C76-405E-8FEC-0898EBA02475}"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C70F5-DC71-4B31-9543-A8EDBA03DF75}" type="datetimeFigureOut">
              <a:rPr lang="en-AU" smtClean="0"/>
              <a:t>15/04/2015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854384D-5C76-405E-8FEC-0898EBA02475}" type="slidenum">
              <a:rPr lang="en-AU" smtClean="0"/>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8C70F5-DC71-4B31-9543-A8EDBA03DF75}" type="datetimeFigureOut">
              <a:rPr lang="en-AU" smtClean="0"/>
              <a:t>15/04/2015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0854384D-5C76-405E-8FEC-0898EBA02475}" type="slidenum">
              <a:rPr lang="en-AU" smtClean="0"/>
              <a:t>‹#›</a:t>
            </a:fld>
            <a:endParaRPr lang="en-AU"/>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17999">
              <a:schemeClr val="accent6">
                <a:lumMod val="60000"/>
                <a:lumOff val="40000"/>
              </a:schemeClr>
            </a:gs>
            <a:gs pos="36000">
              <a:schemeClr val="bg1"/>
            </a:gs>
            <a:gs pos="61000">
              <a:schemeClr val="bg1"/>
            </a:gs>
            <a:gs pos="82001">
              <a:schemeClr val="bg1"/>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A8C70F5-DC71-4B31-9543-A8EDBA03DF75}" type="datetimeFigureOut">
              <a:rPr lang="en-AU" smtClean="0"/>
              <a:t>15/04/2015</a:t>
            </a:fld>
            <a:endParaRPr lang="en-AU"/>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AU"/>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0854384D-5C76-405E-8FEC-0898EBA02475}" type="slidenum">
              <a:rPr lang="en-AU" smtClean="0"/>
              <a:t>‹#›</a:t>
            </a:fld>
            <a:endParaRPr lang="en-AU"/>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116633"/>
            <a:ext cx="6048672" cy="1440160"/>
          </a:xfrm>
        </p:spPr>
        <p:txBody>
          <a:bodyPr>
            <a:normAutofit/>
          </a:bodyPr>
          <a:lstStyle/>
          <a:p>
            <a:pPr algn="just"/>
            <a:r>
              <a:rPr lang="en-AU" sz="3300" b="1" dirty="0" smtClean="0">
                <a:latin typeface="Century Gothic" pitchFamily="34" charset="0"/>
              </a:rPr>
              <a:t>GRANDPARENTS &amp; THEIR GRANDCHILDREN</a:t>
            </a:r>
            <a:endParaRPr lang="en-AU" sz="3300" b="1" dirty="0">
              <a:latin typeface="Century Gothic" pitchFamily="34" charset="0"/>
            </a:endParaRPr>
          </a:p>
        </p:txBody>
      </p:sp>
      <p:sp>
        <p:nvSpPr>
          <p:cNvPr id="3" name="Subtitle 2"/>
          <p:cNvSpPr>
            <a:spLocks noGrp="1"/>
          </p:cNvSpPr>
          <p:nvPr>
            <p:ph type="subTitle" idx="1"/>
          </p:nvPr>
        </p:nvSpPr>
        <p:spPr>
          <a:xfrm>
            <a:off x="467544" y="2204864"/>
            <a:ext cx="7992888" cy="2520280"/>
          </a:xfrm>
        </p:spPr>
        <p:txBody>
          <a:bodyPr>
            <a:normAutofit/>
          </a:bodyPr>
          <a:lstStyle/>
          <a:p>
            <a:pPr algn="r"/>
            <a:r>
              <a:rPr lang="en-AU" sz="1800" dirty="0" smtClean="0">
                <a:solidFill>
                  <a:schemeClr val="tx1"/>
                </a:solidFill>
                <a:latin typeface="Calibri" panose="020F0502020204030204" pitchFamily="34" charset="0"/>
              </a:rPr>
              <a:t>MONDAY 27 APRIL 2015</a:t>
            </a:r>
          </a:p>
          <a:p>
            <a:endParaRPr lang="en-AU" sz="1800" u="sng" dirty="0" smtClean="0">
              <a:solidFill>
                <a:schemeClr val="tx1"/>
              </a:solidFill>
              <a:latin typeface="Calibri" panose="020F0502020204030204" pitchFamily="34" charset="0"/>
            </a:endParaRPr>
          </a:p>
          <a:p>
            <a:r>
              <a:rPr lang="en-AU" sz="1800" u="sng" dirty="0" smtClean="0">
                <a:solidFill>
                  <a:schemeClr val="tx1"/>
                </a:solidFill>
                <a:latin typeface="Calibri" panose="020F0502020204030204" pitchFamily="34" charset="0"/>
              </a:rPr>
              <a:t>Presented by:</a:t>
            </a:r>
          </a:p>
          <a:p>
            <a:pPr algn="l"/>
            <a:r>
              <a:rPr lang="en-AU" sz="2400" dirty="0" smtClean="0">
                <a:solidFill>
                  <a:schemeClr val="tx1"/>
                </a:solidFill>
                <a:latin typeface="Calibri" panose="020F0502020204030204" pitchFamily="34" charset="0"/>
              </a:rPr>
              <a:t>Joseph Ho </a:t>
            </a:r>
          </a:p>
          <a:p>
            <a:pPr algn="l"/>
            <a:r>
              <a:rPr lang="en-AU" sz="1800" dirty="0" smtClean="0">
                <a:solidFill>
                  <a:schemeClr val="tx1"/>
                </a:solidFill>
                <a:latin typeface="Calibri" panose="020F0502020204030204" pitchFamily="34" charset="0"/>
              </a:rPr>
              <a:t>child support/family law solicitor, </a:t>
            </a:r>
          </a:p>
          <a:p>
            <a:pPr algn="l"/>
            <a:r>
              <a:rPr lang="en-AU" sz="1800" dirty="0" smtClean="0">
                <a:solidFill>
                  <a:schemeClr val="tx1"/>
                </a:solidFill>
                <a:latin typeface="Calibri" panose="020F0502020204030204" pitchFamily="34" charset="0"/>
              </a:rPr>
              <a:t>caxton legal centre </a:t>
            </a:r>
            <a:r>
              <a:rPr lang="en-AU" sz="1800" dirty="0" err="1" smtClean="0">
                <a:solidFill>
                  <a:schemeClr val="tx1"/>
                </a:solidFill>
                <a:latin typeface="Calibri" panose="020F0502020204030204" pitchFamily="34" charset="0"/>
              </a:rPr>
              <a:t>inc.</a:t>
            </a:r>
            <a:endParaRPr lang="en-AU" sz="1800" dirty="0" smtClean="0">
              <a:solidFill>
                <a:schemeClr val="tx1"/>
              </a:solidFill>
              <a:latin typeface="Calibri" panose="020F0502020204030204" pitchFamily="34" charset="0"/>
            </a:endParaRPr>
          </a:p>
        </p:txBody>
      </p:sp>
      <p:pic>
        <p:nvPicPr>
          <p:cNvPr id="1026"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251520" y="330461"/>
            <a:ext cx="1728191" cy="1508105"/>
          </a:xfrm>
          <a:prstGeom prst="rect">
            <a:avLst/>
          </a:prstGeom>
          <a:noFill/>
        </p:spPr>
        <p:txBody>
          <a:bodyPr wrap="square" rtlCol="0">
            <a:spAutoFit/>
          </a:bodyPr>
          <a:lstStyle/>
          <a:p>
            <a:pPr algn="ctr"/>
            <a:endParaRPr lang="en-AU" sz="2300" b="1" dirty="0" smtClean="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1" name="Rounded Rectangle 10"/>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48627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000" b="1" dirty="0" smtClean="0">
                <a:latin typeface="Century Gothic" pitchFamily="34" charset="0"/>
              </a:rPr>
              <a:t>The financials</a:t>
            </a:r>
            <a:endParaRPr lang="en-AU" sz="30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251520" y="2225194"/>
            <a:ext cx="8568240" cy="3139321"/>
          </a:xfrm>
          <a:prstGeom prst="rect">
            <a:avLst/>
          </a:prstGeom>
          <a:noFill/>
        </p:spPr>
        <p:txBody>
          <a:bodyPr wrap="square" rtlCol="0">
            <a:spAutoFit/>
          </a:bodyPr>
          <a:lstStyle/>
          <a:p>
            <a:pPr marL="457200" indent="-457200">
              <a:buAutoNum type="alphaLcParenBoth"/>
            </a:pPr>
            <a:r>
              <a:rPr lang="en-AU" sz="2200" dirty="0" smtClean="0">
                <a:latin typeface="Calibri" panose="020F0502020204030204" pitchFamily="34" charset="0"/>
              </a:rPr>
              <a:t>Child Support – can apply for child support against both parents (see attached factsheet)</a:t>
            </a:r>
          </a:p>
          <a:p>
            <a:pPr marL="457200" indent="-457200">
              <a:buAutoNum type="alphaLcParenBoth"/>
            </a:pPr>
            <a:r>
              <a:rPr lang="en-AU" sz="2200" dirty="0" smtClean="0">
                <a:latin typeface="Calibri" panose="020F0502020204030204" pitchFamily="34" charset="0"/>
              </a:rPr>
              <a:t>Centrelink – may be eligible for certain benefits (see attached factsheet)</a:t>
            </a:r>
          </a:p>
          <a:p>
            <a:pPr marL="457200" indent="-457200">
              <a:buAutoNum type="alphaLcParenBoth"/>
            </a:pPr>
            <a:r>
              <a:rPr lang="en-AU" sz="2200" dirty="0" smtClean="0">
                <a:latin typeface="Calibri" panose="020F0502020204030204" pitchFamily="34" charset="0"/>
              </a:rPr>
              <a:t>Other – “family provision” claim – s 40 of the Succession Act 1981 (Qld) – the applicant grandchild must be wholly or substantially maintained or supported by the deceased (otherwise than for full valuable consideration) at the date of death and the applicant grandchild must be under the age of 18 years  </a:t>
            </a:r>
            <a:endParaRPr lang="en-AU" sz="2200" dirty="0">
              <a:latin typeface="Calibri" panose="020F0502020204030204" pitchFamily="34" charset="0"/>
            </a:endParaRPr>
          </a:p>
        </p:txBody>
      </p:sp>
    </p:spTree>
    <p:extLst>
      <p:ext uri="{BB962C8B-B14F-4D97-AF65-F5344CB8AC3E}">
        <p14:creationId xmlns:p14="http://schemas.microsoft.com/office/powerpoint/2010/main" val="3866704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smtClean="0">
                <a:latin typeface="Century Gothic" pitchFamily="34" charset="0"/>
              </a:rPr>
              <a:t>summary</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683568" y="2636912"/>
            <a:ext cx="7704856" cy="1938992"/>
          </a:xfrm>
          <a:prstGeom prst="rect">
            <a:avLst/>
          </a:prstGeom>
          <a:noFill/>
        </p:spPr>
        <p:txBody>
          <a:bodyPr wrap="square" rtlCol="0">
            <a:spAutoFit/>
          </a:bodyPr>
          <a:lstStyle/>
          <a:p>
            <a:r>
              <a:rPr lang="en-AU" sz="2400" dirty="0" smtClean="0">
                <a:latin typeface="Calibri" panose="020F0502020204030204" pitchFamily="34" charset="0"/>
              </a:rPr>
              <a:t>As grandparents continue  play an ever increasing role in the lives of their grandchildren, there will be a corresponding increase in the demand for legal advice and assistance from this cohort of  clients, particularly, at the community legal service sector level.   </a:t>
            </a:r>
            <a:endParaRPr lang="en-AU" sz="2400" dirty="0">
              <a:latin typeface="Calibri" panose="020F0502020204030204" pitchFamily="34" charset="0"/>
            </a:endParaRPr>
          </a:p>
        </p:txBody>
      </p:sp>
    </p:spTree>
    <p:extLst>
      <p:ext uri="{BB962C8B-B14F-4D97-AF65-F5344CB8AC3E}">
        <p14:creationId xmlns:p14="http://schemas.microsoft.com/office/powerpoint/2010/main" val="342289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QUESTIONS?</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2929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61981" y="81053"/>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226018" y="1615901"/>
            <a:ext cx="8568240" cy="771757"/>
          </a:xfrm>
          <a:prstGeom prst="rect">
            <a:avLst/>
          </a:prstGeom>
          <a:noFill/>
        </p:spPr>
        <p:txBody>
          <a:bodyPr wrap="square" rtlCol="0">
            <a:spAutoFit/>
          </a:bodyPr>
          <a:lstStyle/>
          <a:p>
            <a:endParaRPr lang="en-AU" dirty="0"/>
          </a:p>
        </p:txBody>
      </p:sp>
      <p:pic>
        <p:nvPicPr>
          <p:cNvPr id="1028" name="Picture 4" descr="http://1.bp.blogspot.com/-eUv20bxyDlY/UJvlmaiG13I/AAAAAAAAUfg/meaT1JGf-1M/s1600/questio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867" y="2001779"/>
            <a:ext cx="5112345" cy="3262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09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6471" y="261035"/>
            <a:ext cx="6061953" cy="1470025"/>
          </a:xfrm>
        </p:spPr>
        <p:txBody>
          <a:bodyPr/>
          <a:lstStyle/>
          <a:p>
            <a:r>
              <a:rPr lang="en-AU" sz="3300" b="1" dirty="0" smtClean="0">
                <a:latin typeface="Century Gothic" pitchFamily="34" charset="0"/>
              </a:rPr>
              <a:t>CONTENT</a:t>
            </a:r>
            <a:endParaRPr lang="en-AU" sz="3300" b="1" dirty="0">
              <a:latin typeface="Century Gothic" pitchFamily="34" charset="0"/>
            </a:endParaRPr>
          </a:p>
        </p:txBody>
      </p:sp>
      <p:pic>
        <p:nvPicPr>
          <p:cNvPr id="1026"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ounded Rectangle 10"/>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TextBox 7"/>
          <p:cNvSpPr txBox="1"/>
          <p:nvPr/>
        </p:nvSpPr>
        <p:spPr>
          <a:xfrm>
            <a:off x="475488" y="2780928"/>
            <a:ext cx="4024504" cy="1938992"/>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A – Introduction</a:t>
            </a: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B – Common Scenarios</a:t>
            </a: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C – The Legal Landscape</a:t>
            </a: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D – Locus </a:t>
            </a:r>
            <a:r>
              <a:rPr lang="en-AU" sz="1600" dirty="0" err="1" smtClean="0">
                <a:latin typeface="Calibri" panose="020F0502020204030204" pitchFamily="34" charset="0"/>
              </a:rPr>
              <a:t>Standi</a:t>
            </a:r>
            <a:endParaRPr lang="en-AU" sz="1600" dirty="0" smtClean="0">
              <a:latin typeface="Calibri" panose="020F0502020204030204" pitchFamily="34" charset="0"/>
            </a:endParaRP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E -  The “Best Interests” Principle</a:t>
            </a:r>
          </a:p>
        </p:txBody>
      </p:sp>
      <p:sp>
        <p:nvSpPr>
          <p:cNvPr id="13" name="TextBox 12"/>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2" name="TextBox 11"/>
          <p:cNvSpPr txBox="1"/>
          <p:nvPr/>
        </p:nvSpPr>
        <p:spPr>
          <a:xfrm>
            <a:off x="4925679" y="2780928"/>
            <a:ext cx="3728526" cy="1938992"/>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F – Non Parent v Parent </a:t>
            </a: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a:t>
            </a:r>
            <a:r>
              <a:rPr lang="en-AU" sz="1600" dirty="0">
                <a:latin typeface="Calibri" panose="020F0502020204030204" pitchFamily="34" charset="0"/>
              </a:rPr>
              <a:t>G</a:t>
            </a:r>
            <a:r>
              <a:rPr lang="en-AU" sz="1600" dirty="0" smtClean="0">
                <a:latin typeface="Calibri" panose="020F0502020204030204" pitchFamily="34" charset="0"/>
              </a:rPr>
              <a:t> – The Legal Process</a:t>
            </a:r>
          </a:p>
          <a:p>
            <a:pPr marL="342900" indent="-342900">
              <a:spcBef>
                <a:spcPts val="600"/>
              </a:spcBef>
              <a:spcAft>
                <a:spcPts val="600"/>
              </a:spcAft>
              <a:buFont typeface="Arial" panose="020B0604020202020204" pitchFamily="34" charset="0"/>
              <a:buChar char="•"/>
            </a:pPr>
            <a:r>
              <a:rPr lang="en-AU" sz="1600" dirty="0" smtClean="0">
                <a:latin typeface="Calibri" panose="020F0502020204030204" pitchFamily="34" charset="0"/>
              </a:rPr>
              <a:t>Section H – The Financials</a:t>
            </a:r>
          </a:p>
          <a:p>
            <a:pPr marL="342900" indent="-342900">
              <a:spcBef>
                <a:spcPts val="600"/>
              </a:spcBef>
              <a:spcAft>
                <a:spcPts val="600"/>
              </a:spcAft>
              <a:buFont typeface="Arial" panose="020B0604020202020204" pitchFamily="34" charset="0"/>
              <a:buChar char="•"/>
            </a:pPr>
            <a:r>
              <a:rPr lang="en-AU" sz="1600" dirty="0">
                <a:latin typeface="Calibri" panose="020F0502020204030204" pitchFamily="34" charset="0"/>
              </a:rPr>
              <a:t>Section </a:t>
            </a:r>
            <a:r>
              <a:rPr lang="en-AU" sz="1600" dirty="0" smtClean="0">
                <a:latin typeface="Calibri" panose="020F0502020204030204" pitchFamily="34" charset="0"/>
              </a:rPr>
              <a:t>I </a:t>
            </a:r>
            <a:r>
              <a:rPr lang="en-AU" sz="1600" dirty="0">
                <a:latin typeface="Calibri" panose="020F0502020204030204" pitchFamily="34" charset="0"/>
              </a:rPr>
              <a:t>– Summary</a:t>
            </a:r>
          </a:p>
          <a:p>
            <a:pPr marL="342900" indent="-342900">
              <a:spcBef>
                <a:spcPts val="600"/>
              </a:spcBef>
              <a:spcAft>
                <a:spcPts val="600"/>
              </a:spcAft>
              <a:buFont typeface="Arial" panose="020B0604020202020204" pitchFamily="34" charset="0"/>
              <a:buChar char="•"/>
            </a:pPr>
            <a:r>
              <a:rPr lang="en-AU" sz="1600" dirty="0">
                <a:latin typeface="Calibri" panose="020F0502020204030204" pitchFamily="34" charset="0"/>
              </a:rPr>
              <a:t>Section </a:t>
            </a:r>
            <a:r>
              <a:rPr lang="en-AU" sz="1600" dirty="0" smtClean="0">
                <a:latin typeface="Calibri" panose="020F0502020204030204" pitchFamily="34" charset="0"/>
              </a:rPr>
              <a:t>J </a:t>
            </a:r>
            <a:r>
              <a:rPr lang="en-AU" sz="1600" dirty="0">
                <a:latin typeface="Calibri" panose="020F0502020204030204" pitchFamily="34" charset="0"/>
              </a:rPr>
              <a:t>-  Questions</a:t>
            </a:r>
            <a:r>
              <a:rPr lang="en-AU" sz="1600" dirty="0" smtClean="0">
                <a:latin typeface="Calibri" panose="020F0502020204030204" pitchFamily="34" charset="0"/>
              </a:rPr>
              <a:t>?    </a:t>
            </a:r>
            <a:endParaRPr lang="en-AU" sz="1600" dirty="0">
              <a:latin typeface="Calibri" panose="020F0502020204030204" pitchFamily="34" charset="0"/>
            </a:endParaRPr>
          </a:p>
        </p:txBody>
      </p:sp>
    </p:spTree>
    <p:extLst>
      <p:ext uri="{BB962C8B-B14F-4D97-AF65-F5344CB8AC3E}">
        <p14:creationId xmlns:p14="http://schemas.microsoft.com/office/powerpoint/2010/main" val="331383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620688"/>
            <a:ext cx="6061953" cy="1110372"/>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Introduction</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4401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251517" y="154667"/>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3" name="TextBox 12"/>
          <p:cNvSpPr txBox="1"/>
          <p:nvPr/>
        </p:nvSpPr>
        <p:spPr>
          <a:xfrm>
            <a:off x="668447" y="1737477"/>
            <a:ext cx="7704856" cy="3785652"/>
          </a:xfrm>
          <a:prstGeom prst="rect">
            <a:avLst/>
          </a:prstGeom>
          <a:noFill/>
        </p:spPr>
        <p:txBody>
          <a:bodyPr wrap="square" rtlCol="0">
            <a:spAutoFit/>
          </a:bodyPr>
          <a:lstStyle/>
          <a:p>
            <a:r>
              <a:rPr lang="en-AU" sz="2400" dirty="0" smtClean="0">
                <a:latin typeface="Calibri" panose="020F0502020204030204" pitchFamily="34" charset="0"/>
              </a:rPr>
              <a:t>Grandparents play an increasingly important role in the care of their grandchildren, either through formal full-time or shared care arrangements or through casual caring responsibilities.  This webinar will examine some of the common legal issues for grandparents, including relevant family law provisions and processes, visitation rights where access is limited, access to government services and other issues. </a:t>
            </a:r>
          </a:p>
          <a:p>
            <a:r>
              <a:rPr lang="en-AU" sz="2400" b="1" dirty="0" smtClean="0">
                <a:latin typeface="Calibri" panose="020F0502020204030204" pitchFamily="34" charset="0"/>
              </a:rPr>
              <a:t>This webinar provides general legal information only and does not provide general and/or specific legal advice.</a:t>
            </a:r>
            <a:endParaRPr lang="en-AU" sz="2400" b="1" dirty="0">
              <a:latin typeface="Calibri" panose="020F0502020204030204" pitchFamily="34" charset="0"/>
            </a:endParaRPr>
          </a:p>
        </p:txBody>
      </p:sp>
    </p:spTree>
    <p:extLst>
      <p:ext uri="{BB962C8B-B14F-4D97-AF65-F5344CB8AC3E}">
        <p14:creationId xmlns:p14="http://schemas.microsoft.com/office/powerpoint/2010/main" val="115332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Common scenarios </a:t>
            </a:r>
            <a:endParaRPr lang="en-AU" sz="3300" b="1" dirty="0">
              <a:latin typeface="Century Gothic" pitchFamily="34" charset="0"/>
            </a:endParaRPr>
          </a:p>
        </p:txBody>
      </p:sp>
      <p:pic>
        <p:nvPicPr>
          <p:cNvPr id="4" name="Picture 3"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ounded Rectangle 8"/>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1" name="TextBox 10"/>
          <p:cNvSpPr txBox="1"/>
          <p:nvPr/>
        </p:nvSpPr>
        <p:spPr>
          <a:xfrm>
            <a:off x="251518" y="2225194"/>
            <a:ext cx="8568240" cy="2862322"/>
          </a:xfrm>
          <a:prstGeom prst="rect">
            <a:avLst/>
          </a:prstGeom>
          <a:noFill/>
        </p:spPr>
        <p:txBody>
          <a:bodyPr wrap="square" rtlCol="0">
            <a:spAutoFit/>
          </a:bodyPr>
          <a:lstStyle/>
          <a:p>
            <a:pPr marL="342900" indent="-342900">
              <a:buAutoNum type="alphaLcParenBoth"/>
            </a:pPr>
            <a:r>
              <a:rPr lang="en-AU" sz="2000" dirty="0" smtClean="0">
                <a:latin typeface="Calibri" panose="020F0502020204030204" pitchFamily="34" charset="0"/>
              </a:rPr>
              <a:t>Grandparent seeking to spend time and to communicate with grandchild usually after either a falling out with one or both of the child’s parents or following the separation of the child’s parents.</a:t>
            </a:r>
          </a:p>
          <a:p>
            <a:pPr marL="342900" indent="-342900">
              <a:buAutoNum type="alphaLcParenBoth"/>
            </a:pPr>
            <a:endParaRPr lang="en-AU" sz="2000" dirty="0">
              <a:latin typeface="Calibri" panose="020F0502020204030204" pitchFamily="34" charset="0"/>
            </a:endParaRPr>
          </a:p>
          <a:p>
            <a:pPr marL="342900" indent="-342900">
              <a:buAutoNum type="alphaLcParenBoth"/>
            </a:pPr>
            <a:r>
              <a:rPr lang="en-AU" sz="2000" dirty="0" smtClean="0">
                <a:latin typeface="Calibri" panose="020F0502020204030204" pitchFamily="34" charset="0"/>
              </a:rPr>
              <a:t>Grandparent seeking to be the primary/resident carer for the grandchild usually because (a) one or both of the child’s parents are incapable of looking after the child, (b) of the death of the child’s primary carer/resident parent or (c) the child is not being properly look after and is at risk of being taken into care by the Director of Child Safety or the child has been taken into such care.           </a:t>
            </a:r>
          </a:p>
        </p:txBody>
      </p:sp>
    </p:spTree>
    <p:extLst>
      <p:ext uri="{BB962C8B-B14F-4D97-AF65-F5344CB8AC3E}">
        <p14:creationId xmlns:p14="http://schemas.microsoft.com/office/powerpoint/2010/main" val="292867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326471" y="514704"/>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The legal landscape</a:t>
            </a:r>
            <a:endParaRPr lang="en-AU" sz="3300" b="1" dirty="0">
              <a:latin typeface="Century Gothic" pitchFamily="34" charset="0"/>
            </a:endParaRPr>
          </a:p>
        </p:txBody>
      </p:sp>
      <p:pic>
        <p:nvPicPr>
          <p:cNvPr id="4" name="Picture 3" descr="H:\Heal\LOGOS\CAXTON LOGOS\2011 new logo\Caxton_CMYK hi r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ounded Rectangle 8"/>
          <p:cNvSpPr/>
          <p:nvPr/>
        </p:nvSpPr>
        <p:spPr>
          <a:xfrm>
            <a:off x="251520" y="188640"/>
            <a:ext cx="1728191" cy="145234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p:cNvSpPr txBox="1"/>
          <p:nvPr/>
        </p:nvSpPr>
        <p:spPr>
          <a:xfrm>
            <a:off x="251518" y="514704"/>
            <a:ext cx="1728191" cy="800219"/>
          </a:xfrm>
          <a:prstGeom prst="rect">
            <a:avLst/>
          </a:prstGeom>
          <a:noFill/>
        </p:spPr>
        <p:txBody>
          <a:bodyPr wrap="square" rtlCol="0">
            <a:spAutoFit/>
          </a:bodyPr>
          <a:lstStyle/>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QAILS </a:t>
            </a: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WEBINAR</a:t>
            </a: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1" name="TextBox 10"/>
          <p:cNvSpPr txBox="1"/>
          <p:nvPr/>
        </p:nvSpPr>
        <p:spPr>
          <a:xfrm>
            <a:off x="239658" y="1666934"/>
            <a:ext cx="8568240" cy="3477875"/>
          </a:xfrm>
          <a:prstGeom prst="rect">
            <a:avLst/>
          </a:prstGeom>
          <a:noFill/>
        </p:spPr>
        <p:txBody>
          <a:bodyPr wrap="square" rtlCol="0">
            <a:spAutoFit/>
          </a:bodyPr>
          <a:lstStyle/>
          <a:p>
            <a:pPr marL="457200" indent="-457200">
              <a:buAutoNum type="alphaLcParenBoth"/>
            </a:pPr>
            <a:r>
              <a:rPr lang="en-AU" sz="2200" dirty="0" smtClean="0">
                <a:latin typeface="Calibri" panose="020F0502020204030204" pitchFamily="34" charset="0"/>
              </a:rPr>
              <a:t>The Family Law Act 1975 (</a:t>
            </a:r>
            <a:r>
              <a:rPr lang="en-AU" sz="2200" dirty="0" err="1" smtClean="0">
                <a:latin typeface="Calibri" panose="020F0502020204030204" pitchFamily="34" charset="0"/>
              </a:rPr>
              <a:t>Cwth</a:t>
            </a:r>
            <a:r>
              <a:rPr lang="en-AU" sz="2200" dirty="0" smtClean="0">
                <a:latin typeface="Calibri" panose="020F0502020204030204" pitchFamily="34" charset="0"/>
              </a:rPr>
              <a:t>) [“FLA”]</a:t>
            </a:r>
          </a:p>
          <a:p>
            <a:pPr marL="457200" indent="-457200">
              <a:buAutoNum type="alphaLcParenBoth"/>
            </a:pPr>
            <a:endParaRPr lang="en-AU" sz="2200" dirty="0" smtClean="0">
              <a:latin typeface="Calibri" panose="020F0502020204030204" pitchFamily="34" charset="0"/>
            </a:endParaRPr>
          </a:p>
          <a:p>
            <a:pPr marL="457200" indent="-457200">
              <a:buAutoNum type="alphaLcParenBoth"/>
            </a:pPr>
            <a:endParaRPr lang="en-AU" sz="2200" dirty="0">
              <a:latin typeface="Calibri" panose="020F0502020204030204" pitchFamily="34" charset="0"/>
            </a:endParaRPr>
          </a:p>
          <a:p>
            <a:pPr marL="457200" indent="-457200">
              <a:buAutoNum type="alphaLcParenBoth"/>
            </a:pPr>
            <a:endParaRPr lang="en-AU" sz="2200" dirty="0" smtClean="0">
              <a:latin typeface="Calibri" panose="020F0502020204030204" pitchFamily="34" charset="0"/>
            </a:endParaRPr>
          </a:p>
          <a:p>
            <a:pPr marL="457200" indent="-457200">
              <a:buAutoNum type="alphaLcParenBoth"/>
            </a:pPr>
            <a:endParaRPr lang="en-AU" sz="2200" dirty="0" smtClean="0">
              <a:latin typeface="Calibri" panose="020F0502020204030204" pitchFamily="34" charset="0"/>
            </a:endParaRPr>
          </a:p>
          <a:p>
            <a:pPr marL="457200" indent="-457200">
              <a:buAutoNum type="alphaLcParenBoth"/>
            </a:pPr>
            <a:r>
              <a:rPr lang="en-AU" sz="2200" dirty="0" smtClean="0">
                <a:latin typeface="Calibri" panose="020F0502020204030204" pitchFamily="34" charset="0"/>
              </a:rPr>
              <a:t>The Child Protection Act 1999 (Qld) [“CPA”]</a:t>
            </a:r>
          </a:p>
          <a:p>
            <a:pPr marL="457200" indent="-457200">
              <a:buAutoNum type="alphaLcParenBoth"/>
            </a:pPr>
            <a:endParaRPr lang="en-AU" sz="2200" dirty="0">
              <a:latin typeface="Calibri" panose="020F0502020204030204" pitchFamily="34" charset="0"/>
            </a:endParaRPr>
          </a:p>
          <a:p>
            <a:endParaRPr lang="en-AU" sz="2200" dirty="0" smtClean="0">
              <a:latin typeface="Calibri" panose="020F0502020204030204" pitchFamily="34" charset="0"/>
            </a:endParaRPr>
          </a:p>
          <a:p>
            <a:endParaRPr lang="en-AU" sz="2200" dirty="0">
              <a:latin typeface="Calibri" panose="020F0502020204030204" pitchFamily="34" charset="0"/>
            </a:endParaRPr>
          </a:p>
          <a:p>
            <a:endParaRPr lang="en-AU" sz="2200" dirty="0" smtClean="0">
              <a:latin typeface="Calibri" panose="020F0502020204030204" pitchFamily="34" charset="0"/>
            </a:endParaRPr>
          </a:p>
        </p:txBody>
      </p:sp>
    </p:spTree>
    <p:extLst>
      <p:ext uri="{BB962C8B-B14F-4D97-AF65-F5344CB8AC3E}">
        <p14:creationId xmlns:p14="http://schemas.microsoft.com/office/powerpoint/2010/main" val="250583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39752" y="365611"/>
            <a:ext cx="6061953" cy="1182380"/>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“LOCUS STANDI”</a:t>
            </a:r>
          </a:p>
          <a:p>
            <a:endParaRPr lang="en-AU" sz="3300" b="1" dirty="0">
              <a:latin typeface="Century Gothic" pitchFamily="34" charset="0"/>
            </a:endParaRPr>
          </a:p>
          <a:p>
            <a:endParaRPr lang="en-AU" sz="3300" b="1" dirty="0" smtClean="0">
              <a:latin typeface="Century Gothic" pitchFamily="34" charset="0"/>
            </a:endParaRPr>
          </a:p>
          <a:p>
            <a:endParaRPr lang="en-AU" sz="3300" b="1" dirty="0">
              <a:latin typeface="Century Gothic" pitchFamily="34" charset="0"/>
            </a:endParaRPr>
          </a:p>
          <a:p>
            <a:endParaRPr lang="en-AU" sz="3300"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Rectangle 9"/>
          <p:cNvSpPr/>
          <p:nvPr/>
        </p:nvSpPr>
        <p:spPr>
          <a:xfrm>
            <a:off x="107504" y="2054619"/>
            <a:ext cx="8750192" cy="3416320"/>
          </a:xfrm>
          <a:prstGeom prst="rect">
            <a:avLst/>
          </a:prstGeom>
        </p:spPr>
        <p:txBody>
          <a:bodyPr wrap="square">
            <a:spAutoFit/>
          </a:bodyPr>
          <a:lstStyle/>
          <a:p>
            <a:r>
              <a:rPr lang="en-AU" dirty="0">
                <a:latin typeface="Calibri" panose="020F0502020204030204" pitchFamily="34" charset="0"/>
              </a:rPr>
              <a:t>Under the FLA, a grandparent of a child can apply for a parenting order [section 65C (</a:t>
            </a:r>
            <a:r>
              <a:rPr lang="en-AU" dirty="0" err="1">
                <a:latin typeface="Calibri" panose="020F0502020204030204" pitchFamily="34" charset="0"/>
              </a:rPr>
              <a:t>ba</a:t>
            </a:r>
            <a:r>
              <a:rPr lang="en-AU" dirty="0">
                <a:latin typeface="Calibri" panose="020F0502020204030204" pitchFamily="34" charset="0"/>
              </a:rPr>
              <a:t>)]. </a:t>
            </a:r>
          </a:p>
          <a:p>
            <a:endParaRPr lang="en-AU" dirty="0" smtClean="0">
              <a:latin typeface="Calibri" panose="020F0502020204030204" pitchFamily="34" charset="0"/>
            </a:endParaRPr>
          </a:p>
          <a:p>
            <a:r>
              <a:rPr lang="en-AU" dirty="0" smtClean="0">
                <a:latin typeface="Calibri" panose="020F0502020204030204" pitchFamily="34" charset="0"/>
              </a:rPr>
              <a:t>Under </a:t>
            </a:r>
            <a:r>
              <a:rPr lang="en-AU" dirty="0">
                <a:latin typeface="Calibri" panose="020F0502020204030204" pitchFamily="34" charset="0"/>
              </a:rPr>
              <a:t>the CPA, </a:t>
            </a:r>
            <a:r>
              <a:rPr lang="en-AU" dirty="0" smtClean="0">
                <a:latin typeface="Calibri" panose="020F0502020204030204" pitchFamily="34" charset="0"/>
              </a:rPr>
              <a:t>no </a:t>
            </a:r>
            <a:r>
              <a:rPr lang="en-AU" dirty="0">
                <a:latin typeface="Calibri" panose="020F0502020204030204" pitchFamily="34" charset="0"/>
              </a:rPr>
              <a:t>specific reference to the term “grandparent” but numerous sections of the Act contemplate the participation of non-parents in the particular process, for example, (a) in the case of child protection orders, a person in whose favour a residence order or contact order for the child is in operation under the Family law Act 1975 (</a:t>
            </a:r>
            <a:r>
              <a:rPr lang="en-AU" dirty="0" err="1">
                <a:latin typeface="Calibri" panose="020F0502020204030204" pitchFamily="34" charset="0"/>
              </a:rPr>
              <a:t>Cwlth</a:t>
            </a:r>
            <a:r>
              <a:rPr lang="en-AU" dirty="0">
                <a:latin typeface="Calibri" panose="020F0502020204030204" pitchFamily="34" charset="0"/>
              </a:rPr>
              <a:t>) [s52(b)] or a long-term guardian of the child [s52(d)], (b) in family group meetings, a child’s family group is defined as members of the child’s extended family [s51E(a)], if a child belongs to a clan, tribe or similar group, members of that group [s51E(b)] and anyone else recognised by persons mentioned above as belonging to the child’s family, and (c) in case planning, members of the child’s family group [s 51W(c)] or persons with whom the child has a significant relationship [s51W (d)]         </a:t>
            </a:r>
          </a:p>
        </p:txBody>
      </p:sp>
    </p:spTree>
    <p:extLst>
      <p:ext uri="{BB962C8B-B14F-4D97-AF65-F5344CB8AC3E}">
        <p14:creationId xmlns:p14="http://schemas.microsoft.com/office/powerpoint/2010/main" val="333492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THE “BEST INTERESTS” PRINCIPLE </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321068"/>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68507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277125"/>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251520" y="2276872"/>
            <a:ext cx="8568240" cy="2954655"/>
          </a:xfrm>
          <a:prstGeom prst="rect">
            <a:avLst/>
          </a:prstGeom>
          <a:noFill/>
        </p:spPr>
        <p:txBody>
          <a:bodyPr wrap="square" rtlCol="0">
            <a:spAutoFit/>
          </a:bodyPr>
          <a:lstStyle/>
          <a:p>
            <a:r>
              <a:rPr lang="en-AU" dirty="0" smtClean="0">
                <a:latin typeface="Calibri" panose="020F0502020204030204" pitchFamily="34" charset="0"/>
              </a:rPr>
              <a:t>Under the FLA, in deciding whether to make a particular parenting order in relation to a child, a court must regard the best interests of the child as the paramount consideration (section 60CA</a:t>
            </a:r>
            <a:r>
              <a:rPr lang="en-AU" dirty="0">
                <a:latin typeface="Calibri" panose="020F0502020204030204" pitchFamily="34" charset="0"/>
              </a:rPr>
              <a:t>). </a:t>
            </a:r>
            <a:r>
              <a:rPr lang="en-AU" dirty="0" smtClean="0">
                <a:latin typeface="Calibri" panose="020F0502020204030204" pitchFamily="34" charset="0"/>
              </a:rPr>
              <a:t>One </a:t>
            </a:r>
            <a:r>
              <a:rPr lang="en-AU" dirty="0">
                <a:latin typeface="Calibri" panose="020F0502020204030204" pitchFamily="34" charset="0"/>
              </a:rPr>
              <a:t>of the additional considerations (“factors”) taken into account in determining  a child’s best interests is the nature of the child’s relationship with other persons  (including any grandparent of other relative of  the child) [section 60CC(3)(b)(ii)].</a:t>
            </a:r>
            <a:endParaRPr lang="en-AU" dirty="0" smtClean="0">
              <a:latin typeface="Calibri" panose="020F0502020204030204" pitchFamily="34" charset="0"/>
            </a:endParaRPr>
          </a:p>
          <a:p>
            <a:endParaRPr lang="en-AU" sz="2400" dirty="0">
              <a:latin typeface="Calibri" panose="020F0502020204030204" pitchFamily="34" charset="0"/>
            </a:endParaRPr>
          </a:p>
          <a:p>
            <a:r>
              <a:rPr lang="en-AU" dirty="0" smtClean="0">
                <a:latin typeface="Calibri" panose="020F0502020204030204" pitchFamily="34" charset="0"/>
              </a:rPr>
              <a:t>Under the CPA, the main principle for the administration of the Act is that the safety, wellbeing and best interests of a child are paramount (section 5A). If </a:t>
            </a:r>
            <a:r>
              <a:rPr lang="en-AU" dirty="0">
                <a:latin typeface="Calibri" panose="020F0502020204030204" pitchFamily="34" charset="0"/>
              </a:rPr>
              <a:t>a child is removed from the child’s family, consideration should be given to placing the child, as a first option, in the care of kin [section 5B (h)].</a:t>
            </a:r>
            <a:r>
              <a:rPr lang="en-AU" sz="1600" dirty="0">
                <a:latin typeface="Calibri" panose="020F0502020204030204" pitchFamily="34" charset="0"/>
              </a:rPr>
              <a:t> </a:t>
            </a:r>
          </a:p>
        </p:txBody>
      </p:sp>
    </p:spTree>
    <p:extLst>
      <p:ext uri="{BB962C8B-B14F-4D97-AF65-F5344CB8AC3E}">
        <p14:creationId xmlns:p14="http://schemas.microsoft.com/office/powerpoint/2010/main" val="2816127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NON-PARENT v PARENT</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66803" y="1165830"/>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2929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365611"/>
            <a:ext cx="1728191" cy="800219"/>
          </a:xfrm>
          <a:prstGeom prst="rect">
            <a:avLst/>
          </a:prstGeom>
          <a:noFill/>
        </p:spPr>
        <p:txBody>
          <a:bodyPr wrap="square" rtlCol="0">
            <a:spAutoFit/>
          </a:bodyPr>
          <a:lstStyle/>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QAILS </a:t>
            </a: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smtClean="0">
                <a:effectLst>
                  <a:outerShdw blurRad="38100" dist="38100" dir="2700000" algn="tl">
                    <a:srgbClr val="000000">
                      <a:alpha val="43137"/>
                    </a:srgbClr>
                  </a:outerShdw>
                </a:effectLst>
                <a:latin typeface="Castellar" pitchFamily="18" charset="0"/>
                <a:cs typeface="Aharoni" pitchFamily="2" charset="-79"/>
              </a:rPr>
              <a:t>WEBINAR</a:t>
            </a: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623267" y="1659572"/>
            <a:ext cx="7776864" cy="3539430"/>
          </a:xfrm>
          <a:prstGeom prst="rect">
            <a:avLst/>
          </a:prstGeom>
          <a:noFill/>
        </p:spPr>
        <p:txBody>
          <a:bodyPr wrap="square" rtlCol="0">
            <a:spAutoFit/>
          </a:bodyPr>
          <a:lstStyle/>
          <a:p>
            <a:r>
              <a:rPr lang="en-AU" sz="2000" dirty="0">
                <a:latin typeface="Calibri" panose="020F0502020204030204" pitchFamily="34" charset="0"/>
              </a:rPr>
              <a:t>Parenthood an important and significant factor – Full Court in </a:t>
            </a:r>
            <a:r>
              <a:rPr lang="en-AU" sz="2000" i="1" dirty="0" smtClean="0">
                <a:latin typeface="Calibri" panose="020F0502020204030204" pitchFamily="34" charset="0"/>
              </a:rPr>
              <a:t>Rice &amp; Miller </a:t>
            </a:r>
            <a:r>
              <a:rPr lang="en-AU" sz="2000" dirty="0">
                <a:latin typeface="Calibri" panose="020F0502020204030204" pitchFamily="34" charset="0"/>
              </a:rPr>
              <a:t>[1993] </a:t>
            </a:r>
            <a:r>
              <a:rPr lang="en-AU" sz="2000" dirty="0" err="1">
                <a:latin typeface="Calibri" panose="020F0502020204030204" pitchFamily="34" charset="0"/>
              </a:rPr>
              <a:t>FamCA</a:t>
            </a:r>
            <a:r>
              <a:rPr lang="en-AU" sz="2000" dirty="0">
                <a:latin typeface="Calibri" panose="020F0502020204030204" pitchFamily="34" charset="0"/>
              </a:rPr>
              <a:t> </a:t>
            </a:r>
            <a:r>
              <a:rPr lang="en-AU" sz="2000" dirty="0" smtClean="0">
                <a:latin typeface="Calibri" panose="020F0502020204030204" pitchFamily="34" charset="0"/>
              </a:rPr>
              <a:t>87; (</a:t>
            </a:r>
            <a:r>
              <a:rPr lang="en-AU" sz="2000" smtClean="0">
                <a:latin typeface="Calibri" panose="020F0502020204030204" pitchFamily="34" charset="0"/>
              </a:rPr>
              <a:t>see also Grimshaw</a:t>
            </a:r>
            <a:r>
              <a:rPr lang="en-AU" sz="2000" dirty="0" smtClean="0">
                <a:latin typeface="Calibri" panose="020F0502020204030204" pitchFamily="34" charset="0"/>
              </a:rPr>
              <a:t> &amp; </a:t>
            </a:r>
            <a:r>
              <a:rPr lang="en-AU" sz="2000" dirty="0" err="1" smtClean="0">
                <a:latin typeface="Calibri" panose="020F0502020204030204" pitchFamily="34" charset="0"/>
              </a:rPr>
              <a:t>Thanh</a:t>
            </a:r>
            <a:r>
              <a:rPr lang="en-AU" sz="2000" dirty="0" smtClean="0">
                <a:latin typeface="Calibri" panose="020F0502020204030204" pitchFamily="34" charset="0"/>
              </a:rPr>
              <a:t> &amp; Anor [2014] FCCA 2614 {14 November 2014})</a:t>
            </a:r>
            <a:endParaRPr lang="en-AU" sz="2000" dirty="0" smtClean="0">
              <a:latin typeface="Calibri" panose="020F0502020204030204" pitchFamily="34" charset="0"/>
            </a:endParaRPr>
          </a:p>
          <a:p>
            <a:endParaRPr lang="en-AU" sz="2000" dirty="0" smtClean="0">
              <a:latin typeface="Calibri" panose="020F0502020204030204" pitchFamily="34" charset="0"/>
            </a:endParaRPr>
          </a:p>
          <a:p>
            <a:endParaRPr lang="en-AU" sz="2000" dirty="0">
              <a:latin typeface="Calibri" panose="020F0502020204030204" pitchFamily="34" charset="0"/>
            </a:endParaRPr>
          </a:p>
          <a:p>
            <a:r>
              <a:rPr lang="en-AU" sz="2000" dirty="0">
                <a:latin typeface="Calibri" panose="020F0502020204030204" pitchFamily="34" charset="0"/>
              </a:rPr>
              <a:t>Little weight/significance  where child has no relationship with parent or parent posing a real risk to welfare of the child; very </a:t>
            </a:r>
            <a:r>
              <a:rPr lang="en-AU" sz="2000" dirty="0" smtClean="0">
                <a:latin typeface="Calibri" panose="020F0502020204030204" pitchFamily="34" charset="0"/>
              </a:rPr>
              <a:t>significant weight </a:t>
            </a:r>
            <a:r>
              <a:rPr lang="en-AU" sz="2000" dirty="0">
                <a:latin typeface="Calibri" panose="020F0502020204030204" pitchFamily="34" charset="0"/>
              </a:rPr>
              <a:t>in a dispute between a capable parent and a more capable </a:t>
            </a:r>
            <a:r>
              <a:rPr lang="en-AU" sz="2000" dirty="0" smtClean="0">
                <a:latin typeface="Calibri" panose="020F0502020204030204" pitchFamily="34" charset="0"/>
              </a:rPr>
              <a:t>grandparent; determinative between a capable parent and an outstanding neighbour, foster parent, sibling or other person with a proper interest in caring for the child  </a:t>
            </a:r>
            <a:r>
              <a:rPr lang="en-AU" sz="2000" dirty="0">
                <a:latin typeface="Calibri" panose="020F0502020204030204" pitchFamily="34" charset="0"/>
              </a:rPr>
              <a:t>- Full Court in </a:t>
            </a:r>
            <a:r>
              <a:rPr lang="en-AU" sz="2000" i="1" dirty="0">
                <a:latin typeface="Calibri" panose="020F0502020204030204" pitchFamily="34" charset="0"/>
              </a:rPr>
              <a:t>D &amp; F </a:t>
            </a:r>
            <a:r>
              <a:rPr lang="en-AU" sz="2000" dirty="0">
                <a:latin typeface="Calibri" panose="020F0502020204030204" pitchFamily="34" charset="0"/>
              </a:rPr>
              <a:t>[2001] </a:t>
            </a:r>
            <a:r>
              <a:rPr lang="en-AU" sz="2000" dirty="0" err="1">
                <a:latin typeface="Calibri" panose="020F0502020204030204" pitchFamily="34" charset="0"/>
              </a:rPr>
              <a:t>FamCA</a:t>
            </a:r>
            <a:r>
              <a:rPr lang="en-AU" sz="2000" dirty="0">
                <a:latin typeface="Calibri" panose="020F0502020204030204" pitchFamily="34" charset="0"/>
              </a:rPr>
              <a:t> 382 </a:t>
            </a:r>
            <a:r>
              <a:rPr lang="en-AU" sz="2400" dirty="0">
                <a:latin typeface="Calibri" panose="020F0502020204030204" pitchFamily="34" charset="0"/>
              </a:rPr>
              <a:t>             </a:t>
            </a:r>
          </a:p>
        </p:txBody>
      </p:sp>
    </p:spTree>
    <p:extLst>
      <p:ext uri="{BB962C8B-B14F-4D97-AF65-F5344CB8AC3E}">
        <p14:creationId xmlns:p14="http://schemas.microsoft.com/office/powerpoint/2010/main" val="144184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326471" y="261035"/>
            <a:ext cx="6061953" cy="1470025"/>
          </a:xfrm>
          <a:prstGeom prst="rect">
            <a:avLst/>
          </a:prstGeom>
        </p:spPr>
        <p:txBody>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r>
              <a:rPr lang="en-AU" sz="3300" b="1" dirty="0" smtClean="0">
                <a:latin typeface="Century Gothic" pitchFamily="34" charset="0"/>
              </a:rPr>
              <a:t>The legal process</a:t>
            </a:r>
            <a:endParaRPr lang="en-AU" sz="3300" b="1" dirty="0">
              <a:latin typeface="Century Gothic" pitchFamily="34" charset="0"/>
            </a:endParaRPr>
          </a:p>
        </p:txBody>
      </p:sp>
      <p:pic>
        <p:nvPicPr>
          <p:cNvPr id="3" name="Picture 2" descr="H:\Heal\LOGOS\CAXTON LOGOS\2011 new logo\Caxton_CMYK hi re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5445224"/>
            <a:ext cx="3599688" cy="121653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520" y="6525344"/>
            <a:ext cx="612068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a:off x="251520" y="6093296"/>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p:cNvSpPr/>
          <p:nvPr/>
        </p:nvSpPr>
        <p:spPr>
          <a:xfrm>
            <a:off x="251520" y="5661247"/>
            <a:ext cx="4680520" cy="72008"/>
          </a:xfrm>
          <a:prstGeom prst="rect">
            <a:avLst/>
          </a:prstGeom>
          <a:solidFill>
            <a:srgbClr val="FF0000">
              <a:alpha val="7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2339752" y="1409564"/>
            <a:ext cx="6048672" cy="72008"/>
          </a:xfrm>
          <a:prstGeom prst="rect">
            <a:avLst/>
          </a:prstGeom>
          <a:solidFill>
            <a:schemeClr val="tx1">
              <a:alpha val="7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ounded Rectangle 7"/>
          <p:cNvSpPr/>
          <p:nvPr/>
        </p:nvSpPr>
        <p:spPr>
          <a:xfrm>
            <a:off x="251520" y="188640"/>
            <a:ext cx="1728191" cy="186204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extBox 8"/>
          <p:cNvSpPr txBox="1"/>
          <p:nvPr/>
        </p:nvSpPr>
        <p:spPr>
          <a:xfrm>
            <a:off x="251518" y="365611"/>
            <a:ext cx="1728191" cy="1508105"/>
          </a:xfrm>
          <a:prstGeom prst="rect">
            <a:avLst/>
          </a:prstGeom>
          <a:noFill/>
        </p:spPr>
        <p:txBody>
          <a:bodyPr wrap="square" rtlCol="0">
            <a:spAutoFit/>
          </a:bodyPr>
          <a:lstStyle/>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QAILS </a:t>
            </a:r>
          </a:p>
          <a:p>
            <a:pPr algn="ctr"/>
            <a:r>
              <a:rPr lang="en-AU" sz="2300" b="1" dirty="0">
                <a:effectLst>
                  <a:outerShdw blurRad="38100" dist="38100" dir="2700000" algn="tl">
                    <a:srgbClr val="000000">
                      <a:alpha val="43137"/>
                    </a:srgbClr>
                  </a:outerShdw>
                </a:effectLst>
                <a:latin typeface="Castellar" pitchFamily="18" charset="0"/>
                <a:cs typeface="Aharoni" pitchFamily="2" charset="-79"/>
              </a:rPr>
              <a:t>WEBINAR</a:t>
            </a:r>
          </a:p>
          <a:p>
            <a:pPr algn="ctr"/>
            <a:endParaRPr lang="en-AU" sz="2300" b="1" dirty="0">
              <a:effectLst>
                <a:outerShdw blurRad="38100" dist="38100" dir="2700000" algn="tl">
                  <a:srgbClr val="000000">
                    <a:alpha val="43137"/>
                  </a:srgbClr>
                </a:outerShdw>
              </a:effectLst>
              <a:latin typeface="Castellar" pitchFamily="18" charset="0"/>
              <a:cs typeface="Aharoni" pitchFamily="2" charset="-79"/>
            </a:endParaRPr>
          </a:p>
        </p:txBody>
      </p:sp>
      <p:sp>
        <p:nvSpPr>
          <p:cNvPr id="10" name="TextBox 9"/>
          <p:cNvSpPr txBox="1"/>
          <p:nvPr/>
        </p:nvSpPr>
        <p:spPr>
          <a:xfrm>
            <a:off x="251520" y="2204864"/>
            <a:ext cx="8568240" cy="3016210"/>
          </a:xfrm>
          <a:prstGeom prst="rect">
            <a:avLst/>
          </a:prstGeom>
          <a:noFill/>
        </p:spPr>
        <p:txBody>
          <a:bodyPr wrap="square" rtlCol="0">
            <a:spAutoFit/>
          </a:bodyPr>
          <a:lstStyle/>
          <a:p>
            <a:pPr marL="457200" indent="-457200">
              <a:spcBef>
                <a:spcPts val="600"/>
              </a:spcBef>
              <a:spcAft>
                <a:spcPts val="600"/>
              </a:spcAft>
              <a:buAutoNum type="alphaLcParenBoth"/>
            </a:pPr>
            <a:r>
              <a:rPr lang="en-AU" sz="2000" dirty="0" smtClean="0">
                <a:latin typeface="Calibri" panose="020F0502020204030204" pitchFamily="34" charset="0"/>
              </a:rPr>
              <a:t>Under the Family Law Act 1975 (</a:t>
            </a:r>
            <a:r>
              <a:rPr lang="en-AU" sz="2000" dirty="0" err="1" smtClean="0">
                <a:latin typeface="Calibri" panose="020F0502020204030204" pitchFamily="34" charset="0"/>
              </a:rPr>
              <a:t>Cth</a:t>
            </a:r>
            <a:r>
              <a:rPr lang="en-AU" sz="2000" dirty="0" smtClean="0">
                <a:latin typeface="Calibri" panose="020F0502020204030204" pitchFamily="34" charset="0"/>
              </a:rPr>
              <a:t>) – mediation – parenting plan/application to court for consent orders/parenting orders – interim hearing/orders – family report – appointment of Independent Children’s Lawyer (“ICL”) – final hearing/orders </a:t>
            </a:r>
          </a:p>
          <a:p>
            <a:pPr marL="457200" indent="-457200">
              <a:spcBef>
                <a:spcPts val="600"/>
              </a:spcBef>
              <a:spcAft>
                <a:spcPts val="600"/>
              </a:spcAft>
              <a:buAutoNum type="alphaLcParenBoth"/>
            </a:pPr>
            <a:r>
              <a:rPr lang="en-AU" sz="2000" dirty="0" smtClean="0">
                <a:latin typeface="Calibri" panose="020F0502020204030204" pitchFamily="34" charset="0"/>
              </a:rPr>
              <a:t>Under the Child Protection Act 1999 (Qld) – child in need of protection – initial investigation – intervention with parental agreement – temporary assessment orders (emergency </a:t>
            </a:r>
            <a:r>
              <a:rPr lang="en-AU" sz="2000" dirty="0">
                <a:latin typeface="Calibri" panose="020F0502020204030204" pitchFamily="34" charset="0"/>
              </a:rPr>
              <a:t>orders) – court assessment orders – temporary custody orders – child protection orders – family group meetings – Children’s Court - </a:t>
            </a:r>
            <a:r>
              <a:rPr lang="en-AU" sz="2000" dirty="0" smtClean="0">
                <a:latin typeface="Calibri" panose="020F0502020204030204" pitchFamily="34" charset="0"/>
              </a:rPr>
              <a:t>QCAT</a:t>
            </a:r>
            <a:endParaRPr lang="en-AU" sz="2000" dirty="0">
              <a:latin typeface="Calibri" panose="020F0502020204030204" pitchFamily="34" charset="0"/>
            </a:endParaRPr>
          </a:p>
        </p:txBody>
      </p:sp>
    </p:spTree>
    <p:extLst>
      <p:ext uri="{BB962C8B-B14F-4D97-AF65-F5344CB8AC3E}">
        <p14:creationId xmlns:p14="http://schemas.microsoft.com/office/powerpoint/2010/main" val="31851101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3536</TotalTime>
  <Words>1027</Words>
  <Application>Microsoft Office PowerPoint</Application>
  <PresentationFormat>On-screen Show (4:3)</PresentationFormat>
  <Paragraphs>97</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Essential</vt:lpstr>
      <vt:lpstr>GRANDPARENTS &amp; THEIR GRANDCHILDREN</vt:lpstr>
      <vt:lpstr>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dc:title>
  <dc:creator>PLT Student3</dc:creator>
  <cp:lastModifiedBy>Joseph Ho</cp:lastModifiedBy>
  <cp:revision>194</cp:revision>
  <cp:lastPrinted>2015-04-15T06:20:56Z</cp:lastPrinted>
  <dcterms:created xsi:type="dcterms:W3CDTF">2012-05-16T04:24:01Z</dcterms:created>
  <dcterms:modified xsi:type="dcterms:W3CDTF">2015-04-15T06:22:01Z</dcterms:modified>
</cp:coreProperties>
</file>