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2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9" r:id="rId2"/>
    <p:sldId id="419" r:id="rId3"/>
    <p:sldId id="412" r:id="rId4"/>
    <p:sldId id="408" r:id="rId5"/>
    <p:sldId id="420" r:id="rId6"/>
    <p:sldId id="409" r:id="rId7"/>
    <p:sldId id="410" r:id="rId8"/>
    <p:sldId id="418" r:id="rId9"/>
    <p:sldId id="407" r:id="rId10"/>
    <p:sldId id="404" r:id="rId11"/>
    <p:sldId id="400" r:id="rId12"/>
    <p:sldId id="421" r:id="rId13"/>
    <p:sldId id="416" r:id="rId14"/>
  </p:sldIdLst>
  <p:sldSz cx="9144000" cy="6858000" type="screen4x3"/>
  <p:notesSz cx="6669088" cy="99266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81814C"/>
    <a:srgbClr val="FF7A3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561" autoAdjust="0"/>
    <p:restoredTop sz="86404" autoAdjust="0"/>
  </p:normalViewPr>
  <p:slideViewPr>
    <p:cSldViewPr>
      <p:cViewPr varScale="1">
        <p:scale>
          <a:sx n="101" d="100"/>
          <a:sy n="101" d="100"/>
        </p:scale>
        <p:origin x="-191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 smtClean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55E70775-09AF-4D67-B235-EC3131C52A50}" type="datetimeFigureOut">
              <a:rPr lang="en-US"/>
              <a:pPr>
                <a:defRPr/>
              </a:pPr>
              <a:t>3/17/2014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0" hangingPunct="0">
              <a:defRPr sz="1200" smtClean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54784B7A-D0F2-4C58-A8F3-6FE9A3A065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9462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151" y="0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214" y="4715153"/>
            <a:ext cx="4890665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8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151" y="9430308"/>
            <a:ext cx="2889938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EC100BC2-67EC-4EE4-80A6-29F3F0E8D6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4514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ＭＳ Ｐゴシック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</a:t>
            </a:fld>
            <a:endParaRPr lang="en-US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10</a:t>
            </a:fld>
            <a:endParaRPr lang="en-US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11</a:t>
            </a:fld>
            <a:endParaRPr lang="en-US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12</a:t>
            </a:fld>
            <a:endParaRPr lang="en-US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13</a:t>
            </a:fld>
            <a:endParaRPr lang="en-US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b="0" baseline="0" dirty="0" smtClean="0">
              <a:latin typeface="Times" pitchFamily="18" charset="0"/>
              <a:ea typeface="ＭＳ Ｐゴシック" pitchFamily="34" charset="-128"/>
            </a:endParaRPr>
          </a:p>
          <a:p>
            <a:pPr eaLnBrk="1" hangingPunct="1"/>
            <a:endParaRPr lang="en-US" b="1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 smtClean="0">
                <a:latin typeface="Times" pitchFamily="18" charset="0"/>
                <a:ea typeface="ＭＳ Ｐゴシック" pitchFamily="34" charset="-128"/>
              </a:rPr>
              <a:t>Calculated legal need: THE NUMBER OF PEOPLE </a:t>
            </a:r>
            <a:r>
              <a:rPr lang="en-US" dirty="0" smtClean="0">
                <a:latin typeface="Times" pitchFamily="18" charset="0"/>
                <a:ea typeface="ＭＳ Ｐゴシック" pitchFamily="34" charset="-128"/>
              </a:rPr>
              <a:t>refers to results of a probability model that combines and weights key indicators of legal need in</a:t>
            </a:r>
            <a:r>
              <a:rPr lang="en-US" baseline="0" dirty="0" smtClean="0">
                <a:latin typeface="Times" pitchFamily="18" charset="0"/>
                <a:ea typeface="ＭＳ Ｐゴシック" pitchFamily="34" charset="-128"/>
              </a:rPr>
              <a:t> order to calculate the total </a:t>
            </a:r>
            <a:r>
              <a:rPr lang="en-US" baseline="0" dirty="0" err="1" smtClean="0">
                <a:latin typeface="Times" pitchFamily="18" charset="0"/>
                <a:ea typeface="ＭＳ Ｐゴシック" pitchFamily="34" charset="-128"/>
              </a:rPr>
              <a:t>numbewr</a:t>
            </a:r>
            <a:r>
              <a:rPr lang="en-US" baseline="0" dirty="0" smtClean="0">
                <a:latin typeface="Times" pitchFamily="18" charset="0"/>
                <a:ea typeface="ＭＳ Ｐゴシック" pitchFamily="34" charset="-128"/>
              </a:rPr>
              <a:t> of adults in an </a:t>
            </a:r>
            <a:r>
              <a:rPr lang="en-US" baseline="0" dirty="0" err="1" smtClean="0">
                <a:latin typeface="Times" pitchFamily="18" charset="0"/>
                <a:ea typeface="ＭＳ Ｐゴシック" pitchFamily="34" charset="-128"/>
              </a:rPr>
              <a:t>LGA</a:t>
            </a:r>
            <a:r>
              <a:rPr lang="en-US" baseline="0" dirty="0" smtClean="0">
                <a:latin typeface="Times" pitchFamily="18" charset="0"/>
                <a:ea typeface="ＭＳ Ｐゴシック" pitchFamily="34" charset="-128"/>
              </a:rPr>
              <a:t> likely to experience a legal problem </a:t>
            </a:r>
            <a:r>
              <a:rPr lang="en-US" b="1" baseline="0" dirty="0" smtClean="0">
                <a:latin typeface="Times" pitchFamily="18" charset="0"/>
                <a:ea typeface="ＭＳ Ｐゴシック" pitchFamily="34" charset="-128"/>
              </a:rPr>
              <a:t>of any type </a:t>
            </a:r>
            <a:r>
              <a:rPr lang="en-US" baseline="0" dirty="0" smtClean="0">
                <a:latin typeface="Times" pitchFamily="18" charset="0"/>
                <a:ea typeface="ＭＳ Ｐゴシック" pitchFamily="34" charset="-128"/>
              </a:rPr>
              <a:t>over a three year period</a:t>
            </a:r>
          </a:p>
          <a:p>
            <a:pPr eaLnBrk="1" hangingPunct="1"/>
            <a:r>
              <a:rPr lang="en-US" b="1" baseline="0" dirty="0" smtClean="0">
                <a:latin typeface="Times" pitchFamily="18" charset="0"/>
                <a:ea typeface="ＭＳ Ｐゴシック" pitchFamily="34" charset="-128"/>
              </a:rPr>
              <a:t>Probability of legal need: PROPORTION </a:t>
            </a:r>
            <a:r>
              <a:rPr lang="en-US" b="0" baseline="0" dirty="0" smtClean="0">
                <a:latin typeface="Times" pitchFamily="18" charset="0"/>
                <a:ea typeface="ＭＳ Ｐゴシック" pitchFamily="34" charset="-128"/>
              </a:rPr>
              <a:t>of adult population in an </a:t>
            </a:r>
            <a:r>
              <a:rPr lang="en-US" b="0" baseline="0" dirty="0" err="1" smtClean="0">
                <a:latin typeface="Times" pitchFamily="18" charset="0"/>
                <a:ea typeface="ＭＳ Ｐゴシック" pitchFamily="34" charset="-128"/>
              </a:rPr>
              <a:t>LGA</a:t>
            </a:r>
            <a:r>
              <a:rPr lang="en-US" b="0" baseline="0" dirty="0" smtClean="0">
                <a:latin typeface="Times" pitchFamily="18" charset="0"/>
                <a:ea typeface="ＭＳ Ｐゴシック" pitchFamily="34" charset="-128"/>
              </a:rPr>
              <a:t> likely to experience a legal problem of any type over a three year period</a:t>
            </a:r>
          </a:p>
          <a:p>
            <a:pPr eaLnBrk="1" hangingPunct="1"/>
            <a:r>
              <a:rPr lang="en-US" b="1" baseline="0" dirty="0" smtClean="0">
                <a:latin typeface="Times" pitchFamily="18" charset="0"/>
                <a:ea typeface="ＭＳ Ｐゴシック" pitchFamily="34" charset="-128"/>
              </a:rPr>
              <a:t>National </a:t>
            </a:r>
            <a:r>
              <a:rPr lang="en-US" b="1" baseline="0" dirty="0" err="1" smtClean="0">
                <a:latin typeface="Times" pitchFamily="18" charset="0"/>
                <a:ea typeface="ＭＳ Ｐゴシック" pitchFamily="34" charset="-128"/>
              </a:rPr>
              <a:t>CLC</a:t>
            </a:r>
            <a:r>
              <a:rPr lang="en-US" b="1" baseline="0" dirty="0" smtClean="0">
                <a:latin typeface="Times" pitchFamily="18" charset="0"/>
                <a:ea typeface="ＭＳ Ｐゴシック" pitchFamily="34" charset="-128"/>
              </a:rPr>
              <a:t> need ratio: </a:t>
            </a:r>
            <a:r>
              <a:rPr lang="en-US" b="0" baseline="0" dirty="0" smtClean="0">
                <a:latin typeface="Times" pitchFamily="18" charset="0"/>
                <a:ea typeface="ＭＳ Ｐゴシック" pitchFamily="34" charset="-128"/>
              </a:rPr>
              <a:t>formula using </a:t>
            </a:r>
            <a:r>
              <a:rPr lang="en-US" b="0" baseline="0" dirty="0" err="1" smtClean="0">
                <a:latin typeface="Times" pitchFamily="18" charset="0"/>
                <a:ea typeface="ＭＳ Ｐゴシック" pitchFamily="34" charset="-128"/>
              </a:rPr>
              <a:t>CLSIS</a:t>
            </a:r>
            <a:r>
              <a:rPr lang="en-US" b="0" baseline="0" dirty="0" smtClean="0">
                <a:latin typeface="Times" pitchFamily="18" charset="0"/>
                <a:ea typeface="ＭＳ Ｐゴシック" pitchFamily="34" charset="-128"/>
              </a:rPr>
              <a:t> data (advices and </a:t>
            </a:r>
            <a:r>
              <a:rPr lang="en-US" b="0" baseline="0" dirty="0" err="1" smtClean="0">
                <a:latin typeface="Times" pitchFamily="18" charset="0"/>
                <a:ea typeface="ＭＳ Ｐゴシック" pitchFamily="34" charset="-128"/>
              </a:rPr>
              <a:t>informations</a:t>
            </a:r>
            <a:r>
              <a:rPr lang="en-US" b="0" baseline="0" dirty="0" smtClean="0">
                <a:latin typeface="Times" pitchFamily="18" charset="0"/>
                <a:ea typeface="ＭＳ Ｐゴシック" pitchFamily="34" charset="-128"/>
              </a:rPr>
              <a:t>) measured against the calculated legal need to indicate relative levels of </a:t>
            </a:r>
            <a:r>
              <a:rPr lang="en-US" b="0" baseline="0" dirty="0" err="1" smtClean="0">
                <a:latin typeface="Times" pitchFamily="18" charset="0"/>
                <a:ea typeface="ＭＳ Ｐゴシック" pitchFamily="34" charset="-128"/>
              </a:rPr>
              <a:t>CLC</a:t>
            </a:r>
            <a:r>
              <a:rPr lang="en-US" b="0" baseline="0" dirty="0" smtClean="0">
                <a:latin typeface="Times" pitchFamily="18" charset="0"/>
                <a:ea typeface="ＭＳ Ｐゴシック" pitchFamily="34" charset="-128"/>
              </a:rPr>
              <a:t> servicing</a:t>
            </a:r>
          </a:p>
          <a:p>
            <a:pPr eaLnBrk="1" hangingPunct="1"/>
            <a:endParaRPr lang="en-US" b="0" baseline="0" dirty="0" smtClean="0">
              <a:latin typeface="Times" pitchFamily="18" charset="0"/>
              <a:ea typeface="ＭＳ Ｐゴシック" pitchFamily="34" charset="-128"/>
            </a:endParaRPr>
          </a:p>
          <a:p>
            <a:pPr eaLnBrk="1" hangingPunct="1"/>
            <a:endParaRPr lang="en-US" b="1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4</a:t>
            </a:fld>
            <a:endParaRPr lang="en-US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5</a:t>
            </a:fld>
            <a:endParaRPr lang="en-US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6</a:t>
            </a:fld>
            <a:endParaRPr lang="en-US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7</a:t>
            </a:fld>
            <a:endParaRPr lang="en-US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2020 people in Qld surveyed about their experiences of legal need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People with a disability had high prevalence of legal problems overall, substantial legal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problems, multiple legal problems and problems from 10 problem groups.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• People who had been unemployed had high prevalence of legal problems overall, substantial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legal problems, multiple legal problems and problems from six problem groups.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• Single parents had high prevalence of legal problems overall, substantial legal problems,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multiple legal problems and problems from three problem groups.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• People who had lived in disadvantaged housing had high prevalence of legal problems overall,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substantial legal problems and problems from four problem groups.</a:t>
            </a:r>
          </a:p>
          <a:p>
            <a:pPr eaLnBrk="1" hangingPunct="1"/>
            <a:endParaRPr lang="en-AU" dirty="0" smtClean="0">
              <a:latin typeface="Times" pitchFamily="18" charset="0"/>
              <a:ea typeface="ＭＳ Ｐゴシック" pitchFamily="34" charset="-128"/>
            </a:endParaRPr>
          </a:p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8</a:t>
            </a:fld>
            <a:endParaRPr lang="en-US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2020 people in Qld surveyed about their experiences of legal need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People with a disability had high prevalence of legal problems overall, substantial legal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problems, multiple legal problems and problems from 10 problem groups.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• People who had been unemployed had high prevalence of legal problems overall, substantial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legal problems, multiple legal problems and problems from six problem groups.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• Single parents had high prevalence of legal problems overall, substantial legal problems,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multiple legal problems and problems from three problem groups.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• People who had lived in disadvantaged housing had high prevalence of legal problems overall,</a:t>
            </a:r>
          </a:p>
          <a:p>
            <a:pPr eaLnBrk="1" hangingPunct="1"/>
            <a:r>
              <a:rPr lang="en-AU" dirty="0" smtClean="0">
                <a:latin typeface="Times" pitchFamily="18" charset="0"/>
                <a:ea typeface="ＭＳ Ｐゴシック" pitchFamily="34" charset="-128"/>
              </a:rPr>
              <a:t>substantial legal problems and problems from four problem groups.</a:t>
            </a:r>
          </a:p>
          <a:p>
            <a:pPr eaLnBrk="1" hangingPunct="1"/>
            <a:endParaRPr lang="en-AU" dirty="0" smtClean="0">
              <a:latin typeface="Times" pitchFamily="18" charset="0"/>
              <a:ea typeface="ＭＳ Ｐゴシック" pitchFamily="34" charset="-128"/>
            </a:endParaRPr>
          </a:p>
          <a:p>
            <a:pPr eaLnBrk="1" hangingPunct="1"/>
            <a:endParaRPr lang="en-US" dirty="0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0A57130-EFBE-4003-ABD1-FDB557FBB756}" type="slidenum">
              <a:rPr lang="en-US" smtClean="0">
                <a:latin typeface="Times" pitchFamily="18" charset="0"/>
                <a:cs typeface="Arial" charset="0"/>
              </a:rPr>
              <a:pPr/>
              <a:t>9</a:t>
            </a:fld>
            <a:endParaRPr lang="en-US" smtClean="0">
              <a:latin typeface="Times" pitchFamily="18" charset="0"/>
              <a:cs typeface="Arial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Times" pitchFamily="18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A7DE6-9492-4F22-849D-B5A4F66E692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EA605-BB9D-46DB-B148-9C43E037C88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CCF479-B0D2-414A-959A-E22980A9DAA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7772400" cy="19812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14800"/>
            <a:ext cx="7772400" cy="1981200"/>
          </a:xfrm>
        </p:spPr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5CEE0F-9F47-4D9F-B165-EA355064F10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B85B18-5645-4195-A3AD-DE4B7BD902C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50853F-46BE-4180-9909-69CFB149C08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50FFA3-E6F9-4C81-A173-D99B6FE4C39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C55F0-3966-4630-9843-24AB98204C0B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E5DEA9-5792-431A-847F-FD20A6B63D99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6133F-8CEF-40C2-BC4C-081079C9E9B2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4EC60-FFAC-454A-9CCA-DB6C0E5CB303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BF4013-0ECE-4BC1-9C90-3E516F23F8C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dirty="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Times" pitchFamily="-112" charset="0"/>
                <a:cs typeface="+mn-cs"/>
              </a:defRPr>
            </a:lvl1pPr>
          </a:lstStyle>
          <a:p>
            <a:pPr>
              <a:defRPr/>
            </a:pPr>
            <a:fld id="{DF6CAB4B-1B79-4AD6-A521-92DBFB1B726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pitchFamily="-11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12" charset="-128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apsengine.google.com/map/edit?mid=z_R7Avrk4pp0.kdGMUybww7M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5.emf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589240"/>
          </a:xfrm>
        </p:spPr>
      </p:pic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827584" y="1052736"/>
            <a:ext cx="7446962" cy="4752528"/>
          </a:xfrm>
          <a:solidFill>
            <a:schemeClr val="bg1"/>
          </a:solidFill>
        </p:spPr>
        <p:txBody>
          <a:bodyPr/>
          <a:lstStyle/>
          <a:p>
            <a:pPr algn="ctr" eaLnBrk="1" hangingPunct="1">
              <a:spcAft>
                <a:spcPts val="1200"/>
              </a:spcAft>
              <a:buClr>
                <a:srgbClr val="FF7A36"/>
              </a:buClr>
              <a:buSzPct val="115000"/>
              <a:buFontTx/>
              <a:buNone/>
            </a:pPr>
            <a:r>
              <a:rPr lang="en-AU" sz="6000" b="1" dirty="0" smtClean="0">
                <a:solidFill>
                  <a:srgbClr val="81814C"/>
                </a:solidFill>
                <a:ea typeface="ＭＳ Ｐゴシック" pitchFamily="34" charset="-128"/>
              </a:rPr>
              <a:t>Community Legal Services Plan – Priority Regional Need</a:t>
            </a:r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31540" y="1196752"/>
            <a:ext cx="8280920" cy="5400600"/>
          </a:xfrm>
          <a:solidFill>
            <a:schemeClr val="bg1"/>
          </a:solidFill>
        </p:spPr>
        <p:txBody>
          <a:bodyPr/>
          <a:lstStyle/>
          <a:p>
            <a:pPr eaLnBrk="1" hangingPunct="1">
              <a:buClr>
                <a:srgbClr val="FF7A36"/>
              </a:buClr>
              <a:buSzPct val="115000"/>
              <a:buFontTx/>
              <a:buNone/>
            </a:pPr>
            <a:r>
              <a:rPr lang="en-AU" sz="2800" dirty="0">
                <a:solidFill>
                  <a:srgbClr val="81814C"/>
                </a:solidFill>
                <a:ea typeface="ＭＳ Ｐゴシック" pitchFamily="34" charset="-128"/>
              </a:rPr>
              <a:t> </a:t>
            </a:r>
            <a:r>
              <a:rPr lang="en-AU" sz="2800" dirty="0" smtClean="0">
                <a:solidFill>
                  <a:srgbClr val="81814C"/>
                </a:solidFill>
                <a:ea typeface="ＭＳ Ｐゴシック" pitchFamily="34" charset="-128"/>
              </a:rPr>
              <a:t>   </a:t>
            </a:r>
          </a:p>
        </p:txBody>
      </p:sp>
      <p:pic>
        <p:nvPicPr>
          <p:cNvPr id="9217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5011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467544" y="908720"/>
            <a:ext cx="84249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rgbClr val="81814C"/>
                </a:solidFill>
                <a:latin typeface="+mn-lt"/>
              </a:rPr>
              <a:t>Top 10 </a:t>
            </a:r>
            <a:r>
              <a:rPr lang="en-AU" b="1" dirty="0" err="1" smtClean="0">
                <a:solidFill>
                  <a:srgbClr val="81814C"/>
                </a:solidFill>
                <a:latin typeface="+mn-lt"/>
              </a:rPr>
              <a:t>LGAs</a:t>
            </a:r>
            <a:r>
              <a:rPr lang="en-AU" b="1" dirty="0" smtClean="0">
                <a:solidFill>
                  <a:srgbClr val="81814C"/>
                </a:solidFill>
                <a:latin typeface="+mn-lt"/>
              </a:rPr>
              <a:t> </a:t>
            </a:r>
            <a:r>
              <a:rPr lang="en-AU" b="1" dirty="0" err="1">
                <a:solidFill>
                  <a:srgbClr val="81814C"/>
                </a:solidFill>
                <a:latin typeface="+mn-lt"/>
              </a:rPr>
              <a:t>DSP</a:t>
            </a:r>
            <a:r>
              <a:rPr lang="en-AU" b="1" dirty="0">
                <a:solidFill>
                  <a:srgbClr val="81814C"/>
                </a:solidFill>
                <a:latin typeface="+mn-lt"/>
              </a:rPr>
              <a:t> Recipients per 1,000 </a:t>
            </a:r>
            <a:r>
              <a:rPr lang="en-AU" b="1" dirty="0" smtClean="0">
                <a:solidFill>
                  <a:srgbClr val="81814C"/>
                </a:solidFill>
                <a:latin typeface="+mn-lt"/>
              </a:rPr>
              <a:t>Adults</a:t>
            </a:r>
            <a:endParaRPr lang="en-AU" b="1" dirty="0">
              <a:solidFill>
                <a:srgbClr val="81814C"/>
              </a:solidFill>
              <a:latin typeface="+mn-lt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1"/>
            <a:ext cx="4896544" cy="483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779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589240"/>
          </a:xfrm>
        </p:spPr>
      </p:pic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5334" y="980728"/>
            <a:ext cx="7446962" cy="4608512"/>
          </a:xfrm>
          <a:solidFill>
            <a:schemeClr val="bg1"/>
          </a:solidFill>
        </p:spPr>
        <p:txBody>
          <a:bodyPr/>
          <a:lstStyle/>
          <a:p>
            <a:pPr lvl="1" eaLnBrk="1" hangingPunct="1">
              <a:buClr>
                <a:srgbClr val="FF7A36"/>
              </a:buClr>
              <a:buSzPct val="115000"/>
              <a:buFont typeface="Arial" panose="020B0604020202020204" pitchFamily="34" charset="0"/>
              <a:buChar char="•"/>
            </a:pPr>
            <a:endParaRPr lang="en-AU" sz="2400" b="1" dirty="0" smtClean="0">
              <a:solidFill>
                <a:srgbClr val="81814C"/>
              </a:solidFill>
              <a:ea typeface="ＭＳ Ｐゴシック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7544" y="908720"/>
            <a:ext cx="8424936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rgbClr val="81814C"/>
                </a:solidFill>
                <a:latin typeface="+mn-lt"/>
              </a:rPr>
              <a:t>Top 10 </a:t>
            </a:r>
            <a:r>
              <a:rPr lang="en-AU" b="1" dirty="0" err="1" smtClean="0">
                <a:solidFill>
                  <a:srgbClr val="81814C"/>
                </a:solidFill>
                <a:latin typeface="+mn-lt"/>
              </a:rPr>
              <a:t>LGAs</a:t>
            </a:r>
            <a:r>
              <a:rPr lang="en-AU" b="1" dirty="0" smtClean="0">
                <a:solidFill>
                  <a:srgbClr val="81814C"/>
                </a:solidFill>
                <a:latin typeface="+mn-lt"/>
              </a:rPr>
              <a:t> Rates of Lone Parents</a:t>
            </a:r>
          </a:p>
          <a:p>
            <a:endParaRPr lang="en-AU" b="1" dirty="0">
              <a:solidFill>
                <a:srgbClr val="81814C"/>
              </a:solidFill>
              <a:latin typeface="+mn-lt"/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556792"/>
            <a:ext cx="4896544" cy="4342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904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260648"/>
            <a:ext cx="5974432" cy="53690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1608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45720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AU"/>
          </a:p>
        </p:txBody>
      </p:sp>
      <p:pic>
        <p:nvPicPr>
          <p:cNvPr id="10360" name="Picture 1144" descr="https://www.osr.qld.gov.au/images/rfho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0"/>
            <a:ext cx="551468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1676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010150"/>
          </a:xfrm>
        </p:spPr>
      </p:pic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7544" y="1340768"/>
            <a:ext cx="8334692" cy="4736951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buClr>
                <a:srgbClr val="FF7A36"/>
              </a:buClr>
              <a:buSzPct val="115000"/>
              <a:buNone/>
            </a:pPr>
            <a:endParaRPr lang="en-AU" sz="2800" b="1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Why are we doing this and how will this information be used?</a:t>
            </a: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err="1" smtClean="0">
                <a:solidFill>
                  <a:srgbClr val="81814C"/>
                </a:solidFill>
                <a:ea typeface="ＭＳ Ｐゴシック" pitchFamily="34" charset="-128"/>
              </a:rPr>
              <a:t>LPITAF</a:t>
            </a: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 identified geographical priority areas (for generalist services)</a:t>
            </a:r>
          </a:p>
          <a:p>
            <a:pPr lvl="1"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400" b="1" dirty="0">
                <a:solidFill>
                  <a:srgbClr val="81814C"/>
                </a:solidFill>
                <a:ea typeface="ＭＳ Ｐゴシック" pitchFamily="34" charset="-128"/>
              </a:rPr>
              <a:t>National Legal Need and Strategic Planning Project</a:t>
            </a:r>
          </a:p>
          <a:p>
            <a:pPr lvl="1"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400" b="1" dirty="0">
                <a:solidFill>
                  <a:srgbClr val="81814C"/>
                </a:solidFill>
                <a:ea typeface="ＭＳ Ｐゴシック" pitchFamily="34" charset="-128"/>
              </a:rPr>
              <a:t>Government population projections to 2031</a:t>
            </a:r>
            <a:endParaRPr lang="en-AU" sz="2400" b="1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The LAW Survey – Queensland</a:t>
            </a: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Small group discussion</a:t>
            </a: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Shortlist</a:t>
            </a: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endParaRPr lang="en-AU" sz="2800" b="1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endParaRPr lang="en-AU" sz="2800" b="1" dirty="0" smtClean="0">
              <a:solidFill>
                <a:srgbClr val="81814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14712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010150"/>
          </a:xfrm>
        </p:spPr>
      </p:pic>
      <p:sp>
        <p:nvSpPr>
          <p:cNvPr id="18434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85780" y="1844823"/>
            <a:ext cx="8334692" cy="4736951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buClr>
                <a:srgbClr val="FF7A36"/>
              </a:buClr>
              <a:buSzPct val="115000"/>
              <a:buNone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National Legal Need and Strategic Planning Project</a:t>
            </a:r>
          </a:p>
          <a:p>
            <a:pPr marL="360000" eaLnBrk="1" hangingPunct="1">
              <a:spcAft>
                <a:spcPts val="1200"/>
              </a:spcAft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Indicators of legal need</a:t>
            </a:r>
          </a:p>
          <a:p>
            <a:pPr marL="360000" eaLnBrk="1" hangingPunct="1">
              <a:spcAft>
                <a:spcPts val="1200"/>
              </a:spcAft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Calculated legal need</a:t>
            </a:r>
          </a:p>
          <a:p>
            <a:pPr marL="360000" eaLnBrk="1" hangingPunct="1">
              <a:spcAft>
                <a:spcPts val="1200"/>
              </a:spcAft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Probability of legal need</a:t>
            </a:r>
          </a:p>
          <a:p>
            <a:pPr marL="360000" eaLnBrk="1" hangingPunct="1">
              <a:spcAft>
                <a:spcPts val="1200"/>
              </a:spcAft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National </a:t>
            </a:r>
            <a:r>
              <a:rPr lang="en-AU" sz="2800" b="1" dirty="0" err="1" smtClean="0">
                <a:solidFill>
                  <a:srgbClr val="81814C"/>
                </a:solidFill>
                <a:ea typeface="ＭＳ Ｐゴシック" pitchFamily="34" charset="-128"/>
              </a:rPr>
              <a:t>CLC</a:t>
            </a: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 need ratio</a:t>
            </a:r>
          </a:p>
          <a:p>
            <a:pPr marL="360000" eaLnBrk="1" hangingPunct="1">
              <a:spcAft>
                <a:spcPts val="1200"/>
              </a:spcAft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err="1" smtClean="0">
                <a:solidFill>
                  <a:srgbClr val="81814C"/>
                </a:solidFill>
                <a:ea typeface="ＭＳ Ｐゴシック" pitchFamily="34" charset="-128"/>
              </a:rPr>
              <a:t>SEIFA</a:t>
            </a: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 ranking</a:t>
            </a: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endParaRPr lang="en-AU" sz="2800" b="1" dirty="0" smtClean="0">
              <a:solidFill>
                <a:srgbClr val="81814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8843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589240"/>
          </a:xfrm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52463"/>
            <a:ext cx="9017000" cy="55562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9397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589240"/>
          </a:xfrm>
        </p:spPr>
      </p:pic>
      <p:sp>
        <p:nvSpPr>
          <p:cNvPr id="2" name="TextBox 1"/>
          <p:cNvSpPr txBox="1"/>
          <p:nvPr/>
        </p:nvSpPr>
        <p:spPr>
          <a:xfrm>
            <a:off x="827584" y="1412776"/>
            <a:ext cx="7560840" cy="267765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rgbClr val="81814C"/>
                </a:solidFill>
                <a:latin typeface="+mn-lt"/>
              </a:rPr>
              <a:t>Discussion here about a civil law project for communities working with </a:t>
            </a:r>
            <a:r>
              <a:rPr lang="en-AU" b="1" dirty="0" err="1" smtClean="0">
                <a:solidFill>
                  <a:srgbClr val="81814C"/>
                </a:solidFill>
                <a:latin typeface="+mn-lt"/>
              </a:rPr>
              <a:t>ATSILS</a:t>
            </a:r>
            <a:r>
              <a:rPr lang="en-AU" b="1" dirty="0" smtClean="0">
                <a:solidFill>
                  <a:srgbClr val="81814C"/>
                </a:solidFill>
                <a:latin typeface="+mn-lt"/>
              </a:rPr>
              <a:t>, </a:t>
            </a:r>
            <a:r>
              <a:rPr lang="en-AU" b="1" dirty="0" err="1" smtClean="0">
                <a:solidFill>
                  <a:srgbClr val="81814C"/>
                </a:solidFill>
                <a:latin typeface="+mn-lt"/>
              </a:rPr>
              <a:t>ATSIWLSNQ</a:t>
            </a:r>
            <a:r>
              <a:rPr lang="en-AU" b="1" dirty="0">
                <a:solidFill>
                  <a:srgbClr val="81814C"/>
                </a:solidFill>
                <a:latin typeface="+mn-lt"/>
              </a:rPr>
              <a:t>,</a:t>
            </a:r>
            <a:r>
              <a:rPr lang="en-AU" b="1" dirty="0" smtClean="0">
                <a:solidFill>
                  <a:srgbClr val="81814C"/>
                </a:solidFill>
                <a:latin typeface="+mn-lt"/>
              </a:rPr>
              <a:t> </a:t>
            </a:r>
            <a:r>
              <a:rPr lang="en-AU" b="1" dirty="0" err="1" smtClean="0">
                <a:solidFill>
                  <a:srgbClr val="81814C"/>
                </a:solidFill>
                <a:latin typeface="+mn-lt"/>
              </a:rPr>
              <a:t>QIFVLS</a:t>
            </a:r>
            <a:r>
              <a:rPr lang="en-AU" b="1" dirty="0" smtClean="0">
                <a:solidFill>
                  <a:srgbClr val="81814C"/>
                </a:solidFill>
                <a:latin typeface="+mn-lt"/>
              </a:rPr>
              <a:t>, </a:t>
            </a:r>
          </a:p>
          <a:p>
            <a:endParaRPr lang="en-AU" b="1" dirty="0">
              <a:solidFill>
                <a:srgbClr val="81814C"/>
              </a:solidFill>
              <a:latin typeface="+mn-lt"/>
            </a:endParaRPr>
          </a:p>
          <a:p>
            <a:endParaRPr lang="en-AU" b="1" dirty="0" smtClean="0">
              <a:solidFill>
                <a:srgbClr val="81814C"/>
              </a:solidFill>
              <a:latin typeface="+mn-lt"/>
            </a:endParaRPr>
          </a:p>
          <a:p>
            <a:endParaRPr lang="en-AU" b="1" dirty="0">
              <a:solidFill>
                <a:srgbClr val="81814C"/>
              </a:solidFill>
              <a:latin typeface="+mn-lt"/>
            </a:endParaRPr>
          </a:p>
          <a:p>
            <a:endParaRPr lang="en-AU" b="1" dirty="0" smtClean="0">
              <a:solidFill>
                <a:srgbClr val="81814C"/>
              </a:solidFill>
              <a:latin typeface="+mn-lt"/>
            </a:endParaRPr>
          </a:p>
          <a:p>
            <a:endParaRPr lang="en-AU" b="1" dirty="0">
              <a:solidFill>
                <a:srgbClr val="81814C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7588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589240"/>
          </a:xfrm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108074"/>
            <a:ext cx="9017000" cy="464661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4167489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589240"/>
          </a:xfrm>
        </p:spPr>
      </p:pic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844824"/>
            <a:ext cx="9017000" cy="25876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5934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589240"/>
          </a:xfrm>
        </p:spPr>
      </p:pic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5410200"/>
            <a:ext cx="2092325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80999" y="1484784"/>
            <a:ext cx="7446963" cy="2520950"/>
          </a:xfrm>
          <a:solidFill>
            <a:schemeClr val="bg1"/>
          </a:solidFill>
        </p:spPr>
        <p:txBody>
          <a:bodyPr/>
          <a:lstStyle/>
          <a:p>
            <a:pPr marL="0" indent="0" eaLnBrk="1" hangingPunct="1">
              <a:buClr>
                <a:srgbClr val="FF7A36"/>
              </a:buClr>
              <a:buSzPct val="115000"/>
              <a:buNone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The </a:t>
            </a:r>
            <a:r>
              <a:rPr lang="en-AU" sz="2800" b="1" dirty="0">
                <a:solidFill>
                  <a:srgbClr val="81814C"/>
                </a:solidFill>
                <a:ea typeface="ＭＳ Ｐゴシック" pitchFamily="34" charset="-128"/>
              </a:rPr>
              <a:t>L</a:t>
            </a: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AW Survey - Queensland</a:t>
            </a: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2020 people surveyed</a:t>
            </a: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10% of respondents accounted for 68% of the problems reported</a:t>
            </a: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People </a:t>
            </a:r>
            <a:r>
              <a:rPr lang="en-AU" sz="2800" b="1" dirty="0">
                <a:solidFill>
                  <a:srgbClr val="81814C"/>
                </a:solidFill>
                <a:ea typeface="ＭＳ Ｐゴシック" pitchFamily="34" charset="-128"/>
              </a:rPr>
              <a:t>with a </a:t>
            </a: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disability</a:t>
            </a:r>
            <a:endParaRPr lang="en-AU" sz="2800" b="1" dirty="0">
              <a:solidFill>
                <a:srgbClr val="81814C"/>
              </a:solidFill>
              <a:ea typeface="ＭＳ Ｐゴシック" pitchFamily="34" charset="-128"/>
            </a:endParaRP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People </a:t>
            </a:r>
            <a:r>
              <a:rPr lang="en-AU" sz="2800" b="1" dirty="0">
                <a:solidFill>
                  <a:srgbClr val="81814C"/>
                </a:solidFill>
                <a:ea typeface="ＭＳ Ｐゴシック" pitchFamily="34" charset="-128"/>
              </a:rPr>
              <a:t>who had been unemployed </a:t>
            </a:r>
            <a:endParaRPr lang="en-AU" sz="2800" b="1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Single </a:t>
            </a:r>
            <a:r>
              <a:rPr lang="en-AU" sz="2800" b="1" dirty="0">
                <a:solidFill>
                  <a:srgbClr val="81814C"/>
                </a:solidFill>
                <a:ea typeface="ＭＳ Ｐゴシック" pitchFamily="34" charset="-128"/>
              </a:rPr>
              <a:t>parents </a:t>
            </a:r>
            <a:endParaRPr lang="en-AU" sz="2800" b="1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People </a:t>
            </a:r>
            <a:r>
              <a:rPr lang="en-AU" sz="2800" b="1" dirty="0">
                <a:solidFill>
                  <a:srgbClr val="81814C"/>
                </a:solidFill>
                <a:ea typeface="ＭＳ Ｐゴシック" pitchFamily="34" charset="-128"/>
              </a:rPr>
              <a:t>who had lived in disadvantaged </a:t>
            </a: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housing</a:t>
            </a: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r>
              <a:rPr lang="en-AU" sz="2800" b="1" dirty="0" smtClean="0">
                <a:solidFill>
                  <a:srgbClr val="81814C"/>
                </a:solidFill>
                <a:ea typeface="ＭＳ Ｐゴシック" pitchFamily="34" charset="-128"/>
              </a:rPr>
              <a:t>Age</a:t>
            </a: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endParaRPr lang="en-AU" sz="2800" b="1" dirty="0" smtClean="0">
              <a:solidFill>
                <a:srgbClr val="81814C"/>
              </a:solidFill>
              <a:ea typeface="ＭＳ Ｐゴシック" pitchFamily="34" charset="-128"/>
            </a:endParaRPr>
          </a:p>
          <a:p>
            <a:pPr eaLnBrk="1" hangingPunct="1">
              <a:buClr>
                <a:srgbClr val="FF7A36"/>
              </a:buClr>
              <a:buSzPct val="115000"/>
              <a:buFontTx/>
              <a:buChar char="-"/>
            </a:pPr>
            <a:endParaRPr lang="en-AU" sz="2800" b="1" dirty="0" smtClean="0">
              <a:solidFill>
                <a:srgbClr val="81814C"/>
              </a:solidFill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3580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/>
          <a:srcRect t="37941"/>
          <a:stretch>
            <a:fillRect/>
          </a:stretch>
        </p:blipFill>
        <p:spPr>
          <a:xfrm>
            <a:off x="0" y="0"/>
            <a:ext cx="9144000" cy="5010150"/>
          </a:xfrm>
        </p:spPr>
      </p:pic>
      <p:sp>
        <p:nvSpPr>
          <p:cNvPr id="2" name="TextBox 1"/>
          <p:cNvSpPr txBox="1"/>
          <p:nvPr/>
        </p:nvSpPr>
        <p:spPr>
          <a:xfrm>
            <a:off x="467544" y="908720"/>
            <a:ext cx="8424936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AU" b="1" dirty="0" smtClean="0">
                <a:solidFill>
                  <a:srgbClr val="81814C"/>
                </a:solidFill>
                <a:latin typeface="+mn-lt"/>
              </a:rPr>
              <a:t>Top 10 </a:t>
            </a:r>
            <a:r>
              <a:rPr lang="en-AU" b="1" dirty="0" err="1" smtClean="0">
                <a:solidFill>
                  <a:srgbClr val="81814C"/>
                </a:solidFill>
                <a:latin typeface="+mn-lt"/>
              </a:rPr>
              <a:t>LGAs</a:t>
            </a:r>
            <a:r>
              <a:rPr lang="en-AU" b="1" dirty="0" smtClean="0">
                <a:solidFill>
                  <a:srgbClr val="81814C"/>
                </a:solidFill>
                <a:latin typeface="+mn-lt"/>
              </a:rPr>
              <a:t> Rate </a:t>
            </a:r>
            <a:r>
              <a:rPr lang="en-AU" b="1" dirty="0">
                <a:solidFill>
                  <a:srgbClr val="81814C"/>
                </a:solidFill>
                <a:latin typeface="+mn-lt"/>
              </a:rPr>
              <a:t>On Benefits Recipients per 1,000 </a:t>
            </a:r>
            <a:r>
              <a:rPr lang="en-AU" b="1" dirty="0" smtClean="0">
                <a:solidFill>
                  <a:srgbClr val="81814C"/>
                </a:solidFill>
                <a:latin typeface="+mn-lt"/>
              </a:rPr>
              <a:t>Adults</a:t>
            </a:r>
            <a:r>
              <a:rPr lang="en-AU" b="1" dirty="0">
                <a:solidFill>
                  <a:srgbClr val="81814C"/>
                </a:solidFill>
                <a:latin typeface="+mn-lt"/>
              </a:rPr>
              <a:t>,</a:t>
            </a:r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628800"/>
            <a:ext cx="5320591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690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QAILS_AGM_Final">
  <a:themeElements>
    <a:clrScheme name="QAILS_AGM_Fin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2" charset="0"/>
          </a:defRPr>
        </a:defPPr>
      </a:lstStyle>
    </a:lnDef>
  </a:objectDefaults>
  <a:extraClrSchemeLst>
    <a:extraClrScheme>
      <a:clrScheme name="QAILS_AGM_Fin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AILS_AGM_Fina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AILS_AGM_Fina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C:\DOCUME~1\carolyn\LOCALS~1\Temp\fcctemp\QAILS_AGM_Final.pot</Template>
  <TotalTime>3632</TotalTime>
  <Words>507</Words>
  <Application>Microsoft Office PowerPoint</Application>
  <PresentationFormat>On-screen Show (4:3)</PresentationFormat>
  <Paragraphs>65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QAILS_AGM_Final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Caxton Legal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Page Title</dc:title>
  <dc:creator>Caxton Legal</dc:creator>
  <cp:lastModifiedBy>QAILSPROJ</cp:lastModifiedBy>
  <cp:revision>209</cp:revision>
  <cp:lastPrinted>2014-03-17T02:00:30Z</cp:lastPrinted>
  <dcterms:created xsi:type="dcterms:W3CDTF">2010-11-22T05:29:12Z</dcterms:created>
  <dcterms:modified xsi:type="dcterms:W3CDTF">2014-03-17T04:46:16Z</dcterms:modified>
</cp:coreProperties>
</file>