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handoutMasterIdLst>
    <p:handoutMasterId r:id="rId25"/>
  </p:handoutMasterIdLst>
  <p:sldIdLst>
    <p:sldId id="256" r:id="rId2"/>
    <p:sldId id="257" r:id="rId3"/>
    <p:sldId id="277" r:id="rId4"/>
    <p:sldId id="260" r:id="rId5"/>
    <p:sldId id="261"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2" r:id="rId19"/>
    <p:sldId id="293" r:id="rId20"/>
    <p:sldId id="294" r:id="rId21"/>
    <p:sldId id="290" r:id="rId22"/>
    <p:sldId id="291" r:id="rId23"/>
    <p:sldId id="276" r:id="rId24"/>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22" autoAdjust="0"/>
    <p:restoredTop sz="94660"/>
  </p:normalViewPr>
  <p:slideViewPr>
    <p:cSldViewPr>
      <p:cViewPr>
        <p:scale>
          <a:sx n="66" d="100"/>
          <a:sy n="66" d="100"/>
        </p:scale>
        <p:origin x="-72" y="-4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C65375D5-6DA9-4D18-B82B-C1A6DF6DD5CA}" type="datetimeFigureOut">
              <a:rPr lang="en-AU" smtClean="0"/>
              <a:t>18/03/2014</a:t>
            </a:fld>
            <a:endParaRPr lang="en-AU"/>
          </a:p>
        </p:txBody>
      </p:sp>
      <p:sp>
        <p:nvSpPr>
          <p:cNvPr id="4" name="Footer Placeholder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34EAB12D-3A60-48DB-AED8-FB455D1C8B9D}" type="slidenum">
              <a:rPr lang="en-AU" smtClean="0"/>
              <a:t>‹#›</a:t>
            </a:fld>
            <a:endParaRPr lang="en-AU"/>
          </a:p>
        </p:txBody>
      </p:sp>
    </p:spTree>
    <p:extLst>
      <p:ext uri="{BB962C8B-B14F-4D97-AF65-F5344CB8AC3E}">
        <p14:creationId xmlns:p14="http://schemas.microsoft.com/office/powerpoint/2010/main" val="2434018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48A9A1D8-5D5E-4DBA-BE81-8B94E3B36DAE}" type="datetimeFigureOut">
              <a:rPr lang="en-AU" smtClean="0"/>
              <a:pPr/>
              <a:t>18/03/2014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8A9A1D8-5D5E-4DBA-BE81-8B94E3B36DAE}" type="datetimeFigureOut">
              <a:rPr lang="en-AU" smtClean="0"/>
              <a:pPr/>
              <a:t>18/03/2014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8A9A1D8-5D5E-4DBA-BE81-8B94E3B36DAE}" type="datetimeFigureOut">
              <a:rPr lang="en-AU" smtClean="0"/>
              <a:pPr/>
              <a:t>18/03/2014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720080"/>
          </a:xfrm>
          <a:prstGeom prst="rect">
            <a:avLst/>
          </a:prstGeom>
        </p:spPr>
        <p:txBody>
          <a:bodyPr/>
          <a:lstStyle>
            <a:lvl1pPr>
              <a:defRPr sz="4000"/>
            </a:lvl1pPr>
          </a:lstStyle>
          <a:p>
            <a:r>
              <a:rPr lang="en-US" dirty="0" smtClean="0"/>
              <a:t>Click to edit Master title style</a:t>
            </a:r>
            <a:endParaRPr lang="en-AU" dirty="0"/>
          </a:p>
        </p:txBody>
      </p:sp>
      <p:sp>
        <p:nvSpPr>
          <p:cNvPr id="3" name="Content Placeholder 2"/>
          <p:cNvSpPr>
            <a:spLocks noGrp="1"/>
          </p:cNvSpPr>
          <p:nvPr>
            <p:ph idx="1"/>
          </p:nvPr>
        </p:nvSpPr>
        <p:spPr>
          <a:xfrm>
            <a:off x="457200" y="2348880"/>
            <a:ext cx="8229600" cy="377728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p>
            <a:fld id="{48A9A1D8-5D5E-4DBA-BE81-8B94E3B36DAE}" type="datetimeFigureOut">
              <a:rPr lang="en-AU" smtClean="0"/>
              <a:pPr/>
              <a:t>18/03/2014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9A1D8-5D5E-4DBA-BE81-8B94E3B36DAE}" type="datetimeFigureOut">
              <a:rPr lang="en-AU" smtClean="0"/>
              <a:pPr/>
              <a:t>18/03/2014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48A9A1D8-5D5E-4DBA-BE81-8B94E3B36DAE}" type="datetimeFigureOut">
              <a:rPr lang="en-AU" smtClean="0"/>
              <a:pPr/>
              <a:t>18/03/2014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smtClean="0"/>
              <a:t>Second level</a:t>
            </a:r>
          </a:p>
          <a:p>
            <a:pPr lvl="2"/>
            <a:r>
              <a:rPr lang="en-US" smtClean="0"/>
              <a:t>Third level</a:t>
            </a:r>
          </a:p>
          <a:p>
            <a:pPr lvl="3"/>
            <a:r>
              <a:rPr lang="en-US" dirty="0" smtClean="0"/>
              <a:t>Fourth level</a:t>
            </a:r>
          </a:p>
          <a:p>
            <a:pPr lvl="4"/>
            <a:r>
              <a:rPr lang="en-US" dirty="0" smtClean="0"/>
              <a:t>Fifth level</a:t>
            </a:r>
            <a:endParaRPr lang="en-AU" dirty="0"/>
          </a:p>
        </p:txBody>
      </p:sp>
      <p:sp>
        <p:nvSpPr>
          <p:cNvPr id="7" name="Date Placeholder 6"/>
          <p:cNvSpPr>
            <a:spLocks noGrp="1"/>
          </p:cNvSpPr>
          <p:nvPr>
            <p:ph type="dt" sz="half" idx="10"/>
          </p:nvPr>
        </p:nvSpPr>
        <p:spPr/>
        <p:txBody>
          <a:bodyPr/>
          <a:lstStyle/>
          <a:p>
            <a:fld id="{48A9A1D8-5D5E-4DBA-BE81-8B94E3B36DAE}" type="datetimeFigureOut">
              <a:rPr lang="en-AU" smtClean="0"/>
              <a:pPr/>
              <a:t>18/03/2014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48A9A1D8-5D5E-4DBA-BE81-8B94E3B36DAE}" type="datetimeFigureOut">
              <a:rPr lang="en-AU" smtClean="0"/>
              <a:pPr/>
              <a:t>18/03/2014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9A1D8-5D5E-4DBA-BE81-8B94E3B36DAE}" type="datetimeFigureOut">
              <a:rPr lang="en-AU" smtClean="0"/>
              <a:pPr/>
              <a:t>18/03/2014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9A1D8-5D5E-4DBA-BE81-8B94E3B36DAE}" type="datetimeFigureOut">
              <a:rPr lang="en-AU" smtClean="0"/>
              <a:pPr/>
              <a:t>18/03/2014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9A1D8-5D5E-4DBA-BE81-8B94E3B36DAE}" type="datetimeFigureOut">
              <a:rPr lang="en-AU" smtClean="0"/>
              <a:pPr/>
              <a:t>18/03/2014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9A1D8-5D5E-4DBA-BE81-8B94E3B36DAE}" type="datetimeFigureOut">
              <a:rPr lang="en-AU" smtClean="0"/>
              <a:pPr/>
              <a:t>18/03/2014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1F83B-5407-4FBA-8D65-4ACBE47489A2}" type="slidenum">
              <a:rPr lang="en-AU" smtClean="0"/>
              <a:pPr/>
              <a:t>‹#›</a:t>
            </a:fld>
            <a:endParaRPr lang="en-AU"/>
          </a:p>
        </p:txBody>
      </p:sp>
      <p:sp>
        <p:nvSpPr>
          <p:cNvPr id="7" name="Text Box 2"/>
          <p:cNvSpPr txBox="1">
            <a:spLocks noChangeArrowheads="1"/>
          </p:cNvSpPr>
          <p:nvPr userDrawn="1"/>
        </p:nvSpPr>
        <p:spPr bwMode="auto">
          <a:xfrm>
            <a:off x="1385888" y="712788"/>
            <a:ext cx="4535487" cy="400050"/>
          </a:xfrm>
          <a:prstGeom prst="rect">
            <a:avLst/>
          </a:prstGeom>
          <a:solidFill>
            <a:srgbClr val="FFFFFF"/>
          </a:solid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2000" b="1" i="0" u="none" strike="noStrike" cap="none" normalizeH="0" baseline="0" smtClean="0">
                <a:ln>
                  <a:noFill/>
                </a:ln>
                <a:solidFill>
                  <a:srgbClr val="FF0000"/>
                </a:solidFill>
                <a:effectLst/>
                <a:latin typeface="Arial" pitchFamily="34" charset="0"/>
              </a:rPr>
              <a:t>Q</a:t>
            </a:r>
            <a:r>
              <a:rPr kumimoji="0" lang="en-AU" sz="2000" b="1" i="0" u="none" strike="noStrike" cap="none" normalizeH="0" baseline="0" smtClean="0">
                <a:ln>
                  <a:noFill/>
                </a:ln>
                <a:solidFill>
                  <a:schemeClr val="tx1"/>
                </a:solidFill>
                <a:effectLst/>
                <a:latin typeface="Arial" pitchFamily="34" charset="0"/>
              </a:rPr>
              <a:t>ueensland </a:t>
            </a:r>
            <a:r>
              <a:rPr kumimoji="0" lang="en-AU" sz="2000" b="1" i="0" u="none" strike="noStrike" cap="none" normalizeH="0" baseline="0" smtClean="0">
                <a:ln>
                  <a:noFill/>
                </a:ln>
                <a:solidFill>
                  <a:srgbClr val="FF0000"/>
                </a:solidFill>
                <a:effectLst/>
                <a:latin typeface="Arial" pitchFamily="34" charset="0"/>
              </a:rPr>
              <a:t>A</a:t>
            </a:r>
            <a:r>
              <a:rPr kumimoji="0" lang="en-AU" sz="2000" b="1" i="0" u="none" strike="noStrike" cap="none" normalizeH="0" baseline="0" smtClean="0">
                <a:ln>
                  <a:noFill/>
                </a:ln>
                <a:solidFill>
                  <a:schemeClr val="tx1"/>
                </a:solidFill>
                <a:effectLst/>
                <a:latin typeface="Arial" pitchFamily="34" charset="0"/>
              </a:rPr>
              <a:t>dvocacy </a:t>
            </a:r>
            <a:r>
              <a:rPr kumimoji="0" lang="en-AU" sz="2000" b="1" i="0" u="none" strike="noStrike" cap="none" normalizeH="0" baseline="0" smtClean="0">
                <a:ln>
                  <a:noFill/>
                </a:ln>
                <a:solidFill>
                  <a:srgbClr val="FF0000"/>
                </a:solidFill>
                <a:effectLst/>
                <a:latin typeface="Arial" pitchFamily="34" charset="0"/>
              </a:rPr>
              <a:t>I</a:t>
            </a:r>
            <a:r>
              <a:rPr kumimoji="0" lang="en-AU" sz="2000" b="1" i="0" u="none" strike="noStrike" cap="none" normalizeH="0" baseline="0" smtClean="0">
                <a:ln>
                  <a:noFill/>
                </a:ln>
                <a:solidFill>
                  <a:schemeClr val="tx1"/>
                </a:solidFill>
                <a:effectLst/>
                <a:latin typeface="Arial" pitchFamily="34" charset="0"/>
              </a:rPr>
              <a:t>ncorporated</a:t>
            </a:r>
            <a:endParaRPr kumimoji="0" lang="en-US" sz="1800" b="0" i="0" u="none" strike="noStrike" cap="none" normalizeH="0" baseline="0" smtClean="0">
              <a:ln>
                <a:noFill/>
              </a:ln>
              <a:solidFill>
                <a:schemeClr val="tx1"/>
              </a:solidFill>
              <a:effectLst/>
              <a:latin typeface="Arial" pitchFamily="34" charset="0"/>
            </a:endParaRPr>
          </a:p>
        </p:txBody>
      </p:sp>
      <p:sp>
        <p:nvSpPr>
          <p:cNvPr id="8" name="Text Box 3"/>
          <p:cNvSpPr txBox="1">
            <a:spLocks noChangeArrowheads="1"/>
          </p:cNvSpPr>
          <p:nvPr userDrawn="1"/>
        </p:nvSpPr>
        <p:spPr bwMode="auto">
          <a:xfrm>
            <a:off x="558800" y="1182687"/>
            <a:ext cx="8117656" cy="45719"/>
          </a:xfrm>
          <a:prstGeom prst="rect">
            <a:avLst/>
          </a:prstGeom>
          <a:solidFill>
            <a:srgbClr val="FF0000"/>
          </a:solid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pic>
        <p:nvPicPr>
          <p:cNvPr id="9" name="Picture 4" descr="QAI_logoSPOT"/>
          <p:cNvPicPr>
            <a:picLocks noChangeAspect="1" noChangeArrowheads="1"/>
          </p:cNvPicPr>
          <p:nvPr userDrawn="1"/>
        </p:nvPicPr>
        <p:blipFill>
          <a:blip r:embed="rId13" cstate="print"/>
          <a:srcRect/>
          <a:stretch>
            <a:fillRect/>
          </a:stretch>
        </p:blipFill>
        <p:spPr bwMode="auto">
          <a:xfrm>
            <a:off x="628650" y="428625"/>
            <a:ext cx="757238" cy="684213"/>
          </a:xfrm>
          <a:prstGeom prst="rect">
            <a:avLst/>
          </a:prstGeom>
          <a:noFill/>
        </p:spPr>
      </p:pic>
      <p:sp>
        <p:nvSpPr>
          <p:cNvPr id="10" name="Text Box 5"/>
          <p:cNvSpPr txBox="1">
            <a:spLocks noChangeArrowheads="1"/>
          </p:cNvSpPr>
          <p:nvPr userDrawn="1"/>
        </p:nvSpPr>
        <p:spPr bwMode="auto">
          <a:xfrm>
            <a:off x="4166865" y="1219200"/>
            <a:ext cx="4869631" cy="193576"/>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1200" b="0" i="0" u="none" strike="noStrike" cap="none" normalizeH="0" baseline="0" dirty="0" smtClean="0">
                <a:ln>
                  <a:noFill/>
                </a:ln>
                <a:solidFill>
                  <a:schemeClr val="tx1"/>
                </a:solidFill>
                <a:effectLst/>
                <a:latin typeface="Arial" pitchFamily="34" charset="0"/>
              </a:rPr>
              <a:t>Systems and Legal Advocacy for vulnerable people with Disability</a:t>
            </a:r>
            <a:endParaRPr kumimoji="0" lang="en-US" sz="1200" b="0" i="0" u="none" strike="noStrike" cap="none" normalizeH="0" baseline="0" dirty="0" smtClean="0">
              <a:ln>
                <a:noFill/>
              </a:ln>
              <a:solidFill>
                <a:schemeClr val="tx1"/>
              </a:solidFill>
              <a:effectLst/>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rebekah.leong@qai.org.a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Reviews of ITOs</a:t>
            </a:r>
            <a:endParaRPr lang="en-AU" dirty="0"/>
          </a:p>
        </p:txBody>
      </p:sp>
      <p:sp>
        <p:nvSpPr>
          <p:cNvPr id="3" name="Subtitle 2"/>
          <p:cNvSpPr>
            <a:spLocks noGrp="1"/>
          </p:cNvSpPr>
          <p:nvPr>
            <p:ph type="subTitle" idx="1"/>
          </p:nvPr>
        </p:nvSpPr>
        <p:spPr/>
        <p:txBody>
          <a:bodyPr/>
          <a:lstStyle/>
          <a:p>
            <a:r>
              <a:rPr lang="en-AU" dirty="0" smtClean="0"/>
              <a:t>Rebekah Leong</a:t>
            </a:r>
          </a:p>
          <a:p>
            <a:r>
              <a:rPr lang="en-AU" dirty="0" smtClean="0"/>
              <a:t>QAILS Conference 18/03/14</a:t>
            </a:r>
            <a:endParaRPr lang="en-AU" dirty="0"/>
          </a:p>
        </p:txBody>
      </p:sp>
      <p:sp>
        <p:nvSpPr>
          <p:cNvPr id="4" name="Text Box 2"/>
          <p:cNvSpPr txBox="1">
            <a:spLocks noChangeArrowheads="1"/>
          </p:cNvSpPr>
          <p:nvPr/>
        </p:nvSpPr>
        <p:spPr bwMode="auto">
          <a:xfrm>
            <a:off x="1385888" y="712788"/>
            <a:ext cx="4535487" cy="400050"/>
          </a:xfrm>
          <a:prstGeom prst="rect">
            <a:avLst/>
          </a:prstGeom>
          <a:solidFill>
            <a:srgbClr val="FFFFFF"/>
          </a:solid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2000" b="1" i="0" u="none" strike="noStrike" cap="none" normalizeH="0" baseline="0" smtClean="0">
                <a:ln>
                  <a:noFill/>
                </a:ln>
                <a:solidFill>
                  <a:srgbClr val="FF0000"/>
                </a:solidFill>
                <a:effectLst/>
                <a:latin typeface="Arial" pitchFamily="34" charset="0"/>
              </a:rPr>
              <a:t>Q</a:t>
            </a:r>
            <a:r>
              <a:rPr kumimoji="0" lang="en-AU" sz="2000" b="1" i="0" u="none" strike="noStrike" cap="none" normalizeH="0" baseline="0" smtClean="0">
                <a:ln>
                  <a:noFill/>
                </a:ln>
                <a:solidFill>
                  <a:schemeClr val="tx1"/>
                </a:solidFill>
                <a:effectLst/>
                <a:latin typeface="Arial" pitchFamily="34" charset="0"/>
              </a:rPr>
              <a:t>ueensland </a:t>
            </a:r>
            <a:r>
              <a:rPr kumimoji="0" lang="en-AU" sz="2000" b="1" i="0" u="none" strike="noStrike" cap="none" normalizeH="0" baseline="0" smtClean="0">
                <a:ln>
                  <a:noFill/>
                </a:ln>
                <a:solidFill>
                  <a:srgbClr val="FF0000"/>
                </a:solidFill>
                <a:effectLst/>
                <a:latin typeface="Arial" pitchFamily="34" charset="0"/>
              </a:rPr>
              <a:t>A</a:t>
            </a:r>
            <a:r>
              <a:rPr kumimoji="0" lang="en-AU" sz="2000" b="1" i="0" u="none" strike="noStrike" cap="none" normalizeH="0" baseline="0" smtClean="0">
                <a:ln>
                  <a:noFill/>
                </a:ln>
                <a:solidFill>
                  <a:schemeClr val="tx1"/>
                </a:solidFill>
                <a:effectLst/>
                <a:latin typeface="Arial" pitchFamily="34" charset="0"/>
              </a:rPr>
              <a:t>dvocacy </a:t>
            </a:r>
            <a:r>
              <a:rPr kumimoji="0" lang="en-AU" sz="2000" b="1" i="0" u="none" strike="noStrike" cap="none" normalizeH="0" baseline="0" smtClean="0">
                <a:ln>
                  <a:noFill/>
                </a:ln>
                <a:solidFill>
                  <a:srgbClr val="FF0000"/>
                </a:solidFill>
                <a:effectLst/>
                <a:latin typeface="Arial" pitchFamily="34" charset="0"/>
              </a:rPr>
              <a:t>I</a:t>
            </a:r>
            <a:r>
              <a:rPr kumimoji="0" lang="en-AU" sz="2000" b="1" i="0" u="none" strike="noStrike" cap="none" normalizeH="0" baseline="0" smtClean="0">
                <a:ln>
                  <a:noFill/>
                </a:ln>
                <a:solidFill>
                  <a:schemeClr val="tx1"/>
                </a:solidFill>
                <a:effectLst/>
                <a:latin typeface="Arial" pitchFamily="34" charset="0"/>
              </a:rPr>
              <a:t>ncorporated</a:t>
            </a:r>
            <a:endParaRPr kumimoji="0" lang="en-US" sz="1800" b="0" i="0" u="none" strike="noStrike" cap="none" normalizeH="0" baseline="0" smtClean="0">
              <a:ln>
                <a:noFill/>
              </a:ln>
              <a:solidFill>
                <a:schemeClr val="tx1"/>
              </a:solidFill>
              <a:effectLst/>
              <a:latin typeface="Arial" pitchFamily="34" charset="0"/>
            </a:endParaRPr>
          </a:p>
        </p:txBody>
      </p:sp>
      <p:sp>
        <p:nvSpPr>
          <p:cNvPr id="5" name="Text Box 3"/>
          <p:cNvSpPr txBox="1">
            <a:spLocks noChangeArrowheads="1"/>
          </p:cNvSpPr>
          <p:nvPr/>
        </p:nvSpPr>
        <p:spPr bwMode="auto">
          <a:xfrm>
            <a:off x="558800" y="1182687"/>
            <a:ext cx="8117656" cy="45719"/>
          </a:xfrm>
          <a:prstGeom prst="rect">
            <a:avLst/>
          </a:prstGeom>
          <a:solidFill>
            <a:srgbClr val="FF0000"/>
          </a:solid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pic>
        <p:nvPicPr>
          <p:cNvPr id="6" name="Picture 4" descr="QAI_logoSPOT"/>
          <p:cNvPicPr>
            <a:picLocks noChangeAspect="1" noChangeArrowheads="1"/>
          </p:cNvPicPr>
          <p:nvPr/>
        </p:nvPicPr>
        <p:blipFill>
          <a:blip r:embed="rId2" cstate="print"/>
          <a:srcRect/>
          <a:stretch>
            <a:fillRect/>
          </a:stretch>
        </p:blipFill>
        <p:spPr bwMode="auto">
          <a:xfrm>
            <a:off x="628650" y="428625"/>
            <a:ext cx="757238" cy="68421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Identify risk and evidence of risk</a:t>
            </a:r>
            <a:endParaRPr lang="en-AU" dirty="0"/>
          </a:p>
        </p:txBody>
      </p:sp>
      <p:sp>
        <p:nvSpPr>
          <p:cNvPr id="3" name="Content Placeholder 2"/>
          <p:cNvSpPr>
            <a:spLocks noGrp="1"/>
          </p:cNvSpPr>
          <p:nvPr>
            <p:ph idx="1"/>
          </p:nvPr>
        </p:nvSpPr>
        <p:spPr/>
        <p:txBody>
          <a:bodyPr>
            <a:normAutofit lnSpcReduction="10000"/>
          </a:bodyPr>
          <a:lstStyle/>
          <a:p>
            <a:r>
              <a:rPr lang="en-AU" dirty="0" smtClean="0"/>
              <a:t>Circumstances leading to the ITO</a:t>
            </a:r>
          </a:p>
          <a:p>
            <a:r>
              <a:rPr lang="en-AU" dirty="0" smtClean="0"/>
              <a:t>Changes in circumstances</a:t>
            </a:r>
          </a:p>
          <a:p>
            <a:r>
              <a:rPr lang="en-AU" dirty="0" smtClean="0"/>
              <a:t>Social circumstances, accommodation, support network</a:t>
            </a:r>
          </a:p>
          <a:p>
            <a:r>
              <a:rPr lang="en-AU" dirty="0" smtClean="0"/>
              <a:t>Historical indicators of </a:t>
            </a:r>
            <a:r>
              <a:rPr lang="en-AU" dirty="0" smtClean="0"/>
              <a:t>risk</a:t>
            </a:r>
          </a:p>
          <a:p>
            <a:r>
              <a:rPr lang="en-AU" dirty="0" smtClean="0"/>
              <a:t>Risk of absconding</a:t>
            </a:r>
            <a:endParaRPr lang="en-AU" dirty="0" smtClean="0"/>
          </a:p>
          <a:p>
            <a:r>
              <a:rPr lang="en-AU" dirty="0" smtClean="0"/>
              <a:t>What does the patient stand to lose?</a:t>
            </a:r>
          </a:p>
        </p:txBody>
      </p:sp>
    </p:spTree>
    <p:extLst>
      <p:ext uri="{BB962C8B-B14F-4D97-AF65-F5344CB8AC3E}">
        <p14:creationId xmlns:p14="http://schemas.microsoft.com/office/powerpoint/2010/main" val="2169910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Serious deterioration</a:t>
            </a:r>
            <a:endParaRPr lang="en-AU" dirty="0"/>
          </a:p>
        </p:txBody>
      </p:sp>
      <p:sp>
        <p:nvSpPr>
          <p:cNvPr id="3" name="Content Placeholder 2"/>
          <p:cNvSpPr>
            <a:spLocks noGrp="1"/>
          </p:cNvSpPr>
          <p:nvPr>
            <p:ph idx="1"/>
          </p:nvPr>
        </p:nvSpPr>
        <p:spPr/>
        <p:txBody>
          <a:bodyPr>
            <a:normAutofit/>
          </a:bodyPr>
          <a:lstStyle/>
          <a:p>
            <a:r>
              <a:rPr lang="en-AU" dirty="0" smtClean="0"/>
              <a:t>Immediate or gradual?</a:t>
            </a:r>
          </a:p>
          <a:p>
            <a:r>
              <a:rPr lang="en-AU" dirty="0" smtClean="0"/>
              <a:t>Drugs and alcohol</a:t>
            </a:r>
          </a:p>
          <a:p>
            <a:r>
              <a:rPr lang="en-AU" dirty="0" smtClean="0"/>
              <a:t>Poor physical health</a:t>
            </a:r>
          </a:p>
          <a:p>
            <a:r>
              <a:rPr lang="en-AU" dirty="0" smtClean="0"/>
              <a:t>Would the patient seek out help?</a:t>
            </a:r>
          </a:p>
          <a:p>
            <a:r>
              <a:rPr lang="en-AU" dirty="0" smtClean="0"/>
              <a:t>Support network</a:t>
            </a:r>
          </a:p>
        </p:txBody>
      </p:sp>
    </p:spTree>
    <p:extLst>
      <p:ext uri="{BB962C8B-B14F-4D97-AF65-F5344CB8AC3E}">
        <p14:creationId xmlns:p14="http://schemas.microsoft.com/office/powerpoint/2010/main" val="1924606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 There is no less restrictive way of ensuring the person receives appropriate treatment for the illness</a:t>
            </a:r>
            <a:endParaRPr lang="en-AU" dirty="0"/>
          </a:p>
        </p:txBody>
      </p:sp>
      <p:sp>
        <p:nvSpPr>
          <p:cNvPr id="3" name="Content Placeholder 2"/>
          <p:cNvSpPr>
            <a:spLocks noGrp="1"/>
          </p:cNvSpPr>
          <p:nvPr>
            <p:ph idx="1"/>
          </p:nvPr>
        </p:nvSpPr>
        <p:spPr/>
        <p:txBody>
          <a:bodyPr>
            <a:normAutofit fontScale="85000" lnSpcReduction="10000"/>
          </a:bodyPr>
          <a:lstStyle/>
          <a:p>
            <a:endParaRPr lang="en-AU" dirty="0" smtClean="0"/>
          </a:p>
          <a:p>
            <a:endParaRPr lang="en-AU" dirty="0"/>
          </a:p>
          <a:p>
            <a:r>
              <a:rPr lang="en-AU" dirty="0" err="1" smtClean="0"/>
              <a:t>Willlingness</a:t>
            </a:r>
            <a:r>
              <a:rPr lang="en-AU" dirty="0" smtClean="0"/>
              <a:t> to engage in treatment</a:t>
            </a:r>
          </a:p>
          <a:p>
            <a:r>
              <a:rPr lang="en-AU" dirty="0" smtClean="0"/>
              <a:t>Insight</a:t>
            </a:r>
          </a:p>
          <a:p>
            <a:r>
              <a:rPr lang="en-AU" dirty="0" smtClean="0"/>
              <a:t>Side effects/benefits of treatment</a:t>
            </a:r>
          </a:p>
          <a:p>
            <a:r>
              <a:rPr lang="en-AU" dirty="0" smtClean="0"/>
              <a:t>Therapeutic alliance</a:t>
            </a:r>
          </a:p>
          <a:p>
            <a:r>
              <a:rPr lang="en-AU" dirty="0" smtClean="0"/>
              <a:t>Clear plans on future management of mental health</a:t>
            </a:r>
          </a:p>
          <a:p>
            <a:r>
              <a:rPr lang="en-AU" dirty="0" smtClean="0"/>
              <a:t>Strong support network</a:t>
            </a:r>
          </a:p>
        </p:txBody>
      </p:sp>
    </p:spTree>
    <p:extLst>
      <p:ext uri="{BB962C8B-B14F-4D97-AF65-F5344CB8AC3E}">
        <p14:creationId xmlns:p14="http://schemas.microsoft.com/office/powerpoint/2010/main" val="1838218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 Capacity</a:t>
            </a:r>
            <a:endParaRPr lang="en-AU" dirty="0"/>
          </a:p>
        </p:txBody>
      </p:sp>
      <p:sp>
        <p:nvSpPr>
          <p:cNvPr id="3" name="Content Placeholder 2"/>
          <p:cNvSpPr>
            <a:spLocks noGrp="1"/>
          </p:cNvSpPr>
          <p:nvPr>
            <p:ph idx="1"/>
          </p:nvPr>
        </p:nvSpPr>
        <p:spPr/>
        <p:txBody>
          <a:bodyPr>
            <a:normAutofit/>
          </a:bodyPr>
          <a:lstStyle/>
          <a:p>
            <a:pPr marL="0" indent="0">
              <a:buNone/>
            </a:pPr>
            <a:r>
              <a:rPr lang="en-AU" dirty="0" smtClean="0"/>
              <a:t>The </a:t>
            </a:r>
            <a:r>
              <a:rPr lang="en-AU" dirty="0"/>
              <a:t>person </a:t>
            </a:r>
            <a:r>
              <a:rPr lang="en-AU" dirty="0" smtClean="0"/>
              <a:t>– </a:t>
            </a:r>
            <a:endParaRPr lang="en-AU" dirty="0"/>
          </a:p>
          <a:p>
            <a:pPr marL="571500" indent="-571500">
              <a:buAutoNum type="romanLcParenBoth"/>
            </a:pPr>
            <a:r>
              <a:rPr lang="en-AU" dirty="0" smtClean="0"/>
              <a:t>lacks </a:t>
            </a:r>
            <a:r>
              <a:rPr lang="en-AU" dirty="0"/>
              <a:t>the capacity to consent to be treated for the illness; </a:t>
            </a:r>
            <a:r>
              <a:rPr lang="en-AU" dirty="0" smtClean="0"/>
              <a:t>or</a:t>
            </a:r>
            <a:endParaRPr lang="en-AU" dirty="0"/>
          </a:p>
          <a:p>
            <a:pPr marL="571500" indent="-571500">
              <a:buAutoNum type="romanLcParenBoth"/>
            </a:pPr>
            <a:r>
              <a:rPr lang="en-AU" dirty="0" smtClean="0"/>
              <a:t>has </a:t>
            </a:r>
            <a:r>
              <a:rPr lang="en-AU" dirty="0"/>
              <a:t>unreasonably refused proposed treatment for the illness.</a:t>
            </a:r>
          </a:p>
        </p:txBody>
      </p:sp>
    </p:spTree>
    <p:extLst>
      <p:ext uri="{BB962C8B-B14F-4D97-AF65-F5344CB8AC3E}">
        <p14:creationId xmlns:p14="http://schemas.microsoft.com/office/powerpoint/2010/main" val="3518254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Capacity </a:t>
            </a:r>
            <a:r>
              <a:rPr lang="en-AU" dirty="0" err="1" smtClean="0"/>
              <a:t>cont</a:t>
            </a:r>
            <a:r>
              <a:rPr lang="en-AU" dirty="0" smtClean="0"/>
              <a:t>…</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Definition:</a:t>
            </a:r>
          </a:p>
          <a:p>
            <a:pPr marL="0" indent="0">
              <a:buNone/>
            </a:pPr>
            <a:r>
              <a:rPr lang="en-AU" i="1" dirty="0" smtClean="0"/>
              <a:t>(</a:t>
            </a:r>
            <a:r>
              <a:rPr lang="en-AU" i="1" dirty="0"/>
              <a:t>a) understanding the nature and effect of decisions about the person’s assessment, treatment, </a:t>
            </a:r>
            <a:r>
              <a:rPr lang="en-AU" i="1" dirty="0" smtClean="0"/>
              <a:t>care; and</a:t>
            </a:r>
            <a:endParaRPr lang="en-AU" dirty="0"/>
          </a:p>
          <a:p>
            <a:pPr marL="0" indent="0">
              <a:buNone/>
            </a:pPr>
            <a:r>
              <a:rPr lang="en-AU" i="1" dirty="0" smtClean="0"/>
              <a:t>(b</a:t>
            </a:r>
            <a:r>
              <a:rPr lang="en-AU" i="1" dirty="0"/>
              <a:t>) freely and voluntarily making decisions about the person’s assessment, treatment, </a:t>
            </a:r>
            <a:r>
              <a:rPr lang="en-AU" i="1" dirty="0" smtClean="0"/>
              <a:t>care; </a:t>
            </a:r>
            <a:r>
              <a:rPr lang="en-AU" i="1" dirty="0"/>
              <a:t>and</a:t>
            </a:r>
            <a:endParaRPr lang="en-AU" dirty="0"/>
          </a:p>
          <a:p>
            <a:pPr marL="0" indent="0">
              <a:buNone/>
            </a:pPr>
            <a:r>
              <a:rPr lang="en-AU" i="1" dirty="0"/>
              <a:t>(c) communicating the decisions in some way</a:t>
            </a:r>
            <a:r>
              <a:rPr lang="en-AU" i="1" dirty="0" smtClean="0"/>
              <a:t>.</a:t>
            </a:r>
          </a:p>
          <a:p>
            <a:r>
              <a:rPr lang="en-AU" dirty="0" smtClean="0"/>
              <a:t>Presumption of capacity - s 8(b)</a:t>
            </a:r>
          </a:p>
          <a:p>
            <a:pPr marL="0" indent="0">
              <a:buNone/>
            </a:pPr>
            <a:endParaRPr lang="en-AU" dirty="0" smtClean="0"/>
          </a:p>
          <a:p>
            <a:pPr marL="0" indent="0">
              <a:buNone/>
            </a:pPr>
            <a:endParaRPr lang="en-AU" dirty="0"/>
          </a:p>
          <a:p>
            <a:pPr marL="0" indent="0">
              <a:buNone/>
            </a:pPr>
            <a:endParaRPr lang="en-AU" dirty="0"/>
          </a:p>
        </p:txBody>
      </p:sp>
    </p:spTree>
    <p:extLst>
      <p:ext uri="{BB962C8B-B14F-4D97-AF65-F5344CB8AC3E}">
        <p14:creationId xmlns:p14="http://schemas.microsoft.com/office/powerpoint/2010/main" val="238546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MHRT powers</a:t>
            </a:r>
            <a:endParaRPr lang="en-AU" dirty="0"/>
          </a:p>
        </p:txBody>
      </p:sp>
      <p:sp>
        <p:nvSpPr>
          <p:cNvPr id="3" name="Content Placeholder 2"/>
          <p:cNvSpPr>
            <a:spLocks noGrp="1"/>
          </p:cNvSpPr>
          <p:nvPr>
            <p:ph idx="1"/>
          </p:nvPr>
        </p:nvSpPr>
        <p:spPr/>
        <p:txBody>
          <a:bodyPr>
            <a:normAutofit/>
          </a:bodyPr>
          <a:lstStyle/>
          <a:p>
            <a:r>
              <a:rPr lang="en-AU" dirty="0" smtClean="0"/>
              <a:t>Confirm or revoke the ITO</a:t>
            </a:r>
          </a:p>
          <a:p>
            <a:r>
              <a:rPr lang="en-AU" dirty="0" smtClean="0"/>
              <a:t>S 191 If ITO confirmed, MHRT can:</a:t>
            </a:r>
          </a:p>
          <a:p>
            <a:pPr lvl="1"/>
            <a:r>
              <a:rPr lang="en-AU" dirty="0" smtClean="0"/>
              <a:t>Order change in category of ITO</a:t>
            </a:r>
          </a:p>
          <a:p>
            <a:pPr lvl="1"/>
            <a:r>
              <a:rPr lang="en-AU" dirty="0" smtClean="0"/>
              <a:t>Order limited community treatment</a:t>
            </a:r>
          </a:p>
          <a:p>
            <a:pPr lvl="1"/>
            <a:r>
              <a:rPr lang="en-AU" dirty="0" smtClean="0"/>
              <a:t>Order revoking limited community treatment</a:t>
            </a:r>
          </a:p>
          <a:p>
            <a:pPr lvl="1"/>
            <a:r>
              <a:rPr lang="en-AU" dirty="0" smtClean="0"/>
              <a:t>Order transfer</a:t>
            </a:r>
          </a:p>
          <a:p>
            <a:pPr lvl="1"/>
            <a:r>
              <a:rPr lang="en-AU" dirty="0" smtClean="0"/>
              <a:t>Order to amend or revoke a monitoring condition</a:t>
            </a:r>
          </a:p>
          <a:p>
            <a:pPr marL="0" indent="0">
              <a:buNone/>
            </a:pPr>
            <a:endParaRPr lang="en-AU" dirty="0" smtClean="0"/>
          </a:p>
          <a:p>
            <a:pPr marL="0" indent="0">
              <a:buNone/>
            </a:pPr>
            <a:endParaRPr lang="en-AU" dirty="0"/>
          </a:p>
          <a:p>
            <a:pPr marL="0" indent="0">
              <a:buNone/>
            </a:pPr>
            <a:endParaRPr lang="en-AU" dirty="0"/>
          </a:p>
        </p:txBody>
      </p:sp>
    </p:spTree>
    <p:extLst>
      <p:ext uri="{BB962C8B-B14F-4D97-AF65-F5344CB8AC3E}">
        <p14:creationId xmlns:p14="http://schemas.microsoft.com/office/powerpoint/2010/main" val="4043553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Second opinions</a:t>
            </a:r>
            <a:endParaRPr lang="en-AU" dirty="0"/>
          </a:p>
        </p:txBody>
      </p:sp>
      <p:sp>
        <p:nvSpPr>
          <p:cNvPr id="3" name="Content Placeholder 2"/>
          <p:cNvSpPr>
            <a:spLocks noGrp="1"/>
          </p:cNvSpPr>
          <p:nvPr>
            <p:ph idx="1"/>
          </p:nvPr>
        </p:nvSpPr>
        <p:spPr/>
        <p:txBody>
          <a:bodyPr>
            <a:normAutofit/>
          </a:bodyPr>
          <a:lstStyle/>
          <a:p>
            <a:r>
              <a:rPr lang="en-AU" dirty="0" smtClean="0"/>
              <a:t>S 190 – After 6 months, MHRT must consider whether second opinion is appropriate.</a:t>
            </a:r>
          </a:p>
          <a:p>
            <a:r>
              <a:rPr lang="en-AU" dirty="0" smtClean="0"/>
              <a:t>S 457 – general power to order second opinions</a:t>
            </a:r>
          </a:p>
        </p:txBody>
      </p:sp>
    </p:spTree>
    <p:extLst>
      <p:ext uri="{BB962C8B-B14F-4D97-AF65-F5344CB8AC3E}">
        <p14:creationId xmlns:p14="http://schemas.microsoft.com/office/powerpoint/2010/main" val="4041967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Relevant considerations</a:t>
            </a:r>
            <a:endParaRPr lang="en-AU" dirty="0"/>
          </a:p>
        </p:txBody>
      </p:sp>
      <p:sp>
        <p:nvSpPr>
          <p:cNvPr id="3" name="Content Placeholder 2"/>
          <p:cNvSpPr>
            <a:spLocks noGrp="1"/>
          </p:cNvSpPr>
          <p:nvPr>
            <p:ph idx="1"/>
          </p:nvPr>
        </p:nvSpPr>
        <p:spPr/>
        <p:txBody>
          <a:bodyPr>
            <a:normAutofit/>
          </a:bodyPr>
          <a:lstStyle/>
          <a:p>
            <a:r>
              <a:rPr lang="en-AU" dirty="0" smtClean="0"/>
              <a:t>S 191(4) MHRT must have regard to:</a:t>
            </a:r>
          </a:p>
          <a:p>
            <a:pPr marL="400050" lvl="1" indent="0">
              <a:buNone/>
            </a:pPr>
            <a:r>
              <a:rPr lang="en-AU" dirty="0"/>
              <a:t>(a) the patient’s mental state and psychiatric history;</a:t>
            </a:r>
          </a:p>
          <a:p>
            <a:pPr marL="400050" lvl="1" indent="0">
              <a:buNone/>
            </a:pPr>
            <a:r>
              <a:rPr lang="en-AU" dirty="0"/>
              <a:t>(b) the patient’s social circumstances;</a:t>
            </a:r>
          </a:p>
          <a:p>
            <a:pPr marL="400050" lvl="1" indent="0">
              <a:buNone/>
            </a:pPr>
            <a:r>
              <a:rPr lang="en-AU" dirty="0"/>
              <a:t>(c) the patient’s response to treatment and willingness to continue treatment.</a:t>
            </a:r>
          </a:p>
          <a:p>
            <a:endParaRPr lang="en-AU" dirty="0" smtClean="0"/>
          </a:p>
        </p:txBody>
      </p:sp>
    </p:spTree>
    <p:extLst>
      <p:ext uri="{BB962C8B-B14F-4D97-AF65-F5344CB8AC3E}">
        <p14:creationId xmlns:p14="http://schemas.microsoft.com/office/powerpoint/2010/main" val="3358576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Study</a:t>
            </a:r>
            <a:endParaRPr lang="en-AU" dirty="0"/>
          </a:p>
        </p:txBody>
      </p:sp>
      <p:sp>
        <p:nvSpPr>
          <p:cNvPr id="3" name="Content Placeholder 2"/>
          <p:cNvSpPr>
            <a:spLocks noGrp="1"/>
          </p:cNvSpPr>
          <p:nvPr>
            <p:ph idx="1"/>
          </p:nvPr>
        </p:nvSpPr>
        <p:spPr/>
        <p:txBody>
          <a:bodyPr>
            <a:normAutofit fontScale="77500" lnSpcReduction="20000"/>
          </a:bodyPr>
          <a:lstStyle/>
          <a:p>
            <a:pPr marL="0" indent="0">
              <a:buNone/>
            </a:pPr>
            <a:r>
              <a:rPr lang="en-AU" dirty="0"/>
              <a:t>Antonia is 45 years old and has been diagnosed with paranoid schizophrenia. She was admitted to hospital following a four year history of preoccupation with harassment, persecution, threats and surveillance by neighbours and police. Her concerns have led her to move home on 2 occasions.</a:t>
            </a:r>
          </a:p>
          <a:p>
            <a:pPr marL="0" indent="0">
              <a:buNone/>
            </a:pPr>
            <a:r>
              <a:rPr lang="en-AU" dirty="0"/>
              <a:t> </a:t>
            </a:r>
          </a:p>
          <a:p>
            <a:pPr marL="0" indent="0">
              <a:buNone/>
            </a:pPr>
            <a:r>
              <a:rPr lang="en-AU" dirty="0"/>
              <a:t>Antonia says she uncovered police corruption, but was unable to gather the witnesses to prove her claims</a:t>
            </a:r>
            <a:r>
              <a:rPr lang="en-AU" dirty="0" smtClean="0"/>
              <a:t>.</a:t>
            </a:r>
          </a:p>
          <a:p>
            <a:pPr marL="0" indent="0">
              <a:buNone/>
            </a:pPr>
            <a:endParaRPr lang="en-AU" dirty="0"/>
          </a:p>
          <a:p>
            <a:pPr marL="0" indent="0">
              <a:buNone/>
            </a:pPr>
            <a:r>
              <a:rPr lang="en-AU" dirty="0" smtClean="0"/>
              <a:t>She does not accept she has a mental illness.</a:t>
            </a:r>
            <a:endParaRPr lang="en-AU" dirty="0"/>
          </a:p>
          <a:p>
            <a:pPr marL="0" indent="0">
              <a:buNone/>
            </a:pPr>
            <a:endParaRPr lang="en-AU" dirty="0"/>
          </a:p>
        </p:txBody>
      </p:sp>
    </p:spTree>
    <p:extLst>
      <p:ext uri="{BB962C8B-B14F-4D97-AF65-F5344CB8AC3E}">
        <p14:creationId xmlns:p14="http://schemas.microsoft.com/office/powerpoint/2010/main" val="2256958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study continued…</a:t>
            </a:r>
            <a:endParaRPr lang="en-AU" dirty="0"/>
          </a:p>
        </p:txBody>
      </p:sp>
      <p:sp>
        <p:nvSpPr>
          <p:cNvPr id="3" name="Content Placeholder 2"/>
          <p:cNvSpPr>
            <a:spLocks noGrp="1"/>
          </p:cNvSpPr>
          <p:nvPr>
            <p:ph idx="1"/>
          </p:nvPr>
        </p:nvSpPr>
        <p:spPr/>
        <p:txBody>
          <a:bodyPr>
            <a:normAutofit fontScale="77500" lnSpcReduction="20000"/>
          </a:bodyPr>
          <a:lstStyle/>
          <a:p>
            <a:pPr marL="0" indent="0">
              <a:buNone/>
            </a:pPr>
            <a:r>
              <a:rPr lang="en-AU" dirty="0"/>
              <a:t>After a period of being subjected to injections of antipsychotic medication, since November last year Antonia has been on oral medication. She says she is far happier on oral medication than the injection and would continue to take it. </a:t>
            </a:r>
          </a:p>
          <a:p>
            <a:pPr marL="0" indent="0">
              <a:buNone/>
            </a:pPr>
            <a:r>
              <a:rPr lang="en-AU" dirty="0"/>
              <a:t>Antonia doesn’t accept she has a mental illness, nor personally accept the medication. But she understands that if she weren’t compliant with medication, this might lead to her having to go back to hospital. She is determined not to let this happen again</a:t>
            </a:r>
            <a:r>
              <a:rPr lang="en-AU" dirty="0" smtClean="0"/>
              <a:t>.</a:t>
            </a:r>
          </a:p>
          <a:p>
            <a:pPr marL="0" indent="0">
              <a:buNone/>
            </a:pPr>
            <a:r>
              <a:rPr lang="en-AU" dirty="0" smtClean="0"/>
              <a:t>Her doctor says that she has no insight into her illness.</a:t>
            </a:r>
            <a:endParaRPr lang="en-AU" dirty="0"/>
          </a:p>
          <a:p>
            <a:pPr marL="0" indent="0">
              <a:buNone/>
            </a:pPr>
            <a:endParaRPr lang="en-AU" dirty="0"/>
          </a:p>
        </p:txBody>
      </p:sp>
    </p:spTree>
    <p:extLst>
      <p:ext uri="{BB962C8B-B14F-4D97-AF65-F5344CB8AC3E}">
        <p14:creationId xmlns:p14="http://schemas.microsoft.com/office/powerpoint/2010/main" val="1880809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is an ITO?</a:t>
            </a:r>
            <a:endParaRPr lang="en-AU" dirty="0"/>
          </a:p>
        </p:txBody>
      </p:sp>
      <p:sp>
        <p:nvSpPr>
          <p:cNvPr id="3" name="Content Placeholder 2"/>
          <p:cNvSpPr>
            <a:spLocks noGrp="1"/>
          </p:cNvSpPr>
          <p:nvPr>
            <p:ph idx="1"/>
          </p:nvPr>
        </p:nvSpPr>
        <p:spPr/>
        <p:txBody>
          <a:bodyPr>
            <a:normAutofit/>
          </a:bodyPr>
          <a:lstStyle/>
          <a:p>
            <a:r>
              <a:rPr lang="en-AU" dirty="0" smtClean="0"/>
              <a:t>Categories of ITO</a:t>
            </a:r>
          </a:p>
          <a:p>
            <a:pPr lvl="1"/>
            <a:r>
              <a:rPr lang="en-AU" dirty="0" smtClean="0"/>
              <a:t>Inpatient</a:t>
            </a:r>
          </a:p>
          <a:p>
            <a:pPr lvl="1"/>
            <a:r>
              <a:rPr lang="en-AU" dirty="0" smtClean="0"/>
              <a:t>Community</a:t>
            </a:r>
          </a:p>
          <a:p>
            <a:r>
              <a:rPr lang="en-AU" dirty="0" smtClean="0"/>
              <a:t>Treatment: Anything done, or to be done, with the intention of having a therapeutic effect on the person’s illness.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study continued…</a:t>
            </a:r>
            <a:endParaRPr lang="en-AU" dirty="0"/>
          </a:p>
        </p:txBody>
      </p:sp>
      <p:sp>
        <p:nvSpPr>
          <p:cNvPr id="3" name="Content Placeholder 2"/>
          <p:cNvSpPr>
            <a:spLocks noGrp="1"/>
          </p:cNvSpPr>
          <p:nvPr>
            <p:ph idx="1"/>
          </p:nvPr>
        </p:nvSpPr>
        <p:spPr/>
        <p:txBody>
          <a:bodyPr>
            <a:normAutofit/>
          </a:bodyPr>
          <a:lstStyle/>
          <a:p>
            <a:pPr marL="0" indent="0">
              <a:buNone/>
            </a:pPr>
            <a:r>
              <a:rPr lang="en-AU" dirty="0"/>
              <a:t>Antonia’s husband says he has in the past monitored Antonia’s compliance with medication and would continue to do so. He would contact the hospital should she show signs of becoming unwell in the future. </a:t>
            </a:r>
          </a:p>
          <a:p>
            <a:pPr marL="0" indent="0">
              <a:buNone/>
            </a:pPr>
            <a:endParaRPr lang="en-AU" dirty="0"/>
          </a:p>
        </p:txBody>
      </p:sp>
    </p:spTree>
    <p:extLst>
      <p:ext uri="{BB962C8B-B14F-4D97-AF65-F5344CB8AC3E}">
        <p14:creationId xmlns:p14="http://schemas.microsoft.com/office/powerpoint/2010/main" val="2138395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Section 8 – General principles</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Presumption of capacity s 8(b)</a:t>
            </a:r>
          </a:p>
          <a:p>
            <a:r>
              <a:rPr lang="en-AU" dirty="0" smtClean="0"/>
              <a:t>Achievement of maximum potential and self-reliance s 8(d)</a:t>
            </a:r>
          </a:p>
          <a:p>
            <a:r>
              <a:rPr lang="en-AU" dirty="0" smtClean="0"/>
              <a:t>Maintenance of supportive relationships and community participation s 8(f)</a:t>
            </a:r>
          </a:p>
          <a:p>
            <a:r>
              <a:rPr lang="en-AU" dirty="0" smtClean="0"/>
              <a:t>Provision of treatment only if it is appropriate to promote and maintain the person’s mental health and well being s 8(h)</a:t>
            </a:r>
          </a:p>
        </p:txBody>
      </p:sp>
    </p:spTree>
    <p:extLst>
      <p:ext uri="{BB962C8B-B14F-4D97-AF65-F5344CB8AC3E}">
        <p14:creationId xmlns:p14="http://schemas.microsoft.com/office/powerpoint/2010/main" val="2578516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Section 9 – Least restrictive practice</a:t>
            </a:r>
            <a:endParaRPr lang="en-AU" dirty="0"/>
          </a:p>
        </p:txBody>
      </p:sp>
      <p:sp>
        <p:nvSpPr>
          <p:cNvPr id="3" name="Content Placeholder 2"/>
          <p:cNvSpPr>
            <a:spLocks noGrp="1"/>
          </p:cNvSpPr>
          <p:nvPr>
            <p:ph idx="1"/>
          </p:nvPr>
        </p:nvSpPr>
        <p:spPr/>
        <p:txBody>
          <a:bodyPr>
            <a:normAutofit fontScale="92500"/>
          </a:bodyPr>
          <a:lstStyle/>
          <a:p>
            <a:pPr marL="0" indent="0">
              <a:buNone/>
            </a:pPr>
            <a:r>
              <a:rPr lang="en-AU" dirty="0"/>
              <a:t>A power or function under this Act relating to a </a:t>
            </a:r>
            <a:r>
              <a:rPr lang="en-AU"/>
              <a:t>person </a:t>
            </a:r>
            <a:r>
              <a:rPr lang="en-AU" smtClean="0"/>
              <a:t>who has </a:t>
            </a:r>
            <a:r>
              <a:rPr lang="en-AU" dirty="0"/>
              <a:t>a mental illness or intellectual disability must be </a:t>
            </a:r>
            <a:r>
              <a:rPr lang="en-AU" dirty="0" smtClean="0"/>
              <a:t>exercised or </a:t>
            </a:r>
            <a:r>
              <a:rPr lang="en-AU" dirty="0"/>
              <a:t>performed so that—</a:t>
            </a:r>
          </a:p>
          <a:p>
            <a:pPr marL="400050" lvl="1" indent="0">
              <a:buNone/>
            </a:pPr>
            <a:r>
              <a:rPr lang="en-AU" dirty="0"/>
              <a:t>(a) the person’s liberty and rights are adversely </a:t>
            </a:r>
            <a:r>
              <a:rPr lang="en-AU" dirty="0" smtClean="0"/>
              <a:t>affected only </a:t>
            </a:r>
            <a:r>
              <a:rPr lang="en-AU" dirty="0"/>
              <a:t>if there is no less restrictive way to protect </a:t>
            </a:r>
            <a:r>
              <a:rPr lang="en-AU" dirty="0" smtClean="0"/>
              <a:t>the person’s </a:t>
            </a:r>
            <a:r>
              <a:rPr lang="en-AU" dirty="0"/>
              <a:t>health and safety or to protect others; and</a:t>
            </a:r>
          </a:p>
          <a:p>
            <a:pPr marL="400050" lvl="1" indent="0">
              <a:buNone/>
            </a:pPr>
            <a:r>
              <a:rPr lang="en-AU" dirty="0"/>
              <a:t>(b) any adverse effect on the person’s liberty and rights </a:t>
            </a:r>
            <a:r>
              <a:rPr lang="en-AU" dirty="0" smtClean="0"/>
              <a:t>is the </a:t>
            </a:r>
            <a:r>
              <a:rPr lang="en-AU" dirty="0"/>
              <a:t>minimum necessary in the circumstances.</a:t>
            </a:r>
            <a:endParaRPr lang="en-AU" dirty="0" smtClean="0"/>
          </a:p>
        </p:txBody>
      </p:sp>
    </p:spTree>
    <p:extLst>
      <p:ext uri="{BB962C8B-B14F-4D97-AF65-F5344CB8AC3E}">
        <p14:creationId xmlns:p14="http://schemas.microsoft.com/office/powerpoint/2010/main" val="185191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Organisations that do MHRT work</a:t>
            </a:r>
            <a:endParaRPr lang="en-AU" dirty="0"/>
          </a:p>
        </p:txBody>
      </p:sp>
      <p:sp>
        <p:nvSpPr>
          <p:cNvPr id="5" name="Content Placeholder 4"/>
          <p:cNvSpPr>
            <a:spLocks noGrp="1"/>
          </p:cNvSpPr>
          <p:nvPr>
            <p:ph idx="1"/>
          </p:nvPr>
        </p:nvSpPr>
        <p:spPr/>
        <p:txBody>
          <a:bodyPr>
            <a:normAutofit fontScale="92500" lnSpcReduction="20000"/>
          </a:bodyPr>
          <a:lstStyle/>
          <a:p>
            <a:r>
              <a:rPr lang="en-AU" dirty="0" smtClean="0"/>
              <a:t>QAI – 3844 4200; </a:t>
            </a:r>
            <a:r>
              <a:rPr lang="en-AU" dirty="0" smtClean="0">
                <a:hlinkClick r:id="rId2"/>
              </a:rPr>
              <a:t>rebekah.leong@qai.org.au</a:t>
            </a:r>
            <a:r>
              <a:rPr lang="en-AU" dirty="0" smtClean="0"/>
              <a:t> </a:t>
            </a:r>
          </a:p>
          <a:p>
            <a:r>
              <a:rPr lang="en-AU" dirty="0" smtClean="0"/>
              <a:t>LAQ – advice and MHC matters</a:t>
            </a:r>
          </a:p>
          <a:p>
            <a:r>
              <a:rPr lang="en-AU" dirty="0" smtClean="0"/>
              <a:t>Legal – QAI, QPILCH, QADA, TASC</a:t>
            </a:r>
          </a:p>
          <a:p>
            <a:r>
              <a:rPr lang="en-AU" dirty="0" smtClean="0"/>
              <a:t>Advocacy organisations – </a:t>
            </a:r>
            <a:r>
              <a:rPr lang="en-AU" dirty="0" err="1" smtClean="0"/>
              <a:t>Amparo</a:t>
            </a:r>
            <a:r>
              <a:rPr lang="en-AU" dirty="0" smtClean="0"/>
              <a:t>, Independent Advocacy Townsville, Gold Coast Advocacy, Rights in Action (Cairns), Sunshine Coast Citizen Advocacy, Speaking Up for You, Mackay Advocacy, Queensland Parents for People with Disability, Capricorn Citizen Advocacy</a:t>
            </a:r>
            <a:endParaRPr lang="en-AU" dirty="0"/>
          </a:p>
        </p:txBody>
      </p:sp>
    </p:spTree>
    <p:extLst>
      <p:ext uri="{BB962C8B-B14F-4D97-AF65-F5344CB8AC3E}">
        <p14:creationId xmlns:p14="http://schemas.microsoft.com/office/powerpoint/2010/main" val="704825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do you stop an ITO?</a:t>
            </a:r>
            <a:endParaRPr lang="en-AU" dirty="0"/>
          </a:p>
        </p:txBody>
      </p:sp>
      <p:sp>
        <p:nvSpPr>
          <p:cNvPr id="3" name="Content Placeholder 2"/>
          <p:cNvSpPr>
            <a:spLocks noGrp="1"/>
          </p:cNvSpPr>
          <p:nvPr>
            <p:ph idx="1"/>
          </p:nvPr>
        </p:nvSpPr>
        <p:spPr/>
        <p:txBody>
          <a:bodyPr>
            <a:normAutofit/>
          </a:bodyPr>
          <a:lstStyle/>
          <a:p>
            <a:r>
              <a:rPr lang="en-AU" dirty="0" smtClean="0"/>
              <a:t>Revoked by:</a:t>
            </a:r>
          </a:p>
          <a:p>
            <a:pPr lvl="1"/>
            <a:r>
              <a:rPr lang="en-AU" dirty="0" smtClean="0"/>
              <a:t>Treating psychiatrist (s121)</a:t>
            </a:r>
          </a:p>
          <a:p>
            <a:pPr lvl="1"/>
            <a:r>
              <a:rPr lang="en-AU" dirty="0" smtClean="0"/>
              <a:t>Director of Mental Health (s 122)</a:t>
            </a:r>
          </a:p>
          <a:p>
            <a:pPr lvl="1"/>
            <a:r>
              <a:rPr lang="en-AU" dirty="0" smtClean="0"/>
              <a:t>MHRT on review (in first 6 weeks, then every 6 months or by application)</a:t>
            </a:r>
          </a:p>
          <a:p>
            <a:pPr lvl="1"/>
            <a:r>
              <a:rPr lang="en-AU" dirty="0" smtClean="0"/>
              <a:t>MHC on appeal (s 118)</a:t>
            </a:r>
          </a:p>
          <a:p>
            <a:r>
              <a:rPr lang="en-AU" dirty="0" smtClean="0"/>
              <a:t>After 6 months of no treatment (s 118)</a:t>
            </a:r>
          </a:p>
        </p:txBody>
      </p:sp>
    </p:spTree>
    <p:extLst>
      <p:ext uri="{BB962C8B-B14F-4D97-AF65-F5344CB8AC3E}">
        <p14:creationId xmlns:p14="http://schemas.microsoft.com/office/powerpoint/2010/main" val="2226886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Treatment criteria</a:t>
            </a:r>
            <a:endParaRPr lang="en-AU" dirty="0"/>
          </a:p>
        </p:txBody>
      </p:sp>
      <p:sp>
        <p:nvSpPr>
          <p:cNvPr id="3" name="Content Placeholder 2"/>
          <p:cNvSpPr>
            <a:spLocks noGrp="1"/>
          </p:cNvSpPr>
          <p:nvPr>
            <p:ph idx="1"/>
          </p:nvPr>
        </p:nvSpPr>
        <p:spPr/>
        <p:txBody>
          <a:bodyPr>
            <a:normAutofit fontScale="55000" lnSpcReduction="20000"/>
          </a:bodyPr>
          <a:lstStyle/>
          <a:p>
            <a:pPr marL="0" indent="0">
              <a:buNone/>
            </a:pPr>
            <a:r>
              <a:rPr lang="en-AU" dirty="0"/>
              <a:t>(a) the person has a mental illness;</a:t>
            </a:r>
          </a:p>
          <a:p>
            <a:pPr marL="0" indent="0">
              <a:buNone/>
            </a:pPr>
            <a:r>
              <a:rPr lang="en-AU" dirty="0"/>
              <a:t>(b) the person’s illness requires immediate treatment;</a:t>
            </a:r>
          </a:p>
          <a:p>
            <a:pPr marL="0" indent="0">
              <a:buNone/>
            </a:pPr>
            <a:r>
              <a:rPr lang="en-AU" dirty="0"/>
              <a:t>(c) the proposed treatment is available at an </a:t>
            </a:r>
            <a:r>
              <a:rPr lang="en-AU" dirty="0" smtClean="0"/>
              <a:t>authorised mental </a:t>
            </a:r>
            <a:r>
              <a:rPr lang="en-AU" dirty="0"/>
              <a:t>health service;</a:t>
            </a:r>
          </a:p>
          <a:p>
            <a:pPr marL="0" indent="0">
              <a:buNone/>
            </a:pPr>
            <a:r>
              <a:rPr lang="en-AU" dirty="0"/>
              <a:t>(d) because of the person’s illness—</a:t>
            </a:r>
          </a:p>
          <a:p>
            <a:pPr marL="0" indent="0">
              <a:buNone/>
            </a:pPr>
            <a:r>
              <a:rPr lang="en-AU" dirty="0" smtClean="0"/>
              <a:t>	(</a:t>
            </a:r>
            <a:r>
              <a:rPr lang="en-AU" dirty="0" err="1"/>
              <a:t>i</a:t>
            </a:r>
            <a:r>
              <a:rPr lang="en-AU" dirty="0"/>
              <a:t>) there is an imminent risk that the person may </a:t>
            </a:r>
            <a:r>
              <a:rPr lang="en-AU" dirty="0" smtClean="0"/>
              <a:t>cause harm </a:t>
            </a:r>
            <a:r>
              <a:rPr lang="en-AU" dirty="0"/>
              <a:t>to himself or </a:t>
            </a:r>
            <a:r>
              <a:rPr lang="en-AU" dirty="0" smtClean="0"/>
              <a:t>	herself </a:t>
            </a:r>
            <a:r>
              <a:rPr lang="en-AU" dirty="0"/>
              <a:t>or someone else; or</a:t>
            </a:r>
          </a:p>
          <a:p>
            <a:pPr marL="0" indent="0">
              <a:buNone/>
            </a:pPr>
            <a:r>
              <a:rPr lang="en-AU" dirty="0" smtClean="0"/>
              <a:t>	(</a:t>
            </a:r>
            <a:r>
              <a:rPr lang="en-AU" dirty="0"/>
              <a:t>ii) the person is likely to suffer serious mental </a:t>
            </a:r>
            <a:r>
              <a:rPr lang="en-AU" dirty="0" smtClean="0"/>
              <a:t>or physical </a:t>
            </a:r>
            <a:r>
              <a:rPr lang="en-AU" dirty="0"/>
              <a:t>deterioration;</a:t>
            </a:r>
          </a:p>
          <a:p>
            <a:pPr marL="0" indent="0">
              <a:buNone/>
            </a:pPr>
            <a:r>
              <a:rPr lang="en-AU" dirty="0"/>
              <a:t>(e) there is no less restrictive way of ensuring the </a:t>
            </a:r>
            <a:r>
              <a:rPr lang="en-AU" dirty="0" smtClean="0"/>
              <a:t>person receives </a:t>
            </a:r>
            <a:r>
              <a:rPr lang="en-AU" dirty="0"/>
              <a:t>appropriate treatment for the illness;</a:t>
            </a:r>
          </a:p>
          <a:p>
            <a:pPr marL="0" indent="0">
              <a:buNone/>
            </a:pPr>
            <a:r>
              <a:rPr lang="en-AU" dirty="0"/>
              <a:t>(f) the person—</a:t>
            </a:r>
          </a:p>
          <a:p>
            <a:pPr marL="0" indent="0">
              <a:buNone/>
            </a:pPr>
            <a:r>
              <a:rPr lang="en-AU" dirty="0" smtClean="0"/>
              <a:t>	(</a:t>
            </a:r>
            <a:r>
              <a:rPr lang="en-AU" dirty="0" err="1"/>
              <a:t>i</a:t>
            </a:r>
            <a:r>
              <a:rPr lang="en-AU" dirty="0"/>
              <a:t>) lacks the capacity to consent to be treated for </a:t>
            </a:r>
            <a:r>
              <a:rPr lang="en-AU" dirty="0" smtClean="0"/>
              <a:t>the illness</a:t>
            </a:r>
            <a:r>
              <a:rPr lang="en-AU" dirty="0"/>
              <a:t>; or</a:t>
            </a:r>
          </a:p>
          <a:p>
            <a:pPr marL="0" indent="0">
              <a:buNone/>
            </a:pPr>
            <a:r>
              <a:rPr lang="en-AU" dirty="0" smtClean="0"/>
              <a:t>	(</a:t>
            </a:r>
            <a:r>
              <a:rPr lang="en-AU" dirty="0"/>
              <a:t>ii) has unreasonably refused proposed treatment </a:t>
            </a:r>
            <a:r>
              <a:rPr lang="en-AU" dirty="0" smtClean="0"/>
              <a:t>for the </a:t>
            </a:r>
            <a:r>
              <a:rPr lang="en-AU" dirty="0"/>
              <a:t>illness.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Proof</a:t>
            </a:r>
            <a:endParaRPr lang="en-AU" dirty="0"/>
          </a:p>
        </p:txBody>
      </p:sp>
      <p:sp>
        <p:nvSpPr>
          <p:cNvPr id="3" name="Content Placeholder 2"/>
          <p:cNvSpPr>
            <a:spLocks noGrp="1"/>
          </p:cNvSpPr>
          <p:nvPr>
            <p:ph idx="1"/>
          </p:nvPr>
        </p:nvSpPr>
        <p:spPr/>
        <p:txBody>
          <a:bodyPr>
            <a:normAutofit/>
          </a:bodyPr>
          <a:lstStyle/>
          <a:p>
            <a:pPr lvl="0"/>
            <a:r>
              <a:rPr lang="en-AU" dirty="0" smtClean="0"/>
              <a:t>Civil standard of proof – balance of probabilities</a:t>
            </a:r>
          </a:p>
          <a:p>
            <a:pPr lvl="0"/>
            <a:r>
              <a:rPr lang="en-AU" dirty="0" smtClean="0"/>
              <a:t>Clinical report (7 days before hearing)</a:t>
            </a:r>
          </a:p>
          <a:p>
            <a:pPr lvl="0"/>
            <a:r>
              <a:rPr lang="en-AU" dirty="0" smtClean="0"/>
              <a:t>Oral evidence of patient</a:t>
            </a:r>
          </a:p>
          <a:p>
            <a:pPr lvl="0"/>
            <a:r>
              <a:rPr lang="en-AU" dirty="0" smtClean="0"/>
              <a:t>Oral evidence of treating team (consultant psychiatrist, registrar, case manager)</a:t>
            </a:r>
          </a:p>
          <a:p>
            <a:pPr lvl="0"/>
            <a:endParaRPr lang="en-A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The person has a mental illness</a:t>
            </a:r>
            <a:endParaRPr lang="en-AU" dirty="0"/>
          </a:p>
        </p:txBody>
      </p:sp>
      <p:sp>
        <p:nvSpPr>
          <p:cNvPr id="3" name="Content Placeholder 2"/>
          <p:cNvSpPr>
            <a:spLocks noGrp="1"/>
          </p:cNvSpPr>
          <p:nvPr>
            <p:ph idx="1"/>
          </p:nvPr>
        </p:nvSpPr>
        <p:spPr/>
        <p:txBody>
          <a:bodyPr/>
          <a:lstStyle/>
          <a:p>
            <a:r>
              <a:rPr lang="en-AU" dirty="0" smtClean="0"/>
              <a:t>“I don’t have a mental illness”</a:t>
            </a:r>
          </a:p>
          <a:p>
            <a:r>
              <a:rPr lang="en-AU" dirty="0" smtClean="0"/>
              <a:t>Relevant issues:</a:t>
            </a:r>
          </a:p>
          <a:p>
            <a:pPr lvl="1"/>
            <a:r>
              <a:rPr lang="en-AU" dirty="0" smtClean="0"/>
              <a:t>Diagnosis?</a:t>
            </a:r>
          </a:p>
          <a:p>
            <a:pPr lvl="1"/>
            <a:r>
              <a:rPr lang="en-AU" dirty="0" smtClean="0"/>
              <a:t>Symptoms?</a:t>
            </a:r>
          </a:p>
          <a:p>
            <a:pPr lvl="1"/>
            <a:r>
              <a:rPr lang="en-AU" dirty="0" smtClean="0"/>
              <a:t>Second opinion?</a:t>
            </a:r>
          </a:p>
          <a:p>
            <a:pPr lvl="1"/>
            <a:endParaRPr lang="en-AU" dirty="0"/>
          </a:p>
        </p:txBody>
      </p:sp>
    </p:spTree>
    <p:extLst>
      <p:ext uri="{BB962C8B-B14F-4D97-AF65-F5344CB8AC3E}">
        <p14:creationId xmlns:p14="http://schemas.microsoft.com/office/powerpoint/2010/main" val="1555024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 The person’s illness requires immediate treatment</a:t>
            </a:r>
            <a:br>
              <a:rPr lang="en-AU" dirty="0" smtClean="0"/>
            </a:br>
            <a:endParaRPr lang="en-AU" dirty="0"/>
          </a:p>
        </p:txBody>
      </p:sp>
      <p:sp>
        <p:nvSpPr>
          <p:cNvPr id="3" name="Content Placeholder 2"/>
          <p:cNvSpPr>
            <a:spLocks noGrp="1"/>
          </p:cNvSpPr>
          <p:nvPr>
            <p:ph idx="1"/>
          </p:nvPr>
        </p:nvSpPr>
        <p:spPr/>
        <p:txBody>
          <a:bodyPr>
            <a:normAutofit/>
          </a:bodyPr>
          <a:lstStyle/>
          <a:p>
            <a:endParaRPr lang="en-AU" dirty="0" smtClean="0"/>
          </a:p>
          <a:p>
            <a:r>
              <a:rPr lang="en-AU" dirty="0" smtClean="0"/>
              <a:t>Where client not receiving any medication</a:t>
            </a:r>
          </a:p>
          <a:p>
            <a:r>
              <a:rPr lang="en-AU" dirty="0" smtClean="0"/>
              <a:t>Where evidence that treatment is not working or the side effects of the medication outweigh the benefits of treatment.</a:t>
            </a:r>
          </a:p>
        </p:txBody>
      </p:sp>
    </p:spTree>
    <p:extLst>
      <p:ext uri="{BB962C8B-B14F-4D97-AF65-F5344CB8AC3E}">
        <p14:creationId xmlns:p14="http://schemas.microsoft.com/office/powerpoint/2010/main" val="839790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 The proposed treatment is available at an authorised mental health service</a:t>
            </a:r>
            <a:br>
              <a:rPr lang="en-AU" dirty="0" smtClean="0"/>
            </a:br>
            <a:endParaRPr lang="en-AU" dirty="0"/>
          </a:p>
        </p:txBody>
      </p:sp>
      <p:sp>
        <p:nvSpPr>
          <p:cNvPr id="3" name="Content Placeholder 2"/>
          <p:cNvSpPr>
            <a:spLocks noGrp="1"/>
          </p:cNvSpPr>
          <p:nvPr>
            <p:ph idx="1"/>
          </p:nvPr>
        </p:nvSpPr>
        <p:spPr/>
        <p:txBody>
          <a:bodyPr>
            <a:normAutofit/>
          </a:bodyPr>
          <a:lstStyle/>
          <a:p>
            <a:endParaRPr lang="en-AU" dirty="0" smtClean="0"/>
          </a:p>
          <a:p>
            <a:pPr marL="0" indent="0">
              <a:buNone/>
            </a:pPr>
            <a:endParaRPr lang="en-AU" dirty="0" smtClean="0"/>
          </a:p>
        </p:txBody>
      </p:sp>
    </p:spTree>
    <p:extLst>
      <p:ext uri="{BB962C8B-B14F-4D97-AF65-F5344CB8AC3E}">
        <p14:creationId xmlns:p14="http://schemas.microsoft.com/office/powerpoint/2010/main" val="4179045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 Risk of harm or deterioration</a:t>
            </a:r>
            <a:endParaRPr lang="en-AU" dirty="0"/>
          </a:p>
        </p:txBody>
      </p:sp>
      <p:sp>
        <p:nvSpPr>
          <p:cNvPr id="3" name="Content Placeholder 2"/>
          <p:cNvSpPr>
            <a:spLocks noGrp="1"/>
          </p:cNvSpPr>
          <p:nvPr>
            <p:ph idx="1"/>
          </p:nvPr>
        </p:nvSpPr>
        <p:spPr/>
        <p:txBody>
          <a:bodyPr>
            <a:normAutofit/>
          </a:bodyPr>
          <a:lstStyle/>
          <a:p>
            <a:pPr marL="0" indent="0">
              <a:buNone/>
            </a:pPr>
            <a:r>
              <a:rPr lang="en-AU" dirty="0" smtClean="0"/>
              <a:t>Because of the person’s illness – </a:t>
            </a:r>
          </a:p>
          <a:p>
            <a:pPr marL="571500" indent="-571500">
              <a:buAutoNum type="romanLcParenBoth"/>
            </a:pPr>
            <a:r>
              <a:rPr lang="en-AU" dirty="0" smtClean="0"/>
              <a:t>There is an </a:t>
            </a:r>
            <a:r>
              <a:rPr lang="en-AU" b="1" dirty="0" smtClean="0"/>
              <a:t>imminent risk </a:t>
            </a:r>
            <a:r>
              <a:rPr lang="en-AU" dirty="0" smtClean="0"/>
              <a:t>that the person may cause harm to himself or herself or someone else; OR</a:t>
            </a:r>
          </a:p>
          <a:p>
            <a:pPr marL="571500" indent="-571500">
              <a:buAutoNum type="romanLcParenBoth"/>
            </a:pPr>
            <a:r>
              <a:rPr lang="en-AU" dirty="0" smtClean="0"/>
              <a:t>The person is likely to suffer serious mental or physical deterioration.</a:t>
            </a:r>
          </a:p>
        </p:txBody>
      </p:sp>
    </p:spTree>
    <p:extLst>
      <p:ext uri="{BB962C8B-B14F-4D97-AF65-F5344CB8AC3E}">
        <p14:creationId xmlns:p14="http://schemas.microsoft.com/office/powerpoint/2010/main" val="2067046383"/>
      </p:ext>
    </p:extLst>
  </p:cSld>
  <p:clrMapOvr>
    <a:masterClrMapping/>
  </p:clrMapOvr>
</p:sld>
</file>

<file path=ppt/theme/theme1.xml><?xml version="1.0" encoding="utf-8"?>
<a:theme xmlns:a="http://schemas.openxmlformats.org/drawingml/2006/main" name="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template</Template>
  <TotalTime>326</TotalTime>
  <Words>1007</Words>
  <Application>Microsoft Office PowerPoint</Application>
  <PresentationFormat>On-screen Show (4:3)</PresentationFormat>
  <Paragraphs>123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Presentation template</vt:lpstr>
      <vt:lpstr>Reviews of ITOs</vt:lpstr>
      <vt:lpstr>What is an ITO?</vt:lpstr>
      <vt:lpstr>How do you stop an ITO?</vt:lpstr>
      <vt:lpstr>Treatment criteria</vt:lpstr>
      <vt:lpstr>Proof</vt:lpstr>
      <vt:lpstr>(a) The person has a mental illness</vt:lpstr>
      <vt:lpstr>(b) The person’s illness requires immediate treatment </vt:lpstr>
      <vt:lpstr>(c) The proposed treatment is available at an authorised mental health service </vt:lpstr>
      <vt:lpstr>(d) Risk of harm or deterioration</vt:lpstr>
      <vt:lpstr>Identify risk and evidence of risk</vt:lpstr>
      <vt:lpstr>Serious deterioration</vt:lpstr>
      <vt:lpstr>(e) There is no less restrictive way of ensuring the person receives appropriate treatment for the illness</vt:lpstr>
      <vt:lpstr>(f) Capacity</vt:lpstr>
      <vt:lpstr>Capacity cont…</vt:lpstr>
      <vt:lpstr>MHRT powers</vt:lpstr>
      <vt:lpstr>Second opinions</vt:lpstr>
      <vt:lpstr>Relevant considerations</vt:lpstr>
      <vt:lpstr>Case Study</vt:lpstr>
      <vt:lpstr>Case study continued…</vt:lpstr>
      <vt:lpstr>Case study continued…</vt:lpstr>
      <vt:lpstr>Section 8 – General principles</vt:lpstr>
      <vt:lpstr>Section 9 – Least restrictive practice</vt:lpstr>
      <vt:lpstr>Organisations that do MHRT work</vt:lpstr>
    </vt:vector>
  </TitlesOfParts>
  <Company>QAI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rebekah.leong</dc:creator>
  <cp:lastModifiedBy>Rebekah Leong</cp:lastModifiedBy>
  <cp:revision>24</cp:revision>
  <cp:lastPrinted>2014-02-26T04:28:26Z</cp:lastPrinted>
  <dcterms:created xsi:type="dcterms:W3CDTF">2011-03-16T00:55:59Z</dcterms:created>
  <dcterms:modified xsi:type="dcterms:W3CDTF">2014-03-17T23:47:49Z</dcterms:modified>
</cp:coreProperties>
</file>