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3" r:id="rId3"/>
    <p:sldId id="275" r:id="rId4"/>
    <p:sldId id="276" r:id="rId5"/>
    <p:sldId id="277" r:id="rId6"/>
    <p:sldId id="280" r:id="rId7"/>
    <p:sldId id="261" r:id="rId8"/>
    <p:sldId id="271" r:id="rId9"/>
    <p:sldId id="291" r:id="rId10"/>
    <p:sldId id="284" r:id="rId11"/>
    <p:sldId id="285" r:id="rId12"/>
    <p:sldId id="286" r:id="rId13"/>
    <p:sldId id="287" r:id="rId14"/>
    <p:sldId id="288" r:id="rId15"/>
    <p:sldId id="289" r:id="rId16"/>
    <p:sldId id="292" r:id="rId17"/>
    <p:sldId id="293" r:id="rId18"/>
    <p:sldId id="294" r:id="rId19"/>
    <p:sldId id="297" r:id="rId20"/>
    <p:sldId id="295" r:id="rId21"/>
    <p:sldId id="296" r:id="rId22"/>
    <p:sldId id="298" r:id="rId23"/>
    <p:sldId id="299" r:id="rId24"/>
    <p:sldId id="268" r:id="rId25"/>
    <p:sldId id="300" r:id="rId26"/>
    <p:sldId id="281" r:id="rId27"/>
    <p:sldId id="282" r:id="rId28"/>
    <p:sldId id="283" r:id="rId29"/>
    <p:sldId id="274" r:id="rId30"/>
  </p:sldIdLst>
  <p:sldSz cx="9144000" cy="6858000" type="screen4x3"/>
  <p:notesSz cx="6797675" cy="9928225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276E"/>
    <a:srgbClr val="708175"/>
    <a:srgbClr val="003366"/>
    <a:srgbClr val="CC0000"/>
    <a:srgbClr val="002244"/>
    <a:srgbClr val="49DCFF"/>
    <a:srgbClr val="C1E6F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7AB93F1-E49F-4371-884F-CFD50A3F15D0}" type="datetimeFigureOut">
              <a:rPr lang="en-AU"/>
              <a:pPr>
                <a:defRPr/>
              </a:pPr>
              <a:t>19/03/2015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9C66CE6-FFC5-4A01-AD49-1E2F738459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54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FB2909C-6B97-41BC-8216-C0E439CDB07C}" type="datetimeFigureOut">
              <a:rPr lang="en-US" altLang="en-US"/>
              <a:pPr>
                <a:defRPr/>
              </a:pPr>
              <a:t>3/19/2015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218"/>
            <a:ext cx="5438775" cy="44663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1F92FAA-7619-45E0-909A-54AF44D77D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15419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CLC-logo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196975"/>
            <a:ext cx="4919663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-107950" y="6675438"/>
            <a:ext cx="5832475" cy="1825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5653088" y="6675438"/>
            <a:ext cx="4606925" cy="179387"/>
          </a:xfrm>
          <a:prstGeom prst="rect">
            <a:avLst/>
          </a:prstGeom>
          <a:solidFill>
            <a:srgbClr val="63AF3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1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705600"/>
            <a:ext cx="9180513" cy="1793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" name="Picture 2" descr="top-bnr-gr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859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705600"/>
            <a:ext cx="9180513" cy="1793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" name="Picture 2" descr="top-bnr-blu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5970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n-swoosh-75p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62263" y="-1035050"/>
            <a:ext cx="11682413" cy="134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098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0" y="6705600"/>
            <a:ext cx="9180513" cy="1793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044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u-swoosh-75p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79725" y="-1035050"/>
            <a:ext cx="11699875" cy="134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2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0" y="6705600"/>
            <a:ext cx="9180513" cy="1793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10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vr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44475"/>
            <a:ext cx="8748713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CCLC-logo.gi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732463"/>
            <a:ext cx="2557463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513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2 option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vr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5359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CCLC-logo.gi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732463"/>
            <a:ext cx="2557463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6801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r 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vr2-gr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83688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637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r Divider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n-swoosh-75p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62263" y="-1035050"/>
            <a:ext cx="11682413" cy="134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91068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r Divi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vr2-blu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094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r Divider 4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u-swoosh-75p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79725" y="-1035050"/>
            <a:ext cx="11699875" cy="134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82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op-bnr-gr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86931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250825" y="6381750"/>
            <a:ext cx="8713788" cy="1793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op-bnr-blu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871220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250825" y="6381750"/>
            <a:ext cx="8713788" cy="1793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02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1" r:id="rId1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71550" y="1412875"/>
            <a:ext cx="6696075" cy="258532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5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Disability Discrimination in employment</a:t>
            </a:r>
            <a:endParaRPr lang="en-US" sz="5400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933450" y="6165850"/>
            <a:ext cx="39989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bg2"/>
                </a:solidFill>
              </a:rPr>
              <a:t>1800 062 608 | 4031 7688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/>
          </p:cNvSpPr>
          <p:nvPr/>
        </p:nvSpPr>
        <p:spPr bwMode="auto">
          <a:xfrm>
            <a:off x="684213" y="1916113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 dirty="0" smtClean="0">
                <a:solidFill>
                  <a:schemeClr val="accent1"/>
                </a:solidFill>
              </a:rPr>
              <a:t>Key sections </a:t>
            </a:r>
            <a:endParaRPr lang="en-GB" altLang="en-US" sz="5400" b="1" baseline="30000" dirty="0">
              <a:solidFill>
                <a:schemeClr val="accent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4213" y="2716213"/>
            <a:ext cx="6718300" cy="342900"/>
          </a:xfrm>
          <a:prstGeom prst="rect">
            <a:avLst/>
          </a:prstGeom>
          <a:noFill/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GB" sz="3200" i="1" baseline="30000" dirty="0">
              <a:solidFill>
                <a:srgbClr val="63AF35"/>
              </a:solidFill>
              <a:latin typeface="+mn-lt"/>
              <a:cs typeface="Syntax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50905" y="3284984"/>
            <a:ext cx="6718300" cy="2736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 smtClean="0">
              <a:solidFill>
                <a:schemeClr val="bg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055578"/>
              </p:ext>
            </p:extLst>
          </p:nvPr>
        </p:nvGraphicFramePr>
        <p:xfrm>
          <a:off x="827584" y="2564904"/>
          <a:ext cx="6720408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1944216"/>
                <a:gridCol w="2039888"/>
              </a:tblGrid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Item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ADA sections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DDA sections</a:t>
                      </a:r>
                      <a:endParaRPr lang="en-AU" dirty="0"/>
                    </a:p>
                  </a:txBody>
                  <a:tcPr/>
                </a:tc>
              </a:tr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Definition of impairment/disability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Schedule</a:t>
                      </a:r>
                      <a:r>
                        <a:rPr lang="en-AU" baseline="0" dirty="0" smtClean="0"/>
                        <a:t> – dictionary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4 - Interpretation</a:t>
                      </a:r>
                      <a:endParaRPr lang="en-AU" dirty="0"/>
                    </a:p>
                  </a:txBody>
                  <a:tcPr/>
                </a:tc>
              </a:tr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Direct discrimination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s10</a:t>
                      </a:r>
                      <a:r>
                        <a:rPr lang="en-AU" baseline="0" dirty="0" smtClean="0"/>
                        <a:t>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Indirect discrimination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11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6</a:t>
                      </a:r>
                      <a:endParaRPr lang="en-AU" dirty="0"/>
                    </a:p>
                  </a:txBody>
                  <a:tcPr/>
                </a:tc>
              </a:tr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Acts done for one reason</a:t>
                      </a:r>
                      <a:r>
                        <a:rPr lang="en-AU" baseline="0" dirty="0" smtClean="0"/>
                        <a:t> or more reasons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10(4)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10</a:t>
                      </a:r>
                      <a:endParaRPr lang="en-AU" dirty="0"/>
                    </a:p>
                  </a:txBody>
                  <a:tcPr/>
                </a:tc>
              </a:tr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Failure to make</a:t>
                      </a:r>
                      <a:r>
                        <a:rPr lang="en-AU" baseline="0" dirty="0" smtClean="0"/>
                        <a:t> reasonable adjustments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5 (2)</a:t>
                      </a:r>
                      <a:endParaRPr lang="en-AU" dirty="0"/>
                    </a:p>
                  </a:txBody>
                  <a:tcPr/>
                </a:tc>
              </a:tr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Require special services or facilities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10(5)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692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/>
          </p:cNvSpPr>
          <p:nvPr/>
        </p:nvSpPr>
        <p:spPr bwMode="auto">
          <a:xfrm>
            <a:off x="684213" y="1916113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 dirty="0" smtClean="0">
                <a:solidFill>
                  <a:schemeClr val="accent1"/>
                </a:solidFill>
              </a:rPr>
              <a:t>Key sections </a:t>
            </a:r>
            <a:endParaRPr lang="en-GB" altLang="en-US" sz="5400" b="1" baseline="30000" dirty="0">
              <a:solidFill>
                <a:schemeClr val="accent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4213" y="2716213"/>
            <a:ext cx="6718300" cy="342900"/>
          </a:xfrm>
          <a:prstGeom prst="rect">
            <a:avLst/>
          </a:prstGeom>
          <a:noFill/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GB" sz="3200" i="1" baseline="30000" dirty="0">
              <a:solidFill>
                <a:srgbClr val="63AF35"/>
              </a:solidFill>
              <a:latin typeface="+mn-lt"/>
              <a:cs typeface="Syntax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50905" y="3284984"/>
            <a:ext cx="6718300" cy="2736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 smtClean="0">
              <a:solidFill>
                <a:schemeClr val="bg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124457"/>
              </p:ext>
            </p:extLst>
          </p:nvPr>
        </p:nvGraphicFramePr>
        <p:xfrm>
          <a:off x="827584" y="2564904"/>
          <a:ext cx="6720408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1944216"/>
                <a:gridCol w="2039888"/>
              </a:tblGrid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Item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ADA sections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DDA sections</a:t>
                      </a:r>
                      <a:endParaRPr lang="en-AU" dirty="0"/>
                    </a:p>
                  </a:txBody>
                  <a:tcPr/>
                </a:tc>
              </a:tr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Require special services or facilities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10(5)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Special services or facilities/reasonable adjustment</a:t>
                      </a:r>
                      <a:r>
                        <a:rPr lang="en-AU" baseline="0" dirty="0" smtClean="0"/>
                        <a:t> definition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35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4 - Interpretation</a:t>
                      </a:r>
                      <a:endParaRPr lang="en-AU" dirty="0"/>
                    </a:p>
                  </a:txBody>
                  <a:tcPr/>
                </a:tc>
              </a:tr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Meaning of unjustifiable  hardship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11</a:t>
                      </a:r>
                      <a:endParaRPr lang="en-AU" dirty="0"/>
                    </a:p>
                  </a:txBody>
                  <a:tcPr/>
                </a:tc>
              </a:tr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Definition of  work/ employment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Schedule – Dictionary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4 - Interpretation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45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/>
          </p:cNvSpPr>
          <p:nvPr/>
        </p:nvSpPr>
        <p:spPr bwMode="auto">
          <a:xfrm>
            <a:off x="684213" y="1916113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 dirty="0" smtClean="0">
                <a:solidFill>
                  <a:schemeClr val="accent1"/>
                </a:solidFill>
              </a:rPr>
              <a:t>Key sections </a:t>
            </a:r>
            <a:endParaRPr lang="en-GB" altLang="en-US" sz="5400" b="1" baseline="30000" dirty="0">
              <a:solidFill>
                <a:schemeClr val="accent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4213" y="2716213"/>
            <a:ext cx="6718300" cy="342900"/>
          </a:xfrm>
          <a:prstGeom prst="rect">
            <a:avLst/>
          </a:prstGeom>
          <a:noFill/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GB" sz="3200" i="1" baseline="30000" dirty="0">
              <a:solidFill>
                <a:srgbClr val="63AF35"/>
              </a:solidFill>
              <a:latin typeface="+mn-lt"/>
              <a:cs typeface="Syntax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50905" y="3284984"/>
            <a:ext cx="6718300" cy="2736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 smtClean="0">
              <a:solidFill>
                <a:schemeClr val="bg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068296"/>
              </p:ext>
            </p:extLst>
          </p:nvPr>
        </p:nvGraphicFramePr>
        <p:xfrm>
          <a:off x="827584" y="2564904"/>
          <a:ext cx="6720408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1944216"/>
                <a:gridCol w="2039888"/>
              </a:tblGrid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Item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ADA sections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DDA sections</a:t>
                      </a:r>
                      <a:endParaRPr lang="en-AU" dirty="0"/>
                    </a:p>
                  </a:txBody>
                  <a:tcPr/>
                </a:tc>
              </a:tr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Discrimination</a:t>
                      </a:r>
                      <a:r>
                        <a:rPr lang="en-AU" baseline="0" dirty="0" smtClean="0"/>
                        <a:t> in work/pre employment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 smtClean="0"/>
                        <a:t>Ss</a:t>
                      </a:r>
                      <a:r>
                        <a:rPr lang="en-AU" dirty="0" smtClean="0"/>
                        <a:t> 14 &amp; 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15</a:t>
                      </a:r>
                      <a:endParaRPr lang="en-AU" dirty="0"/>
                    </a:p>
                  </a:txBody>
                  <a:tcPr/>
                </a:tc>
              </a:tr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Vicarious liability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133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Incl. in s</a:t>
                      </a:r>
                      <a:r>
                        <a:rPr lang="en-AU" baseline="0" dirty="0" smtClean="0"/>
                        <a:t> 15</a:t>
                      </a:r>
                      <a:endParaRPr lang="en-AU" dirty="0"/>
                    </a:p>
                  </a:txBody>
                  <a:tcPr/>
                </a:tc>
              </a:tr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Genuine Occupational req./inherent</a:t>
                      </a:r>
                      <a:r>
                        <a:rPr lang="en-AU" baseline="0" dirty="0" smtClean="0"/>
                        <a:t> req.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25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21A</a:t>
                      </a:r>
                      <a:endParaRPr lang="en-AU" dirty="0"/>
                    </a:p>
                  </a:txBody>
                  <a:tcPr/>
                </a:tc>
              </a:tr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Compliance with other legislation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106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s47(2)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484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/>
          </p:cNvSpPr>
          <p:nvPr/>
        </p:nvSpPr>
        <p:spPr bwMode="auto">
          <a:xfrm>
            <a:off x="684213" y="1916113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 dirty="0" smtClean="0">
                <a:solidFill>
                  <a:schemeClr val="accent1"/>
                </a:solidFill>
              </a:rPr>
              <a:t>Key sections </a:t>
            </a:r>
            <a:endParaRPr lang="en-GB" altLang="en-US" sz="5400" b="1" baseline="30000" dirty="0">
              <a:solidFill>
                <a:schemeClr val="accent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4213" y="2716213"/>
            <a:ext cx="6718300" cy="342900"/>
          </a:xfrm>
          <a:prstGeom prst="rect">
            <a:avLst/>
          </a:prstGeom>
          <a:noFill/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GB" sz="3200" i="1" baseline="30000" dirty="0">
              <a:solidFill>
                <a:srgbClr val="63AF35"/>
              </a:solidFill>
              <a:latin typeface="+mn-lt"/>
              <a:cs typeface="Syntax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50905" y="3284984"/>
            <a:ext cx="6718300" cy="2736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 smtClean="0">
              <a:solidFill>
                <a:schemeClr val="bg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487940"/>
              </p:ext>
            </p:extLst>
          </p:nvPr>
        </p:nvGraphicFramePr>
        <p:xfrm>
          <a:off x="827584" y="2564904"/>
          <a:ext cx="672040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1944216"/>
                <a:gridCol w="2039888"/>
              </a:tblGrid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Item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ADA sections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DDA sections</a:t>
                      </a:r>
                      <a:endParaRPr lang="en-AU" dirty="0"/>
                    </a:p>
                  </a:txBody>
                  <a:tcPr/>
                </a:tc>
              </a:tr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Public Health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107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48</a:t>
                      </a:r>
                      <a:endParaRPr lang="en-AU" dirty="0"/>
                    </a:p>
                  </a:txBody>
                  <a:tcPr/>
                </a:tc>
              </a:tr>
              <a:tr h="134842">
                <a:tc>
                  <a:txBody>
                    <a:bodyPr/>
                    <a:lstStyle/>
                    <a:p>
                      <a:r>
                        <a:rPr lang="en-AU" dirty="0" smtClean="0"/>
                        <a:t>Workplace Health &amp; Safety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108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134842"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Harassment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 35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67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/>
          </p:cNvSpPr>
          <p:nvPr/>
        </p:nvSpPr>
        <p:spPr bwMode="auto">
          <a:xfrm>
            <a:off x="684213" y="1916113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 dirty="0" smtClean="0">
                <a:solidFill>
                  <a:schemeClr val="accent1"/>
                </a:solidFill>
              </a:rPr>
              <a:t>Key sections </a:t>
            </a:r>
            <a:endParaRPr lang="en-GB" altLang="en-US" sz="5400" b="1" baseline="30000" dirty="0">
              <a:solidFill>
                <a:schemeClr val="accent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4213" y="2716213"/>
            <a:ext cx="6718300" cy="342900"/>
          </a:xfrm>
          <a:prstGeom prst="rect">
            <a:avLst/>
          </a:prstGeom>
          <a:noFill/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GB" sz="3200" i="1" baseline="30000" dirty="0">
              <a:solidFill>
                <a:srgbClr val="63AF35"/>
              </a:solidFill>
              <a:latin typeface="+mn-lt"/>
              <a:cs typeface="Syntax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4213" y="2716213"/>
            <a:ext cx="6684992" cy="330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i="1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US" altLang="en-US" sz="2400" i="1" baseline="30000" dirty="0" smtClean="0">
                <a:solidFill>
                  <a:schemeClr val="bg2"/>
                </a:solidFill>
              </a:rPr>
              <a:t>Fair Work Act 2009 (Commonwealth</a:t>
            </a:r>
            <a:r>
              <a:rPr lang="en-US" altLang="en-US" sz="2400" baseline="30000" dirty="0" smtClean="0">
                <a:solidFill>
                  <a:schemeClr val="bg2"/>
                </a:solidFill>
              </a:rPr>
              <a:t>)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Part </a:t>
            </a:r>
            <a:r>
              <a:rPr lang="en-AU" altLang="en-US" sz="2400" baseline="30000" dirty="0">
                <a:solidFill>
                  <a:schemeClr val="bg2"/>
                </a:solidFill>
              </a:rPr>
              <a:t>3-1 General </a:t>
            </a:r>
            <a:r>
              <a:rPr lang="en-AU" altLang="en-US" sz="2400" baseline="30000" dirty="0" smtClean="0">
                <a:solidFill>
                  <a:schemeClr val="bg2"/>
                </a:solidFill>
              </a:rPr>
              <a:t>Protections</a:t>
            </a:r>
          </a:p>
          <a:p>
            <a:pPr>
              <a:lnSpc>
                <a:spcPct val="80000"/>
              </a:lnSpc>
              <a:buSzPct val="85000"/>
              <a:buFont typeface="Arial" panose="020B0604020202020204" pitchFamily="34" charset="0"/>
              <a:buChar char="•"/>
              <a:defRPr/>
            </a:pP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		351</a:t>
            </a:r>
            <a:r>
              <a:rPr lang="en-AU" altLang="en-US" sz="2400" baseline="30000" dirty="0">
                <a:solidFill>
                  <a:schemeClr val="bg2"/>
                </a:solidFill>
              </a:rPr>
              <a:t>	Discrimination</a:t>
            </a:r>
          </a:p>
          <a:p>
            <a:pPr>
              <a:lnSpc>
                <a:spcPct val="80000"/>
              </a:lnSpc>
              <a:buSzPct val="85000"/>
              <a:buFont typeface="Arial" panose="020B0604020202020204" pitchFamily="34" charset="0"/>
              <a:buChar char="•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65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 txBox="1">
            <a:spLocks/>
          </p:cNvSpPr>
          <p:nvPr/>
        </p:nvSpPr>
        <p:spPr bwMode="auto">
          <a:xfrm>
            <a:off x="684213" y="1916113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 dirty="0">
                <a:solidFill>
                  <a:schemeClr val="accent1"/>
                </a:solidFill>
              </a:rPr>
              <a:t>Important questions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59122" y="2708920"/>
            <a:ext cx="6718300" cy="2736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US" altLang="en-US" sz="2400" baseline="30000" dirty="0" smtClean="0">
                <a:solidFill>
                  <a:schemeClr val="bg2"/>
                </a:solidFill>
              </a:rPr>
              <a:t>when </a:t>
            </a:r>
            <a:r>
              <a:rPr lang="en-US" altLang="en-US" sz="2400" baseline="30000" dirty="0">
                <a:solidFill>
                  <a:schemeClr val="bg2"/>
                </a:solidFill>
              </a:rPr>
              <a:t>taking instructions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>
                <a:solidFill>
                  <a:schemeClr val="bg2"/>
                </a:solidFill>
              </a:rPr>
              <a:t>•	Is the client still employed, or has the employment been terminated</a:t>
            </a:r>
            <a:r>
              <a:rPr lang="en-AU" altLang="en-US" sz="2400" i="1" baseline="30000" dirty="0" smtClean="0">
                <a:solidFill>
                  <a:schemeClr val="bg2"/>
                </a:solidFill>
              </a:rPr>
              <a:t>?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>
                <a:solidFill>
                  <a:schemeClr val="bg2"/>
                </a:solidFill>
              </a:rPr>
              <a:t>•	If terminated, what is the date of the </a:t>
            </a:r>
            <a:r>
              <a:rPr lang="en-AU" altLang="en-US" sz="2400" i="1" baseline="30000" dirty="0" smtClean="0">
                <a:solidFill>
                  <a:schemeClr val="bg2"/>
                </a:solidFill>
              </a:rPr>
              <a:t>termination</a:t>
            </a:r>
            <a:r>
              <a:rPr lang="en-AU" altLang="en-US" sz="2400" i="1" baseline="30000" dirty="0">
                <a:solidFill>
                  <a:schemeClr val="bg2"/>
                </a:solidFill>
              </a:rPr>
              <a:t>?  (Note that applications to FWC must be filed within 21 days</a:t>
            </a:r>
            <a:r>
              <a:rPr lang="en-AU" altLang="en-US" sz="2400" i="1" baseline="30000" dirty="0" smtClean="0">
                <a:solidFill>
                  <a:schemeClr val="bg2"/>
                </a:solidFill>
              </a:rPr>
              <a:t>).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>
                <a:solidFill>
                  <a:schemeClr val="bg2"/>
                </a:solidFill>
              </a:rPr>
              <a:t>•	Who is the employer?  Note that for State departments and agencies, complaints/applications should be lodged with State Commissions or Industrial Courts</a:t>
            </a:r>
            <a:r>
              <a:rPr lang="en-AU" altLang="en-US" sz="2400" i="1" baseline="30000" dirty="0" smtClean="0">
                <a:solidFill>
                  <a:schemeClr val="bg2"/>
                </a:solidFill>
              </a:rPr>
              <a:t>.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>
                <a:solidFill>
                  <a:schemeClr val="bg2"/>
                </a:solidFill>
              </a:rPr>
              <a:t>•	Was the employment F/T, P/T or casual (with or without a contract</a:t>
            </a:r>
            <a:r>
              <a:rPr lang="en-AU" altLang="en-US" sz="2400" i="1" baseline="30000" dirty="0" smtClean="0">
                <a:solidFill>
                  <a:schemeClr val="bg2"/>
                </a:solidFill>
              </a:rPr>
              <a:t>)?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SzPct val="85000"/>
              <a:buFont typeface="Arial" panose="020B0604020202020204" pitchFamily="34" charset="0"/>
              <a:buChar char="•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		</a:t>
            </a:r>
            <a:endParaRPr lang="en-GB" altLang="en-US" sz="2400" baseline="300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49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 txBox="1">
            <a:spLocks/>
          </p:cNvSpPr>
          <p:nvPr/>
        </p:nvSpPr>
        <p:spPr bwMode="auto">
          <a:xfrm>
            <a:off x="684213" y="1916113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 dirty="0">
                <a:solidFill>
                  <a:schemeClr val="accent1"/>
                </a:solidFill>
              </a:rPr>
              <a:t>Important questions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55576" y="2636912"/>
            <a:ext cx="6718300" cy="2736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US" altLang="en-US" sz="2400" baseline="30000" dirty="0" smtClean="0">
                <a:solidFill>
                  <a:schemeClr val="bg2"/>
                </a:solidFill>
              </a:rPr>
              <a:t>when taking instructions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AU" altLang="en-US" sz="2400" i="1" baseline="30000" dirty="0">
                <a:solidFill>
                  <a:schemeClr val="bg2"/>
                </a:solidFill>
              </a:rPr>
              <a:t>Was any other party involved (such as Principals directing labour hire employees</a:t>
            </a:r>
            <a:r>
              <a:rPr lang="en-AU" altLang="en-US" sz="2400" i="1" baseline="30000" dirty="0" smtClean="0">
                <a:solidFill>
                  <a:schemeClr val="bg2"/>
                </a:solidFill>
              </a:rPr>
              <a:t>)?</a:t>
            </a:r>
          </a:p>
          <a:p>
            <a:pPr>
              <a:lnSpc>
                <a:spcPct val="80000"/>
              </a:lnSpc>
              <a:buSzPct val="85000"/>
              <a:buFont typeface="Arial" panose="020B0604020202020204" pitchFamily="34" charset="0"/>
              <a:buChar char="•"/>
              <a:defRPr/>
            </a:pPr>
            <a:endParaRPr lang="en-AU" altLang="en-US" sz="2400" i="1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>
                <a:solidFill>
                  <a:schemeClr val="bg2"/>
                </a:solidFill>
              </a:rPr>
              <a:t>•	What paper trail exists to support the client’s allegations</a:t>
            </a:r>
            <a:r>
              <a:rPr lang="en-AU" altLang="en-US" sz="2400" i="1" baseline="30000" dirty="0" smtClean="0">
                <a:solidFill>
                  <a:schemeClr val="bg2"/>
                </a:solidFill>
              </a:rPr>
              <a:t>?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>
                <a:solidFill>
                  <a:schemeClr val="bg2"/>
                </a:solidFill>
              </a:rPr>
              <a:t>•	</a:t>
            </a:r>
            <a:r>
              <a:rPr lang="en-AU" altLang="en-US" sz="2400" i="1" baseline="30000" dirty="0" smtClean="0">
                <a:solidFill>
                  <a:schemeClr val="bg2"/>
                </a:solidFill>
              </a:rPr>
              <a:t>What </a:t>
            </a:r>
            <a:r>
              <a:rPr lang="en-AU" altLang="en-US" sz="2400" i="1" baseline="30000" dirty="0">
                <a:solidFill>
                  <a:schemeClr val="bg2"/>
                </a:solidFill>
              </a:rPr>
              <a:t>is the disability and was the employer aware of the disability</a:t>
            </a:r>
            <a:r>
              <a:rPr lang="en-AU" altLang="en-US" sz="2400" i="1" baseline="30000" dirty="0" smtClean="0">
                <a:solidFill>
                  <a:schemeClr val="bg2"/>
                </a:solidFill>
              </a:rPr>
              <a:t>?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>
                <a:solidFill>
                  <a:schemeClr val="bg2"/>
                </a:solidFill>
              </a:rPr>
              <a:t>•	Was a reasonable adjustment to accommodate the disability requested, either verbally or in writing</a:t>
            </a:r>
            <a:r>
              <a:rPr lang="en-AU" altLang="en-US" sz="2400" i="1" baseline="30000" dirty="0" smtClean="0">
                <a:solidFill>
                  <a:schemeClr val="bg2"/>
                </a:solidFill>
              </a:rPr>
              <a:t>?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>
                <a:solidFill>
                  <a:schemeClr val="bg2"/>
                </a:solidFill>
              </a:rPr>
              <a:t>•	Does the employer have specific policies relating to Disability, diversity, reasonable adjustment, disciplinary processes, internal grievances </a:t>
            </a:r>
            <a:r>
              <a:rPr lang="en-AU" altLang="en-US" sz="2400" i="1" baseline="30000" dirty="0" err="1">
                <a:solidFill>
                  <a:schemeClr val="bg2"/>
                </a:solidFill>
              </a:rPr>
              <a:t>etc</a:t>
            </a:r>
            <a:r>
              <a:rPr lang="en-AU" altLang="en-US" sz="2400" i="1" baseline="30000" dirty="0">
                <a:solidFill>
                  <a:schemeClr val="bg2"/>
                </a:solidFill>
              </a:rPr>
              <a:t>?  If so, ask for copies if relevant</a:t>
            </a:r>
            <a:endParaRPr lang="en-AU" altLang="en-US" sz="2400" i="1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SzPct val="85000"/>
              <a:buFont typeface="Arial" panose="020B0604020202020204" pitchFamily="34" charset="0"/>
              <a:buChar char="•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		</a:t>
            </a:r>
            <a:endParaRPr lang="en-GB" altLang="en-US" sz="2400" baseline="300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50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 txBox="1">
            <a:spLocks/>
          </p:cNvSpPr>
          <p:nvPr/>
        </p:nvSpPr>
        <p:spPr bwMode="auto">
          <a:xfrm>
            <a:off x="684213" y="1916113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 dirty="0" smtClean="0">
                <a:solidFill>
                  <a:schemeClr val="accent1"/>
                </a:solidFill>
              </a:rPr>
              <a:t>Practical</a:t>
            </a:r>
            <a:endParaRPr lang="en-GB" altLang="en-US" sz="5400" b="1" baseline="30000" dirty="0">
              <a:solidFill>
                <a:schemeClr val="accent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55576" y="2492896"/>
            <a:ext cx="6718300" cy="2736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Initial actions</a:t>
            </a:r>
            <a:endParaRPr lang="en-AU" altLang="en-US" sz="2400" i="1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Write to the employer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 lvl="1">
              <a:lnSpc>
                <a:spcPct val="80000"/>
              </a:lnSpc>
              <a:buSzPct val="85000"/>
              <a:buFont typeface="Wingdings" panose="05000000000000000000" pitchFamily="2" charset="2"/>
              <a:buChar char="ü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State client instructions</a:t>
            </a:r>
          </a:p>
          <a:p>
            <a:pPr lvl="1">
              <a:lnSpc>
                <a:spcPct val="80000"/>
              </a:lnSpc>
              <a:buSzPct val="85000"/>
              <a:buFont typeface="Wingdings" panose="05000000000000000000" pitchFamily="2" charset="2"/>
              <a:buChar char="ü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What legislation requires</a:t>
            </a:r>
          </a:p>
          <a:p>
            <a:pPr lvl="1">
              <a:lnSpc>
                <a:spcPct val="80000"/>
              </a:lnSpc>
              <a:buSzPct val="85000"/>
              <a:buFont typeface="Wingdings" panose="05000000000000000000" pitchFamily="2" charset="2"/>
              <a:buChar char="ü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Remedies sought</a:t>
            </a: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buSzPct val="85000"/>
              <a:defRPr/>
            </a:pP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150000"/>
              </a:lnSpc>
              <a:buSzPct val="85000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Benefit</a:t>
            </a:r>
          </a:p>
          <a:p>
            <a:pPr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AU" altLang="en-US" sz="2400" baseline="30000" dirty="0">
                <a:solidFill>
                  <a:schemeClr val="bg2"/>
                </a:solidFill>
              </a:rPr>
              <a:t>i</a:t>
            </a:r>
            <a:r>
              <a:rPr lang="en-AU" altLang="en-US" sz="2400" baseline="30000" dirty="0" smtClean="0">
                <a:solidFill>
                  <a:schemeClr val="bg2"/>
                </a:solidFill>
              </a:rPr>
              <a:t>dentify </a:t>
            </a:r>
            <a:r>
              <a:rPr lang="en-AU" altLang="en-US" sz="2400" baseline="30000" dirty="0">
                <a:solidFill>
                  <a:schemeClr val="bg2"/>
                </a:solidFill>
              </a:rPr>
              <a:t>evidence required </a:t>
            </a:r>
          </a:p>
          <a:p>
            <a:pPr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AU" altLang="en-US" sz="2400" baseline="30000" dirty="0">
                <a:solidFill>
                  <a:schemeClr val="bg2"/>
                </a:solidFill>
              </a:rPr>
              <a:t>save time if matter resolved promptly</a:t>
            </a:r>
          </a:p>
          <a:p>
            <a:pPr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reply will narrow issues and clarify matters</a:t>
            </a:r>
          </a:p>
          <a:p>
            <a:pPr>
              <a:lnSpc>
                <a:spcPct val="15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AU" altLang="en-US" sz="2400" baseline="30000" dirty="0">
                <a:solidFill>
                  <a:schemeClr val="bg2"/>
                </a:solidFill>
              </a:rPr>
              <a:t>may preserve employment/relationship </a:t>
            </a: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		</a:t>
            </a:r>
            <a:endParaRPr lang="en-GB" altLang="en-US" sz="2400" baseline="300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62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 txBox="1">
            <a:spLocks/>
          </p:cNvSpPr>
          <p:nvPr/>
        </p:nvSpPr>
        <p:spPr bwMode="auto">
          <a:xfrm>
            <a:off x="684213" y="1916113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 dirty="0" smtClean="0">
                <a:solidFill>
                  <a:schemeClr val="accent1"/>
                </a:solidFill>
              </a:rPr>
              <a:t>Which jurisdiction?</a:t>
            </a:r>
            <a:endParaRPr lang="en-GB" altLang="en-US" sz="5400" b="1" baseline="30000" dirty="0">
              <a:solidFill>
                <a:schemeClr val="accent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55576" y="2492896"/>
            <a:ext cx="6718300" cy="2736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Commence </a:t>
            </a:r>
            <a:r>
              <a:rPr lang="en-AU" altLang="en-US" sz="2400" baseline="30000" dirty="0">
                <a:solidFill>
                  <a:schemeClr val="bg2"/>
                </a:solidFill>
              </a:rPr>
              <a:t>as General Protection in FWC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If </a:t>
            </a:r>
            <a:r>
              <a:rPr lang="en-AU" altLang="en-US" sz="2400" baseline="30000" dirty="0">
                <a:solidFill>
                  <a:schemeClr val="bg2"/>
                </a:solidFill>
              </a:rPr>
              <a:t>terminated 21 days to lodge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If </a:t>
            </a:r>
            <a:r>
              <a:rPr lang="en-AU" altLang="en-US" sz="2400" baseline="30000" dirty="0">
                <a:solidFill>
                  <a:schemeClr val="bg2"/>
                </a:solidFill>
              </a:rPr>
              <a:t>not terminated </a:t>
            </a:r>
            <a:r>
              <a:rPr lang="en-AU" altLang="en-US" sz="2400" baseline="30000" dirty="0" smtClean="0">
                <a:solidFill>
                  <a:schemeClr val="bg2"/>
                </a:solidFill>
              </a:rPr>
              <a:t>up to 6 years </a:t>
            </a:r>
            <a:r>
              <a:rPr lang="en-AU" altLang="en-US" sz="2400" baseline="30000" dirty="0">
                <a:solidFill>
                  <a:schemeClr val="bg2"/>
                </a:solidFill>
              </a:rPr>
              <a:t>to lodge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Employer </a:t>
            </a:r>
            <a:r>
              <a:rPr lang="en-AU" altLang="en-US" sz="2400" baseline="30000" dirty="0">
                <a:solidFill>
                  <a:schemeClr val="bg2"/>
                </a:solidFill>
              </a:rPr>
              <a:t>must respond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If </a:t>
            </a:r>
            <a:r>
              <a:rPr lang="en-AU" altLang="en-US" sz="2400" baseline="30000" dirty="0">
                <a:solidFill>
                  <a:schemeClr val="bg2"/>
                </a:solidFill>
              </a:rPr>
              <a:t>conciliation not successful , certificate issued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May now </a:t>
            </a:r>
            <a:r>
              <a:rPr lang="en-AU" altLang="en-US" sz="2400" baseline="30000" dirty="0">
                <a:solidFill>
                  <a:schemeClr val="bg2"/>
                </a:solidFill>
              </a:rPr>
              <a:t>refer to </a:t>
            </a:r>
            <a:r>
              <a:rPr lang="en-AU" altLang="en-US" sz="2400" baseline="30000" dirty="0" smtClean="0">
                <a:solidFill>
                  <a:schemeClr val="bg2"/>
                </a:solidFill>
              </a:rPr>
              <a:t>ADCQ,</a:t>
            </a:r>
            <a:r>
              <a:rPr lang="en-AU" altLang="en-US" sz="2400" dirty="0" smtClean="0">
                <a:solidFill>
                  <a:schemeClr val="bg2"/>
                </a:solidFill>
              </a:rPr>
              <a:t> </a:t>
            </a:r>
            <a:r>
              <a:rPr lang="en-AU" altLang="en-US" sz="2400" baseline="30000" dirty="0" smtClean="0">
                <a:solidFill>
                  <a:schemeClr val="bg2"/>
                </a:solidFill>
              </a:rPr>
              <a:t>AHRC </a:t>
            </a:r>
            <a:r>
              <a:rPr lang="en-AU" altLang="en-US" sz="2400" baseline="30000" dirty="0">
                <a:solidFill>
                  <a:schemeClr val="bg2"/>
                </a:solidFill>
              </a:rPr>
              <a:t>or Federal Circuit Court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		</a:t>
            </a:r>
            <a:endParaRPr lang="en-GB" altLang="en-US" sz="2400" baseline="300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76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 txBox="1">
            <a:spLocks/>
          </p:cNvSpPr>
          <p:nvPr/>
        </p:nvSpPr>
        <p:spPr bwMode="auto">
          <a:xfrm>
            <a:off x="684213" y="1916113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 dirty="0" smtClean="0">
                <a:solidFill>
                  <a:schemeClr val="accent1"/>
                </a:solidFill>
              </a:rPr>
              <a:t>Which jurisdiction?</a:t>
            </a:r>
            <a:endParaRPr lang="en-GB" altLang="en-US" sz="5400" b="1" baseline="30000" dirty="0">
              <a:solidFill>
                <a:schemeClr val="accent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55576" y="2564904"/>
            <a:ext cx="6718300" cy="2736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>
                <a:solidFill>
                  <a:schemeClr val="bg2"/>
                </a:solidFill>
              </a:rPr>
              <a:t>If many reasons for discrimination</a:t>
            </a:r>
            <a:r>
              <a:rPr lang="en-AU" altLang="en-US" sz="2400" baseline="30000" dirty="0" smtClean="0">
                <a:solidFill>
                  <a:schemeClr val="bg2"/>
                </a:solidFill>
              </a:rPr>
              <a:t>: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ADCQ </a:t>
            </a:r>
            <a:r>
              <a:rPr lang="en-AU" altLang="en-US" sz="2400" baseline="30000" dirty="0">
                <a:solidFill>
                  <a:schemeClr val="bg2"/>
                </a:solidFill>
              </a:rPr>
              <a:t>– disability discrimination must be the </a:t>
            </a:r>
            <a:r>
              <a:rPr lang="en-AU" altLang="en-US" sz="2400" baseline="30000" dirty="0" smtClean="0">
                <a:solidFill>
                  <a:schemeClr val="bg2"/>
                </a:solidFill>
              </a:rPr>
              <a:t>substantial </a:t>
            </a:r>
            <a:r>
              <a:rPr lang="en-AU" altLang="en-US" sz="2400" baseline="30000" dirty="0">
                <a:solidFill>
                  <a:schemeClr val="bg2"/>
                </a:solidFill>
              </a:rPr>
              <a:t>reason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AHRC </a:t>
            </a:r>
            <a:r>
              <a:rPr lang="en-AU" altLang="en-US" sz="2400" baseline="30000" dirty="0">
                <a:solidFill>
                  <a:schemeClr val="bg2"/>
                </a:solidFill>
              </a:rPr>
              <a:t>– disability discrimination can be one of the </a:t>
            </a:r>
            <a:r>
              <a:rPr lang="en-AU" altLang="en-US" sz="2400" baseline="30000" dirty="0" smtClean="0">
                <a:solidFill>
                  <a:schemeClr val="bg2"/>
                </a:solidFill>
              </a:rPr>
              <a:t>reasons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>
                <a:solidFill>
                  <a:schemeClr val="bg2"/>
                </a:solidFill>
              </a:rPr>
              <a:t>Volunteers have no standing in </a:t>
            </a:r>
            <a:r>
              <a:rPr lang="en-AU" altLang="en-US" sz="2400" i="1" baseline="30000" dirty="0" smtClean="0">
                <a:solidFill>
                  <a:schemeClr val="bg2"/>
                </a:solidFill>
              </a:rPr>
              <a:t>AHRC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>
                <a:solidFill>
                  <a:schemeClr val="bg2"/>
                </a:solidFill>
              </a:rPr>
              <a:t>If employer Commonwealth entity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 smtClean="0">
                <a:solidFill>
                  <a:schemeClr val="bg2"/>
                </a:solidFill>
              </a:rPr>
              <a:t>FWC or</a:t>
            </a:r>
            <a:r>
              <a:rPr lang="en-AU" altLang="en-US" sz="2400" i="1" dirty="0" smtClean="0">
                <a:solidFill>
                  <a:schemeClr val="bg2"/>
                </a:solidFill>
              </a:rPr>
              <a:t> </a:t>
            </a:r>
            <a:r>
              <a:rPr lang="en-AU" altLang="en-US" sz="2400" i="1" baseline="30000" dirty="0" smtClean="0">
                <a:solidFill>
                  <a:schemeClr val="bg2"/>
                </a:solidFill>
              </a:rPr>
              <a:t>AHRC</a:t>
            </a:r>
            <a:endParaRPr lang="en-AU" altLang="en-US" sz="2400" i="1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 smtClean="0">
                <a:solidFill>
                  <a:schemeClr val="bg2"/>
                </a:solidFill>
              </a:rPr>
              <a:t>If </a:t>
            </a:r>
            <a:r>
              <a:rPr lang="en-AU" altLang="en-US" sz="2400" i="1" baseline="30000" dirty="0">
                <a:solidFill>
                  <a:schemeClr val="bg2"/>
                </a:solidFill>
              </a:rPr>
              <a:t>employer State entity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>
                <a:solidFill>
                  <a:schemeClr val="bg2"/>
                </a:solidFill>
              </a:rPr>
              <a:t>QIRC, </a:t>
            </a:r>
            <a:r>
              <a:rPr lang="en-AU" altLang="en-US" sz="2400" i="1" baseline="30000" dirty="0" smtClean="0">
                <a:solidFill>
                  <a:schemeClr val="bg2"/>
                </a:solidFill>
              </a:rPr>
              <a:t>ADCQ </a:t>
            </a:r>
            <a:r>
              <a:rPr lang="en-AU" altLang="en-US" sz="2400" i="1" baseline="30000" dirty="0">
                <a:solidFill>
                  <a:schemeClr val="bg2"/>
                </a:solidFill>
              </a:rPr>
              <a:t>or AHRC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GB" altLang="en-US" sz="2400" baseline="300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64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 txBox="1">
            <a:spLocks/>
          </p:cNvSpPr>
          <p:nvPr/>
        </p:nvSpPr>
        <p:spPr bwMode="auto">
          <a:xfrm>
            <a:off x="684213" y="1916113"/>
            <a:ext cx="6718300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>
                <a:solidFill>
                  <a:schemeClr val="accent2"/>
                </a:solidFill>
              </a:rPr>
              <a:t>Disclaimer</a:t>
            </a:r>
          </a:p>
        </p:txBody>
      </p:sp>
      <p:sp>
        <p:nvSpPr>
          <p:cNvPr id="16389" name="Title 1"/>
          <p:cNvSpPr txBox="1">
            <a:spLocks/>
          </p:cNvSpPr>
          <p:nvPr/>
        </p:nvSpPr>
        <p:spPr bwMode="auto">
          <a:xfrm>
            <a:off x="684213" y="2349500"/>
            <a:ext cx="6718300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14300">
              <a:lnSpc>
                <a:spcPct val="80000"/>
              </a:lnSpc>
              <a:buSzPct val="85000"/>
              <a:defRPr/>
            </a:pPr>
            <a:endParaRPr lang="en-AU" sz="2000" dirty="0">
              <a:solidFill>
                <a:schemeClr val="bg2"/>
              </a:solidFill>
            </a:endParaRPr>
          </a:p>
          <a:p>
            <a:pPr marL="114300">
              <a:lnSpc>
                <a:spcPct val="80000"/>
              </a:lnSpc>
              <a:buSzPct val="85000"/>
              <a:defRPr/>
            </a:pPr>
            <a:endParaRPr lang="en-AU" sz="2000" dirty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buSzPct val="85000"/>
              <a:buFont typeface="Arial"/>
              <a:buChar char="•"/>
              <a:defRPr/>
            </a:pPr>
            <a:r>
              <a:rPr lang="en-AU" sz="2000" dirty="0">
                <a:solidFill>
                  <a:schemeClr val="bg2"/>
                </a:solidFill>
              </a:rPr>
              <a:t>This talk is not legal </a:t>
            </a:r>
            <a:r>
              <a:rPr lang="en-AU" sz="2000" dirty="0" smtClean="0">
                <a:solidFill>
                  <a:schemeClr val="bg2"/>
                </a:solidFill>
              </a:rPr>
              <a:t>advice</a:t>
            </a:r>
          </a:p>
          <a:p>
            <a:pPr>
              <a:lnSpc>
                <a:spcPct val="80000"/>
              </a:lnSpc>
              <a:buSzPct val="85000"/>
              <a:defRPr/>
            </a:pPr>
            <a:endParaRPr lang="en-AU" sz="20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SzPct val="85000"/>
              <a:defRPr/>
            </a:pPr>
            <a:endParaRPr lang="en-AU" sz="2000" dirty="0" smtClean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buSzPct val="85000"/>
              <a:buFont typeface="Arial"/>
              <a:buChar char="•"/>
              <a:defRPr/>
            </a:pPr>
            <a:r>
              <a:rPr lang="en-AU" sz="2000" dirty="0" smtClean="0">
                <a:solidFill>
                  <a:schemeClr val="bg2"/>
                </a:solidFill>
              </a:rPr>
              <a:t>The information provided is general </a:t>
            </a:r>
            <a:r>
              <a:rPr lang="en-AU" sz="2000" smtClean="0">
                <a:solidFill>
                  <a:schemeClr val="bg2"/>
                </a:solidFill>
              </a:rPr>
              <a:t>information only, and </a:t>
            </a:r>
            <a:r>
              <a:rPr lang="en-AU" sz="2000" dirty="0" smtClean="0">
                <a:solidFill>
                  <a:schemeClr val="bg2"/>
                </a:solidFill>
              </a:rPr>
              <a:t>is </a:t>
            </a:r>
            <a:r>
              <a:rPr lang="en-AU" sz="2000" dirty="0">
                <a:solidFill>
                  <a:schemeClr val="bg2"/>
                </a:solidFill>
              </a:rPr>
              <a:t>not a full explanation of the law</a:t>
            </a:r>
          </a:p>
          <a:p>
            <a:pPr marL="342900" indent="-342900">
              <a:lnSpc>
                <a:spcPct val="80000"/>
              </a:lnSpc>
              <a:buSzPct val="85000"/>
              <a:buFont typeface="Arial"/>
              <a:buChar char="•"/>
              <a:defRPr/>
            </a:pPr>
            <a:endParaRPr lang="en-AU" sz="20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SzPct val="85000"/>
              <a:defRPr/>
            </a:pPr>
            <a:endParaRPr lang="en-AU" sz="2000" dirty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buSzPct val="85000"/>
              <a:buFont typeface="Arial"/>
              <a:buChar char="•"/>
              <a:defRPr/>
            </a:pPr>
            <a:r>
              <a:rPr lang="en-AU" sz="2000" dirty="0">
                <a:solidFill>
                  <a:schemeClr val="bg2"/>
                </a:solidFill>
              </a:rPr>
              <a:t>If you are making a decision that could affect your legal rights, seek specific professional advice.</a:t>
            </a:r>
          </a:p>
          <a:p>
            <a:pPr eaLnBrk="1" hangingPunct="1">
              <a:defRPr/>
            </a:pPr>
            <a:endParaRPr lang="en-GB" sz="2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 txBox="1">
            <a:spLocks/>
          </p:cNvSpPr>
          <p:nvPr/>
        </p:nvSpPr>
        <p:spPr bwMode="auto">
          <a:xfrm>
            <a:off x="684213" y="1916113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 dirty="0" smtClean="0">
                <a:solidFill>
                  <a:schemeClr val="accent1"/>
                </a:solidFill>
              </a:rPr>
              <a:t>Evidence</a:t>
            </a:r>
            <a:endParaRPr lang="en-GB" altLang="en-US" sz="5400" b="1" baseline="30000" dirty="0">
              <a:solidFill>
                <a:schemeClr val="accent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55576" y="2492896"/>
            <a:ext cx="6718300" cy="2736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>
                <a:solidFill>
                  <a:schemeClr val="bg2"/>
                </a:solidFill>
              </a:rPr>
              <a:t>•	Ultimately decided on what can be </a:t>
            </a:r>
            <a:r>
              <a:rPr lang="en-AU" altLang="en-US" sz="2400" baseline="30000" dirty="0" smtClean="0">
                <a:solidFill>
                  <a:schemeClr val="bg2"/>
                </a:solidFill>
              </a:rPr>
              <a:t>proven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>
                <a:solidFill>
                  <a:schemeClr val="bg2"/>
                </a:solidFill>
              </a:rPr>
              <a:t>•	s 204 ADA balance of probabilities </a:t>
            </a: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>
                <a:solidFill>
                  <a:schemeClr val="bg2"/>
                </a:solidFill>
              </a:rPr>
              <a:t>•	employer to prove exemption or defence on same </a:t>
            </a:r>
            <a:r>
              <a:rPr lang="en-AU" altLang="en-US" sz="2400" baseline="30000" dirty="0" smtClean="0">
                <a:solidFill>
                  <a:schemeClr val="bg2"/>
                </a:solidFill>
              </a:rPr>
              <a:t>balance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>
                <a:solidFill>
                  <a:schemeClr val="bg2"/>
                </a:solidFill>
              </a:rPr>
              <a:t>•	medical reports link action and injury suffered plus </a:t>
            </a:r>
            <a:r>
              <a:rPr lang="en-AU" altLang="en-US" sz="2400" baseline="30000" dirty="0" smtClean="0">
                <a:solidFill>
                  <a:schemeClr val="bg2"/>
                </a:solidFill>
              </a:rPr>
              <a:t>quantum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>
                <a:solidFill>
                  <a:schemeClr val="bg2"/>
                </a:solidFill>
              </a:rPr>
              <a:t>•	Only self reporting means lower </a:t>
            </a:r>
            <a:r>
              <a:rPr lang="en-AU" altLang="en-US" sz="2400" baseline="30000" dirty="0" smtClean="0">
                <a:solidFill>
                  <a:schemeClr val="bg2"/>
                </a:solidFill>
              </a:rPr>
              <a:t>quantum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>
                <a:solidFill>
                  <a:schemeClr val="bg2"/>
                </a:solidFill>
              </a:rPr>
              <a:t>•	Witnesses supporting statements </a:t>
            </a:r>
            <a:r>
              <a:rPr lang="en-AU" altLang="en-US" sz="2400" baseline="30000" dirty="0" smtClean="0">
                <a:solidFill>
                  <a:schemeClr val="bg2"/>
                </a:solidFill>
              </a:rPr>
              <a:t>	</a:t>
            </a:r>
            <a:endParaRPr lang="en-GB" altLang="en-US" sz="2400" baseline="300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41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 txBox="1">
            <a:spLocks/>
          </p:cNvSpPr>
          <p:nvPr/>
        </p:nvSpPr>
        <p:spPr bwMode="auto">
          <a:xfrm>
            <a:off x="684213" y="1916113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 dirty="0" smtClean="0">
                <a:solidFill>
                  <a:schemeClr val="accent1"/>
                </a:solidFill>
              </a:rPr>
              <a:t>Evidence</a:t>
            </a:r>
            <a:endParaRPr lang="en-GB" altLang="en-US" sz="5400" b="1" baseline="30000" dirty="0">
              <a:solidFill>
                <a:schemeClr val="accent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55576" y="2492896"/>
            <a:ext cx="6718300" cy="2736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sz="2400" dirty="0">
                <a:solidFill>
                  <a:srgbClr val="4E5F70"/>
                </a:solidFill>
                <a:latin typeface="abril-text"/>
              </a:rPr>
              <a:t>"</a:t>
            </a:r>
            <a:r>
              <a:rPr lang="en-AU" sz="2400" i="1" dirty="0">
                <a:solidFill>
                  <a:srgbClr val="4E5F70"/>
                </a:solidFill>
                <a:latin typeface="abril-text"/>
              </a:rPr>
              <a:t>feel an actual persuasion of its occurrence or existence before it can be found. It cannot be found as a result of a mere mechanical comparison of probabilities independently of any belief in its reality … [A]t common law … it is enough that the affirmative of an allegation is made out to the reasonable satisfaction of the tribunal</a:t>
            </a:r>
            <a:r>
              <a:rPr lang="en-AU" sz="2400" dirty="0" smtClean="0">
                <a:solidFill>
                  <a:srgbClr val="4E5F70"/>
                </a:solidFill>
                <a:latin typeface="abril-text"/>
              </a:rPr>
              <a:t>.“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>
              <a:solidFill>
                <a:srgbClr val="4E5F70"/>
              </a:solidFill>
              <a:latin typeface="abril-text"/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sz="2400" i="1" dirty="0" err="1">
                <a:solidFill>
                  <a:srgbClr val="4E5F70"/>
                </a:solidFill>
                <a:latin typeface="abril-text"/>
              </a:rPr>
              <a:t>Briginshaw</a:t>
            </a:r>
            <a:r>
              <a:rPr lang="en-AU" sz="2400" i="1" dirty="0">
                <a:solidFill>
                  <a:srgbClr val="4E5F70"/>
                </a:solidFill>
                <a:latin typeface="abril-text"/>
              </a:rPr>
              <a:t> v </a:t>
            </a:r>
            <a:r>
              <a:rPr lang="en-AU" sz="2400" i="1" dirty="0" err="1">
                <a:solidFill>
                  <a:srgbClr val="4E5F70"/>
                </a:solidFill>
                <a:latin typeface="abril-text"/>
              </a:rPr>
              <a:t>Briginshaw</a:t>
            </a:r>
            <a:r>
              <a:rPr lang="en-AU" sz="2400" dirty="0">
                <a:solidFill>
                  <a:srgbClr val="4E5F70"/>
                </a:solidFill>
                <a:latin typeface="abril-text"/>
              </a:rPr>
              <a:t> (1938) 60 CLR 336</a:t>
            </a:r>
            <a:r>
              <a:rPr lang="en-AU" altLang="en-US" sz="2400" baseline="30000" dirty="0" smtClean="0">
                <a:solidFill>
                  <a:schemeClr val="bg2"/>
                </a:solidFill>
              </a:rPr>
              <a:t>		</a:t>
            </a:r>
            <a:endParaRPr lang="en-GB" altLang="en-US" sz="2400" baseline="300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97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 txBox="1">
            <a:spLocks/>
          </p:cNvSpPr>
          <p:nvPr/>
        </p:nvSpPr>
        <p:spPr bwMode="auto">
          <a:xfrm>
            <a:off x="684213" y="1916113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 dirty="0" smtClean="0">
                <a:solidFill>
                  <a:schemeClr val="accent1"/>
                </a:solidFill>
              </a:rPr>
              <a:t>Claim</a:t>
            </a:r>
            <a:endParaRPr lang="en-GB" altLang="en-US" sz="5400" b="1" baseline="30000" dirty="0">
              <a:solidFill>
                <a:schemeClr val="accent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55576" y="2492896"/>
            <a:ext cx="6718300" cy="2736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lnSpc>
                <a:spcPct val="8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AU" altLang="en-US" sz="2400" baseline="30000" dirty="0">
                <a:solidFill>
                  <a:schemeClr val="bg2"/>
                </a:solidFill>
              </a:rPr>
              <a:t>Must structure claim right initially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SzPct val="85000"/>
              <a:buFont typeface="Arial" panose="020B0604020202020204" pitchFamily="34" charset="0"/>
              <a:buChar char="•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No </a:t>
            </a:r>
            <a:r>
              <a:rPr lang="en-AU" altLang="en-US" sz="2400" baseline="30000" dirty="0">
                <a:solidFill>
                  <a:schemeClr val="bg2"/>
                </a:solidFill>
              </a:rPr>
              <a:t>additions once referred 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 smtClean="0">
                <a:solidFill>
                  <a:schemeClr val="bg2"/>
                </a:solidFill>
              </a:rPr>
              <a:t>Arnold </a:t>
            </a:r>
            <a:r>
              <a:rPr lang="en-AU" altLang="en-US" sz="2400" i="1" baseline="30000" dirty="0">
                <a:solidFill>
                  <a:schemeClr val="bg2"/>
                </a:solidFill>
              </a:rPr>
              <a:t>v Compass Group (Australia) Pty Ltd &amp; Anor [2014] FCCA 1999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>
                <a:solidFill>
                  <a:schemeClr val="bg2"/>
                </a:solidFill>
              </a:rPr>
              <a:t>Crown </a:t>
            </a:r>
            <a:r>
              <a:rPr lang="en-AU" altLang="en-US" sz="2400" baseline="30000" dirty="0" smtClean="0">
                <a:solidFill>
                  <a:schemeClr val="bg2"/>
                </a:solidFill>
              </a:rPr>
              <a:t>Law </a:t>
            </a:r>
            <a:r>
              <a:rPr lang="en-AU" altLang="en-US" sz="2400" baseline="30000" dirty="0">
                <a:solidFill>
                  <a:schemeClr val="bg2"/>
                </a:solidFill>
              </a:rPr>
              <a:t>won’t settle if conciliation </a:t>
            </a:r>
            <a:r>
              <a:rPr lang="en-AU" altLang="en-US" sz="2400" baseline="30000" dirty="0" smtClean="0">
                <a:solidFill>
                  <a:schemeClr val="bg2"/>
                </a:solidFill>
              </a:rPr>
              <a:t>unsuccessful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>
                <a:solidFill>
                  <a:schemeClr val="bg2"/>
                </a:solidFill>
              </a:rPr>
              <a:t>Counsel advice via QPILCH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baseline="30000" dirty="0" smtClean="0">
                <a:solidFill>
                  <a:schemeClr val="bg2"/>
                </a:solidFill>
              </a:rPr>
              <a:t>		</a:t>
            </a:r>
            <a:endParaRPr lang="en-GB" altLang="en-US" sz="2400" baseline="300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54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 txBox="1">
            <a:spLocks/>
          </p:cNvSpPr>
          <p:nvPr/>
        </p:nvSpPr>
        <p:spPr bwMode="auto">
          <a:xfrm>
            <a:off x="684213" y="1916113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AU" altLang="en-US" sz="4000" b="1" baseline="30000" dirty="0">
                <a:solidFill>
                  <a:schemeClr val="accent1"/>
                </a:solidFill>
              </a:rPr>
              <a:t>Common disability discrimination </a:t>
            </a:r>
            <a:r>
              <a:rPr lang="en-AU" altLang="en-US" sz="4000" b="1" baseline="30000" dirty="0" smtClean="0">
                <a:solidFill>
                  <a:schemeClr val="accent1"/>
                </a:solidFill>
              </a:rPr>
              <a:t>path</a:t>
            </a:r>
            <a:endParaRPr lang="en-GB" altLang="en-US" sz="4000" b="1" baseline="30000" dirty="0">
              <a:solidFill>
                <a:schemeClr val="accent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55576" y="2780928"/>
            <a:ext cx="6718300" cy="2736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 smtClean="0">
                <a:solidFill>
                  <a:schemeClr val="bg2"/>
                </a:solidFill>
              </a:rPr>
              <a:t>Take client instructions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 smtClean="0">
                <a:solidFill>
                  <a:schemeClr val="bg2"/>
                </a:solidFill>
              </a:rPr>
              <a:t>Assess claim, evidence, including witnesses, and determine jurisdictions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 smtClean="0">
                <a:solidFill>
                  <a:schemeClr val="bg2"/>
                </a:solidFill>
              </a:rPr>
              <a:t>Write </a:t>
            </a:r>
            <a:r>
              <a:rPr lang="en-AU" altLang="en-US" sz="2400" i="1" baseline="30000" dirty="0">
                <a:solidFill>
                  <a:schemeClr val="bg2"/>
                </a:solidFill>
              </a:rPr>
              <a:t>to the other party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 smtClean="0">
                <a:solidFill>
                  <a:schemeClr val="bg2"/>
                </a:solidFill>
              </a:rPr>
              <a:t>FWC </a:t>
            </a:r>
            <a:r>
              <a:rPr lang="en-AU" altLang="en-US" sz="2400" i="1" baseline="30000" dirty="0">
                <a:solidFill>
                  <a:schemeClr val="bg2"/>
                </a:solidFill>
              </a:rPr>
              <a:t>General Protections 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>
                <a:solidFill>
                  <a:schemeClr val="bg2"/>
                </a:solidFill>
              </a:rPr>
              <a:t>•	if dismissed Form 8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>
                <a:solidFill>
                  <a:schemeClr val="bg2"/>
                </a:solidFill>
              </a:rPr>
              <a:t>•	if not dismissed Form 8C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 smtClean="0">
                <a:solidFill>
                  <a:schemeClr val="bg2"/>
                </a:solidFill>
              </a:rPr>
              <a:t>if </a:t>
            </a:r>
            <a:r>
              <a:rPr lang="en-AU" altLang="en-US" sz="2400" i="1" baseline="30000" dirty="0">
                <a:solidFill>
                  <a:schemeClr val="bg2"/>
                </a:solidFill>
              </a:rPr>
              <a:t>conciliation not </a:t>
            </a:r>
            <a:r>
              <a:rPr lang="en-AU" altLang="en-US" sz="2400" i="1" baseline="30000" dirty="0" smtClean="0">
                <a:solidFill>
                  <a:schemeClr val="bg2"/>
                </a:solidFill>
              </a:rPr>
              <a:t>successful &amp; </a:t>
            </a:r>
            <a:r>
              <a:rPr lang="en-AU" altLang="en-US" sz="2400" i="1" baseline="30000" dirty="0">
                <a:solidFill>
                  <a:schemeClr val="bg2"/>
                </a:solidFill>
              </a:rPr>
              <a:t>certificate issued ADCQ 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AU" altLang="en-US" sz="2400" i="1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AU" altLang="en-US" sz="2400" i="1" baseline="30000" dirty="0" smtClean="0">
                <a:solidFill>
                  <a:schemeClr val="bg2"/>
                </a:solidFill>
              </a:rPr>
              <a:t>Referral </a:t>
            </a:r>
            <a:r>
              <a:rPr lang="en-AU" altLang="en-US" sz="2400" i="1" baseline="30000" dirty="0">
                <a:solidFill>
                  <a:schemeClr val="bg2"/>
                </a:solidFill>
              </a:rPr>
              <a:t>to QCAT for hearing</a:t>
            </a:r>
          </a:p>
        </p:txBody>
      </p:sp>
    </p:spTree>
    <p:extLst>
      <p:ext uri="{BB962C8B-B14F-4D97-AF65-F5344CB8AC3E}">
        <p14:creationId xmlns:p14="http://schemas.microsoft.com/office/powerpoint/2010/main" val="334670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 txBox="1">
            <a:spLocks/>
          </p:cNvSpPr>
          <p:nvPr/>
        </p:nvSpPr>
        <p:spPr bwMode="auto">
          <a:xfrm>
            <a:off x="684213" y="765175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GB" altLang="en-US" sz="5400" b="1" baseline="30000" dirty="0">
              <a:solidFill>
                <a:schemeClr val="accent1"/>
              </a:solidFill>
            </a:endParaRPr>
          </a:p>
          <a:p>
            <a:pPr eaLnBrk="1" hangingPunct="1"/>
            <a:r>
              <a:rPr lang="en-GB" altLang="en-US" sz="5400" b="1" baseline="30000" dirty="0" smtClean="0">
                <a:solidFill>
                  <a:schemeClr val="accent1"/>
                </a:solidFill>
              </a:rPr>
              <a:t>Case Law</a:t>
            </a:r>
            <a:endParaRPr lang="en-GB" altLang="en-US" sz="5400" b="1" baseline="30000" dirty="0">
              <a:solidFill>
                <a:schemeClr val="accent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276600" y="1887538"/>
            <a:ext cx="4630738" cy="342900"/>
          </a:xfrm>
          <a:prstGeom prst="rect">
            <a:avLst/>
          </a:prstGeom>
          <a:noFill/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GB" sz="3200" i="1" baseline="30000" dirty="0">
              <a:solidFill>
                <a:srgbClr val="63AF35"/>
              </a:solidFill>
              <a:latin typeface="+mn-lt"/>
              <a:cs typeface="Syntax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627784" y="2024373"/>
            <a:ext cx="5616624" cy="2736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SzPct val="85000"/>
              <a:buFont typeface="Wingdings" panose="05000000000000000000" pitchFamily="2" charset="2"/>
              <a:buChar char="q"/>
              <a:defRPr/>
            </a:pPr>
            <a:r>
              <a:rPr lang="en-US" altLang="en-US" sz="2400" baseline="30000" dirty="0" smtClean="0">
                <a:solidFill>
                  <a:schemeClr val="bg2"/>
                </a:solidFill>
              </a:rPr>
              <a:t>NSW </a:t>
            </a:r>
            <a:r>
              <a:rPr lang="en-US" altLang="en-US" sz="2400" baseline="30000" dirty="0">
                <a:solidFill>
                  <a:schemeClr val="bg2"/>
                </a:solidFill>
              </a:rPr>
              <a:t>Department of Education – adjustment disorder </a:t>
            </a:r>
            <a:r>
              <a:rPr lang="en-US" altLang="en-US" sz="2400" baseline="30000" dirty="0" smtClean="0">
                <a:solidFill>
                  <a:schemeClr val="bg2"/>
                </a:solidFill>
              </a:rPr>
              <a:t>	with anxiety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US" altLang="en-US" sz="2400" baseline="30000" dirty="0">
                <a:solidFill>
                  <a:schemeClr val="bg2"/>
                </a:solidFill>
              </a:rPr>
              <a:t>o	</a:t>
            </a:r>
            <a:r>
              <a:rPr lang="en-US" altLang="en-US" sz="2400" i="1" baseline="30000" dirty="0">
                <a:solidFill>
                  <a:schemeClr val="bg2"/>
                </a:solidFill>
              </a:rPr>
              <a:t>Smith v Department of Education and Communities </a:t>
            </a:r>
            <a:r>
              <a:rPr lang="en-US" altLang="en-US" sz="2400" i="1" baseline="30000" dirty="0" smtClean="0">
                <a:solidFill>
                  <a:schemeClr val="bg2"/>
                </a:solidFill>
              </a:rPr>
              <a:t>	[</a:t>
            </a:r>
            <a:r>
              <a:rPr lang="en-US" altLang="en-US" sz="2400" i="1" baseline="30000" dirty="0">
                <a:solidFill>
                  <a:schemeClr val="bg2"/>
                </a:solidFill>
              </a:rPr>
              <a:t>2013] NSWADT </a:t>
            </a:r>
            <a:r>
              <a:rPr lang="en-US" altLang="en-US" sz="2400" i="1" baseline="30000" dirty="0" smtClean="0">
                <a:solidFill>
                  <a:schemeClr val="bg2"/>
                </a:solidFill>
              </a:rPr>
              <a:t>162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SzPct val="85000"/>
              <a:buFont typeface="Wingdings" panose="05000000000000000000" pitchFamily="2" charset="2"/>
              <a:buChar char="q"/>
              <a:defRPr/>
            </a:pPr>
            <a:r>
              <a:rPr lang="en-US" altLang="en-US" sz="2400" baseline="30000" dirty="0" smtClean="0">
                <a:solidFill>
                  <a:schemeClr val="bg2"/>
                </a:solidFill>
              </a:rPr>
              <a:t>Accountant </a:t>
            </a:r>
            <a:r>
              <a:rPr lang="en-US" altLang="en-US" sz="2400" baseline="30000" dirty="0">
                <a:solidFill>
                  <a:schemeClr val="bg2"/>
                </a:solidFill>
              </a:rPr>
              <a:t>– heart </a:t>
            </a:r>
            <a:r>
              <a:rPr lang="en-US" altLang="en-US" sz="2400" baseline="30000" dirty="0" smtClean="0">
                <a:solidFill>
                  <a:schemeClr val="bg2"/>
                </a:solidFill>
              </a:rPr>
              <a:t>surgery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US" altLang="en-US" sz="2400" baseline="30000" dirty="0">
                <a:solidFill>
                  <a:schemeClr val="bg2"/>
                </a:solidFill>
              </a:rPr>
              <a:t>o	</a:t>
            </a:r>
            <a:r>
              <a:rPr lang="en-US" altLang="en-US" sz="2400" i="1" baseline="30000" dirty="0">
                <a:solidFill>
                  <a:schemeClr val="bg2"/>
                </a:solidFill>
              </a:rPr>
              <a:t>Silver v Rogers &amp; Rogers [2012] FMCA </a:t>
            </a:r>
            <a:r>
              <a:rPr lang="en-US" altLang="en-US" sz="2400" i="1" baseline="30000" dirty="0" smtClean="0">
                <a:solidFill>
                  <a:schemeClr val="bg2"/>
                </a:solidFill>
              </a:rPr>
              <a:t>674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 smtClean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SzPct val="85000"/>
              <a:buFont typeface="Wingdings" panose="05000000000000000000" pitchFamily="2" charset="2"/>
              <a:buChar char="q"/>
              <a:defRPr/>
            </a:pPr>
            <a:r>
              <a:rPr lang="en-US" altLang="en-US" sz="2400" baseline="30000" dirty="0" smtClean="0">
                <a:solidFill>
                  <a:schemeClr val="bg2"/>
                </a:solidFill>
              </a:rPr>
              <a:t>Receptionist </a:t>
            </a:r>
            <a:r>
              <a:rPr lang="en-US" altLang="en-US" sz="2400" baseline="30000" dirty="0">
                <a:solidFill>
                  <a:schemeClr val="bg2"/>
                </a:solidFill>
              </a:rPr>
              <a:t>– underpaid because of vision </a:t>
            </a:r>
            <a:r>
              <a:rPr lang="en-US" altLang="en-US" sz="2400" baseline="30000" dirty="0" smtClean="0">
                <a:solidFill>
                  <a:schemeClr val="bg2"/>
                </a:solidFill>
              </a:rPr>
              <a:t>impairment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>
              <a:solidFill>
                <a:schemeClr val="bg2"/>
              </a:solidFill>
            </a:endParaRPr>
          </a:p>
          <a:p>
            <a:pPr marL="0" indent="0">
              <a:lnSpc>
                <a:spcPct val="80000"/>
              </a:lnSpc>
              <a:buSzPct val="85000"/>
              <a:defRPr/>
            </a:pPr>
            <a:r>
              <a:rPr lang="en-US" altLang="en-US" sz="2400" baseline="30000" dirty="0">
                <a:solidFill>
                  <a:schemeClr val="bg2"/>
                </a:solidFill>
              </a:rPr>
              <a:t>o	</a:t>
            </a:r>
            <a:r>
              <a:rPr lang="en-US" altLang="en-US" sz="2400" i="1" baseline="30000" dirty="0">
                <a:solidFill>
                  <a:schemeClr val="bg2"/>
                </a:solidFill>
              </a:rPr>
              <a:t>Fair Work Ombudsman v  Rocky Holdings Pty Ltd  &amp; </a:t>
            </a:r>
            <a:r>
              <a:rPr lang="en-US" altLang="en-US" sz="2400" i="1" baseline="30000" dirty="0" smtClean="0">
                <a:solidFill>
                  <a:schemeClr val="bg2"/>
                </a:solidFill>
              </a:rPr>
              <a:t>	</a:t>
            </a:r>
            <a:r>
              <a:rPr lang="en-US" altLang="en-US" sz="2400" i="1" baseline="30000" dirty="0" err="1" smtClean="0">
                <a:solidFill>
                  <a:schemeClr val="bg2"/>
                </a:solidFill>
              </a:rPr>
              <a:t>Ors</a:t>
            </a:r>
            <a:r>
              <a:rPr lang="en-US" altLang="en-US" sz="2400" i="1" baseline="30000" dirty="0" smtClean="0">
                <a:solidFill>
                  <a:schemeClr val="bg2"/>
                </a:solidFill>
              </a:rPr>
              <a:t> </a:t>
            </a:r>
            <a:r>
              <a:rPr lang="en-US" altLang="en-US" sz="2400" i="1" baseline="30000" dirty="0">
                <a:solidFill>
                  <a:schemeClr val="bg2"/>
                </a:solidFill>
              </a:rPr>
              <a:t>[2013] FCCA </a:t>
            </a:r>
            <a:r>
              <a:rPr lang="en-US" altLang="en-US" sz="2400" i="1" baseline="30000" dirty="0" smtClean="0">
                <a:solidFill>
                  <a:schemeClr val="bg2"/>
                </a:solidFill>
              </a:rPr>
              <a:t>1549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i="1" baseline="30000" dirty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GB" altLang="en-US" sz="2400" baseline="30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 txBox="1">
            <a:spLocks/>
          </p:cNvSpPr>
          <p:nvPr/>
        </p:nvSpPr>
        <p:spPr bwMode="auto">
          <a:xfrm>
            <a:off x="684213" y="765175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GB" altLang="en-US" sz="5400" b="1" baseline="30000" dirty="0">
              <a:solidFill>
                <a:schemeClr val="accent1"/>
              </a:solidFill>
            </a:endParaRPr>
          </a:p>
          <a:p>
            <a:pPr eaLnBrk="1" hangingPunct="1"/>
            <a:r>
              <a:rPr lang="en-GB" altLang="en-US" sz="5400" b="1" baseline="30000" dirty="0" smtClean="0">
                <a:solidFill>
                  <a:schemeClr val="accent1"/>
                </a:solidFill>
              </a:rPr>
              <a:t>Case Law</a:t>
            </a:r>
            <a:endParaRPr lang="en-GB" altLang="en-US" sz="5400" b="1" baseline="30000" dirty="0">
              <a:solidFill>
                <a:schemeClr val="accent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276600" y="1887538"/>
            <a:ext cx="4630738" cy="342900"/>
          </a:xfrm>
          <a:prstGeom prst="rect">
            <a:avLst/>
          </a:prstGeom>
          <a:noFill/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GB" sz="3200" i="1" baseline="30000" dirty="0">
              <a:solidFill>
                <a:srgbClr val="63AF35"/>
              </a:solidFill>
              <a:latin typeface="+mn-lt"/>
              <a:cs typeface="Syntax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627784" y="2058988"/>
            <a:ext cx="5616624" cy="2736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>
              <a:solidFill>
                <a:schemeClr val="bg2"/>
              </a:solidFill>
            </a:endParaRPr>
          </a:p>
          <a:p>
            <a:pPr marL="0" lvl="0" indent="0" defTabSz="914400" eaLnBrk="1" hangingPunct="1">
              <a:lnSpc>
                <a:spcPct val="80000"/>
              </a:lnSpc>
              <a:buSzPct val="85000"/>
              <a:buFont typeface="Wingdings" panose="05000000000000000000" pitchFamily="2" charset="2"/>
              <a:buChar char="q"/>
              <a:defRPr/>
            </a:pPr>
            <a:r>
              <a:rPr lang="en-US" altLang="en-US" sz="2400" baseline="30000" dirty="0">
                <a:solidFill>
                  <a:srgbClr val="808080"/>
                </a:solidFill>
              </a:rPr>
              <a:t>Local </a:t>
            </a:r>
            <a:r>
              <a:rPr lang="en-US" altLang="en-US" sz="2400" baseline="30000" dirty="0" err="1">
                <a:solidFill>
                  <a:srgbClr val="808080"/>
                </a:solidFill>
              </a:rPr>
              <a:t>Councillor</a:t>
            </a:r>
            <a:r>
              <a:rPr lang="en-US" altLang="en-US" sz="2400" baseline="30000" dirty="0">
                <a:solidFill>
                  <a:srgbClr val="808080"/>
                </a:solidFill>
              </a:rPr>
              <a:t> – Hepatitis C </a:t>
            </a:r>
            <a:r>
              <a:rPr lang="en-US" altLang="en-US" sz="2400" baseline="30000" dirty="0" smtClean="0">
                <a:solidFill>
                  <a:srgbClr val="808080"/>
                </a:solidFill>
              </a:rPr>
              <a:t>condition</a:t>
            </a:r>
          </a:p>
          <a:p>
            <a:pPr marL="0" lvl="0" indent="0" defTabSz="914400" eaLnBrk="1" hangingPunct="1">
              <a:lnSpc>
                <a:spcPct val="80000"/>
              </a:lnSpc>
              <a:buSzPct val="85000"/>
              <a:defRPr/>
            </a:pPr>
            <a:endParaRPr lang="en-US" altLang="en-US" sz="2400" baseline="30000" dirty="0">
              <a:solidFill>
                <a:srgbClr val="808080"/>
              </a:solidFill>
            </a:endParaRPr>
          </a:p>
          <a:p>
            <a:pPr marL="0" lvl="0" indent="0" defTabSz="914400" eaLnBrk="1" hangingPunct="1">
              <a:lnSpc>
                <a:spcPct val="80000"/>
              </a:lnSpc>
              <a:buSzPct val="85000"/>
              <a:defRPr/>
            </a:pPr>
            <a:r>
              <a:rPr lang="en-US" altLang="en-US" sz="2400" baseline="30000" dirty="0">
                <a:solidFill>
                  <a:srgbClr val="808080"/>
                </a:solidFill>
              </a:rPr>
              <a:t>o	</a:t>
            </a:r>
            <a:r>
              <a:rPr lang="en-US" altLang="en-US" sz="2400" i="1" baseline="30000" dirty="0">
                <a:solidFill>
                  <a:srgbClr val="808080"/>
                </a:solidFill>
              </a:rPr>
              <a:t>Matthews v Hargreaves (N0 4) [2013 FMCA </a:t>
            </a:r>
            <a:r>
              <a:rPr lang="en-US" altLang="en-US" sz="2400" i="1" baseline="30000" dirty="0" smtClean="0">
                <a:solidFill>
                  <a:srgbClr val="808080"/>
                </a:solidFill>
              </a:rPr>
              <a:t>4</a:t>
            </a:r>
          </a:p>
          <a:p>
            <a:pPr marL="0" lvl="0" indent="0" defTabSz="914400" eaLnBrk="1" hangingPunct="1">
              <a:lnSpc>
                <a:spcPct val="80000"/>
              </a:lnSpc>
              <a:buSzPct val="85000"/>
              <a:defRPr/>
            </a:pPr>
            <a:endParaRPr lang="en-US" altLang="en-US" sz="2400" baseline="30000" dirty="0" smtClean="0">
              <a:solidFill>
                <a:srgbClr val="808080"/>
              </a:solidFill>
            </a:endParaRPr>
          </a:p>
          <a:p>
            <a:pPr marL="0" lvl="0" indent="0" defTabSz="914400" eaLnBrk="1" hangingPunct="1">
              <a:lnSpc>
                <a:spcPct val="80000"/>
              </a:lnSpc>
              <a:buSzPct val="85000"/>
              <a:defRPr/>
            </a:pPr>
            <a:endParaRPr lang="en-US" altLang="en-US" sz="2400" baseline="30000" dirty="0">
              <a:solidFill>
                <a:srgbClr val="808080"/>
              </a:solidFill>
            </a:endParaRPr>
          </a:p>
          <a:p>
            <a:pPr marL="0" lvl="0" indent="0" defTabSz="914400" eaLnBrk="1" hangingPunct="1">
              <a:lnSpc>
                <a:spcPct val="80000"/>
              </a:lnSpc>
              <a:buSzPct val="85000"/>
              <a:buFont typeface="Wingdings" panose="05000000000000000000" pitchFamily="2" charset="2"/>
              <a:buChar char="q"/>
              <a:defRPr/>
            </a:pPr>
            <a:r>
              <a:rPr lang="en-US" altLang="en-US" sz="2400" baseline="30000" dirty="0">
                <a:solidFill>
                  <a:srgbClr val="808080"/>
                </a:solidFill>
              </a:rPr>
              <a:t>Hospital worker with </a:t>
            </a:r>
            <a:r>
              <a:rPr lang="en-US" altLang="en-US" sz="2400" baseline="30000" dirty="0" smtClean="0">
                <a:solidFill>
                  <a:srgbClr val="808080"/>
                </a:solidFill>
              </a:rPr>
              <a:t>bipolar</a:t>
            </a:r>
          </a:p>
          <a:p>
            <a:pPr marL="0" lvl="0" indent="0" defTabSz="914400" eaLnBrk="1" hangingPunct="1">
              <a:lnSpc>
                <a:spcPct val="80000"/>
              </a:lnSpc>
              <a:buSzPct val="85000"/>
              <a:defRPr/>
            </a:pPr>
            <a:endParaRPr lang="en-US" altLang="en-US" sz="2400" baseline="30000" dirty="0">
              <a:solidFill>
                <a:srgbClr val="808080"/>
              </a:solidFill>
            </a:endParaRPr>
          </a:p>
          <a:p>
            <a:pPr marL="0" lvl="0" indent="0" defTabSz="914400" eaLnBrk="1" hangingPunct="1">
              <a:lnSpc>
                <a:spcPct val="80000"/>
              </a:lnSpc>
              <a:buSzPct val="85000"/>
              <a:defRPr/>
            </a:pPr>
            <a:r>
              <a:rPr lang="en-US" altLang="en-US" sz="2400" baseline="30000" dirty="0">
                <a:solidFill>
                  <a:srgbClr val="808080"/>
                </a:solidFill>
              </a:rPr>
              <a:t>o	</a:t>
            </a:r>
            <a:r>
              <a:rPr lang="en-US" altLang="en-US" sz="2400" i="1" baseline="30000" dirty="0">
                <a:solidFill>
                  <a:srgbClr val="808080"/>
                </a:solidFill>
              </a:rPr>
              <a:t>Collier v Austin Health &amp; </a:t>
            </a:r>
            <a:r>
              <a:rPr lang="en-US" altLang="en-US" sz="2400" i="1" baseline="30000" dirty="0" err="1">
                <a:solidFill>
                  <a:srgbClr val="808080"/>
                </a:solidFill>
              </a:rPr>
              <a:t>Ors</a:t>
            </a:r>
            <a:r>
              <a:rPr lang="en-US" altLang="en-US" sz="2400" i="1" baseline="30000" dirty="0">
                <a:solidFill>
                  <a:srgbClr val="808080"/>
                </a:solidFill>
              </a:rPr>
              <a:t> [2011] VSC </a:t>
            </a:r>
            <a:r>
              <a:rPr lang="en-US" altLang="en-US" sz="2400" i="1" baseline="30000" dirty="0" smtClean="0">
                <a:solidFill>
                  <a:srgbClr val="808080"/>
                </a:solidFill>
              </a:rPr>
              <a:t>344</a:t>
            </a:r>
          </a:p>
          <a:p>
            <a:pPr marL="0" lvl="0" indent="0" defTabSz="914400" eaLnBrk="1" hangingPunct="1">
              <a:lnSpc>
                <a:spcPct val="80000"/>
              </a:lnSpc>
              <a:buSzPct val="85000"/>
              <a:defRPr/>
            </a:pPr>
            <a:endParaRPr lang="en-US" altLang="en-US" sz="2400" i="1" baseline="30000" dirty="0" smtClean="0">
              <a:solidFill>
                <a:srgbClr val="808080"/>
              </a:solidFill>
            </a:endParaRPr>
          </a:p>
          <a:p>
            <a:pPr marL="0" lvl="0" indent="0" defTabSz="914400" eaLnBrk="1" hangingPunct="1">
              <a:lnSpc>
                <a:spcPct val="80000"/>
              </a:lnSpc>
              <a:buSzPct val="85000"/>
              <a:defRPr/>
            </a:pPr>
            <a:endParaRPr lang="en-US" altLang="en-US" sz="2400" i="1" baseline="30000" dirty="0">
              <a:solidFill>
                <a:srgbClr val="808080"/>
              </a:solidFill>
            </a:endParaRPr>
          </a:p>
          <a:p>
            <a:pPr marL="0" lvl="0" indent="0" defTabSz="914400" eaLnBrk="1" hangingPunct="1">
              <a:lnSpc>
                <a:spcPct val="80000"/>
              </a:lnSpc>
              <a:buSzPct val="85000"/>
              <a:buFont typeface="Wingdings" panose="05000000000000000000" pitchFamily="2" charset="2"/>
              <a:buChar char="q"/>
              <a:defRPr/>
            </a:pPr>
            <a:r>
              <a:rPr lang="en-US" altLang="en-US" sz="2400" baseline="30000" dirty="0">
                <a:solidFill>
                  <a:srgbClr val="808080"/>
                </a:solidFill>
              </a:rPr>
              <a:t>Undignified treatment of mentally ill patient warranted </a:t>
            </a:r>
            <a:r>
              <a:rPr lang="en-US" altLang="en-US" sz="2400" baseline="30000" dirty="0" smtClean="0">
                <a:solidFill>
                  <a:srgbClr val="808080"/>
                </a:solidFill>
              </a:rPr>
              <a:t>	dismissal</a:t>
            </a:r>
          </a:p>
          <a:p>
            <a:pPr marL="0" lvl="0" indent="0" defTabSz="914400" eaLnBrk="1" hangingPunct="1">
              <a:lnSpc>
                <a:spcPct val="80000"/>
              </a:lnSpc>
              <a:buSzPct val="85000"/>
              <a:defRPr/>
            </a:pPr>
            <a:endParaRPr lang="en-US" altLang="en-US" sz="2400" baseline="30000" dirty="0" smtClean="0">
              <a:solidFill>
                <a:srgbClr val="808080"/>
              </a:solidFill>
            </a:endParaRPr>
          </a:p>
          <a:p>
            <a:pPr marL="0" lvl="0" indent="0" defTabSz="914400" eaLnBrk="1" hangingPunct="1">
              <a:lnSpc>
                <a:spcPct val="80000"/>
              </a:lnSpc>
              <a:buSzPct val="85000"/>
              <a:defRPr/>
            </a:pPr>
            <a:r>
              <a:rPr lang="en-US" altLang="en-US" sz="2400" baseline="30000" dirty="0" smtClean="0">
                <a:solidFill>
                  <a:srgbClr val="808080"/>
                </a:solidFill>
              </a:rPr>
              <a:t>o</a:t>
            </a:r>
            <a:r>
              <a:rPr lang="en-US" altLang="en-US" sz="2400" baseline="30000" dirty="0">
                <a:solidFill>
                  <a:srgbClr val="808080"/>
                </a:solidFill>
              </a:rPr>
              <a:t>	</a:t>
            </a:r>
            <a:r>
              <a:rPr lang="en-US" altLang="en-US" sz="2400" i="1" baseline="30000" dirty="0">
                <a:solidFill>
                  <a:srgbClr val="808080"/>
                </a:solidFill>
              </a:rPr>
              <a:t>Davies v State of Victoria [2012] VSC 343</a:t>
            </a:r>
          </a:p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i="1" baseline="30000" dirty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GB" altLang="en-US" sz="2400" baseline="300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52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 txBox="1">
            <a:spLocks/>
          </p:cNvSpPr>
          <p:nvPr/>
        </p:nvSpPr>
        <p:spPr bwMode="auto">
          <a:xfrm>
            <a:off x="684213" y="1925638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>
                <a:solidFill>
                  <a:schemeClr val="accent1"/>
                </a:solidFill>
              </a:rPr>
              <a:t>How do I get help?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4213" y="2736850"/>
            <a:ext cx="6718300" cy="342900"/>
          </a:xfrm>
          <a:prstGeom prst="rect">
            <a:avLst/>
          </a:prstGeom>
          <a:noFill/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GB" sz="3200" b="1" i="1" baseline="30000" dirty="0" smtClean="0">
                <a:solidFill>
                  <a:srgbClr val="63AF35"/>
                </a:solidFill>
                <a:latin typeface="+mn-lt"/>
                <a:cs typeface="Syntax"/>
              </a:rPr>
              <a:t>Simply</a:t>
            </a:r>
            <a:r>
              <a:rPr lang="en-GB" sz="3200" b="1" i="1" dirty="0" smtClean="0">
                <a:solidFill>
                  <a:srgbClr val="63AF35"/>
                </a:solidFill>
                <a:latin typeface="+mn-lt"/>
                <a:cs typeface="Syntax"/>
              </a:rPr>
              <a:t> </a:t>
            </a:r>
            <a:r>
              <a:rPr lang="en-GB" sz="3200" b="1" i="1" baseline="30000" dirty="0">
                <a:solidFill>
                  <a:srgbClr val="63AF35"/>
                </a:solidFill>
                <a:latin typeface="+mn-lt"/>
                <a:cs typeface="Syntax"/>
              </a:rPr>
              <a:t>c</a:t>
            </a:r>
            <a:r>
              <a:rPr lang="en-GB" sz="3200" b="1" i="1" baseline="30000" dirty="0" smtClean="0">
                <a:solidFill>
                  <a:srgbClr val="63AF35"/>
                </a:solidFill>
                <a:latin typeface="+mn-lt"/>
                <a:cs typeface="Syntax"/>
              </a:rPr>
              <a:t>ontact us for an appointment</a:t>
            </a:r>
            <a:endParaRPr lang="en-GB" sz="3200" b="1" i="1" baseline="30000" dirty="0">
              <a:solidFill>
                <a:srgbClr val="63AF35"/>
              </a:solidFill>
              <a:latin typeface="+mn-lt"/>
              <a:cs typeface="Syntax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4213" y="3356992"/>
            <a:ext cx="6718300" cy="2814215"/>
          </a:xfrm>
          <a:prstGeom prst="rect">
            <a:avLst/>
          </a:prstGeom>
          <a:noFill/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7" indent="-68580" defTabSz="457200">
              <a:buClr>
                <a:schemeClr val="accent1"/>
              </a:buClr>
              <a:defRPr/>
            </a:pPr>
            <a:r>
              <a:rPr lang="en-US" sz="3200" b="1" dirty="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rPr>
              <a:t>4031 7688 | 1800 062 608 </a:t>
            </a:r>
          </a:p>
          <a:p>
            <a:pPr marL="0" lvl="7" indent="-68580" defTabSz="457200">
              <a:buClr>
                <a:schemeClr val="accent1"/>
              </a:buClr>
              <a:defRPr/>
            </a:pPr>
            <a:endParaRPr lang="en-US" sz="1400" b="1" dirty="0">
              <a:solidFill>
                <a:schemeClr val="bg2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lvl="7" indent="-68580" defTabSz="457200">
              <a:buClr>
                <a:schemeClr val="accent1"/>
              </a:buClr>
              <a:defRPr/>
            </a:pPr>
            <a:r>
              <a:rPr lang="en-US" sz="2200" dirty="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200" baseline="30000" dirty="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rPr>
              <a:t>st</a:t>
            </a:r>
            <a:r>
              <a:rPr lang="en-US" sz="2200" dirty="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rPr>
              <a:t> Floor</a:t>
            </a:r>
          </a:p>
          <a:p>
            <a:pPr marL="0" lvl="7" indent="-68580" defTabSz="457200">
              <a:buClr>
                <a:schemeClr val="accent1"/>
              </a:buClr>
              <a:defRPr/>
            </a:pPr>
            <a:r>
              <a:rPr lang="en-US" sz="2200" dirty="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rPr>
              <a:t>Main Street Arcade</a:t>
            </a:r>
          </a:p>
          <a:p>
            <a:pPr marL="0" lvl="7" indent="-68580" defTabSz="457200">
              <a:buClr>
                <a:schemeClr val="accent1"/>
              </a:buClr>
              <a:defRPr/>
            </a:pPr>
            <a:r>
              <a:rPr lang="en-US" sz="2200" dirty="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rPr>
              <a:t>85 Lake Street</a:t>
            </a:r>
          </a:p>
          <a:p>
            <a:pPr marL="0" lvl="7" indent="-68580" defTabSz="457200">
              <a:buClr>
                <a:schemeClr val="accent1"/>
              </a:buClr>
              <a:defRPr/>
            </a:pPr>
            <a:r>
              <a:rPr lang="en-US" sz="2200" dirty="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rPr>
              <a:t>Cairns Q  4870</a:t>
            </a:r>
          </a:p>
          <a:p>
            <a:pPr marL="0" lvl="7" indent="-68580" defTabSz="457200">
              <a:buClr>
                <a:schemeClr val="accent1"/>
              </a:buClr>
              <a:defRPr/>
            </a:pPr>
            <a:endParaRPr lang="en-US" sz="1400" dirty="0">
              <a:solidFill>
                <a:schemeClr val="bg2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lvl="7" indent="-68580" defTabSz="457200">
              <a:buClr>
                <a:schemeClr val="accent1"/>
              </a:buClr>
              <a:defRPr/>
            </a:pPr>
            <a:r>
              <a:rPr lang="en-US" sz="2200" b="1" dirty="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rPr>
              <a:t>www.cclc.org.au</a:t>
            </a:r>
            <a:endParaRPr lang="en-US" sz="2000" b="1" dirty="0">
              <a:solidFill>
                <a:schemeClr val="bg2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 txBox="1">
            <a:spLocks/>
          </p:cNvSpPr>
          <p:nvPr/>
        </p:nvSpPr>
        <p:spPr bwMode="auto">
          <a:xfrm>
            <a:off x="684213" y="1916113"/>
            <a:ext cx="67183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>
                <a:solidFill>
                  <a:schemeClr val="accent1"/>
                </a:solidFill>
              </a:rPr>
              <a:t>Do I have to Pay?</a:t>
            </a:r>
          </a:p>
        </p:txBody>
      </p:sp>
      <p:sp>
        <p:nvSpPr>
          <p:cNvPr id="28675" name="Title 1"/>
          <p:cNvSpPr txBox="1">
            <a:spLocks/>
          </p:cNvSpPr>
          <p:nvPr/>
        </p:nvSpPr>
        <p:spPr bwMode="auto">
          <a:xfrm>
            <a:off x="684213" y="2492375"/>
            <a:ext cx="6718300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buFont typeface="Arial" pitchFamily="34" charset="0"/>
              <a:buChar char="•"/>
              <a:defRPr/>
            </a:pPr>
            <a:endParaRPr lang="en-US" altLang="en-US" sz="1600" dirty="0" smtClean="0">
              <a:solidFill>
                <a:schemeClr val="bg2"/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sz="2400" dirty="0" smtClean="0">
                <a:solidFill>
                  <a:schemeClr val="bg2"/>
                </a:solidFill>
              </a:rPr>
              <a:t>Our services are nearly always free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altLang="en-US" sz="2400" dirty="0" smtClean="0">
              <a:solidFill>
                <a:schemeClr val="bg2"/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sz="2400" dirty="0" smtClean="0">
                <a:solidFill>
                  <a:schemeClr val="bg2"/>
                </a:solidFill>
              </a:rPr>
              <a:t>Sometimes there may be costs associated with your matter which you will need to cover. If applicable this will be discussed with you.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altLang="en-US" sz="2400" dirty="0" smtClean="0">
              <a:solidFill>
                <a:schemeClr val="bg2"/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sz="2400" dirty="0" smtClean="0">
                <a:solidFill>
                  <a:schemeClr val="bg2"/>
                </a:solidFill>
              </a:rPr>
              <a:t>Donations are always welcome!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 txBox="1">
            <a:spLocks/>
          </p:cNvSpPr>
          <p:nvPr/>
        </p:nvSpPr>
        <p:spPr bwMode="auto">
          <a:xfrm>
            <a:off x="684213" y="1916113"/>
            <a:ext cx="74168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>
                <a:solidFill>
                  <a:schemeClr val="accent1"/>
                </a:solidFill>
              </a:rPr>
              <a:t>What if the Centre Can’t Help 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55576" y="2996952"/>
            <a:ext cx="6718300" cy="2814215"/>
          </a:xfrm>
          <a:prstGeom prst="rect">
            <a:avLst/>
          </a:prstGeom>
          <a:noFill/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7" indent="-342900" defTabSz="457200" fontAlgn="base">
              <a:spcBef>
                <a:spcPct val="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bg2"/>
                </a:solidFill>
              </a:rPr>
              <a:t>Sometimes people ask us for help that </a:t>
            </a:r>
            <a:r>
              <a:rPr lang="en-US" sz="2400" dirty="0" smtClean="0">
                <a:solidFill>
                  <a:schemeClr val="bg2"/>
                </a:solidFill>
              </a:rPr>
              <a:t>we </a:t>
            </a:r>
            <a:r>
              <a:rPr lang="en-US" sz="2400" dirty="0">
                <a:solidFill>
                  <a:schemeClr val="bg2"/>
                </a:solidFill>
              </a:rPr>
              <a:t>can</a:t>
            </a:r>
            <a:r>
              <a:rPr lang="fr-FR" sz="2400" dirty="0">
                <a:solidFill>
                  <a:schemeClr val="bg2"/>
                </a:solidFill>
              </a:rPr>
              <a:t>’</a:t>
            </a:r>
            <a:r>
              <a:rPr lang="en-US" sz="2400" dirty="0">
                <a:solidFill>
                  <a:schemeClr val="bg2"/>
                </a:solidFill>
              </a:rPr>
              <a:t>t </a:t>
            </a:r>
            <a:r>
              <a:rPr lang="en-US" sz="2400" dirty="0" smtClean="0">
                <a:solidFill>
                  <a:schemeClr val="bg2"/>
                </a:solidFill>
              </a:rPr>
              <a:t>provide</a:t>
            </a:r>
          </a:p>
          <a:p>
            <a:pPr marL="0" lvl="7" defTabSz="457200" fontAlgn="base">
              <a:spcBef>
                <a:spcPct val="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defRPr/>
            </a:pPr>
            <a:endParaRPr lang="en-US" sz="2400" dirty="0" smtClean="0">
              <a:solidFill>
                <a:schemeClr val="bg2"/>
              </a:solidFill>
            </a:endParaRPr>
          </a:p>
          <a:p>
            <a:pPr marL="342900" lvl="7" indent="-342900" defTabSz="457200" fontAlgn="base">
              <a:spcBef>
                <a:spcPct val="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/>
                </a:solidFill>
              </a:rPr>
              <a:t>If we can’t help we will do our best to provide a referral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503488" y="2636838"/>
            <a:ext cx="6337300" cy="310832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5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Thank you for your attendance</a:t>
            </a:r>
          </a:p>
          <a:p>
            <a:pPr>
              <a:defRPr/>
            </a:pPr>
            <a:endParaRPr lang="en-US" sz="2400" b="1" i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400" b="1" i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We appreciate your feedback – </a:t>
            </a:r>
          </a:p>
          <a:p>
            <a:pPr>
              <a:defRPr/>
            </a:pPr>
            <a:r>
              <a:rPr lang="en-US" b="1" i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Please take a moment to complete our survey and return this to us before you 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 txBox="1">
            <a:spLocks/>
          </p:cNvSpPr>
          <p:nvPr/>
        </p:nvSpPr>
        <p:spPr bwMode="auto">
          <a:xfrm>
            <a:off x="684213" y="1916113"/>
            <a:ext cx="67183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>
                <a:solidFill>
                  <a:schemeClr val="accent2"/>
                </a:solidFill>
              </a:rPr>
              <a:t>About the Cairns Community Legal Centre</a:t>
            </a:r>
          </a:p>
        </p:txBody>
      </p:sp>
      <p:sp>
        <p:nvSpPr>
          <p:cNvPr id="16389" name="Title 1"/>
          <p:cNvSpPr txBox="1">
            <a:spLocks/>
          </p:cNvSpPr>
          <p:nvPr/>
        </p:nvSpPr>
        <p:spPr bwMode="auto">
          <a:xfrm>
            <a:off x="700088" y="2914650"/>
            <a:ext cx="6718300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buSzPct val="85000"/>
              <a:defRPr/>
            </a:pPr>
            <a:endParaRPr lang="en-AU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SzPct val="85000"/>
              <a:defRPr/>
            </a:pPr>
            <a:endParaRPr lang="en-AU" dirty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buSzPct val="85000"/>
              <a:buFont typeface="Arial"/>
              <a:buChar char="•"/>
              <a:defRPr/>
            </a:pPr>
            <a:r>
              <a:rPr lang="en-US" dirty="0">
                <a:solidFill>
                  <a:schemeClr val="bg2"/>
                </a:solidFill>
              </a:rPr>
              <a:t>Not-for-profit community organisation</a:t>
            </a:r>
          </a:p>
          <a:p>
            <a:pPr marL="342900" indent="-342900">
              <a:lnSpc>
                <a:spcPct val="80000"/>
              </a:lnSpc>
              <a:buSzPct val="85000"/>
              <a:buFont typeface="Arial"/>
              <a:buChar char="•"/>
              <a:defRPr/>
            </a:pPr>
            <a:endParaRPr lang="en-US" dirty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buSzPct val="85000"/>
              <a:buFont typeface="Arial"/>
              <a:buChar char="•"/>
              <a:defRPr/>
            </a:pPr>
            <a:endParaRPr lang="en-US" dirty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buSzPct val="85000"/>
              <a:buFont typeface="Arial"/>
              <a:buChar char="•"/>
              <a:defRPr/>
            </a:pPr>
            <a:r>
              <a:rPr lang="en-US" dirty="0">
                <a:solidFill>
                  <a:schemeClr val="bg2"/>
                </a:solidFill>
              </a:rPr>
              <a:t>Funded by state and federal governments</a:t>
            </a:r>
          </a:p>
          <a:p>
            <a:pPr marL="342900" indent="-342900">
              <a:lnSpc>
                <a:spcPct val="80000"/>
              </a:lnSpc>
              <a:buSzPct val="85000"/>
              <a:buFont typeface="Arial"/>
              <a:buChar char="•"/>
              <a:defRPr/>
            </a:pPr>
            <a:endParaRPr lang="en-US" dirty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buSzPct val="85000"/>
              <a:buFont typeface="Arial"/>
              <a:buChar char="•"/>
              <a:defRPr/>
            </a:pPr>
            <a:endParaRPr lang="en-US" dirty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buSzPct val="85000"/>
              <a:buFont typeface="Arial"/>
              <a:buChar char="•"/>
              <a:defRPr/>
            </a:pPr>
            <a:r>
              <a:rPr lang="en-US" dirty="0">
                <a:solidFill>
                  <a:schemeClr val="bg2"/>
                </a:solidFill>
              </a:rPr>
              <a:t>Provides free legal services</a:t>
            </a:r>
          </a:p>
          <a:p>
            <a:pPr>
              <a:lnSpc>
                <a:spcPct val="80000"/>
              </a:lnSpc>
              <a:buSzPct val="85000"/>
              <a:defRPr/>
            </a:pPr>
            <a:endParaRPr lang="en-US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SzPct val="85000"/>
              <a:defRPr/>
            </a:pPr>
            <a:endParaRPr lang="en-US" dirty="0">
              <a:solidFill>
                <a:schemeClr val="bg2"/>
              </a:solidFill>
            </a:endParaRPr>
          </a:p>
          <a:p>
            <a:pPr marL="342900" indent="-342900">
              <a:lnSpc>
                <a:spcPct val="80000"/>
              </a:lnSpc>
              <a:buSzPct val="85000"/>
              <a:buFont typeface="Arial"/>
              <a:buChar char="•"/>
              <a:defRPr/>
            </a:pPr>
            <a:r>
              <a:rPr lang="en-US" dirty="0">
                <a:solidFill>
                  <a:schemeClr val="bg2"/>
                </a:solidFill>
              </a:rPr>
              <a:t>For members of the community experiencing disadvantage</a:t>
            </a:r>
          </a:p>
          <a:p>
            <a:pPr eaLnBrk="1" hangingPunct="1">
              <a:defRPr/>
            </a:pPr>
            <a:endParaRPr lang="en-GB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 txBox="1">
            <a:spLocks/>
          </p:cNvSpPr>
          <p:nvPr/>
        </p:nvSpPr>
        <p:spPr bwMode="auto">
          <a:xfrm>
            <a:off x="684213" y="1916113"/>
            <a:ext cx="67183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>
                <a:solidFill>
                  <a:schemeClr val="accent2"/>
                </a:solidFill>
              </a:rPr>
              <a:t>What does the Centre do ?</a:t>
            </a:r>
          </a:p>
        </p:txBody>
      </p:sp>
      <p:sp>
        <p:nvSpPr>
          <p:cNvPr id="18435" name="Title 1"/>
          <p:cNvSpPr txBox="1">
            <a:spLocks/>
          </p:cNvSpPr>
          <p:nvPr/>
        </p:nvSpPr>
        <p:spPr bwMode="auto">
          <a:xfrm>
            <a:off x="684213" y="2349500"/>
            <a:ext cx="67183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indent="0">
              <a:lnSpc>
                <a:spcPct val="80000"/>
              </a:lnSpc>
              <a:buSzPct val="85000"/>
              <a:defRPr/>
            </a:pPr>
            <a:endParaRPr lang="en-US" altLang="en-US" sz="2400" baseline="30000" dirty="0" smtClean="0">
              <a:solidFill>
                <a:schemeClr val="bg2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bg2"/>
                </a:solidFill>
              </a:rPr>
              <a:t>Provides </a:t>
            </a:r>
            <a:r>
              <a:rPr lang="en-US" altLang="en-US" sz="1600" dirty="0">
                <a:solidFill>
                  <a:schemeClr val="bg2"/>
                </a:solidFill>
              </a:rPr>
              <a:t>legal services across a range of matters:</a:t>
            </a:r>
          </a:p>
          <a:p>
            <a:pPr>
              <a:buFont typeface="Arial" pitchFamily="34" charset="0"/>
              <a:buChar char="•"/>
              <a:defRPr/>
            </a:pPr>
            <a:endParaRPr lang="en-US" altLang="en-US" sz="1600" dirty="0">
              <a:solidFill>
                <a:schemeClr val="bg2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−"/>
              <a:defRPr/>
            </a:pPr>
            <a:r>
              <a:rPr lang="en-US" altLang="en-US" sz="1600" dirty="0" smtClean="0">
                <a:solidFill>
                  <a:schemeClr val="bg2"/>
                </a:solidFill>
              </a:rPr>
              <a:t> debt </a:t>
            </a:r>
            <a:r>
              <a:rPr lang="en-US" altLang="en-US" sz="1600" dirty="0">
                <a:solidFill>
                  <a:schemeClr val="bg2"/>
                </a:solidFill>
              </a:rPr>
              <a:t>and insurance matters</a:t>
            </a:r>
          </a:p>
          <a:p>
            <a:pPr lvl="1">
              <a:buFont typeface="Arial" panose="020B0604020202020204" pitchFamily="34" charset="0"/>
              <a:buChar char="−"/>
              <a:defRPr/>
            </a:pPr>
            <a:r>
              <a:rPr lang="en-US" altLang="en-US" sz="1600" dirty="0">
                <a:solidFill>
                  <a:schemeClr val="bg2"/>
                </a:solidFill>
              </a:rPr>
              <a:t>consumer disputes</a:t>
            </a:r>
          </a:p>
          <a:p>
            <a:pPr lvl="1">
              <a:buFont typeface="Arial" panose="020B0604020202020204" pitchFamily="34" charset="0"/>
              <a:buChar char="−"/>
              <a:defRPr/>
            </a:pPr>
            <a:r>
              <a:rPr lang="en-US" altLang="en-US" sz="1600" dirty="0">
                <a:solidFill>
                  <a:schemeClr val="bg2"/>
                </a:solidFill>
              </a:rPr>
              <a:t>discrimination </a:t>
            </a:r>
          </a:p>
          <a:p>
            <a:pPr lvl="1">
              <a:buFont typeface="Arial" panose="020B0604020202020204" pitchFamily="34" charset="0"/>
              <a:buChar char="−"/>
              <a:defRPr/>
            </a:pPr>
            <a:r>
              <a:rPr lang="en-US" altLang="en-US" sz="1600" dirty="0">
                <a:solidFill>
                  <a:schemeClr val="bg2"/>
                </a:solidFill>
              </a:rPr>
              <a:t>employment law</a:t>
            </a:r>
          </a:p>
          <a:p>
            <a:pPr lvl="1">
              <a:buFont typeface="Arial" panose="020B0604020202020204" pitchFamily="34" charset="0"/>
              <a:buChar char="−"/>
              <a:defRPr/>
            </a:pPr>
            <a:r>
              <a:rPr lang="en-US" altLang="en-US" sz="1600" dirty="0">
                <a:solidFill>
                  <a:schemeClr val="bg2"/>
                </a:solidFill>
              </a:rPr>
              <a:t>family law</a:t>
            </a:r>
          </a:p>
          <a:p>
            <a:pPr lvl="1">
              <a:buFont typeface="Arial" panose="020B0604020202020204" pitchFamily="34" charset="0"/>
              <a:buChar char="−"/>
              <a:defRPr/>
            </a:pPr>
            <a:r>
              <a:rPr lang="en-US" altLang="en-US" sz="1600" dirty="0">
                <a:solidFill>
                  <a:schemeClr val="bg2"/>
                </a:solidFill>
              </a:rPr>
              <a:t>criminal law</a:t>
            </a:r>
          </a:p>
          <a:p>
            <a:pPr lvl="1">
              <a:buFont typeface="Arial" panose="020B0604020202020204" pitchFamily="34" charset="0"/>
              <a:buChar char="−"/>
              <a:defRPr/>
            </a:pPr>
            <a:r>
              <a:rPr lang="en-US" altLang="en-US" sz="1600" dirty="0">
                <a:solidFill>
                  <a:schemeClr val="bg2"/>
                </a:solidFill>
              </a:rPr>
              <a:t>traffic matters</a:t>
            </a:r>
          </a:p>
          <a:p>
            <a:pPr lvl="1">
              <a:buFont typeface="Arial" panose="020B0604020202020204" pitchFamily="34" charset="0"/>
              <a:buChar char="−"/>
              <a:defRPr/>
            </a:pPr>
            <a:r>
              <a:rPr lang="en-US" altLang="en-US" sz="1600" dirty="0">
                <a:solidFill>
                  <a:schemeClr val="bg2"/>
                </a:solidFill>
              </a:rPr>
              <a:t>abuse and exploitation </a:t>
            </a:r>
          </a:p>
          <a:p>
            <a:pPr lvl="1">
              <a:buFont typeface="Arial" panose="020B0604020202020204" pitchFamily="34" charset="0"/>
              <a:buChar char="−"/>
              <a:defRPr/>
            </a:pPr>
            <a:r>
              <a:rPr lang="en-US" altLang="en-US" sz="1600" dirty="0">
                <a:solidFill>
                  <a:schemeClr val="bg2"/>
                </a:solidFill>
              </a:rPr>
              <a:t>neighbourhood disputes, and</a:t>
            </a:r>
          </a:p>
          <a:p>
            <a:pPr lvl="1">
              <a:buFont typeface="Arial" panose="020B0604020202020204" pitchFamily="34" charset="0"/>
              <a:buChar char="−"/>
              <a:defRPr/>
            </a:pPr>
            <a:r>
              <a:rPr lang="en-US" altLang="en-US" sz="1600" dirty="0">
                <a:solidFill>
                  <a:schemeClr val="bg2"/>
                </a:solidFill>
              </a:rPr>
              <a:t>much more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solidFill>
                <a:schemeClr val="bg2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altLang="en-US" sz="1600" dirty="0">
                <a:solidFill>
                  <a:schemeClr val="bg2"/>
                </a:solidFill>
              </a:rPr>
              <a:t>We don</a:t>
            </a:r>
            <a:r>
              <a:rPr lang="fr-FR" altLang="en-US" sz="1600" dirty="0">
                <a:solidFill>
                  <a:schemeClr val="bg2"/>
                </a:solidFill>
              </a:rPr>
              <a:t>’</a:t>
            </a:r>
            <a:r>
              <a:rPr lang="en-US" altLang="ja-JP" sz="1600" dirty="0">
                <a:solidFill>
                  <a:schemeClr val="bg2"/>
                </a:solidFill>
              </a:rPr>
              <a:t>t do personal injury matters, native title, immigration or commercial disputes</a:t>
            </a:r>
          </a:p>
          <a:p>
            <a:pPr eaLnBrk="1" hangingPunct="1">
              <a:defRPr/>
            </a:pPr>
            <a:endParaRPr lang="en-GB" altLang="en-US" sz="2400" baseline="30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 txBox="1">
            <a:spLocks/>
          </p:cNvSpPr>
          <p:nvPr/>
        </p:nvSpPr>
        <p:spPr bwMode="auto">
          <a:xfrm>
            <a:off x="684213" y="1916113"/>
            <a:ext cx="67183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>
                <a:solidFill>
                  <a:schemeClr val="accent2"/>
                </a:solidFill>
              </a:rPr>
              <a:t>Who can use our services ?</a:t>
            </a:r>
          </a:p>
        </p:txBody>
      </p:sp>
      <p:sp>
        <p:nvSpPr>
          <p:cNvPr id="16389" name="Title 1"/>
          <p:cNvSpPr txBox="1">
            <a:spLocks/>
          </p:cNvSpPr>
          <p:nvPr/>
        </p:nvSpPr>
        <p:spPr bwMode="auto">
          <a:xfrm>
            <a:off x="755650" y="2636838"/>
            <a:ext cx="6718300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dirty="0" smtClean="0">
              <a:solidFill>
                <a:schemeClr val="bg2"/>
              </a:solidFill>
            </a:endParaRPr>
          </a:p>
          <a:p>
            <a:pPr>
              <a:defRPr/>
            </a:pPr>
            <a:endParaRPr lang="en-US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2"/>
                </a:solidFill>
              </a:rPr>
              <a:t>The Centre assists people who:</a:t>
            </a:r>
          </a:p>
          <a:p>
            <a:pPr>
              <a:defRPr/>
            </a:pPr>
            <a:endParaRPr lang="en-US" dirty="0">
              <a:solidFill>
                <a:schemeClr val="bg2"/>
              </a:solidFill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dirty="0">
                <a:solidFill>
                  <a:schemeClr val="bg2"/>
                </a:solidFill>
              </a:rPr>
              <a:t>Are experiencing disadvantage</a:t>
            </a:r>
          </a:p>
          <a:p>
            <a:pPr marL="457200" indent="-342900">
              <a:buFont typeface="Arial"/>
              <a:buChar char="•"/>
              <a:defRPr/>
            </a:pPr>
            <a:endParaRPr lang="en-US" dirty="0">
              <a:solidFill>
                <a:schemeClr val="bg2"/>
              </a:solidFill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dirty="0">
                <a:solidFill>
                  <a:schemeClr val="bg2"/>
                </a:solidFill>
              </a:rPr>
              <a:t>Have a legal problem that we can help with</a:t>
            </a:r>
          </a:p>
          <a:p>
            <a:pPr>
              <a:defRPr/>
            </a:pPr>
            <a:endParaRPr lang="en-US" dirty="0">
              <a:solidFill>
                <a:schemeClr val="bg2"/>
              </a:solidFill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dirty="0">
                <a:solidFill>
                  <a:schemeClr val="bg2"/>
                </a:solidFill>
              </a:rPr>
              <a:t>Live in the geographical area covered by the Centre</a:t>
            </a:r>
          </a:p>
          <a:p>
            <a:pPr eaLnBrk="1" hangingPunct="1">
              <a:defRPr/>
            </a:pPr>
            <a:endParaRPr lang="en-GB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 txBox="1">
            <a:spLocks/>
          </p:cNvSpPr>
          <p:nvPr/>
        </p:nvSpPr>
        <p:spPr bwMode="auto">
          <a:xfrm>
            <a:off x="684213" y="1916113"/>
            <a:ext cx="67183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>
                <a:solidFill>
                  <a:schemeClr val="accent2"/>
                </a:solidFill>
              </a:rPr>
              <a:t>How</a:t>
            </a:r>
            <a:r>
              <a:rPr lang="en-GB" altLang="en-US" sz="5400" b="1">
                <a:solidFill>
                  <a:schemeClr val="accent2"/>
                </a:solidFill>
              </a:rPr>
              <a:t> </a:t>
            </a:r>
            <a:r>
              <a:rPr lang="en-GB" altLang="en-US" sz="5400" b="1" baseline="30000">
                <a:solidFill>
                  <a:schemeClr val="accent2"/>
                </a:solidFill>
              </a:rPr>
              <a:t>do we help our clients ?</a:t>
            </a:r>
          </a:p>
        </p:txBody>
      </p:sp>
      <p:sp>
        <p:nvSpPr>
          <p:cNvPr id="16389" name="Title 1"/>
          <p:cNvSpPr txBox="1">
            <a:spLocks/>
          </p:cNvSpPr>
          <p:nvPr/>
        </p:nvSpPr>
        <p:spPr bwMode="auto">
          <a:xfrm>
            <a:off x="755650" y="2636838"/>
            <a:ext cx="6718300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2400" baseline="30000" dirty="0" smtClean="0">
              <a:solidFill>
                <a:schemeClr val="bg2"/>
              </a:solidFill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sz="1600" dirty="0">
                <a:solidFill>
                  <a:schemeClr val="bg2"/>
                </a:solidFill>
              </a:rPr>
              <a:t>By providing legal advice, information and referrals.</a:t>
            </a:r>
          </a:p>
          <a:p>
            <a:pPr marL="457200" indent="-342900">
              <a:buFont typeface="Arial"/>
              <a:buChar char="•"/>
              <a:defRPr/>
            </a:pPr>
            <a:endParaRPr lang="en-US" sz="1600" dirty="0">
              <a:solidFill>
                <a:schemeClr val="bg2"/>
              </a:solidFill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sz="1600" dirty="0">
                <a:solidFill>
                  <a:schemeClr val="bg2"/>
                </a:solidFill>
              </a:rPr>
              <a:t>Sometimes we also provide ongoing assistance.</a:t>
            </a:r>
          </a:p>
          <a:p>
            <a:pPr marL="342900" indent="-342900">
              <a:buFont typeface="Arial"/>
              <a:buChar char="•"/>
              <a:defRPr/>
            </a:pPr>
            <a:endParaRPr lang="en-US" sz="1600" dirty="0">
              <a:solidFill>
                <a:schemeClr val="bg2"/>
              </a:solidFill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sz="1600" dirty="0">
                <a:solidFill>
                  <a:schemeClr val="bg2"/>
                </a:solidFill>
              </a:rPr>
              <a:t>We help our clients to:</a:t>
            </a:r>
          </a:p>
          <a:p>
            <a:pPr marL="457200" indent="-342900">
              <a:buFont typeface="Arial"/>
              <a:buChar char="•"/>
              <a:defRPr/>
            </a:pPr>
            <a:endParaRPr lang="en-US" sz="1600" dirty="0">
              <a:solidFill>
                <a:schemeClr val="bg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−"/>
              <a:defRPr/>
            </a:pPr>
            <a:r>
              <a:rPr lang="en-US" sz="1600" dirty="0">
                <a:solidFill>
                  <a:schemeClr val="bg2"/>
                </a:solidFill>
              </a:rPr>
              <a:t>Understand their legal rights, obligations and options</a:t>
            </a:r>
          </a:p>
          <a:p>
            <a:pPr marL="800100" lvl="1" indent="-342900">
              <a:buFont typeface="Arial" panose="020B0604020202020204" pitchFamily="34" charset="0"/>
              <a:buChar char="−"/>
              <a:defRPr/>
            </a:pPr>
            <a:r>
              <a:rPr lang="en-US" sz="1600" dirty="0">
                <a:solidFill>
                  <a:schemeClr val="bg2"/>
                </a:solidFill>
              </a:rPr>
              <a:t>Negotiate with the other party</a:t>
            </a:r>
          </a:p>
          <a:p>
            <a:pPr marL="800100" lvl="1" indent="-342900">
              <a:buFont typeface="Arial" panose="020B0604020202020204" pitchFamily="34" charset="0"/>
              <a:buChar char="−"/>
              <a:defRPr/>
            </a:pPr>
            <a:r>
              <a:rPr lang="en-US" sz="1600" dirty="0">
                <a:solidFill>
                  <a:schemeClr val="bg2"/>
                </a:solidFill>
              </a:rPr>
              <a:t>Prepare and lodge complaints, and</a:t>
            </a:r>
          </a:p>
          <a:p>
            <a:pPr marL="800100" lvl="1" indent="-342900">
              <a:buFont typeface="Arial" panose="020B0604020202020204" pitchFamily="34" charset="0"/>
              <a:buChar char="−"/>
              <a:defRPr/>
            </a:pPr>
            <a:r>
              <a:rPr lang="en-US" sz="1600" dirty="0">
                <a:solidFill>
                  <a:schemeClr val="bg2"/>
                </a:solidFill>
              </a:rPr>
              <a:t>Prepare documents for court</a:t>
            </a:r>
          </a:p>
          <a:p>
            <a:pPr eaLnBrk="1" hangingPunct="1">
              <a:defRPr/>
            </a:pPr>
            <a:endParaRPr lang="en-GB" sz="2400" baseline="30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555875" y="3573463"/>
            <a:ext cx="6337300" cy="258532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5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Disability discrimination in employment </a:t>
            </a:r>
            <a:endParaRPr lang="en-US" sz="5400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 txBox="1">
            <a:spLocks/>
          </p:cNvSpPr>
          <p:nvPr/>
        </p:nvSpPr>
        <p:spPr bwMode="auto">
          <a:xfrm>
            <a:off x="684213" y="1916113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lvl="0" defTabSz="914400" eaLnBrk="1" hangingPunct="1"/>
            <a:r>
              <a:rPr lang="en-GB" altLang="en-US" sz="5400" b="1" baseline="30000" dirty="0">
                <a:solidFill>
                  <a:srgbClr val="63AF35"/>
                </a:solidFill>
              </a:rPr>
              <a:t>Summary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4213" y="2547466"/>
            <a:ext cx="6718300" cy="342900"/>
          </a:xfrm>
          <a:prstGeom prst="rect">
            <a:avLst/>
          </a:prstGeom>
          <a:noFill/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GB" sz="2400" i="1" baseline="30000" dirty="0" smtClean="0">
                <a:solidFill>
                  <a:srgbClr val="63AF35"/>
                </a:solidFill>
                <a:latin typeface="+mn-lt"/>
                <a:cs typeface="Syntax"/>
              </a:rPr>
              <a:t>Disability discrimination is being treated unfairly because of a disability </a:t>
            </a:r>
            <a:endParaRPr lang="en-GB" sz="2400" i="1" baseline="30000" dirty="0">
              <a:solidFill>
                <a:srgbClr val="63AF35"/>
              </a:solidFill>
              <a:latin typeface="+mn-lt"/>
              <a:cs typeface="Syntax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4213" y="2996952"/>
            <a:ext cx="6718300" cy="2736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GB" altLang="en-US" sz="4400" baseline="30000" dirty="0" smtClean="0">
                <a:solidFill>
                  <a:schemeClr val="bg2"/>
                </a:solidFill>
              </a:rPr>
              <a:t>Reasonable</a:t>
            </a:r>
            <a:r>
              <a:rPr lang="en-GB" altLang="en-US" sz="4400" dirty="0" smtClean="0">
                <a:solidFill>
                  <a:schemeClr val="bg2"/>
                </a:solidFill>
              </a:rPr>
              <a:t> adjustments not made</a:t>
            </a:r>
          </a:p>
          <a:p>
            <a:pPr eaLnBrk="1" hangingPunct="1">
              <a:defRPr/>
            </a:pPr>
            <a:endParaRPr lang="en-GB" altLang="en-US" sz="2400" baseline="30000" dirty="0">
              <a:solidFill>
                <a:schemeClr val="bg2"/>
              </a:solidFill>
            </a:endParaRPr>
          </a:p>
          <a:p>
            <a:pPr eaLnBrk="1" hangingPunct="1">
              <a:defRPr/>
            </a:pPr>
            <a:r>
              <a:rPr lang="en-GB" altLang="en-US" baseline="30000" dirty="0" smtClean="0">
                <a:solidFill>
                  <a:schemeClr val="bg2"/>
                </a:solidFill>
              </a:rPr>
              <a:t>Refused</a:t>
            </a:r>
            <a:r>
              <a:rPr lang="en-GB" altLang="en-US" dirty="0" smtClean="0">
                <a:solidFill>
                  <a:schemeClr val="bg2"/>
                </a:solidFill>
              </a:rPr>
              <a:t> employment due to impairment</a:t>
            </a:r>
          </a:p>
          <a:p>
            <a:pPr eaLnBrk="1" hangingPunct="1">
              <a:defRPr/>
            </a:pPr>
            <a:endParaRPr lang="en-GB" altLang="en-US" sz="2400" baseline="30000" dirty="0">
              <a:solidFill>
                <a:schemeClr val="bg2"/>
              </a:solidFill>
            </a:endParaRPr>
          </a:p>
          <a:p>
            <a:pPr eaLnBrk="1" hangingPunct="1">
              <a:defRPr/>
            </a:pPr>
            <a:r>
              <a:rPr lang="en-GB" altLang="en-US" sz="4400" baseline="30000" dirty="0" smtClean="0">
                <a:solidFill>
                  <a:schemeClr val="bg2"/>
                </a:solidFill>
              </a:rPr>
              <a:t>Dismissed</a:t>
            </a:r>
            <a:r>
              <a:rPr lang="en-GB" altLang="en-US" sz="4400" dirty="0" smtClean="0">
                <a:solidFill>
                  <a:schemeClr val="bg2"/>
                </a:solidFill>
              </a:rPr>
              <a:t> after developing a chronic condition</a:t>
            </a:r>
          </a:p>
          <a:p>
            <a:pPr eaLnBrk="1" hangingPunct="1">
              <a:defRPr/>
            </a:pPr>
            <a:endParaRPr lang="en-GB" altLang="en-US" sz="2400" baseline="30000" dirty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en-GB" altLang="en-US" sz="2400" baseline="30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/>
          </p:cNvSpPr>
          <p:nvPr/>
        </p:nvSpPr>
        <p:spPr bwMode="auto">
          <a:xfrm>
            <a:off x="684213" y="1916113"/>
            <a:ext cx="671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altLang="en-US" sz="5400" b="1" baseline="30000" dirty="0" smtClean="0">
                <a:solidFill>
                  <a:schemeClr val="accent1"/>
                </a:solidFill>
              </a:rPr>
              <a:t>Key Legislation &amp; body</a:t>
            </a:r>
            <a:endParaRPr lang="en-GB" altLang="en-US" sz="5400" b="1" baseline="30000" dirty="0">
              <a:solidFill>
                <a:schemeClr val="accent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4213" y="2492896"/>
            <a:ext cx="6714883" cy="3816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 baseline="300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r>
              <a:rPr lang="en-GB" altLang="en-US" sz="2400" i="1" baseline="30000" dirty="0" smtClean="0">
                <a:solidFill>
                  <a:schemeClr val="bg2"/>
                </a:solidFill>
              </a:rPr>
              <a:t>Anti Discrimination Act 1991 (Queensland)</a:t>
            </a:r>
            <a:r>
              <a:rPr lang="en-GB" altLang="en-US" sz="2400" baseline="30000" dirty="0" smtClean="0">
                <a:solidFill>
                  <a:schemeClr val="bg2"/>
                </a:solidFill>
              </a:rPr>
              <a:t> [“ADA”]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400" baseline="30000" dirty="0" smtClean="0">
                <a:solidFill>
                  <a:schemeClr val="bg2"/>
                </a:solidFill>
              </a:rPr>
              <a:t>Anti-Discrimination </a:t>
            </a:r>
            <a:r>
              <a:rPr lang="en-GB" altLang="en-US" sz="2400" baseline="30000" dirty="0">
                <a:solidFill>
                  <a:schemeClr val="bg2"/>
                </a:solidFill>
              </a:rPr>
              <a:t>Commission of Queensland </a:t>
            </a:r>
            <a:r>
              <a:rPr lang="en-GB" altLang="en-US" sz="2400" baseline="30000" dirty="0" smtClean="0">
                <a:solidFill>
                  <a:schemeClr val="bg2"/>
                </a:solidFill>
              </a:rPr>
              <a:t> [“ADCQ”]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400" baseline="30000" dirty="0" smtClean="0">
                <a:solidFill>
                  <a:schemeClr val="bg2"/>
                </a:solidFill>
              </a:rPr>
              <a:t>Queensland Civil and Administrative Tribunal [“QCAT”]</a:t>
            </a:r>
          </a:p>
          <a:p>
            <a:pPr marL="0" indent="0" eaLnBrk="1" hangingPunct="1">
              <a:defRPr/>
            </a:pPr>
            <a:endParaRPr lang="en-GB" altLang="en-US" sz="2400" baseline="30000" dirty="0">
              <a:solidFill>
                <a:schemeClr val="bg2"/>
              </a:solidFill>
            </a:endParaRPr>
          </a:p>
          <a:p>
            <a:pPr eaLnBrk="1" hangingPunct="1">
              <a:defRPr/>
            </a:pPr>
            <a:r>
              <a:rPr lang="en-GB" altLang="en-US" sz="2400" i="1" baseline="30000" dirty="0" smtClean="0">
                <a:solidFill>
                  <a:schemeClr val="bg2"/>
                </a:solidFill>
              </a:rPr>
              <a:t>Disability Discrimination Act 1992 (Commonwealth)</a:t>
            </a:r>
            <a:r>
              <a:rPr lang="en-GB" altLang="en-US" sz="2400" baseline="30000" dirty="0" smtClean="0">
                <a:solidFill>
                  <a:schemeClr val="bg2"/>
                </a:solidFill>
              </a:rPr>
              <a:t> [“DDA”]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400" baseline="30000" dirty="0" smtClean="0">
                <a:solidFill>
                  <a:schemeClr val="bg2"/>
                </a:solidFill>
              </a:rPr>
              <a:t> </a:t>
            </a:r>
            <a:r>
              <a:rPr lang="en-GB" altLang="en-US" sz="2400" baseline="30000" dirty="0">
                <a:solidFill>
                  <a:schemeClr val="bg2"/>
                </a:solidFill>
              </a:rPr>
              <a:t>Australian Human Rights Commission </a:t>
            </a:r>
            <a:r>
              <a:rPr lang="en-GB" altLang="en-US" sz="2400" baseline="30000" dirty="0" smtClean="0">
                <a:solidFill>
                  <a:schemeClr val="bg2"/>
                </a:solidFill>
              </a:rPr>
              <a:t>[“AHRC”]</a:t>
            </a:r>
          </a:p>
          <a:p>
            <a:pPr marL="0" indent="0" eaLnBrk="1" hangingPunct="1">
              <a:defRPr/>
            </a:pPr>
            <a:endParaRPr lang="en-GB" altLang="en-US" sz="2400" baseline="30000" dirty="0">
              <a:solidFill>
                <a:schemeClr val="bg2"/>
              </a:solidFill>
            </a:endParaRPr>
          </a:p>
          <a:p>
            <a:pPr marL="0" indent="0" eaLnBrk="1" hangingPunct="1">
              <a:defRPr/>
            </a:pPr>
            <a:r>
              <a:rPr lang="en-GB" altLang="en-US" sz="2400" i="1" baseline="30000" dirty="0" smtClean="0">
                <a:solidFill>
                  <a:schemeClr val="bg2"/>
                </a:solidFill>
              </a:rPr>
              <a:t>Fair Work Act 2009 (Commonwealth) </a:t>
            </a:r>
            <a:r>
              <a:rPr lang="en-GB" altLang="en-US" sz="2400" baseline="30000" dirty="0" smtClean="0">
                <a:solidFill>
                  <a:schemeClr val="bg2"/>
                </a:solidFill>
              </a:rPr>
              <a:t>[“FWA”]</a:t>
            </a:r>
            <a:endParaRPr lang="en-GB" altLang="en-US" sz="2400" i="1" baseline="30000" dirty="0" smtClean="0">
              <a:solidFill>
                <a:schemeClr val="bg2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400" baseline="30000" dirty="0" smtClean="0">
                <a:solidFill>
                  <a:schemeClr val="bg2"/>
                </a:solidFill>
              </a:rPr>
              <a:t>Fair Work Commission [“FWC</a:t>
            </a:r>
            <a:r>
              <a:rPr lang="en-GB" altLang="en-US" sz="2400" baseline="30000" dirty="0" smtClean="0">
                <a:solidFill>
                  <a:schemeClr val="bg2"/>
                </a:solidFill>
              </a:rPr>
              <a:t>”]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400" baseline="30000" dirty="0">
                <a:solidFill>
                  <a:schemeClr val="bg2"/>
                </a:solidFill>
              </a:rPr>
              <a:t>Fair Work Ombudsman [“FWO”] </a:t>
            </a:r>
            <a:endParaRPr lang="en-GB" altLang="en-US" sz="2400" baseline="30000" dirty="0" smtClean="0">
              <a:solidFill>
                <a:schemeClr val="bg2"/>
              </a:solidFill>
            </a:endParaRPr>
          </a:p>
          <a:p>
            <a:pPr marL="0" indent="0" eaLnBrk="1" hangingPunct="1">
              <a:defRPr/>
            </a:pPr>
            <a:endParaRPr lang="en-GB" altLang="en-US" sz="2400" baseline="30000" dirty="0">
              <a:solidFill>
                <a:schemeClr val="bg2"/>
              </a:solidFill>
            </a:endParaRPr>
          </a:p>
          <a:p>
            <a:pPr marL="0" indent="0" eaLnBrk="1" hangingPunct="1">
              <a:defRPr/>
            </a:pPr>
            <a:r>
              <a:rPr lang="en-AU" altLang="en-US" sz="2400" i="1" baseline="30000" dirty="0">
                <a:solidFill>
                  <a:schemeClr val="bg2"/>
                </a:solidFill>
              </a:rPr>
              <a:t>Industrial Relations Act 1999 </a:t>
            </a:r>
            <a:r>
              <a:rPr lang="en-AU" altLang="en-US" sz="2400" baseline="30000" dirty="0">
                <a:solidFill>
                  <a:schemeClr val="bg2"/>
                </a:solidFill>
              </a:rPr>
              <a:t>(Queensland) </a:t>
            </a:r>
            <a:endParaRPr lang="en-AU" altLang="en-US" sz="2400" baseline="30000" dirty="0" smtClean="0">
              <a:solidFill>
                <a:schemeClr val="bg2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400" baseline="30000" dirty="0" smtClean="0">
                <a:solidFill>
                  <a:schemeClr val="bg2"/>
                </a:solidFill>
              </a:rPr>
              <a:t>Queensland </a:t>
            </a:r>
            <a:r>
              <a:rPr lang="en-GB" altLang="en-US" sz="2400" baseline="30000" dirty="0">
                <a:solidFill>
                  <a:schemeClr val="bg2"/>
                </a:solidFill>
              </a:rPr>
              <a:t>Industrial Relations Commission [“QIRC”]</a:t>
            </a:r>
            <a:endParaRPr lang="en-GB" altLang="en-US" sz="2400" baseline="300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83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CLC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3AF35"/>
      </a:accent1>
      <a:accent2>
        <a:srgbClr val="1A7DA8"/>
      </a:accent2>
      <a:accent3>
        <a:srgbClr val="84BE5B"/>
      </a:accent3>
      <a:accent4>
        <a:srgbClr val="AED388"/>
      </a:accent4>
      <a:accent5>
        <a:srgbClr val="3C9CBB"/>
      </a:accent5>
      <a:accent6>
        <a:srgbClr val="71BDCC"/>
      </a:accent6>
      <a:hlink>
        <a:srgbClr val="63AF35"/>
      </a:hlink>
      <a:folHlink>
        <a:srgbClr val="1A7DA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blue-powerpoint</Template>
  <TotalTime>2207</TotalTime>
  <Words>953</Words>
  <Application>Microsoft Office PowerPoint</Application>
  <PresentationFormat>On-screen Show (4:3)</PresentationFormat>
  <Paragraphs>345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LAQ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LAQ PowerPoint presentation template</dc:title>
  <dc:creator>DefaultPr0file</dc:creator>
  <cp:lastModifiedBy>CCLC Supervising Solicitor</cp:lastModifiedBy>
  <cp:revision>80</cp:revision>
  <cp:lastPrinted>2015-03-18T22:54:11Z</cp:lastPrinted>
  <dcterms:created xsi:type="dcterms:W3CDTF">2008-04-02T23:13:22Z</dcterms:created>
  <dcterms:modified xsi:type="dcterms:W3CDTF">2015-03-18T23:35:05Z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ategory">
    <vt:lpwstr>;#Corporate templates;#</vt:lpwstr>
  </property>
  <property fmtid="{D5CDD505-2E9C-101B-9397-08002B2CF9AE}" pid="3" name="ContentType">
    <vt:lpwstr>Document</vt:lpwstr>
  </property>
  <property fmtid="{D5CDD505-2E9C-101B-9397-08002B2CF9AE}" pid="4" name="display_urn:schemas-microsoft-com:office:office#Editor">
    <vt:lpwstr>Tanya Shepherd</vt:lpwstr>
  </property>
  <property fmtid="{D5CDD505-2E9C-101B-9397-08002B2CF9AE}" pid="5" name="xd_Signature">
    <vt:lpwstr/>
  </property>
  <property fmtid="{D5CDD505-2E9C-101B-9397-08002B2CF9AE}" pid="6" name="TemplateUrl">
    <vt:lpwstr/>
  </property>
  <property fmtid="{D5CDD505-2E9C-101B-9397-08002B2CF9AE}" pid="7" name="xd_ProgID">
    <vt:lpwstr/>
  </property>
  <property fmtid="{D5CDD505-2E9C-101B-9397-08002B2CF9AE}" pid="8" name="PublishingStartDate">
    <vt:lpwstr/>
  </property>
  <property fmtid="{D5CDD505-2E9C-101B-9397-08002B2CF9AE}" pid="9" name="PublishingExpirationDate">
    <vt:lpwstr/>
  </property>
  <property fmtid="{D5CDD505-2E9C-101B-9397-08002B2CF9AE}" pid="10" name="display_urn:schemas-microsoft-com:office:office#Author">
    <vt:lpwstr>Tanya Shepherd</vt:lpwstr>
  </property>
  <property fmtid="{D5CDD505-2E9C-101B-9397-08002B2CF9AE}" pid="11" name="ContentTypeId">
    <vt:lpwstr>0x010100E87498CF4830C242850E3AD38C4AB47F</vt:lpwstr>
  </property>
  <property fmtid="{D5CDD505-2E9C-101B-9397-08002B2CF9AE}" pid="12" name="_SourceUrl">
    <vt:lpwstr/>
  </property>
</Properties>
</file>