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364" r:id="rId2"/>
    <p:sldId id="365" r:id="rId3"/>
    <p:sldId id="389" r:id="rId4"/>
    <p:sldId id="366" r:id="rId5"/>
    <p:sldId id="378" r:id="rId6"/>
    <p:sldId id="374" r:id="rId7"/>
    <p:sldId id="379" r:id="rId8"/>
    <p:sldId id="384" r:id="rId9"/>
    <p:sldId id="385" r:id="rId10"/>
    <p:sldId id="392" r:id="rId11"/>
    <p:sldId id="390" r:id="rId12"/>
    <p:sldId id="386" r:id="rId13"/>
    <p:sldId id="387" r:id="rId14"/>
    <p:sldId id="323" r:id="rId15"/>
    <p:sldId id="394" r:id="rId16"/>
    <p:sldId id="324" r:id="rId17"/>
    <p:sldId id="393" r:id="rId18"/>
    <p:sldId id="329" r:id="rId19"/>
    <p:sldId id="330" r:id="rId20"/>
    <p:sldId id="319" r:id="rId21"/>
    <p:sldId id="296" r:id="rId22"/>
  </p:sldIdLst>
  <p:sldSz cx="9144000" cy="6858000" type="screen4x3"/>
  <p:notesSz cx="6669088" cy="992663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93A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1743" autoAdjust="0"/>
    <p:restoredTop sz="69865" autoAdjust="0"/>
  </p:normalViewPr>
  <p:slideViewPr>
    <p:cSldViewPr>
      <p:cViewPr>
        <p:scale>
          <a:sx n="60" d="100"/>
          <a:sy n="60" d="100"/>
        </p:scale>
        <p:origin x="-1164" y="-27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0530"/>
    </p:cViewPr>
  </p:sorterViewPr>
  <p:notesViewPr>
    <p:cSldViewPr>
      <p:cViewPr varScale="1">
        <p:scale>
          <a:sx n="76" d="100"/>
          <a:sy n="76" d="100"/>
        </p:scale>
        <p:origin x="-2184" y="-84"/>
      </p:cViewPr>
      <p:guideLst>
        <p:guide orient="horz" pos="3127"/>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888646" cy="497333"/>
          </a:xfrm>
          <a:prstGeom prst="rect">
            <a:avLst/>
          </a:prstGeom>
        </p:spPr>
        <p:txBody>
          <a:bodyPr vert="horz" lIns="91432" tIns="45716" rIns="91432" bIns="45716" rtlCol="0"/>
          <a:lstStyle>
            <a:lvl1pPr algn="l" fontAlgn="auto">
              <a:spcBef>
                <a:spcPts val="0"/>
              </a:spcBef>
              <a:spcAft>
                <a:spcPts val="0"/>
              </a:spcAft>
              <a:defRPr sz="1200">
                <a:latin typeface="+mn-lt"/>
                <a:cs typeface="+mn-cs"/>
              </a:defRPr>
            </a:lvl1pPr>
          </a:lstStyle>
          <a:p>
            <a:pPr>
              <a:defRPr/>
            </a:pPr>
            <a:endParaRPr lang="en-AU"/>
          </a:p>
        </p:txBody>
      </p:sp>
      <p:sp>
        <p:nvSpPr>
          <p:cNvPr id="3" name="Date Placeholder 2"/>
          <p:cNvSpPr>
            <a:spLocks noGrp="1"/>
          </p:cNvSpPr>
          <p:nvPr>
            <p:ph type="dt" sz="quarter" idx="1"/>
          </p:nvPr>
        </p:nvSpPr>
        <p:spPr>
          <a:xfrm>
            <a:off x="3778951" y="1"/>
            <a:ext cx="2888646" cy="497333"/>
          </a:xfrm>
          <a:prstGeom prst="rect">
            <a:avLst/>
          </a:prstGeom>
        </p:spPr>
        <p:txBody>
          <a:bodyPr vert="horz" lIns="91432" tIns="45716" rIns="91432" bIns="45716" rtlCol="0"/>
          <a:lstStyle>
            <a:lvl1pPr algn="r" fontAlgn="auto">
              <a:spcBef>
                <a:spcPts val="0"/>
              </a:spcBef>
              <a:spcAft>
                <a:spcPts val="0"/>
              </a:spcAft>
              <a:defRPr sz="1200">
                <a:latin typeface="+mn-lt"/>
                <a:cs typeface="+mn-cs"/>
              </a:defRPr>
            </a:lvl1pPr>
          </a:lstStyle>
          <a:p>
            <a:pPr>
              <a:defRPr/>
            </a:pPr>
            <a:fld id="{CA84331D-8247-43C0-A63B-A5F6B178DCA4}" type="datetimeFigureOut">
              <a:rPr lang="en-AU"/>
              <a:pPr>
                <a:defRPr/>
              </a:pPr>
              <a:t>20/08/2013</a:t>
            </a:fld>
            <a:endParaRPr lang="en-AU"/>
          </a:p>
        </p:txBody>
      </p:sp>
      <p:sp>
        <p:nvSpPr>
          <p:cNvPr id="4" name="Footer Placeholder 3"/>
          <p:cNvSpPr>
            <a:spLocks noGrp="1"/>
          </p:cNvSpPr>
          <p:nvPr>
            <p:ph type="ftr" sz="quarter" idx="2"/>
          </p:nvPr>
        </p:nvSpPr>
        <p:spPr>
          <a:xfrm>
            <a:off x="0" y="9427766"/>
            <a:ext cx="2888646" cy="497332"/>
          </a:xfrm>
          <a:prstGeom prst="rect">
            <a:avLst/>
          </a:prstGeom>
        </p:spPr>
        <p:txBody>
          <a:bodyPr vert="horz" lIns="91432" tIns="45716" rIns="91432" bIns="45716" rtlCol="0" anchor="b"/>
          <a:lstStyle>
            <a:lvl1pPr algn="l" fontAlgn="auto">
              <a:spcBef>
                <a:spcPts val="0"/>
              </a:spcBef>
              <a:spcAft>
                <a:spcPts val="0"/>
              </a:spcAft>
              <a:defRPr sz="1200">
                <a:latin typeface="+mn-lt"/>
                <a:cs typeface="+mn-cs"/>
              </a:defRPr>
            </a:lvl1pPr>
          </a:lstStyle>
          <a:p>
            <a:pPr>
              <a:defRPr/>
            </a:pPr>
            <a:endParaRPr lang="en-AU"/>
          </a:p>
        </p:txBody>
      </p:sp>
      <p:sp>
        <p:nvSpPr>
          <p:cNvPr id="5" name="Slide Number Placeholder 4"/>
          <p:cNvSpPr>
            <a:spLocks noGrp="1"/>
          </p:cNvSpPr>
          <p:nvPr>
            <p:ph type="sldNum" sz="quarter" idx="3"/>
          </p:nvPr>
        </p:nvSpPr>
        <p:spPr>
          <a:xfrm>
            <a:off x="3778951" y="9427766"/>
            <a:ext cx="2888646" cy="497332"/>
          </a:xfrm>
          <a:prstGeom prst="rect">
            <a:avLst/>
          </a:prstGeom>
        </p:spPr>
        <p:txBody>
          <a:bodyPr vert="horz" lIns="91432" tIns="45716" rIns="91432" bIns="45716" rtlCol="0" anchor="b"/>
          <a:lstStyle>
            <a:lvl1pPr algn="r" fontAlgn="auto">
              <a:spcBef>
                <a:spcPts val="0"/>
              </a:spcBef>
              <a:spcAft>
                <a:spcPts val="0"/>
              </a:spcAft>
              <a:defRPr sz="1200">
                <a:latin typeface="+mn-lt"/>
                <a:cs typeface="+mn-cs"/>
              </a:defRPr>
            </a:lvl1pPr>
          </a:lstStyle>
          <a:p>
            <a:pPr>
              <a:defRPr/>
            </a:pPr>
            <a:fld id="{81EA33F1-D0DC-41AC-AF07-D1F1DA228ED2}" type="slidenum">
              <a:rPr lang="en-AU"/>
              <a:pPr>
                <a:defRPr/>
              </a:pPr>
              <a:t>‹#›</a:t>
            </a:fld>
            <a:endParaRPr lang="en-AU"/>
          </a:p>
        </p:txBody>
      </p:sp>
    </p:spTree>
    <p:extLst>
      <p:ext uri="{BB962C8B-B14F-4D97-AF65-F5344CB8AC3E}">
        <p14:creationId xmlns:p14="http://schemas.microsoft.com/office/powerpoint/2010/main" val="10888559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888646" cy="497333"/>
          </a:xfrm>
          <a:prstGeom prst="rect">
            <a:avLst/>
          </a:prstGeom>
        </p:spPr>
        <p:txBody>
          <a:bodyPr vert="horz" lIns="91432" tIns="45716" rIns="91432" bIns="45716" rtlCol="0"/>
          <a:lstStyle>
            <a:lvl1pPr algn="l" fontAlgn="auto">
              <a:spcBef>
                <a:spcPts val="0"/>
              </a:spcBef>
              <a:spcAft>
                <a:spcPts val="0"/>
              </a:spcAft>
              <a:defRPr sz="1200">
                <a:latin typeface="+mn-lt"/>
                <a:cs typeface="+mn-cs"/>
              </a:defRPr>
            </a:lvl1pPr>
          </a:lstStyle>
          <a:p>
            <a:pPr>
              <a:defRPr/>
            </a:pPr>
            <a:endParaRPr lang="en-AU"/>
          </a:p>
        </p:txBody>
      </p:sp>
      <p:sp>
        <p:nvSpPr>
          <p:cNvPr id="3" name="Date Placeholder 2"/>
          <p:cNvSpPr>
            <a:spLocks noGrp="1"/>
          </p:cNvSpPr>
          <p:nvPr>
            <p:ph type="dt" idx="1"/>
          </p:nvPr>
        </p:nvSpPr>
        <p:spPr>
          <a:xfrm>
            <a:off x="3778951" y="1"/>
            <a:ext cx="2888646" cy="497333"/>
          </a:xfrm>
          <a:prstGeom prst="rect">
            <a:avLst/>
          </a:prstGeom>
        </p:spPr>
        <p:txBody>
          <a:bodyPr vert="horz" lIns="91432" tIns="45716" rIns="91432" bIns="45716" rtlCol="0"/>
          <a:lstStyle>
            <a:lvl1pPr algn="r" fontAlgn="auto">
              <a:spcBef>
                <a:spcPts val="0"/>
              </a:spcBef>
              <a:spcAft>
                <a:spcPts val="0"/>
              </a:spcAft>
              <a:defRPr sz="1200">
                <a:latin typeface="+mn-lt"/>
                <a:cs typeface="+mn-cs"/>
              </a:defRPr>
            </a:lvl1pPr>
          </a:lstStyle>
          <a:p>
            <a:pPr>
              <a:defRPr/>
            </a:pPr>
            <a:fld id="{5982B4A0-F4FE-4E46-A6FB-9E85DFF98204}" type="datetimeFigureOut">
              <a:rPr lang="en-AU"/>
              <a:pPr>
                <a:defRPr/>
              </a:pPr>
              <a:t>20/08/2013</a:t>
            </a:fld>
            <a:endParaRPr lang="en-AU"/>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32" tIns="45716" rIns="91432" bIns="45716" rtlCol="0" anchor="ctr"/>
          <a:lstStyle/>
          <a:p>
            <a:pPr lvl="0"/>
            <a:endParaRPr lang="en-AU" noProof="0"/>
          </a:p>
        </p:txBody>
      </p:sp>
      <p:sp>
        <p:nvSpPr>
          <p:cNvPr id="5" name="Notes Placeholder 4"/>
          <p:cNvSpPr>
            <a:spLocks noGrp="1"/>
          </p:cNvSpPr>
          <p:nvPr>
            <p:ph type="body" sz="quarter" idx="3"/>
          </p:nvPr>
        </p:nvSpPr>
        <p:spPr>
          <a:xfrm>
            <a:off x="666611" y="4714653"/>
            <a:ext cx="5335867" cy="4466756"/>
          </a:xfrm>
          <a:prstGeom prst="rect">
            <a:avLst/>
          </a:prstGeom>
        </p:spPr>
        <p:txBody>
          <a:bodyPr vert="horz" lIns="91432" tIns="45716" rIns="91432" bIns="45716" rtlCol="0">
            <a:normAutofit/>
          </a:bodyPr>
          <a:lstStyle/>
          <a:p>
            <a:pPr lvl="0"/>
            <a:r>
              <a:rPr lang="en-US" noProof="0" dirty="0" err="1" smtClean="0"/>
              <a:t>stufffffff</a:t>
            </a:r>
            <a:endParaRPr lang="en-AU" noProof="0" dirty="0"/>
          </a:p>
        </p:txBody>
      </p:sp>
      <p:sp>
        <p:nvSpPr>
          <p:cNvPr id="6" name="Footer Placeholder 5"/>
          <p:cNvSpPr>
            <a:spLocks noGrp="1"/>
          </p:cNvSpPr>
          <p:nvPr>
            <p:ph type="ftr" sz="quarter" idx="4"/>
          </p:nvPr>
        </p:nvSpPr>
        <p:spPr>
          <a:xfrm>
            <a:off x="0" y="9427766"/>
            <a:ext cx="2888646" cy="497332"/>
          </a:xfrm>
          <a:prstGeom prst="rect">
            <a:avLst/>
          </a:prstGeom>
        </p:spPr>
        <p:txBody>
          <a:bodyPr vert="horz" lIns="91432" tIns="45716" rIns="91432" bIns="45716" rtlCol="0" anchor="b"/>
          <a:lstStyle>
            <a:lvl1pPr algn="l" fontAlgn="auto">
              <a:spcBef>
                <a:spcPts val="0"/>
              </a:spcBef>
              <a:spcAft>
                <a:spcPts val="0"/>
              </a:spcAft>
              <a:defRPr sz="1200">
                <a:latin typeface="+mn-lt"/>
                <a:cs typeface="+mn-cs"/>
              </a:defRPr>
            </a:lvl1pPr>
          </a:lstStyle>
          <a:p>
            <a:pPr>
              <a:defRPr/>
            </a:pPr>
            <a:endParaRPr lang="en-AU"/>
          </a:p>
        </p:txBody>
      </p:sp>
      <p:sp>
        <p:nvSpPr>
          <p:cNvPr id="7" name="Slide Number Placeholder 6"/>
          <p:cNvSpPr>
            <a:spLocks noGrp="1"/>
          </p:cNvSpPr>
          <p:nvPr>
            <p:ph type="sldNum" sz="quarter" idx="5"/>
          </p:nvPr>
        </p:nvSpPr>
        <p:spPr>
          <a:xfrm>
            <a:off x="3778951" y="9427766"/>
            <a:ext cx="2888646" cy="497332"/>
          </a:xfrm>
          <a:prstGeom prst="rect">
            <a:avLst/>
          </a:prstGeom>
        </p:spPr>
        <p:txBody>
          <a:bodyPr vert="horz" lIns="91432" tIns="45716" rIns="91432" bIns="45716" rtlCol="0" anchor="b"/>
          <a:lstStyle>
            <a:lvl1pPr algn="r" fontAlgn="auto">
              <a:spcBef>
                <a:spcPts val="0"/>
              </a:spcBef>
              <a:spcAft>
                <a:spcPts val="0"/>
              </a:spcAft>
              <a:defRPr sz="1200">
                <a:latin typeface="+mn-lt"/>
                <a:cs typeface="+mn-cs"/>
              </a:defRPr>
            </a:lvl1pPr>
          </a:lstStyle>
          <a:p>
            <a:pPr>
              <a:defRPr/>
            </a:pPr>
            <a:fld id="{6C828B09-4410-4950-9A35-CA1E76E8423D}" type="slidenum">
              <a:rPr lang="en-AU"/>
              <a:pPr>
                <a:defRPr/>
              </a:pPr>
              <a:t>‹#›</a:t>
            </a:fld>
            <a:endParaRPr lang="en-AU"/>
          </a:p>
        </p:txBody>
      </p:sp>
    </p:spTree>
    <p:extLst>
      <p:ext uri="{BB962C8B-B14F-4D97-AF65-F5344CB8AC3E}">
        <p14:creationId xmlns:p14="http://schemas.microsoft.com/office/powerpoint/2010/main" val="6629673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742950" indent="-285750" algn="l" rtl="0" eaLnBrk="0" fontAlgn="base" hangingPunct="0">
      <a:spcBef>
        <a:spcPct val="30000"/>
      </a:spcBef>
      <a:spcAft>
        <a:spcPct val="0"/>
      </a:spcAft>
      <a:defRPr sz="1200" kern="1200">
        <a:solidFill>
          <a:schemeClr val="tx1"/>
        </a:solidFill>
        <a:latin typeface="+mn-lt"/>
        <a:ea typeface="+mn-ea"/>
        <a:cs typeface="+mn-cs"/>
      </a:defRPr>
    </a:lvl2pPr>
    <a:lvl3pPr marL="1143000" indent="-228600" algn="l" rtl="0" eaLnBrk="0" fontAlgn="base" hangingPunct="0">
      <a:spcBef>
        <a:spcPct val="30000"/>
      </a:spcBef>
      <a:spcAft>
        <a:spcPct val="0"/>
      </a:spcAft>
      <a:defRPr sz="1200" kern="1200">
        <a:solidFill>
          <a:schemeClr val="tx1"/>
        </a:solidFill>
        <a:latin typeface="+mn-lt"/>
        <a:ea typeface="+mn-ea"/>
        <a:cs typeface="+mn-cs"/>
      </a:defRPr>
    </a:lvl3pPr>
    <a:lvl4pPr marL="1600200" indent="-228600" algn="l" rtl="0" eaLnBrk="0" fontAlgn="base" hangingPunct="0">
      <a:spcBef>
        <a:spcPct val="30000"/>
      </a:spcBef>
      <a:spcAft>
        <a:spcPct val="0"/>
      </a:spcAft>
      <a:defRPr sz="1200" kern="1200">
        <a:solidFill>
          <a:schemeClr val="tx1"/>
        </a:solidFill>
        <a:latin typeface="+mn-lt"/>
        <a:ea typeface="+mn-ea"/>
        <a:cs typeface="+mn-cs"/>
      </a:defRPr>
    </a:lvl4pPr>
    <a:lvl5pPr marL="2057400" indent="-2286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AU" smtClean="0"/>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5449674-1A03-4730-8BB0-37C62F986277}" type="slidenum">
              <a:rPr lang="en-AU">
                <a:cs typeface="Arial" charset="0"/>
              </a:rPr>
              <a:pPr fontAlgn="base">
                <a:spcBef>
                  <a:spcPct val="0"/>
                </a:spcBef>
                <a:spcAft>
                  <a:spcPct val="0"/>
                </a:spcAft>
                <a:defRPr/>
              </a:pPr>
              <a:t>1</a:t>
            </a:fld>
            <a:endParaRPr lang="en-AU">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a:defRPr/>
            </a:pPr>
            <a:fld id="{6C828B09-4410-4950-9A35-CA1E76E8423D}" type="slidenum">
              <a:rPr lang="en-AU" smtClean="0"/>
              <a:pPr>
                <a:defRPr/>
              </a:pPr>
              <a:t>10</a:t>
            </a:fld>
            <a:endParaRPr lang="en-AU"/>
          </a:p>
        </p:txBody>
      </p:sp>
    </p:spTree>
    <p:extLst>
      <p:ext uri="{BB962C8B-B14F-4D97-AF65-F5344CB8AC3E}">
        <p14:creationId xmlns:p14="http://schemas.microsoft.com/office/powerpoint/2010/main" val="16996640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6C828B09-4410-4950-9A35-CA1E76E8423D}" type="slidenum">
              <a:rPr lang="en-AU" smtClean="0"/>
              <a:pPr>
                <a:defRPr/>
              </a:pPr>
              <a:t>11</a:t>
            </a:fld>
            <a:endParaRPr lang="en-AU"/>
          </a:p>
        </p:txBody>
      </p:sp>
    </p:spTree>
    <p:extLst>
      <p:ext uri="{BB962C8B-B14F-4D97-AF65-F5344CB8AC3E}">
        <p14:creationId xmlns:p14="http://schemas.microsoft.com/office/powerpoint/2010/main" val="27708568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909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lvl="0"/>
            <a:r>
              <a:rPr lang="en-AU" sz="1100" dirty="0"/>
              <a:t>Least likely to cause your client problems.</a:t>
            </a:r>
          </a:p>
          <a:p>
            <a:pPr lvl="0"/>
            <a:endParaRPr lang="en-AU" sz="1100" dirty="0"/>
          </a:p>
          <a:p>
            <a:pPr defTabSz="875447"/>
            <a:r>
              <a:rPr lang="en-AU" sz="1100" dirty="0"/>
              <a:t>JCA is a medical or allied health professional. </a:t>
            </a:r>
          </a:p>
          <a:p>
            <a:pPr lvl="0"/>
            <a:endParaRPr lang="en-AU" sz="1100" dirty="0"/>
          </a:p>
          <a:p>
            <a:pPr lvl="0"/>
            <a:r>
              <a:rPr lang="en-AU" sz="1100" dirty="0"/>
              <a:t>Can request another job capacity assessment if needed – bringing a support person to a second job capacity assessment may help your client accurately report the extent of their impairment.</a:t>
            </a:r>
          </a:p>
          <a:p>
            <a:pPr lvl="0"/>
            <a:endParaRPr lang="en-AU" sz="1100" dirty="0"/>
          </a:p>
          <a:p>
            <a:pPr lvl="0"/>
            <a:r>
              <a:rPr lang="en-AU" sz="1100" dirty="0"/>
              <a:t>If request for second job capacity assessment refused refer to a Welfare Rights Centre. Making a second claim for DSP will also result in another job capacity assessment being scheduled.</a:t>
            </a:r>
          </a:p>
          <a:p>
            <a:pPr lvl="0"/>
            <a:endParaRPr lang="en-AU" sz="1100" dirty="0"/>
          </a:p>
          <a:p>
            <a:pPr lvl="0"/>
            <a:r>
              <a:rPr lang="en-AU" sz="1100" dirty="0"/>
              <a:t>Can also provide evidence from supporting health professionals on review to Authorised Review Officer or Tribunals.</a:t>
            </a:r>
          </a:p>
          <a:p>
            <a:pPr eaLnBrk="1" hangingPunct="1">
              <a:spcBef>
                <a:spcPct val="0"/>
              </a:spcBef>
            </a:pPr>
            <a:endParaRPr lang="en-AU"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9091"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AU" sz="1100" dirty="0"/>
              <a:t>A program of support is “a program that is designed to assist persons to prepare for, find or maintain work and is funded (wholly or partly) by the Commonwealth or is of a type similar to such a program.”</a:t>
            </a:r>
          </a:p>
          <a:p>
            <a:endParaRPr lang="en-AU" sz="1100" dirty="0"/>
          </a:p>
          <a:p>
            <a:r>
              <a:rPr lang="en-AU" sz="1100" dirty="0"/>
              <a:t>Most people will satisfy the program of support requirements via engagement with an Employment Service Provider or a Disability Employment Service. </a:t>
            </a:r>
          </a:p>
          <a:p>
            <a:endParaRPr lang="en-AU" sz="1100" dirty="0"/>
          </a:p>
          <a:p>
            <a:r>
              <a:rPr lang="en-AU" sz="1100" dirty="0"/>
              <a:t>You are exempt from the Program of Support (POS) Requirements if you are allocated 20 points+ on one table alone.</a:t>
            </a:r>
          </a:p>
          <a:p>
            <a:r>
              <a:rPr lang="en-AU" sz="1100" dirty="0"/>
              <a:t> </a:t>
            </a:r>
          </a:p>
          <a:p>
            <a:r>
              <a:rPr lang="en-AU" sz="1100" i="1" dirty="0"/>
              <a:t>Note</a:t>
            </a:r>
            <a:endParaRPr lang="en-AU" sz="1100" dirty="0"/>
          </a:p>
          <a:p>
            <a:r>
              <a:rPr lang="en-AU" sz="1100" dirty="0"/>
              <a:t>If your client has made a claim and has been rejected because they do not meet the Program of Support Requirements there will be no way for that claim to be successful unless they can be allocated 20 points on one table. Otherwise, they will need to engage with a program of support and then make another claim once they satisfy the program of support requirements as above.</a:t>
            </a:r>
          </a:p>
          <a:p>
            <a:pPr eaLnBrk="1" hangingPunct="1">
              <a:spcBef>
                <a:spcPct val="0"/>
              </a:spcBef>
            </a:pPr>
            <a:endParaRPr lang="en-AU"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6C828B09-4410-4950-9A35-CA1E76E8423D}" type="slidenum">
              <a:rPr lang="en-AU" smtClean="0"/>
              <a:pPr>
                <a:defRPr/>
              </a:pPr>
              <a:t>14</a:t>
            </a:fld>
            <a:endParaRPr lang="en-AU"/>
          </a:p>
        </p:txBody>
      </p:sp>
    </p:spTree>
    <p:extLst>
      <p:ext uri="{BB962C8B-B14F-4D97-AF65-F5344CB8AC3E}">
        <p14:creationId xmlns:p14="http://schemas.microsoft.com/office/powerpoint/2010/main" val="30297777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p:spPr>
      </p:sp>
      <p:sp>
        <p:nvSpPr>
          <p:cNvPr id="757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AU" dirty="0" smtClean="0"/>
              <a:t>Request for an ARO can be made over the phone, in writing or face to face.</a:t>
            </a:r>
          </a:p>
          <a:p>
            <a:pPr eaLnBrk="1" hangingPunct="1">
              <a:spcBef>
                <a:spcPct val="0"/>
              </a:spcBef>
            </a:pPr>
            <a:endParaRPr lang="en-AU" dirty="0" smtClean="0"/>
          </a:p>
          <a:p>
            <a:pPr eaLnBrk="1" hangingPunct="1">
              <a:spcBef>
                <a:spcPct val="0"/>
              </a:spcBef>
            </a:pPr>
            <a:r>
              <a:rPr lang="en-AU" dirty="0" smtClean="0"/>
              <a:t>Each step in order – SSAT has no jurisdiction to</a:t>
            </a:r>
            <a:r>
              <a:rPr lang="en-AU" baseline="0" dirty="0" smtClean="0"/>
              <a:t> hear matters not already considered by an ARO. </a:t>
            </a:r>
          </a:p>
          <a:p>
            <a:pPr eaLnBrk="1" hangingPunct="1">
              <a:spcBef>
                <a:spcPct val="0"/>
              </a:spcBef>
            </a:pPr>
            <a:endParaRPr lang="en-AU" dirty="0" smtClean="0"/>
          </a:p>
          <a:p>
            <a:pPr eaLnBrk="1" hangingPunct="1">
              <a:spcBef>
                <a:spcPct val="0"/>
              </a:spcBef>
            </a:pPr>
            <a:r>
              <a:rPr lang="en-AU" dirty="0" smtClean="0"/>
              <a:t>Merits </a:t>
            </a:r>
            <a:r>
              <a:rPr lang="en-AU" dirty="0" smtClean="0"/>
              <a:t>review – what is the correct and preferable decision? Bound</a:t>
            </a:r>
            <a:r>
              <a:rPr lang="en-AU" baseline="0" dirty="0" smtClean="0"/>
              <a:t> by legislation, less so by policy</a:t>
            </a:r>
            <a:endParaRPr lang="en-AU" dirty="0" smtClean="0"/>
          </a:p>
          <a:p>
            <a:pPr eaLnBrk="1" hangingPunct="1">
              <a:spcBef>
                <a:spcPct val="0"/>
              </a:spcBef>
            </a:pPr>
            <a:r>
              <a:rPr lang="en-AU" dirty="0" smtClean="0"/>
              <a:t>De novo – not bound by previous decision makers</a:t>
            </a:r>
          </a:p>
          <a:p>
            <a:pPr eaLnBrk="1" hangingPunct="1">
              <a:spcBef>
                <a:spcPct val="0"/>
              </a:spcBef>
            </a:pPr>
            <a:r>
              <a:rPr lang="en-AU" dirty="0" smtClean="0"/>
              <a:t>Clients do not need knowledge of the relevant law to get a positive result</a:t>
            </a:r>
            <a:br>
              <a:rPr lang="en-AU" dirty="0" smtClean="0"/>
            </a:br>
            <a:endParaRPr lang="en-AU" dirty="0" smtClean="0"/>
          </a:p>
        </p:txBody>
      </p:sp>
      <p:sp>
        <p:nvSpPr>
          <p:cNvPr id="75780" name="Slide Number Placeholder 3"/>
          <p:cNvSpPr txBox="1">
            <a:spLocks noGrp="1"/>
          </p:cNvSpPr>
          <p:nvPr/>
        </p:nvSpPr>
        <p:spPr bwMode="auto">
          <a:xfrm>
            <a:off x="3775969" y="9427766"/>
            <a:ext cx="2891629" cy="497332"/>
          </a:xfrm>
          <a:prstGeom prst="rect">
            <a:avLst/>
          </a:prstGeom>
          <a:noFill/>
          <a:ln w="9525">
            <a:noFill/>
            <a:miter lim="800000"/>
            <a:headEnd/>
            <a:tailEnd/>
          </a:ln>
        </p:spPr>
        <p:txBody>
          <a:bodyPr lIns="91418" tIns="45709" rIns="91418" bIns="45709" anchor="b"/>
          <a:lstStyle/>
          <a:p>
            <a:pPr algn="r" defTabSz="911924"/>
            <a:fld id="{02AA8E48-BED6-411C-96D3-3D485DEC9F42}" type="slidenum">
              <a:rPr lang="en-AU" sz="1200">
                <a:latin typeface="Calibri" pitchFamily="34" charset="0"/>
              </a:rPr>
              <a:pPr algn="r" defTabSz="911924"/>
              <a:t>15</a:t>
            </a:fld>
            <a:endParaRPr lang="en-AU" sz="1200">
              <a:latin typeface="Calibri"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p:spPr>
      </p:sp>
      <p:sp>
        <p:nvSpPr>
          <p:cNvPr id="747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AU" dirty="0" smtClean="0"/>
          </a:p>
        </p:txBody>
      </p:sp>
      <p:sp>
        <p:nvSpPr>
          <p:cNvPr id="74756" name="Slide Number Placeholder 3"/>
          <p:cNvSpPr txBox="1">
            <a:spLocks noGrp="1"/>
          </p:cNvSpPr>
          <p:nvPr/>
        </p:nvSpPr>
        <p:spPr bwMode="auto">
          <a:xfrm>
            <a:off x="3778951" y="9427766"/>
            <a:ext cx="2888646" cy="497332"/>
          </a:xfrm>
          <a:prstGeom prst="rect">
            <a:avLst/>
          </a:prstGeom>
          <a:noFill/>
          <a:ln w="9525">
            <a:noFill/>
            <a:miter lim="800000"/>
            <a:headEnd/>
            <a:tailEnd/>
          </a:ln>
        </p:spPr>
        <p:txBody>
          <a:bodyPr lIns="91432" tIns="45716" rIns="91432" bIns="45716" anchor="b"/>
          <a:lstStyle/>
          <a:p>
            <a:pPr algn="r"/>
            <a:fld id="{E320CC3A-169B-47B3-A1A7-080F16454DE0}" type="slidenum">
              <a:rPr lang="en-AU" sz="1200">
                <a:latin typeface="Calibri" pitchFamily="34" charset="0"/>
              </a:rPr>
              <a:pPr algn="r"/>
              <a:t>16</a:t>
            </a:fld>
            <a:endParaRPr lang="en-AU" sz="1200">
              <a:latin typeface="Calibri"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From Centrelink’s </a:t>
            </a:r>
            <a:r>
              <a:rPr lang="en-AU" smtClean="0"/>
              <a:t>last annual report</a:t>
            </a:r>
            <a:endParaRPr lang="en-AU"/>
          </a:p>
        </p:txBody>
      </p:sp>
      <p:sp>
        <p:nvSpPr>
          <p:cNvPr id="4" name="Slide Number Placeholder 3"/>
          <p:cNvSpPr>
            <a:spLocks noGrp="1"/>
          </p:cNvSpPr>
          <p:nvPr>
            <p:ph type="sldNum" sz="quarter" idx="10"/>
          </p:nvPr>
        </p:nvSpPr>
        <p:spPr/>
        <p:txBody>
          <a:bodyPr/>
          <a:lstStyle/>
          <a:p>
            <a:pPr>
              <a:defRPr/>
            </a:pPr>
            <a:fld id="{6C828B09-4410-4950-9A35-CA1E76E8423D}" type="slidenum">
              <a:rPr lang="en-AU" smtClean="0"/>
              <a:pPr>
                <a:defRPr/>
              </a:pPr>
              <a:t>17</a:t>
            </a:fld>
            <a:endParaRPr lang="en-AU"/>
          </a:p>
        </p:txBody>
      </p:sp>
    </p:spTree>
    <p:extLst>
      <p:ext uri="{BB962C8B-B14F-4D97-AF65-F5344CB8AC3E}">
        <p14:creationId xmlns:p14="http://schemas.microsoft.com/office/powerpoint/2010/main" val="5734513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p:spPr>
      </p:sp>
      <p:sp>
        <p:nvSpPr>
          <p:cNvPr id="798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AU" dirty="0" smtClean="0"/>
          </a:p>
        </p:txBody>
      </p:sp>
      <p:sp>
        <p:nvSpPr>
          <p:cNvPr id="79876" name="Slide Number Placeholder 3"/>
          <p:cNvSpPr txBox="1">
            <a:spLocks noGrp="1"/>
          </p:cNvSpPr>
          <p:nvPr/>
        </p:nvSpPr>
        <p:spPr bwMode="auto">
          <a:xfrm>
            <a:off x="3778951" y="9427766"/>
            <a:ext cx="2888646" cy="497332"/>
          </a:xfrm>
          <a:prstGeom prst="rect">
            <a:avLst/>
          </a:prstGeom>
          <a:noFill/>
          <a:ln w="9525">
            <a:noFill/>
            <a:miter lim="800000"/>
            <a:headEnd/>
            <a:tailEnd/>
          </a:ln>
        </p:spPr>
        <p:txBody>
          <a:bodyPr lIns="91432" tIns="45716" rIns="91432" bIns="45716" anchor="b"/>
          <a:lstStyle/>
          <a:p>
            <a:pPr algn="r"/>
            <a:fld id="{BB5B9019-2248-4E66-96B1-FC8C24615F1F}" type="slidenum">
              <a:rPr lang="en-AU" sz="1200">
                <a:latin typeface="Calibri" pitchFamily="34" charset="0"/>
              </a:rPr>
              <a:pPr algn="r"/>
              <a:t>18</a:t>
            </a:fld>
            <a:endParaRPr lang="en-AU" sz="1200">
              <a:latin typeface="Calibri"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TextEdit="1"/>
          </p:cNvSpPr>
          <p:nvPr>
            <p:ph type="sldImg"/>
          </p:nvPr>
        </p:nvSpPr>
        <p:spPr bwMode="auto">
          <a:noFill/>
          <a:ln>
            <a:solidFill>
              <a:srgbClr val="000000"/>
            </a:solidFill>
            <a:miter lim="800000"/>
            <a:headEnd/>
            <a:tailEnd/>
          </a:ln>
        </p:spPr>
      </p:sp>
      <p:sp>
        <p:nvSpPr>
          <p:cNvPr id="80899"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AU"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6C828B09-4410-4950-9A35-CA1E76E8423D}" type="slidenum">
              <a:rPr lang="en-AU" smtClean="0"/>
              <a:pPr>
                <a:defRPr/>
              </a:pPr>
              <a:t>2</a:t>
            </a:fld>
            <a:endParaRPr lang="en-AU"/>
          </a:p>
        </p:txBody>
      </p:sp>
    </p:spTree>
    <p:extLst>
      <p:ext uri="{BB962C8B-B14F-4D97-AF65-F5344CB8AC3E}">
        <p14:creationId xmlns:p14="http://schemas.microsoft.com/office/powerpoint/2010/main" val="16693692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a:defRPr/>
            </a:pPr>
            <a:fld id="{6C828B09-4410-4950-9A35-CA1E76E8423D}" type="slidenum">
              <a:rPr lang="en-AU" smtClean="0"/>
              <a:pPr>
                <a:defRPr/>
              </a:pPr>
              <a:t>20</a:t>
            </a:fld>
            <a:endParaRPr lang="en-AU"/>
          </a:p>
        </p:txBody>
      </p:sp>
    </p:spTree>
    <p:extLst>
      <p:ext uri="{BB962C8B-B14F-4D97-AF65-F5344CB8AC3E}">
        <p14:creationId xmlns:p14="http://schemas.microsoft.com/office/powerpoint/2010/main" val="16311688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p:spPr>
      </p:sp>
      <p:sp>
        <p:nvSpPr>
          <p:cNvPr id="942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AU" dirty="0" smtClean="0"/>
          </a:p>
        </p:txBody>
      </p:sp>
      <p:sp>
        <p:nvSpPr>
          <p:cNvPr id="10445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83C323D-FFA8-4B1C-A143-0163838BD1A4}" type="slidenum">
              <a:rPr lang="en-AU">
                <a:cs typeface="Arial" charset="0"/>
              </a:rPr>
              <a:pPr fontAlgn="base">
                <a:spcBef>
                  <a:spcPct val="0"/>
                </a:spcBef>
                <a:spcAft>
                  <a:spcPct val="0"/>
                </a:spcAft>
                <a:defRPr/>
              </a:pPr>
              <a:t>21</a:t>
            </a:fld>
            <a:endParaRPr lang="en-AU">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6C828B09-4410-4950-9A35-CA1E76E8423D}" type="slidenum">
              <a:rPr lang="en-AU" smtClean="0"/>
              <a:pPr>
                <a:defRPr/>
              </a:pPr>
              <a:t>3</a:t>
            </a:fld>
            <a:endParaRPr lang="en-AU"/>
          </a:p>
        </p:txBody>
      </p:sp>
    </p:spTree>
    <p:extLst>
      <p:ext uri="{BB962C8B-B14F-4D97-AF65-F5344CB8AC3E}">
        <p14:creationId xmlns:p14="http://schemas.microsoft.com/office/powerpoint/2010/main" val="16693692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6C828B09-4410-4950-9A35-CA1E76E8423D}" type="slidenum">
              <a:rPr lang="en-AU" smtClean="0"/>
              <a:pPr>
                <a:defRPr/>
              </a:pPr>
              <a:t>4</a:t>
            </a:fld>
            <a:endParaRPr lang="en-AU"/>
          </a:p>
        </p:txBody>
      </p:sp>
    </p:spTree>
    <p:extLst>
      <p:ext uri="{BB962C8B-B14F-4D97-AF65-F5344CB8AC3E}">
        <p14:creationId xmlns:p14="http://schemas.microsoft.com/office/powerpoint/2010/main" val="31608961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168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marL="223422" indent="-223422" eaLnBrk="1" hangingPunct="1">
              <a:spcBef>
                <a:spcPct val="0"/>
              </a:spcBef>
              <a:buFontTx/>
              <a:buAutoNum type="arabicPeriod"/>
            </a:pPr>
            <a:r>
              <a:rPr lang="en-AU" dirty="0" smtClean="0"/>
              <a:t>We should note here is that there is </a:t>
            </a:r>
            <a:r>
              <a:rPr lang="en-AU" u="sng" dirty="0" smtClean="0"/>
              <a:t>no general entitlement to an income support safety net in Australia and people need to meet ‘qualification criteria</a:t>
            </a:r>
            <a:r>
              <a:rPr lang="en-AU" dirty="0" smtClean="0"/>
              <a:t>’. We will look at the qualification criteria for the payment types in a minute. Therefore, it is correct to say that Australia has a ‘</a:t>
            </a:r>
            <a:r>
              <a:rPr lang="en-AU" u="sng" dirty="0" smtClean="0"/>
              <a:t>categorical’ system</a:t>
            </a:r>
            <a:r>
              <a:rPr lang="en-AU" dirty="0" smtClean="0"/>
              <a:t> of income support rather than a ‘</a:t>
            </a:r>
            <a:r>
              <a:rPr lang="en-AU" u="sng" dirty="0" smtClean="0"/>
              <a:t>universal system</a:t>
            </a:r>
            <a:r>
              <a:rPr lang="en-AU" dirty="0" smtClean="0"/>
              <a:t>’. </a:t>
            </a:r>
          </a:p>
          <a:p>
            <a:pPr marL="223422" indent="-223422" eaLnBrk="1" hangingPunct="1">
              <a:spcBef>
                <a:spcPct val="0"/>
              </a:spcBef>
              <a:buFontTx/>
              <a:buAutoNum type="arabicPeriod"/>
            </a:pPr>
            <a:endParaRPr lang="en-AU" dirty="0" smtClean="0"/>
          </a:p>
          <a:p>
            <a:pPr marL="223422" indent="-223422" eaLnBrk="1" hangingPunct="1">
              <a:spcBef>
                <a:spcPct val="0"/>
              </a:spcBef>
              <a:buFontTx/>
              <a:buAutoNum type="arabicPeriod"/>
            </a:pPr>
            <a:r>
              <a:rPr lang="en-AU" dirty="0" smtClean="0"/>
              <a:t>Eligibility criteria are outlined in the </a:t>
            </a:r>
            <a:r>
              <a:rPr lang="en-AU" dirty="0" err="1" smtClean="0"/>
              <a:t>ss</a:t>
            </a:r>
            <a:r>
              <a:rPr lang="en-AU" dirty="0" smtClean="0"/>
              <a:t> legislation. </a:t>
            </a:r>
            <a:r>
              <a:rPr lang="en-AU" u="sng" dirty="0" smtClean="0"/>
              <a:t>No </a:t>
            </a:r>
            <a:r>
              <a:rPr lang="en-AU" u="sng" dirty="0" smtClean="0"/>
              <a:t>appeal rights until a formal decision is made. No formal</a:t>
            </a:r>
            <a:r>
              <a:rPr lang="en-AU" u="sng" baseline="0" dirty="0" smtClean="0"/>
              <a:t> decision without a claim. </a:t>
            </a:r>
            <a:r>
              <a:rPr lang="en-AU" u="none" baseline="0" dirty="0" smtClean="0"/>
              <a:t>Some workers may try to discourage a client from lodging a claim by providing a view re the client’s prospects were they to make a claim. If the client accepts this advice and does not claim and the advice was wrong they will be unable to be granted arrears via the merits review process. Only possibility for recovering arrears will be via the ex-gratia Compensation for Detriment Caused by Defective Administration Scheme.</a:t>
            </a:r>
            <a:endParaRPr lang="en-AU"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758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lnSpc>
                <a:spcPct val="150000"/>
              </a:lnSpc>
            </a:pPr>
            <a:r>
              <a:rPr lang="en-US" sz="1100" dirty="0"/>
              <a:t>Age Pension</a:t>
            </a:r>
          </a:p>
          <a:p>
            <a:pPr eaLnBrk="1" hangingPunct="1">
              <a:lnSpc>
                <a:spcPct val="150000"/>
              </a:lnSpc>
            </a:pPr>
            <a:r>
              <a:rPr lang="en-US" sz="1100" dirty="0"/>
              <a:t>Disability Support Pension</a:t>
            </a:r>
          </a:p>
          <a:p>
            <a:pPr eaLnBrk="1" hangingPunct="1">
              <a:lnSpc>
                <a:spcPct val="150000"/>
              </a:lnSpc>
            </a:pPr>
            <a:r>
              <a:rPr lang="en-US" sz="1100" dirty="0" err="1"/>
              <a:t>Carers</a:t>
            </a:r>
            <a:r>
              <a:rPr lang="en-US" sz="1100" dirty="0"/>
              <a:t> Payment</a:t>
            </a:r>
          </a:p>
          <a:p>
            <a:pPr eaLnBrk="1" hangingPunct="1">
              <a:lnSpc>
                <a:spcPct val="150000"/>
              </a:lnSpc>
            </a:pPr>
            <a:r>
              <a:rPr lang="en-US" sz="1100" dirty="0"/>
              <a:t>Parenting Payment (Single and Partnered)</a:t>
            </a:r>
          </a:p>
          <a:p>
            <a:pPr eaLnBrk="1" hangingPunct="1">
              <a:lnSpc>
                <a:spcPct val="150000"/>
              </a:lnSpc>
            </a:pPr>
            <a:endParaRPr lang="en-US" sz="1100" dirty="0"/>
          </a:p>
          <a:p>
            <a:pPr eaLnBrk="1" hangingPunct="1">
              <a:lnSpc>
                <a:spcPct val="150000"/>
              </a:lnSpc>
            </a:pPr>
            <a:r>
              <a:rPr lang="en-US" sz="1100" dirty="0"/>
              <a:t>Insufficiency of </a:t>
            </a:r>
            <a:r>
              <a:rPr lang="en-US" sz="1100" dirty="0" err="1"/>
              <a:t>Newstart</a:t>
            </a:r>
            <a:r>
              <a:rPr lang="en-US" sz="1100" dirty="0"/>
              <a:t> rate makes it a very difficult payment for ill or injured people to subsist on.</a:t>
            </a:r>
          </a:p>
          <a:p>
            <a:pPr eaLnBrk="1" hangingPunct="1">
              <a:spcBef>
                <a:spcPct val="0"/>
              </a:spcBef>
            </a:pPr>
            <a:endParaRPr lang="en-AU"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270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buFontTx/>
              <a:buNone/>
            </a:pPr>
            <a:r>
              <a:rPr lang="en-AU" dirty="0" smtClean="0"/>
              <a:t>Once a person satisfies the eligibility criteria they are payable subject to income and assets tests.</a:t>
            </a:r>
          </a:p>
          <a:p>
            <a:pPr eaLnBrk="1" hangingPunct="1">
              <a:spcBef>
                <a:spcPct val="0"/>
              </a:spcBef>
              <a:buFontTx/>
              <a:buNone/>
            </a:pPr>
            <a:endParaRPr lang="en-AU" dirty="0" smtClean="0"/>
          </a:p>
          <a:p>
            <a:pPr eaLnBrk="1" hangingPunct="1">
              <a:spcBef>
                <a:spcPct val="0"/>
              </a:spcBef>
              <a:buFontTx/>
              <a:buNone/>
            </a:pPr>
            <a:r>
              <a:rPr lang="en-AU" dirty="0" smtClean="0"/>
              <a:t>All payments are income and asset tested (except the blind pension and Carer Allowance). A person can conceivably by ‘qualified’ but</a:t>
            </a:r>
            <a:r>
              <a:rPr lang="en-AU" baseline="0" dirty="0" smtClean="0"/>
              <a:t> not </a:t>
            </a:r>
            <a:r>
              <a:rPr lang="en-AU" dirty="0" smtClean="0"/>
              <a:t>‘payable’ depending on income and asset rules.</a:t>
            </a:r>
          </a:p>
          <a:p>
            <a:pPr eaLnBrk="1" hangingPunct="1">
              <a:spcBef>
                <a:spcPct val="0"/>
              </a:spcBef>
              <a:buFontTx/>
              <a:buNone/>
            </a:pPr>
            <a:endParaRPr lang="en-AU" dirty="0" smtClean="0"/>
          </a:p>
          <a:p>
            <a:pPr eaLnBrk="1" hangingPunct="1">
              <a:spcBef>
                <a:spcPct val="0"/>
              </a:spcBef>
              <a:buFontTx/>
              <a:buNone/>
            </a:pPr>
            <a:r>
              <a:rPr lang="en-AU" dirty="0" smtClean="0"/>
              <a:t>Payability can involve</a:t>
            </a:r>
            <a:r>
              <a:rPr lang="en-AU" baseline="0" dirty="0" smtClean="0"/>
              <a:t> more than salaried income: Redundancy payouts will result in Income Maintenance Periods, settlements in personal injuries matters will result in Compensation Preclusion Periods, Financial Assets will generate deemed income, gifts in excess of legislated limits will result in the recording of a notional financial asset for a period of 5 years from the date of the gift, people who are members of couples will receive a lower base rate and be assessed against their partners’ income and assets.</a:t>
            </a:r>
            <a:endParaRPr lang="en-AU" dirty="0" smtClean="0"/>
          </a:p>
          <a:p>
            <a:pPr eaLnBrk="1" hangingPunct="1">
              <a:spcBef>
                <a:spcPct val="0"/>
              </a:spcBef>
              <a:buFontTx/>
              <a:buChar char="•"/>
            </a:pPr>
            <a:endParaRPr lang="en-AU" dirty="0" smtClean="0"/>
          </a:p>
          <a:p>
            <a:endParaRPr lang="en-AU" dirty="0" smtClean="0"/>
          </a:p>
          <a:p>
            <a:pPr eaLnBrk="1" hangingPunct="1">
              <a:spcBef>
                <a:spcPct val="0"/>
              </a:spcBef>
              <a:buFontTx/>
              <a:buChar char="•"/>
            </a:pPr>
            <a:endParaRPr lang="en-AU"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9091"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AU" sz="1100" dirty="0"/>
              <a:t>Program of Support </a:t>
            </a:r>
          </a:p>
          <a:p>
            <a:r>
              <a:rPr lang="en-AU" sz="1100" dirty="0"/>
              <a:t>Total of 20 Impairment Points </a:t>
            </a:r>
          </a:p>
          <a:p>
            <a:pPr eaLnBrk="1" hangingPunct="1">
              <a:spcBef>
                <a:spcPct val="0"/>
              </a:spcBef>
            </a:pPr>
            <a:endParaRPr lang="en-AU"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9091"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AU" sz="1100" dirty="0"/>
              <a:t>The person has undertaken reasonable treatment for the condition and it is considered that any further reasonable treatment is unlikely to result in significant functional improvement in the next 2 years OR the person has not undertaken reasonable treatment and either:</a:t>
            </a:r>
          </a:p>
          <a:p>
            <a:pPr lvl="0"/>
            <a:r>
              <a:rPr lang="en-AU" sz="1100" dirty="0"/>
              <a:t>significant functional improvement to a level enabling the person to undertake work in the next 2 years is not expected to result even if the person undertakes reasonable treatment, or</a:t>
            </a:r>
          </a:p>
          <a:p>
            <a:pPr lvl="0"/>
            <a:r>
              <a:rPr lang="en-AU" sz="1100" dirty="0"/>
              <a:t>there is a medical or other compelling reason for the person not to undertake reasonable treatment.</a:t>
            </a:r>
          </a:p>
          <a:p>
            <a:endParaRPr lang="en-AU" sz="1100" dirty="0"/>
          </a:p>
          <a:p>
            <a:r>
              <a:rPr lang="en-AU" sz="1100" dirty="0"/>
              <a:t>This means that a person can be considered to be fully treated and stabilised even if a person has not engaged with reasonable treatment and:</a:t>
            </a:r>
          </a:p>
          <a:p>
            <a:pPr lvl="0"/>
            <a:r>
              <a:rPr lang="en-AU" sz="1100" dirty="0"/>
              <a:t>significant functional improvement to a level enabling the person to undertake work in the next 2 years is not expected to result even if the person undertakes reasonable treatment, or</a:t>
            </a:r>
          </a:p>
          <a:p>
            <a:pPr lvl="0"/>
            <a:r>
              <a:rPr lang="en-AU" sz="1100" dirty="0"/>
              <a:t>there is a medical or other compelling reason for the person not to undertake reasonable treatment e.g. the applicant lacks insight or the ability to make appropriate judgements due to their medical condition and are unlikely to comply with treatment (e.g. a person with a severe psychotic illness or dementia).</a:t>
            </a:r>
          </a:p>
          <a:p>
            <a:r>
              <a:rPr lang="en-AU" sz="1100" dirty="0"/>
              <a:t> </a:t>
            </a:r>
          </a:p>
          <a:p>
            <a:r>
              <a:rPr lang="en-AU" sz="1100" dirty="0"/>
              <a:t>A condition may be considered fully treated and stabilised even where treatment is still continuing or is planned where it is clear that engagement with reasonable treatment will not place a person in a position to engage in 15 hour of week per week within 2 years.</a:t>
            </a:r>
          </a:p>
          <a:p>
            <a:pPr eaLnBrk="1" hangingPunct="1">
              <a:spcBef>
                <a:spcPct val="0"/>
              </a:spcBef>
            </a:pPr>
            <a:endParaRPr lang="en-AU" dirty="0" smtClean="0"/>
          </a:p>
          <a:p>
            <a:pPr defTabSz="875447" eaLnBrk="1" hangingPunct="1">
              <a:spcBef>
                <a:spcPct val="0"/>
              </a:spcBef>
              <a:defRPr/>
            </a:pPr>
            <a:r>
              <a:rPr lang="en-AU" sz="1100" dirty="0"/>
              <a:t>For points to be allocated on Table 5 – Mental Health Function at all it needs to be that a diagnosis has been made by a </a:t>
            </a:r>
            <a:r>
              <a:rPr lang="en-AU" sz="1100" b="1" dirty="0"/>
              <a:t>psychiatrist </a:t>
            </a:r>
            <a:r>
              <a:rPr lang="en-AU" sz="1100" dirty="0"/>
              <a:t>or a </a:t>
            </a:r>
            <a:r>
              <a:rPr lang="en-AU" sz="1100" b="1" dirty="0"/>
              <a:t>clinical psychologist</a:t>
            </a:r>
            <a:r>
              <a:rPr lang="en-AU" sz="1100" dirty="0"/>
              <a:t>. If this has not yet happened the client may need to obtain a diagnosis and then make a new claim as well as requesting an appeal.</a:t>
            </a:r>
          </a:p>
          <a:p>
            <a:pPr eaLnBrk="1" hangingPunct="1">
              <a:spcBef>
                <a:spcPct val="0"/>
              </a:spcBef>
            </a:pPr>
            <a:endParaRPr lang="en-AU"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Date Placeholder 3"/>
          <p:cNvSpPr>
            <a:spLocks noGrp="1"/>
          </p:cNvSpPr>
          <p:nvPr>
            <p:ph type="dt" sz="half" idx="10"/>
          </p:nvPr>
        </p:nvSpPr>
        <p:spPr/>
        <p:txBody>
          <a:bodyPr/>
          <a:lstStyle>
            <a:lvl1pPr>
              <a:defRPr/>
            </a:lvl1pPr>
          </a:lstStyle>
          <a:p>
            <a:pPr>
              <a:defRPr/>
            </a:pPr>
            <a:fld id="{222C0178-A417-4402-85D1-54177B6E4FAA}" type="datetime1">
              <a:rPr lang="en-AU"/>
              <a:pPr>
                <a:defRPr/>
              </a:pPr>
              <a:t>20/08/2013</a:t>
            </a:fld>
            <a:endParaRPr lang="en-AU"/>
          </a:p>
        </p:txBody>
      </p:sp>
      <p:sp>
        <p:nvSpPr>
          <p:cNvPr id="5" name="Footer Placeholder 4"/>
          <p:cNvSpPr>
            <a:spLocks noGrp="1"/>
          </p:cNvSpPr>
          <p:nvPr>
            <p:ph type="ftr" sz="quarter" idx="11"/>
          </p:nvPr>
        </p:nvSpPr>
        <p:spPr/>
        <p:txBody>
          <a:bodyPr/>
          <a:lstStyle>
            <a:lvl1pPr>
              <a:defRPr/>
            </a:lvl1pPr>
          </a:lstStyle>
          <a:p>
            <a:endParaRPr lang="en-AU"/>
          </a:p>
        </p:txBody>
      </p:sp>
      <p:sp>
        <p:nvSpPr>
          <p:cNvPr id="6" name="Slide Number Placeholder 5"/>
          <p:cNvSpPr>
            <a:spLocks noGrp="1"/>
          </p:cNvSpPr>
          <p:nvPr>
            <p:ph type="sldNum" sz="quarter" idx="12"/>
          </p:nvPr>
        </p:nvSpPr>
        <p:spPr/>
        <p:txBody>
          <a:bodyPr/>
          <a:lstStyle>
            <a:lvl1pPr>
              <a:defRPr/>
            </a:lvl1pPr>
          </a:lstStyle>
          <a:p>
            <a:pPr>
              <a:defRPr/>
            </a:pPr>
            <a:fld id="{063A4E92-E677-4825-8C35-C2F54E4EEA16}" type="slidenum">
              <a:rPr lang="en-AU"/>
              <a:pPr>
                <a:defRPr/>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41F92D7-6755-47B4-AE2D-1A1A1D650514}" type="datetime1">
              <a:rPr lang="en-AU"/>
              <a:pPr>
                <a:defRPr/>
              </a:pPr>
              <a:t>20/08/2013</a:t>
            </a:fld>
            <a:endParaRPr lang="en-AU"/>
          </a:p>
        </p:txBody>
      </p:sp>
      <p:sp>
        <p:nvSpPr>
          <p:cNvPr id="6" name="Footer Placeholder 4"/>
          <p:cNvSpPr>
            <a:spLocks noGrp="1"/>
          </p:cNvSpPr>
          <p:nvPr>
            <p:ph type="ftr" sz="quarter" idx="11"/>
          </p:nvPr>
        </p:nvSpPr>
        <p:spPr/>
        <p:txBody>
          <a:bodyPr/>
          <a:lstStyle>
            <a:lvl1pPr>
              <a:defRPr/>
            </a:lvl1pPr>
          </a:lstStyle>
          <a:p>
            <a:endParaRPr lang="en-AU"/>
          </a:p>
        </p:txBody>
      </p:sp>
      <p:sp>
        <p:nvSpPr>
          <p:cNvPr id="7" name="Slide Number Placeholder 5"/>
          <p:cNvSpPr>
            <a:spLocks noGrp="1"/>
          </p:cNvSpPr>
          <p:nvPr>
            <p:ph type="sldNum" sz="quarter" idx="12"/>
          </p:nvPr>
        </p:nvSpPr>
        <p:spPr/>
        <p:txBody>
          <a:bodyPr/>
          <a:lstStyle>
            <a:lvl1pPr>
              <a:defRPr/>
            </a:lvl1pPr>
          </a:lstStyle>
          <a:p>
            <a:pPr>
              <a:defRPr/>
            </a:pPr>
            <a:fld id="{8F061A3B-2F46-4854-BCCA-2037A7A953DE}" type="slidenum">
              <a:rPr lang="en-AU"/>
              <a:pPr>
                <a:defRPr/>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pPr>
              <a:defRPr/>
            </a:pPr>
            <a:fld id="{E6389F1B-975A-43FD-88BC-8E0152FDF9C0}" type="datetime1">
              <a:rPr lang="en-AU"/>
              <a:pPr>
                <a:defRPr/>
              </a:pPr>
              <a:t>20/08/2013</a:t>
            </a:fld>
            <a:endParaRPr lang="en-AU"/>
          </a:p>
        </p:txBody>
      </p:sp>
      <p:sp>
        <p:nvSpPr>
          <p:cNvPr id="5" name="Footer Placeholder 4"/>
          <p:cNvSpPr>
            <a:spLocks noGrp="1"/>
          </p:cNvSpPr>
          <p:nvPr>
            <p:ph type="ftr" sz="quarter" idx="11"/>
          </p:nvPr>
        </p:nvSpPr>
        <p:spPr/>
        <p:txBody>
          <a:bodyPr/>
          <a:lstStyle>
            <a:lvl1pPr>
              <a:defRPr/>
            </a:lvl1pPr>
          </a:lstStyle>
          <a:p>
            <a:endParaRPr lang="en-AU"/>
          </a:p>
        </p:txBody>
      </p:sp>
      <p:sp>
        <p:nvSpPr>
          <p:cNvPr id="6" name="Slide Number Placeholder 5"/>
          <p:cNvSpPr>
            <a:spLocks noGrp="1"/>
          </p:cNvSpPr>
          <p:nvPr>
            <p:ph type="sldNum" sz="quarter" idx="12"/>
          </p:nvPr>
        </p:nvSpPr>
        <p:spPr/>
        <p:txBody>
          <a:bodyPr/>
          <a:lstStyle>
            <a:lvl1pPr>
              <a:defRPr/>
            </a:lvl1pPr>
          </a:lstStyle>
          <a:p>
            <a:pPr>
              <a:defRPr/>
            </a:pPr>
            <a:fld id="{917835FF-3A88-4DEC-9320-9A69ED1A877B}" type="slidenum">
              <a:rPr lang="en-AU"/>
              <a:pPr>
                <a:defRPr/>
              </a:pPr>
              <a:t>‹#›</a:t>
            </a:fld>
            <a:endParaRPr lang="en-A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pPr>
              <a:defRPr/>
            </a:pPr>
            <a:fld id="{90BBBF9C-162F-434A-8644-A431F7BA4A66}" type="datetime1">
              <a:rPr lang="en-AU"/>
              <a:pPr>
                <a:defRPr/>
              </a:pPr>
              <a:t>20/08/2013</a:t>
            </a:fld>
            <a:endParaRPr lang="en-AU"/>
          </a:p>
        </p:txBody>
      </p:sp>
      <p:sp>
        <p:nvSpPr>
          <p:cNvPr id="5" name="Footer Placeholder 4"/>
          <p:cNvSpPr>
            <a:spLocks noGrp="1"/>
          </p:cNvSpPr>
          <p:nvPr>
            <p:ph type="ftr" sz="quarter" idx="11"/>
          </p:nvPr>
        </p:nvSpPr>
        <p:spPr/>
        <p:txBody>
          <a:bodyPr/>
          <a:lstStyle>
            <a:lvl1pPr>
              <a:defRPr/>
            </a:lvl1pPr>
          </a:lstStyle>
          <a:p>
            <a:endParaRPr lang="en-AU"/>
          </a:p>
        </p:txBody>
      </p:sp>
      <p:sp>
        <p:nvSpPr>
          <p:cNvPr id="6" name="Slide Number Placeholder 5"/>
          <p:cNvSpPr>
            <a:spLocks noGrp="1"/>
          </p:cNvSpPr>
          <p:nvPr>
            <p:ph type="sldNum" sz="quarter" idx="12"/>
          </p:nvPr>
        </p:nvSpPr>
        <p:spPr/>
        <p:txBody>
          <a:bodyPr/>
          <a:lstStyle>
            <a:lvl1pPr>
              <a:defRPr/>
            </a:lvl1pPr>
          </a:lstStyle>
          <a:p>
            <a:pPr>
              <a:defRPr/>
            </a:pPr>
            <a:fld id="{6C9FA2E2-2892-4615-81BF-7BAECBBA5F0A}" type="slidenum">
              <a:rPr lang="en-AU"/>
              <a:pPr>
                <a:defRPr/>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lvl1pPr>
              <a:defRPr/>
            </a:lvl1pPr>
          </a:lstStyle>
          <a:p>
            <a:pPr>
              <a:defRPr/>
            </a:pPr>
            <a:fld id="{D9F4853D-712F-4DCF-9A06-44EF07396388}" type="datetime1">
              <a:rPr lang="en-AU"/>
              <a:pPr>
                <a:defRPr/>
              </a:pPr>
              <a:t>20/08/2013</a:t>
            </a:fld>
            <a:endParaRPr lang="en-AU"/>
          </a:p>
        </p:txBody>
      </p:sp>
      <p:sp>
        <p:nvSpPr>
          <p:cNvPr id="5" name="Footer Placeholder 4"/>
          <p:cNvSpPr>
            <a:spLocks noGrp="1"/>
          </p:cNvSpPr>
          <p:nvPr>
            <p:ph type="ftr" sz="quarter" idx="11"/>
          </p:nvPr>
        </p:nvSpPr>
        <p:spPr/>
        <p:txBody>
          <a:bodyPr/>
          <a:lstStyle>
            <a:lvl1pPr>
              <a:defRPr/>
            </a:lvl1pPr>
          </a:lstStyle>
          <a:p>
            <a:endParaRPr lang="en-AU"/>
          </a:p>
        </p:txBody>
      </p:sp>
      <p:sp>
        <p:nvSpPr>
          <p:cNvPr id="6" name="Slide Number Placeholder 5"/>
          <p:cNvSpPr>
            <a:spLocks noGrp="1"/>
          </p:cNvSpPr>
          <p:nvPr>
            <p:ph type="sldNum" sz="quarter" idx="12"/>
          </p:nvPr>
        </p:nvSpPr>
        <p:spPr/>
        <p:txBody>
          <a:bodyPr/>
          <a:lstStyle>
            <a:lvl1pPr>
              <a:defRPr/>
            </a:lvl1pPr>
          </a:lstStyle>
          <a:p>
            <a:pPr>
              <a:defRPr/>
            </a:pPr>
            <a:fld id="{EA2772E4-A048-4166-9E80-34BE7C91212E}" type="slidenum">
              <a:rPr lang="en-AU"/>
              <a:pPr>
                <a:defRPr/>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6"/>
          <p:cNvSpPr/>
          <p:nvPr userDrawn="1"/>
        </p:nvSpPr>
        <p:spPr>
          <a:xfrm>
            <a:off x="0" y="0"/>
            <a:ext cx="323850" cy="6858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AU"/>
          </a:p>
        </p:txBody>
      </p:sp>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Date Placeholder 3"/>
          <p:cNvSpPr>
            <a:spLocks noGrp="1"/>
          </p:cNvSpPr>
          <p:nvPr>
            <p:ph type="dt" sz="half" idx="10"/>
          </p:nvPr>
        </p:nvSpPr>
        <p:spPr/>
        <p:txBody>
          <a:bodyPr/>
          <a:lstStyle>
            <a:lvl1pPr>
              <a:defRPr/>
            </a:lvl1pPr>
          </a:lstStyle>
          <a:p>
            <a:pPr>
              <a:defRPr/>
            </a:pPr>
            <a:fld id="{8AE42801-3400-4C7E-AA3C-9DE9C14D5680}" type="datetime1">
              <a:rPr lang="en-AU"/>
              <a:pPr>
                <a:defRPr/>
              </a:pPr>
              <a:t>20/08/2013</a:t>
            </a:fld>
            <a:endParaRPr lang="en-AU"/>
          </a:p>
        </p:txBody>
      </p:sp>
      <p:sp>
        <p:nvSpPr>
          <p:cNvPr id="6" name="Footer Placeholder 4"/>
          <p:cNvSpPr>
            <a:spLocks noGrp="1"/>
          </p:cNvSpPr>
          <p:nvPr>
            <p:ph type="ftr" sz="quarter" idx="11"/>
          </p:nvPr>
        </p:nvSpPr>
        <p:spPr/>
        <p:txBody>
          <a:bodyPr/>
          <a:lstStyle>
            <a:lvl1pPr>
              <a:defRPr/>
            </a:lvl1pPr>
          </a:lstStyle>
          <a:p>
            <a:endParaRPr lang="en-AU"/>
          </a:p>
        </p:txBody>
      </p:sp>
      <p:sp>
        <p:nvSpPr>
          <p:cNvPr id="7" name="Slide Number Placeholder 5"/>
          <p:cNvSpPr>
            <a:spLocks noGrp="1"/>
          </p:cNvSpPr>
          <p:nvPr>
            <p:ph type="sldNum" sz="quarter" idx="12"/>
          </p:nvPr>
        </p:nvSpPr>
        <p:spPr/>
        <p:txBody>
          <a:bodyPr/>
          <a:lstStyle>
            <a:lvl1pPr>
              <a:defRPr/>
            </a:lvl1pPr>
          </a:lstStyle>
          <a:p>
            <a:pPr>
              <a:defRPr/>
            </a:pPr>
            <a:fld id="{C7B91C66-2B90-4C2D-BDBA-B8766AB7C509}" type="slidenum">
              <a:rPr lang="en-AU"/>
              <a:pPr>
                <a:defRPr/>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3990078-652D-4DB6-8F08-ADDDAA6AB8A6}" type="datetime1">
              <a:rPr lang="en-AU"/>
              <a:pPr>
                <a:defRPr/>
              </a:pPr>
              <a:t>20/08/2013</a:t>
            </a:fld>
            <a:endParaRPr lang="en-AU"/>
          </a:p>
        </p:txBody>
      </p:sp>
      <p:sp>
        <p:nvSpPr>
          <p:cNvPr id="5" name="Footer Placeholder 4"/>
          <p:cNvSpPr>
            <a:spLocks noGrp="1"/>
          </p:cNvSpPr>
          <p:nvPr>
            <p:ph type="ftr" sz="quarter" idx="11"/>
          </p:nvPr>
        </p:nvSpPr>
        <p:spPr/>
        <p:txBody>
          <a:bodyPr/>
          <a:lstStyle>
            <a:lvl1pPr>
              <a:defRPr/>
            </a:lvl1pPr>
          </a:lstStyle>
          <a:p>
            <a:endParaRPr lang="en-AU"/>
          </a:p>
        </p:txBody>
      </p:sp>
      <p:sp>
        <p:nvSpPr>
          <p:cNvPr id="6" name="Slide Number Placeholder 5"/>
          <p:cNvSpPr>
            <a:spLocks noGrp="1"/>
          </p:cNvSpPr>
          <p:nvPr>
            <p:ph type="sldNum" sz="quarter" idx="12"/>
          </p:nvPr>
        </p:nvSpPr>
        <p:spPr/>
        <p:txBody>
          <a:bodyPr/>
          <a:lstStyle>
            <a:lvl1pPr>
              <a:defRPr/>
            </a:lvl1pPr>
          </a:lstStyle>
          <a:p>
            <a:pPr>
              <a:defRPr/>
            </a:pPr>
            <a:fld id="{89975DDC-ADC8-444D-924A-A06B9B3D70C4}" type="slidenum">
              <a:rPr lang="en-AU"/>
              <a:pPr>
                <a:defRPr/>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3"/>
          <p:cNvSpPr>
            <a:spLocks noGrp="1"/>
          </p:cNvSpPr>
          <p:nvPr>
            <p:ph type="dt" sz="half" idx="10"/>
          </p:nvPr>
        </p:nvSpPr>
        <p:spPr/>
        <p:txBody>
          <a:bodyPr/>
          <a:lstStyle>
            <a:lvl1pPr>
              <a:defRPr/>
            </a:lvl1pPr>
          </a:lstStyle>
          <a:p>
            <a:pPr>
              <a:defRPr/>
            </a:pPr>
            <a:fld id="{2DB5BA2C-10AC-4CC6-B5C3-EA0CA3C978DC}" type="datetime1">
              <a:rPr lang="en-AU"/>
              <a:pPr>
                <a:defRPr/>
              </a:pPr>
              <a:t>20/08/2013</a:t>
            </a:fld>
            <a:endParaRPr lang="en-AU"/>
          </a:p>
        </p:txBody>
      </p:sp>
      <p:sp>
        <p:nvSpPr>
          <p:cNvPr id="6" name="Footer Placeholder 4"/>
          <p:cNvSpPr>
            <a:spLocks noGrp="1"/>
          </p:cNvSpPr>
          <p:nvPr>
            <p:ph type="ftr" sz="quarter" idx="11"/>
          </p:nvPr>
        </p:nvSpPr>
        <p:spPr/>
        <p:txBody>
          <a:bodyPr/>
          <a:lstStyle>
            <a:lvl1pPr>
              <a:defRPr/>
            </a:lvl1pPr>
          </a:lstStyle>
          <a:p>
            <a:endParaRPr lang="en-AU"/>
          </a:p>
        </p:txBody>
      </p:sp>
      <p:sp>
        <p:nvSpPr>
          <p:cNvPr id="7" name="Slide Number Placeholder 5"/>
          <p:cNvSpPr>
            <a:spLocks noGrp="1"/>
          </p:cNvSpPr>
          <p:nvPr>
            <p:ph type="sldNum" sz="quarter" idx="12"/>
          </p:nvPr>
        </p:nvSpPr>
        <p:spPr/>
        <p:txBody>
          <a:bodyPr/>
          <a:lstStyle>
            <a:lvl1pPr>
              <a:defRPr/>
            </a:lvl1pPr>
          </a:lstStyle>
          <a:p>
            <a:pPr>
              <a:defRPr/>
            </a:pPr>
            <a:fld id="{5D3BBD3C-5C9C-4A42-9B5D-A49981C8F92D}" type="slidenum">
              <a:rPr lang="en-AU"/>
              <a:pPr>
                <a:defRPr/>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3"/>
          <p:cNvSpPr>
            <a:spLocks noGrp="1"/>
          </p:cNvSpPr>
          <p:nvPr>
            <p:ph type="dt" sz="half" idx="10"/>
          </p:nvPr>
        </p:nvSpPr>
        <p:spPr/>
        <p:txBody>
          <a:bodyPr/>
          <a:lstStyle>
            <a:lvl1pPr>
              <a:defRPr/>
            </a:lvl1pPr>
          </a:lstStyle>
          <a:p>
            <a:pPr>
              <a:defRPr/>
            </a:pPr>
            <a:fld id="{0EDC7F1C-5516-43AA-AAC6-8522F1242053}" type="datetime1">
              <a:rPr lang="en-AU"/>
              <a:pPr>
                <a:defRPr/>
              </a:pPr>
              <a:t>20/08/2013</a:t>
            </a:fld>
            <a:endParaRPr lang="en-AU"/>
          </a:p>
        </p:txBody>
      </p:sp>
      <p:sp>
        <p:nvSpPr>
          <p:cNvPr id="8" name="Footer Placeholder 4"/>
          <p:cNvSpPr>
            <a:spLocks noGrp="1"/>
          </p:cNvSpPr>
          <p:nvPr>
            <p:ph type="ftr" sz="quarter" idx="11"/>
          </p:nvPr>
        </p:nvSpPr>
        <p:spPr/>
        <p:txBody>
          <a:bodyPr/>
          <a:lstStyle>
            <a:lvl1pPr>
              <a:defRPr/>
            </a:lvl1pPr>
          </a:lstStyle>
          <a:p>
            <a:endParaRPr lang="en-AU"/>
          </a:p>
        </p:txBody>
      </p:sp>
      <p:sp>
        <p:nvSpPr>
          <p:cNvPr id="9" name="Slide Number Placeholder 5"/>
          <p:cNvSpPr>
            <a:spLocks noGrp="1"/>
          </p:cNvSpPr>
          <p:nvPr>
            <p:ph type="sldNum" sz="quarter" idx="12"/>
          </p:nvPr>
        </p:nvSpPr>
        <p:spPr/>
        <p:txBody>
          <a:bodyPr/>
          <a:lstStyle>
            <a:lvl1pPr>
              <a:defRPr/>
            </a:lvl1pPr>
          </a:lstStyle>
          <a:p>
            <a:pPr>
              <a:defRPr/>
            </a:pPr>
            <a:fld id="{C25D4D30-46F1-4377-BC9C-D069CC8B2024}" type="slidenum">
              <a:rPr lang="en-AU"/>
              <a:pPr>
                <a:defRPr/>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3"/>
          <p:cNvSpPr>
            <a:spLocks noGrp="1"/>
          </p:cNvSpPr>
          <p:nvPr>
            <p:ph type="dt" sz="half" idx="10"/>
          </p:nvPr>
        </p:nvSpPr>
        <p:spPr/>
        <p:txBody>
          <a:bodyPr/>
          <a:lstStyle>
            <a:lvl1pPr>
              <a:defRPr/>
            </a:lvl1pPr>
          </a:lstStyle>
          <a:p>
            <a:pPr>
              <a:defRPr/>
            </a:pPr>
            <a:fld id="{A758B203-CCF2-4078-BAA1-606411E93588}" type="datetime1">
              <a:rPr lang="en-AU"/>
              <a:pPr>
                <a:defRPr/>
              </a:pPr>
              <a:t>20/08/2013</a:t>
            </a:fld>
            <a:endParaRPr lang="en-AU"/>
          </a:p>
        </p:txBody>
      </p:sp>
      <p:sp>
        <p:nvSpPr>
          <p:cNvPr id="4" name="Footer Placeholder 4"/>
          <p:cNvSpPr>
            <a:spLocks noGrp="1"/>
          </p:cNvSpPr>
          <p:nvPr>
            <p:ph type="ftr" sz="quarter" idx="11"/>
          </p:nvPr>
        </p:nvSpPr>
        <p:spPr/>
        <p:txBody>
          <a:bodyPr/>
          <a:lstStyle>
            <a:lvl1pPr>
              <a:defRPr/>
            </a:lvl1pPr>
          </a:lstStyle>
          <a:p>
            <a:endParaRPr lang="en-AU"/>
          </a:p>
        </p:txBody>
      </p:sp>
      <p:sp>
        <p:nvSpPr>
          <p:cNvPr id="5" name="Slide Number Placeholder 5"/>
          <p:cNvSpPr>
            <a:spLocks noGrp="1"/>
          </p:cNvSpPr>
          <p:nvPr>
            <p:ph type="sldNum" sz="quarter" idx="12"/>
          </p:nvPr>
        </p:nvSpPr>
        <p:spPr/>
        <p:txBody>
          <a:bodyPr/>
          <a:lstStyle>
            <a:lvl1pPr>
              <a:defRPr/>
            </a:lvl1pPr>
          </a:lstStyle>
          <a:p>
            <a:pPr>
              <a:defRPr/>
            </a:pPr>
            <a:fld id="{EEF9CCF4-B326-4187-B94D-D200CA839712}" type="slidenum">
              <a:rPr lang="en-AU"/>
              <a:pPr>
                <a:defRPr/>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12AB3BA-28DE-42CB-92A8-9421D5FB565E}" type="datetime1">
              <a:rPr lang="en-AU"/>
              <a:pPr>
                <a:defRPr/>
              </a:pPr>
              <a:t>20/08/2013</a:t>
            </a:fld>
            <a:endParaRPr lang="en-AU"/>
          </a:p>
        </p:txBody>
      </p:sp>
      <p:sp>
        <p:nvSpPr>
          <p:cNvPr id="3" name="Footer Placeholder 4"/>
          <p:cNvSpPr>
            <a:spLocks noGrp="1"/>
          </p:cNvSpPr>
          <p:nvPr>
            <p:ph type="ftr" sz="quarter" idx="11"/>
          </p:nvPr>
        </p:nvSpPr>
        <p:spPr/>
        <p:txBody>
          <a:bodyPr/>
          <a:lstStyle>
            <a:lvl1pPr>
              <a:defRPr/>
            </a:lvl1pPr>
          </a:lstStyle>
          <a:p>
            <a:endParaRPr lang="en-AU"/>
          </a:p>
        </p:txBody>
      </p:sp>
      <p:sp>
        <p:nvSpPr>
          <p:cNvPr id="4" name="Slide Number Placeholder 5"/>
          <p:cNvSpPr>
            <a:spLocks noGrp="1"/>
          </p:cNvSpPr>
          <p:nvPr>
            <p:ph type="sldNum" sz="quarter" idx="12"/>
          </p:nvPr>
        </p:nvSpPr>
        <p:spPr/>
        <p:txBody>
          <a:bodyPr/>
          <a:lstStyle>
            <a:lvl1pPr>
              <a:defRPr/>
            </a:lvl1pPr>
          </a:lstStyle>
          <a:p>
            <a:pPr>
              <a:defRPr/>
            </a:pPr>
            <a:fld id="{0A52CF02-FF8D-48C4-90B1-933272A3454F}" type="slidenum">
              <a:rPr lang="en-AU"/>
              <a:pPr>
                <a:defRPr/>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8C845E6-FE7A-455F-A10F-11D583AE5B82}" type="datetime1">
              <a:rPr lang="en-AU"/>
              <a:pPr>
                <a:defRPr/>
              </a:pPr>
              <a:t>20/08/2013</a:t>
            </a:fld>
            <a:endParaRPr lang="en-AU"/>
          </a:p>
        </p:txBody>
      </p:sp>
      <p:sp>
        <p:nvSpPr>
          <p:cNvPr id="6" name="Footer Placeholder 4"/>
          <p:cNvSpPr>
            <a:spLocks noGrp="1"/>
          </p:cNvSpPr>
          <p:nvPr>
            <p:ph type="ftr" sz="quarter" idx="11"/>
          </p:nvPr>
        </p:nvSpPr>
        <p:spPr/>
        <p:txBody>
          <a:bodyPr/>
          <a:lstStyle>
            <a:lvl1pPr>
              <a:defRPr/>
            </a:lvl1pPr>
          </a:lstStyle>
          <a:p>
            <a:endParaRPr lang="en-AU"/>
          </a:p>
        </p:txBody>
      </p:sp>
      <p:sp>
        <p:nvSpPr>
          <p:cNvPr id="7" name="Slide Number Placeholder 5"/>
          <p:cNvSpPr>
            <a:spLocks noGrp="1"/>
          </p:cNvSpPr>
          <p:nvPr>
            <p:ph type="sldNum" sz="quarter" idx="12"/>
          </p:nvPr>
        </p:nvSpPr>
        <p:spPr/>
        <p:txBody>
          <a:bodyPr/>
          <a:lstStyle>
            <a:lvl1pPr>
              <a:defRPr/>
            </a:lvl1pPr>
          </a:lstStyle>
          <a:p>
            <a:pPr>
              <a:defRPr/>
            </a:pPr>
            <a:fld id="{67BADDC8-F5C9-43DF-AF97-0356D3D4B5D4}" type="slidenum">
              <a:rPr lang="en-AU"/>
              <a:pPr>
                <a:defRPr/>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AU"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E23EF46-6D16-4B82-BF09-0BB332AFE789}" type="datetime1">
              <a:rPr lang="en-AU"/>
              <a:pPr>
                <a:defRPr/>
              </a:pPr>
              <a:t>20/08/2013</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Tahoma" pitchFamily="34" charset="0"/>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DDC17E2A-338D-432D-A696-E3E74075162F}" type="slidenum">
              <a:rPr lang="en-AU"/>
              <a:pPr>
                <a:defRPr/>
              </a:pPr>
              <a:t>‹#›</a:t>
            </a:fld>
            <a:endParaRPr lang="en-AU"/>
          </a:p>
        </p:txBody>
      </p:sp>
      <p:sp>
        <p:nvSpPr>
          <p:cNvPr id="7" name="Rectangle 6"/>
          <p:cNvSpPr/>
          <p:nvPr userDrawn="1"/>
        </p:nvSpPr>
        <p:spPr>
          <a:xfrm>
            <a:off x="0" y="0"/>
            <a:ext cx="323850" cy="6858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AU"/>
          </a:p>
        </p:txBody>
      </p:sp>
      <p:pic>
        <p:nvPicPr>
          <p:cNvPr id="1032" name="Picture 3" descr="P:\StaffFolders\Nicole\Publications and Logos\2007 New Artwork\Logo and Artwork\Accent Press - no background WRC spot.gif"/>
          <p:cNvPicPr>
            <a:picLocks noChangeAspect="1" noChangeArrowheads="1"/>
          </p:cNvPicPr>
          <p:nvPr userDrawn="1"/>
        </p:nvPicPr>
        <p:blipFill>
          <a:blip r:embed="rId14" cstate="print"/>
          <a:srcRect/>
          <a:stretch>
            <a:fillRect/>
          </a:stretch>
        </p:blipFill>
        <p:spPr bwMode="auto">
          <a:xfrm>
            <a:off x="468313" y="5949950"/>
            <a:ext cx="1511300" cy="5318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3" r:id="rId1"/>
    <p:sldLayoutId id="2147483664" r:id="rId2"/>
    <p:sldLayoutId id="214748367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Tahoma" pitchFamily="34" charset="0"/>
        </a:defRPr>
      </a:lvl2pPr>
      <a:lvl3pPr algn="ctr" rtl="0" eaLnBrk="0" fontAlgn="base" hangingPunct="0">
        <a:spcBef>
          <a:spcPct val="0"/>
        </a:spcBef>
        <a:spcAft>
          <a:spcPct val="0"/>
        </a:spcAft>
        <a:defRPr sz="4400">
          <a:solidFill>
            <a:schemeClr val="tx1"/>
          </a:solidFill>
          <a:latin typeface="Tahoma" pitchFamily="34" charset="0"/>
        </a:defRPr>
      </a:lvl3pPr>
      <a:lvl4pPr algn="ctr" rtl="0" eaLnBrk="0" fontAlgn="base" hangingPunct="0">
        <a:spcBef>
          <a:spcPct val="0"/>
        </a:spcBef>
        <a:spcAft>
          <a:spcPct val="0"/>
        </a:spcAft>
        <a:defRPr sz="4400">
          <a:solidFill>
            <a:schemeClr val="tx1"/>
          </a:solidFill>
          <a:latin typeface="Tahoma" pitchFamily="34" charset="0"/>
        </a:defRPr>
      </a:lvl4pPr>
      <a:lvl5pPr algn="ctr" rtl="0" eaLnBrk="0" fontAlgn="base" hangingPunct="0">
        <a:spcBef>
          <a:spcPct val="0"/>
        </a:spcBef>
        <a:spcAft>
          <a:spcPct val="0"/>
        </a:spcAft>
        <a:defRPr sz="4400">
          <a:solidFill>
            <a:schemeClr val="tx1"/>
          </a:solidFill>
          <a:latin typeface="Tahoma" pitchFamily="34" charset="0"/>
        </a:defRPr>
      </a:lvl5pPr>
      <a:lvl6pPr marL="457200" algn="ctr" rtl="0" fontAlgn="base">
        <a:spcBef>
          <a:spcPct val="0"/>
        </a:spcBef>
        <a:spcAft>
          <a:spcPct val="0"/>
        </a:spcAft>
        <a:defRPr sz="4400">
          <a:solidFill>
            <a:schemeClr val="tx1"/>
          </a:solidFill>
          <a:latin typeface="Tahoma" pitchFamily="34" charset="0"/>
        </a:defRPr>
      </a:lvl6pPr>
      <a:lvl7pPr marL="914400" algn="ctr" rtl="0" fontAlgn="base">
        <a:spcBef>
          <a:spcPct val="0"/>
        </a:spcBef>
        <a:spcAft>
          <a:spcPct val="0"/>
        </a:spcAft>
        <a:defRPr sz="4400">
          <a:solidFill>
            <a:schemeClr val="tx1"/>
          </a:solidFill>
          <a:latin typeface="Tahoma" pitchFamily="34" charset="0"/>
        </a:defRPr>
      </a:lvl7pPr>
      <a:lvl8pPr marL="1371600" algn="ctr" rtl="0" fontAlgn="base">
        <a:spcBef>
          <a:spcPct val="0"/>
        </a:spcBef>
        <a:spcAft>
          <a:spcPct val="0"/>
        </a:spcAft>
        <a:defRPr sz="4400">
          <a:solidFill>
            <a:schemeClr val="tx1"/>
          </a:solidFill>
          <a:latin typeface="Tahoma" pitchFamily="34" charset="0"/>
        </a:defRPr>
      </a:lvl8pPr>
      <a:lvl9pPr marL="1828800" algn="ctr" rtl="0" fontAlgn="base">
        <a:spcBef>
          <a:spcPct val="0"/>
        </a:spcBef>
        <a:spcAft>
          <a:spcPct val="0"/>
        </a:spcAft>
        <a:defRPr sz="4400">
          <a:solidFill>
            <a:schemeClr val="tx1"/>
          </a:solidFill>
          <a:latin typeface="Tahoma"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mailto:wrcqld@wrcqld.org.au" TargetMode="External"/><Relationship Id="rId2" Type="http://schemas.openxmlformats.org/officeDocument/2006/relationships/notesSlide" Target="../notesSlides/notesSlide21.xml"/><Relationship Id="rId1" Type="http://schemas.openxmlformats.org/officeDocument/2006/relationships/slideLayout" Target="../slideLayouts/slideLayout3.xml"/><Relationship Id="rId4" Type="http://schemas.openxmlformats.org/officeDocument/2006/relationships/hyperlink" Target="http://www.wrcqld.org.au/"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4A264825-E46C-40FF-89A4-3F7312595A63}" type="slidenum">
              <a:rPr lang="en-AU"/>
              <a:pPr>
                <a:defRPr/>
              </a:pPr>
              <a:t>1</a:t>
            </a:fld>
            <a:endParaRPr lang="en-AU"/>
          </a:p>
        </p:txBody>
      </p:sp>
      <p:sp>
        <p:nvSpPr>
          <p:cNvPr id="3074" name="Title 3"/>
          <p:cNvSpPr>
            <a:spLocks noGrp="1"/>
          </p:cNvSpPr>
          <p:nvPr>
            <p:ph type="ctrTitle"/>
          </p:nvPr>
        </p:nvSpPr>
        <p:spPr>
          <a:xfrm>
            <a:off x="684213" y="1844675"/>
            <a:ext cx="7772400" cy="1470025"/>
          </a:xfrm>
        </p:spPr>
        <p:txBody>
          <a:bodyPr/>
          <a:lstStyle/>
          <a:p>
            <a:pPr eaLnBrk="1" hangingPunct="1"/>
            <a:r>
              <a:rPr lang="en-AU" b="1" dirty="0" smtClean="0"/>
              <a:t>Disability Support Pension</a:t>
            </a:r>
          </a:p>
        </p:txBody>
      </p:sp>
      <p:sp>
        <p:nvSpPr>
          <p:cNvPr id="3075" name="Subtitle 4"/>
          <p:cNvSpPr>
            <a:spLocks noGrp="1"/>
          </p:cNvSpPr>
          <p:nvPr>
            <p:ph type="subTitle" idx="1"/>
          </p:nvPr>
        </p:nvSpPr>
        <p:spPr/>
        <p:txBody>
          <a:bodyPr/>
          <a:lstStyle/>
          <a:p>
            <a:pPr eaLnBrk="1" hangingPunct="1"/>
            <a:r>
              <a:rPr lang="en-AU" dirty="0" smtClean="0">
                <a:solidFill>
                  <a:schemeClr val="tx1"/>
                </a:solidFill>
              </a:rPr>
              <a:t>Welfare Rights Centre Qld</a:t>
            </a:r>
          </a:p>
          <a:p>
            <a:r>
              <a:rPr lang="en-AU" dirty="0"/>
              <a:t>Bryony </a:t>
            </a:r>
            <a:r>
              <a:rPr lang="en-AU" dirty="0" smtClean="0"/>
              <a:t>Walters</a:t>
            </a:r>
            <a:endParaRPr lang="en-AU" dirty="0" smtClean="0">
              <a:solidFill>
                <a:schemeClr val="tx1"/>
              </a:solidFill>
            </a:endParaRPr>
          </a:p>
        </p:txBody>
      </p:sp>
    </p:spTree>
    <p:extLst>
      <p:ext uri="{BB962C8B-B14F-4D97-AF65-F5344CB8AC3E}">
        <p14:creationId xmlns:p14="http://schemas.microsoft.com/office/powerpoint/2010/main" val="21738849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116632"/>
            <a:ext cx="8229600" cy="5760640"/>
          </a:xfrm>
        </p:spPr>
        <p:txBody>
          <a:bodyPr/>
          <a:lstStyle/>
          <a:p>
            <a:pPr marL="0" indent="0">
              <a:buNone/>
            </a:pPr>
            <a:endParaRPr lang="en-AU" sz="2800" i="1" dirty="0" smtClean="0"/>
          </a:p>
          <a:p>
            <a:pPr marL="0" indent="0">
              <a:buNone/>
            </a:pPr>
            <a:r>
              <a:rPr lang="en-AU" sz="2800" i="1" dirty="0" smtClean="0"/>
              <a:t>Significant </a:t>
            </a:r>
            <a:r>
              <a:rPr lang="en-AU" sz="2800" i="1" dirty="0"/>
              <a:t>Functional Improvement</a:t>
            </a:r>
            <a:endParaRPr lang="en-AU" sz="2800" dirty="0"/>
          </a:p>
          <a:p>
            <a:pPr marL="0" indent="0">
              <a:buNone/>
            </a:pPr>
            <a:r>
              <a:rPr lang="en-AU" sz="2800" dirty="0"/>
              <a:t>An improvement in functioning that would allow a person to undertake </a:t>
            </a:r>
            <a:r>
              <a:rPr lang="en-AU" sz="2800" dirty="0" smtClean="0"/>
              <a:t>“work” </a:t>
            </a:r>
            <a:r>
              <a:rPr lang="en-AU" sz="2800" dirty="0"/>
              <a:t>in the next two </a:t>
            </a:r>
            <a:r>
              <a:rPr lang="en-AU" sz="2800" dirty="0" smtClean="0"/>
              <a:t>years.</a:t>
            </a:r>
          </a:p>
          <a:p>
            <a:pPr marL="0" indent="0">
              <a:buNone/>
            </a:pPr>
            <a:endParaRPr lang="en-AU" sz="2800" i="1" dirty="0" smtClean="0"/>
          </a:p>
          <a:p>
            <a:pPr marL="0" indent="0">
              <a:buNone/>
            </a:pPr>
            <a:r>
              <a:rPr lang="en-AU" sz="2800" i="1" dirty="0" smtClean="0"/>
              <a:t>Work</a:t>
            </a:r>
            <a:endParaRPr lang="en-AU" sz="2800" i="1" dirty="0" smtClean="0"/>
          </a:p>
          <a:p>
            <a:pPr marL="0" indent="0">
              <a:buNone/>
            </a:pPr>
            <a:r>
              <a:rPr lang="en-AU" sz="2800" dirty="0" smtClean="0"/>
              <a:t>Work of at </a:t>
            </a:r>
            <a:r>
              <a:rPr lang="en-AU" sz="2800" dirty="0"/>
              <a:t>least 15 hours per week, at or above the relevant minimum </a:t>
            </a:r>
            <a:r>
              <a:rPr lang="en-AU" sz="2800" dirty="0" smtClean="0"/>
              <a:t>wage, that </a:t>
            </a:r>
            <a:r>
              <a:rPr lang="en-AU" sz="2800" dirty="0"/>
              <a:t>exists (anywhere) in Australia, even if not within the person's locally accessible labour market, regardless of whether vacancies exist.</a:t>
            </a:r>
          </a:p>
          <a:p>
            <a:endParaRPr lang="en-AU" dirty="0"/>
          </a:p>
        </p:txBody>
      </p:sp>
      <p:sp>
        <p:nvSpPr>
          <p:cNvPr id="4" name="Slide Number Placeholder 3"/>
          <p:cNvSpPr>
            <a:spLocks noGrp="1"/>
          </p:cNvSpPr>
          <p:nvPr>
            <p:ph type="sldNum" sz="quarter" idx="12"/>
          </p:nvPr>
        </p:nvSpPr>
        <p:spPr/>
        <p:txBody>
          <a:bodyPr/>
          <a:lstStyle/>
          <a:p>
            <a:pPr>
              <a:defRPr/>
            </a:pPr>
            <a:fld id="{C7B91C66-2B90-4C2D-BDBA-B8766AB7C509}" type="slidenum">
              <a:rPr lang="en-AU" smtClean="0"/>
              <a:pPr>
                <a:defRPr/>
              </a:pPr>
              <a:t>10</a:t>
            </a:fld>
            <a:endParaRPr lang="en-AU"/>
          </a:p>
        </p:txBody>
      </p:sp>
    </p:spTree>
    <p:extLst>
      <p:ext uri="{BB962C8B-B14F-4D97-AF65-F5344CB8AC3E}">
        <p14:creationId xmlns:p14="http://schemas.microsoft.com/office/powerpoint/2010/main" val="10327332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4165"/>
            <a:ext cx="8229600" cy="1143000"/>
          </a:xfrm>
        </p:spPr>
        <p:txBody>
          <a:bodyPr/>
          <a:lstStyle/>
          <a:p>
            <a:r>
              <a:rPr lang="en-AU" dirty="0" smtClean="0"/>
              <a:t>Reasonable Treatment</a:t>
            </a:r>
            <a:endParaRPr lang="en-AU" dirty="0"/>
          </a:p>
        </p:txBody>
      </p:sp>
      <p:sp>
        <p:nvSpPr>
          <p:cNvPr id="3" name="Content Placeholder 2"/>
          <p:cNvSpPr>
            <a:spLocks noGrp="1"/>
          </p:cNvSpPr>
          <p:nvPr>
            <p:ph idx="1"/>
          </p:nvPr>
        </p:nvSpPr>
        <p:spPr>
          <a:xfrm>
            <a:off x="914400" y="1340768"/>
            <a:ext cx="8229600" cy="4525963"/>
          </a:xfrm>
        </p:spPr>
        <p:txBody>
          <a:bodyPr/>
          <a:lstStyle/>
          <a:p>
            <a:pPr lvl="0"/>
            <a:r>
              <a:rPr lang="en-AU" sz="2800" dirty="0" smtClean="0"/>
              <a:t>Treatment </a:t>
            </a:r>
            <a:r>
              <a:rPr lang="en-AU" sz="2800" dirty="0"/>
              <a:t>that is available at a location reasonably accessible to the person at a reasonable cost</a:t>
            </a:r>
            <a:r>
              <a:rPr lang="en-AU" sz="2800" dirty="0" smtClean="0"/>
              <a:t>.</a:t>
            </a:r>
          </a:p>
          <a:p>
            <a:pPr lvl="0"/>
            <a:r>
              <a:rPr lang="en-AU" sz="2800" dirty="0" smtClean="0"/>
              <a:t>Treatment </a:t>
            </a:r>
            <a:r>
              <a:rPr lang="en-AU" sz="2800" dirty="0"/>
              <a:t>or procedure that is of a type regularly undertaken or performed.</a:t>
            </a:r>
          </a:p>
          <a:p>
            <a:pPr lvl="0"/>
            <a:r>
              <a:rPr lang="en-AU" sz="2800" dirty="0"/>
              <a:t>Treatment that has a high success rate and where substantial improvement can be reliably expected.</a:t>
            </a:r>
          </a:p>
          <a:p>
            <a:pPr lvl="0"/>
            <a:r>
              <a:rPr lang="en-AU" sz="2800" dirty="0"/>
              <a:t>Treatment that is of a low risk nature.</a:t>
            </a:r>
          </a:p>
          <a:p>
            <a:endParaRPr lang="en-AU" dirty="0"/>
          </a:p>
        </p:txBody>
      </p:sp>
      <p:sp>
        <p:nvSpPr>
          <p:cNvPr id="4" name="Slide Number Placeholder 3"/>
          <p:cNvSpPr>
            <a:spLocks noGrp="1"/>
          </p:cNvSpPr>
          <p:nvPr>
            <p:ph type="sldNum" sz="quarter" idx="12"/>
          </p:nvPr>
        </p:nvSpPr>
        <p:spPr/>
        <p:txBody>
          <a:bodyPr/>
          <a:lstStyle/>
          <a:p>
            <a:pPr>
              <a:defRPr/>
            </a:pPr>
            <a:fld id="{C7B91C66-2B90-4C2D-BDBA-B8766AB7C509}" type="slidenum">
              <a:rPr lang="en-AU" smtClean="0"/>
              <a:pPr>
                <a:defRPr/>
              </a:pPr>
              <a:t>11</a:t>
            </a:fld>
            <a:endParaRPr lang="en-AU"/>
          </a:p>
        </p:txBody>
      </p:sp>
    </p:spTree>
    <p:extLst>
      <p:ext uri="{BB962C8B-B14F-4D97-AF65-F5344CB8AC3E}">
        <p14:creationId xmlns:p14="http://schemas.microsoft.com/office/powerpoint/2010/main" val="9297343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05B71C16-68EA-4B7F-81B6-5EC8A829F595}" type="slidenum">
              <a:rPr lang="en-AU"/>
              <a:pPr>
                <a:defRPr/>
              </a:pPr>
              <a:t>12</a:t>
            </a:fld>
            <a:endParaRPr lang="en-AU"/>
          </a:p>
        </p:txBody>
      </p:sp>
      <p:sp>
        <p:nvSpPr>
          <p:cNvPr id="48130" name="Rectangle 2"/>
          <p:cNvSpPr>
            <a:spLocks noGrp="1" noChangeArrowheads="1"/>
          </p:cNvSpPr>
          <p:nvPr>
            <p:ph type="title"/>
          </p:nvPr>
        </p:nvSpPr>
        <p:spPr>
          <a:xfrm>
            <a:off x="755576" y="17786"/>
            <a:ext cx="7776864" cy="1143000"/>
          </a:xfrm>
        </p:spPr>
        <p:txBody>
          <a:bodyPr/>
          <a:lstStyle/>
          <a:p>
            <a:pPr marL="0" indent="0" eaLnBrk="1" hangingPunct="1"/>
            <a:r>
              <a:rPr lang="en-US" dirty="0"/>
              <a:t>Continuing Inability to Work</a:t>
            </a:r>
          </a:p>
        </p:txBody>
      </p:sp>
      <p:sp>
        <p:nvSpPr>
          <p:cNvPr id="48131" name="Rectangle 3"/>
          <p:cNvSpPr>
            <a:spLocks noGrp="1" noChangeArrowheads="1"/>
          </p:cNvSpPr>
          <p:nvPr>
            <p:ph idx="1"/>
          </p:nvPr>
        </p:nvSpPr>
        <p:spPr>
          <a:xfrm>
            <a:off x="611560" y="908720"/>
            <a:ext cx="8067476" cy="5218113"/>
          </a:xfrm>
        </p:spPr>
        <p:txBody>
          <a:bodyPr/>
          <a:lstStyle/>
          <a:p>
            <a:pPr eaLnBrk="1" hangingPunct="1"/>
            <a:endParaRPr lang="en-US" sz="2800" dirty="0" smtClean="0"/>
          </a:p>
          <a:p>
            <a:pPr eaLnBrk="1" hangingPunct="1"/>
            <a:r>
              <a:rPr lang="en-AU" sz="2800" dirty="0" smtClean="0"/>
              <a:t>Decision </a:t>
            </a:r>
            <a:r>
              <a:rPr lang="en-AU" sz="2800" dirty="0"/>
              <a:t>maker must be satisfied that a person’s work capacity is </a:t>
            </a:r>
            <a:r>
              <a:rPr lang="en-AU" sz="2800" dirty="0" smtClean="0"/>
              <a:t>&lt;15hr/</a:t>
            </a:r>
            <a:r>
              <a:rPr lang="en-AU" sz="2800" dirty="0" err="1" smtClean="0"/>
              <a:t>wk</a:t>
            </a:r>
            <a:r>
              <a:rPr lang="en-AU" sz="2800" dirty="0" smtClean="0"/>
              <a:t> </a:t>
            </a:r>
            <a:r>
              <a:rPr lang="en-AU" sz="2800" dirty="0"/>
              <a:t>and will </a:t>
            </a:r>
            <a:r>
              <a:rPr lang="en-AU" sz="2800" dirty="0" smtClean="0"/>
              <a:t>remain so for </a:t>
            </a:r>
            <a:r>
              <a:rPr lang="en-AU" sz="2800" dirty="0"/>
              <a:t>the next 2 years. </a:t>
            </a:r>
            <a:endParaRPr lang="en-AU" sz="2800" dirty="0" smtClean="0"/>
          </a:p>
          <a:p>
            <a:pPr eaLnBrk="1" hangingPunct="1"/>
            <a:endParaRPr lang="en-AU" sz="2800" dirty="0"/>
          </a:p>
          <a:p>
            <a:pPr eaLnBrk="1" hangingPunct="1"/>
            <a:r>
              <a:rPr lang="en-AU" sz="2800" dirty="0" smtClean="0"/>
              <a:t>Assessed by a Job Capacity Assessor</a:t>
            </a:r>
            <a:endParaRPr lang="en-AU" sz="2800" dirty="0"/>
          </a:p>
          <a:p>
            <a:pPr eaLnBrk="1" hangingPunct="1"/>
            <a:endParaRPr lang="en-AU" sz="2800" dirty="0" smtClean="0"/>
          </a:p>
          <a:p>
            <a:pPr eaLnBrk="1" hangingPunct="1"/>
            <a:r>
              <a:rPr lang="en-AU" sz="2800" dirty="0" smtClean="0"/>
              <a:t>Work </a:t>
            </a:r>
            <a:r>
              <a:rPr lang="en-AU" sz="2800" dirty="0"/>
              <a:t>means any </a:t>
            </a:r>
            <a:r>
              <a:rPr lang="en-AU" sz="2800" dirty="0" smtClean="0"/>
              <a:t>work – not just the work that a person has been trained for/has experience in</a:t>
            </a:r>
            <a:endParaRPr lang="en-AU" sz="2800" dirty="0"/>
          </a:p>
          <a:p>
            <a:pPr marL="0" indent="0" eaLnBrk="1" hangingPunct="1">
              <a:buNone/>
            </a:pPr>
            <a:r>
              <a:rPr lang="en-US" sz="2800" dirty="0" smtClean="0"/>
              <a:t/>
            </a:r>
            <a:br>
              <a:rPr lang="en-US" sz="2800" dirty="0" smtClean="0"/>
            </a:br>
            <a:endParaRPr lang="en-US" sz="2800" dirty="0" smtClean="0"/>
          </a:p>
        </p:txBody>
      </p:sp>
    </p:spTree>
    <p:extLst>
      <p:ext uri="{BB962C8B-B14F-4D97-AF65-F5344CB8AC3E}">
        <p14:creationId xmlns:p14="http://schemas.microsoft.com/office/powerpoint/2010/main" val="1248299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05B71C16-68EA-4B7F-81B6-5EC8A829F595}" type="slidenum">
              <a:rPr lang="en-AU"/>
              <a:pPr>
                <a:defRPr/>
              </a:pPr>
              <a:t>13</a:t>
            </a:fld>
            <a:endParaRPr lang="en-AU"/>
          </a:p>
        </p:txBody>
      </p:sp>
      <p:sp>
        <p:nvSpPr>
          <p:cNvPr id="48130" name="Rectangle 2"/>
          <p:cNvSpPr>
            <a:spLocks noGrp="1" noChangeArrowheads="1"/>
          </p:cNvSpPr>
          <p:nvPr>
            <p:ph type="title"/>
          </p:nvPr>
        </p:nvSpPr>
        <p:spPr>
          <a:xfrm>
            <a:off x="1187624" y="33552"/>
            <a:ext cx="6832600" cy="1143000"/>
          </a:xfrm>
        </p:spPr>
        <p:txBody>
          <a:bodyPr/>
          <a:lstStyle/>
          <a:p>
            <a:pPr eaLnBrk="1" hangingPunct="1"/>
            <a:r>
              <a:rPr lang="en-US" dirty="0"/>
              <a:t>Program of </a:t>
            </a:r>
            <a:r>
              <a:rPr lang="en-US" dirty="0" smtClean="0"/>
              <a:t>Support</a:t>
            </a:r>
          </a:p>
        </p:txBody>
      </p:sp>
      <p:sp>
        <p:nvSpPr>
          <p:cNvPr id="48131" name="Rectangle 3"/>
          <p:cNvSpPr>
            <a:spLocks noGrp="1" noChangeArrowheads="1"/>
          </p:cNvSpPr>
          <p:nvPr>
            <p:ph idx="1"/>
          </p:nvPr>
        </p:nvSpPr>
        <p:spPr>
          <a:xfrm>
            <a:off x="827584" y="1196752"/>
            <a:ext cx="8067476" cy="5218113"/>
          </a:xfrm>
        </p:spPr>
        <p:txBody>
          <a:bodyPr/>
          <a:lstStyle/>
          <a:p>
            <a:pPr marL="0" indent="0">
              <a:spcBef>
                <a:spcPts val="0"/>
              </a:spcBef>
              <a:spcAft>
                <a:spcPts val="1200"/>
              </a:spcAft>
              <a:buNone/>
            </a:pPr>
            <a:r>
              <a:rPr lang="en-AU" sz="2400" dirty="0" smtClean="0"/>
              <a:t>In </a:t>
            </a:r>
            <a:r>
              <a:rPr lang="en-AU" sz="2400" dirty="0"/>
              <a:t>the three </a:t>
            </a:r>
            <a:r>
              <a:rPr lang="en-AU" sz="2400" dirty="0" smtClean="0"/>
              <a:t>years before claiming: </a:t>
            </a:r>
            <a:endParaRPr lang="en-AU" sz="2400" dirty="0" smtClean="0"/>
          </a:p>
          <a:p>
            <a:pPr lvl="0">
              <a:spcBef>
                <a:spcPts val="0"/>
              </a:spcBef>
              <a:spcAft>
                <a:spcPts val="1200"/>
              </a:spcAft>
            </a:pPr>
            <a:r>
              <a:rPr lang="en-AU" sz="2400" dirty="0" smtClean="0"/>
              <a:t>Engaged </a:t>
            </a:r>
            <a:r>
              <a:rPr lang="en-AU" sz="2400" dirty="0" smtClean="0"/>
              <a:t>w a POS </a:t>
            </a:r>
            <a:r>
              <a:rPr lang="en-AU" sz="2400" dirty="0"/>
              <a:t>for 18 months; </a:t>
            </a:r>
            <a:r>
              <a:rPr lang="en-AU" sz="2400" dirty="0" smtClean="0"/>
              <a:t>or</a:t>
            </a:r>
          </a:p>
          <a:p>
            <a:pPr lvl="0">
              <a:spcBef>
                <a:spcPts val="0"/>
              </a:spcBef>
              <a:spcAft>
                <a:spcPts val="1200"/>
              </a:spcAft>
            </a:pPr>
            <a:r>
              <a:rPr lang="en-AU" sz="2400" dirty="0" smtClean="0"/>
              <a:t>Have </a:t>
            </a:r>
            <a:r>
              <a:rPr lang="en-AU" sz="2400" dirty="0"/>
              <a:t>completed a </a:t>
            </a:r>
            <a:r>
              <a:rPr lang="en-AU" sz="2400" dirty="0" smtClean="0"/>
              <a:t>POS &lt;18mths; </a:t>
            </a:r>
            <a:r>
              <a:rPr lang="en-AU" sz="2400" dirty="0" smtClean="0"/>
              <a:t>or</a:t>
            </a:r>
          </a:p>
          <a:p>
            <a:pPr lvl="0">
              <a:spcBef>
                <a:spcPts val="0"/>
              </a:spcBef>
              <a:spcAft>
                <a:spcPts val="1200"/>
              </a:spcAft>
            </a:pPr>
            <a:r>
              <a:rPr lang="en-AU" sz="2400" dirty="0" smtClean="0"/>
              <a:t>POS </a:t>
            </a:r>
            <a:r>
              <a:rPr lang="en-AU" sz="2400" dirty="0" smtClean="0"/>
              <a:t>was </a:t>
            </a:r>
            <a:r>
              <a:rPr lang="en-AU" sz="2400" dirty="0"/>
              <a:t>terminated because </a:t>
            </a:r>
            <a:r>
              <a:rPr lang="en-AU" sz="2400" dirty="0" smtClean="0"/>
              <a:t>medical </a:t>
            </a:r>
            <a:r>
              <a:rPr lang="en-AU" sz="2400" dirty="0"/>
              <a:t>conditions alone meant that continuing wouldn’t improve </a:t>
            </a:r>
            <a:r>
              <a:rPr lang="en-AU" sz="2400" dirty="0" smtClean="0"/>
              <a:t>capacity </a:t>
            </a:r>
            <a:r>
              <a:rPr lang="en-AU" sz="2400" dirty="0"/>
              <a:t>to find, get or stay in work; </a:t>
            </a:r>
            <a:r>
              <a:rPr lang="en-AU" sz="2400" dirty="0" smtClean="0"/>
              <a:t>or</a:t>
            </a:r>
          </a:p>
          <a:p>
            <a:pPr lvl="0">
              <a:spcBef>
                <a:spcPts val="0"/>
              </a:spcBef>
              <a:spcAft>
                <a:spcPts val="1200"/>
              </a:spcAft>
            </a:pPr>
            <a:r>
              <a:rPr lang="en-AU" sz="2400" dirty="0" smtClean="0"/>
              <a:t>Engaged </a:t>
            </a:r>
            <a:r>
              <a:rPr lang="en-AU" sz="2400" dirty="0" smtClean="0"/>
              <a:t>w a POS at time of claim, </a:t>
            </a:r>
            <a:r>
              <a:rPr lang="en-AU" sz="2400" dirty="0"/>
              <a:t>but medical conditions alone </a:t>
            </a:r>
            <a:r>
              <a:rPr lang="en-AU" sz="2400" dirty="0" smtClean="0"/>
              <a:t>mean </a:t>
            </a:r>
            <a:r>
              <a:rPr lang="en-AU" sz="2400" dirty="0"/>
              <a:t>that continuing </a:t>
            </a:r>
            <a:r>
              <a:rPr lang="en-AU" sz="2400" dirty="0" smtClean="0"/>
              <a:t>won’t </a:t>
            </a:r>
            <a:r>
              <a:rPr lang="en-AU" sz="2400" dirty="0"/>
              <a:t>improve capacity to find, get or stay in work</a:t>
            </a:r>
            <a:endParaRPr lang="en-US" sz="2400" dirty="0" smtClean="0"/>
          </a:p>
        </p:txBody>
      </p:sp>
    </p:spTree>
    <p:extLst>
      <p:ext uri="{BB962C8B-B14F-4D97-AF65-F5344CB8AC3E}">
        <p14:creationId xmlns:p14="http://schemas.microsoft.com/office/powerpoint/2010/main" val="1769709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AD692577-6634-4826-82A8-CA8478F9AE2F}" type="slidenum">
              <a:rPr lang="en-AU"/>
              <a:pPr>
                <a:defRPr/>
              </a:pPr>
              <a:t>14</a:t>
            </a:fld>
            <a:endParaRPr lang="en-AU"/>
          </a:p>
        </p:txBody>
      </p:sp>
      <p:sp>
        <p:nvSpPr>
          <p:cNvPr id="22530" name="Rectangle 2"/>
          <p:cNvSpPr>
            <a:spLocks noGrp="1"/>
          </p:cNvSpPr>
          <p:nvPr>
            <p:ph type="title" idx="4294967295"/>
          </p:nvPr>
        </p:nvSpPr>
        <p:spPr>
          <a:xfrm>
            <a:off x="0" y="274638"/>
            <a:ext cx="8686800" cy="1143000"/>
          </a:xfrm>
        </p:spPr>
        <p:txBody>
          <a:bodyPr/>
          <a:lstStyle/>
          <a:p>
            <a:pPr eaLnBrk="1" hangingPunct="1"/>
            <a:r>
              <a:rPr lang="en-AU" b="1" dirty="0" smtClean="0"/>
              <a:t>Appealing </a:t>
            </a:r>
            <a:r>
              <a:rPr lang="en-AU" b="1" dirty="0"/>
              <a:t>Centrelink </a:t>
            </a:r>
            <a:r>
              <a:rPr lang="en-AU" b="1" dirty="0" smtClean="0"/>
              <a:t>Decisions</a:t>
            </a:r>
            <a:endParaRPr lang="en-AU" dirty="0" smtClean="0"/>
          </a:p>
        </p:txBody>
      </p:sp>
      <p:sp>
        <p:nvSpPr>
          <p:cNvPr id="22531" name="Rectangle 5"/>
          <p:cNvSpPr>
            <a:spLocks noGrp="1"/>
          </p:cNvSpPr>
          <p:nvPr>
            <p:ph type="body" idx="4294967295"/>
          </p:nvPr>
        </p:nvSpPr>
        <p:spPr>
          <a:xfrm>
            <a:off x="971600" y="1988840"/>
            <a:ext cx="7427912" cy="4525963"/>
          </a:xfrm>
        </p:spPr>
        <p:txBody>
          <a:bodyPr/>
          <a:lstStyle/>
          <a:p>
            <a:pPr eaLnBrk="1" hangingPunct="1"/>
            <a:r>
              <a:rPr lang="en-AU" sz="2800" dirty="0" smtClean="0"/>
              <a:t>Centrelink has power to make decisions about a person’s payment under the social security legislation. </a:t>
            </a:r>
          </a:p>
          <a:p>
            <a:pPr eaLnBrk="1" hangingPunct="1"/>
            <a:endParaRPr lang="en-AU" sz="2800" dirty="0" smtClean="0"/>
          </a:p>
          <a:p>
            <a:pPr eaLnBrk="1" hangingPunct="1"/>
            <a:r>
              <a:rPr lang="en-AU" sz="2800" b="1" dirty="0" smtClean="0"/>
              <a:t>However,</a:t>
            </a:r>
            <a:r>
              <a:rPr lang="en-AU" sz="2800" dirty="0" smtClean="0"/>
              <a:t> under the same legislation, a person has a </a:t>
            </a:r>
            <a:r>
              <a:rPr lang="en-AU" sz="2800" b="1" dirty="0" smtClean="0"/>
              <a:t>right to disagree</a:t>
            </a:r>
            <a:r>
              <a:rPr lang="en-AU" sz="2800" dirty="0" smtClean="0"/>
              <a:t> and a </a:t>
            </a:r>
            <a:r>
              <a:rPr lang="en-AU" sz="2800" b="1" dirty="0" smtClean="0"/>
              <a:t>process of appeal</a:t>
            </a:r>
            <a:r>
              <a:rPr lang="en-AU" sz="2800" dirty="0" smtClean="0"/>
              <a:t> is available to them.</a:t>
            </a:r>
          </a:p>
          <a:p>
            <a:pPr eaLnBrk="1" hangingPunct="1"/>
            <a:endParaRPr lang="en-AU" sz="28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5"/>
          <p:cNvSpPr>
            <a:spLocks noGrp="1"/>
          </p:cNvSpPr>
          <p:nvPr>
            <p:ph type="sldNum" sz="quarter" idx="12"/>
          </p:nvPr>
        </p:nvSpPr>
        <p:spPr/>
        <p:txBody>
          <a:bodyPr/>
          <a:lstStyle/>
          <a:p>
            <a:pPr>
              <a:defRPr/>
            </a:pPr>
            <a:fld id="{919A3F1B-0593-4E1C-8E2E-AEB54BA3F3E5}" type="slidenum">
              <a:rPr lang="en-AU"/>
              <a:pPr>
                <a:defRPr/>
              </a:pPr>
              <a:t>15</a:t>
            </a:fld>
            <a:endParaRPr lang="en-AU"/>
          </a:p>
        </p:txBody>
      </p:sp>
      <p:sp>
        <p:nvSpPr>
          <p:cNvPr id="24578" name="AutoShape 8"/>
          <p:cNvSpPr>
            <a:spLocks noChangeArrowheads="1"/>
          </p:cNvSpPr>
          <p:nvPr/>
        </p:nvSpPr>
        <p:spPr bwMode="auto">
          <a:xfrm>
            <a:off x="476250" y="598488"/>
            <a:ext cx="5305425" cy="5999162"/>
          </a:xfrm>
          <a:prstGeom prst="triangle">
            <a:avLst>
              <a:gd name="adj" fmla="val 50000"/>
            </a:avLst>
          </a:prstGeom>
          <a:gradFill rotWithShape="1">
            <a:gsLst>
              <a:gs pos="0">
                <a:srgbClr val="FFFFFF">
                  <a:alpha val="0"/>
                </a:srgbClr>
              </a:gs>
              <a:gs pos="100000">
                <a:srgbClr val="FFFFFF">
                  <a:alpha val="0"/>
                </a:srgbClr>
              </a:gs>
            </a:gsLst>
            <a:lin ang="5400000" scaled="1"/>
          </a:gradFill>
          <a:ln w="9525">
            <a:solidFill>
              <a:srgbClr val="000000"/>
            </a:solidFill>
            <a:miter lim="800000"/>
            <a:headEnd/>
            <a:tailEnd/>
          </a:ln>
        </p:spPr>
        <p:txBody>
          <a:bodyPr/>
          <a:lstStyle/>
          <a:p>
            <a:endParaRPr lang="en-AU" sz="1400">
              <a:latin typeface="Calibri" pitchFamily="34" charset="0"/>
            </a:endParaRPr>
          </a:p>
        </p:txBody>
      </p:sp>
      <p:sp>
        <p:nvSpPr>
          <p:cNvPr id="24579" name="Text Box 7"/>
          <p:cNvSpPr txBox="1">
            <a:spLocks noChangeArrowheads="1"/>
          </p:cNvSpPr>
          <p:nvPr/>
        </p:nvSpPr>
        <p:spPr bwMode="auto">
          <a:xfrm>
            <a:off x="1187450" y="1341438"/>
            <a:ext cx="3897313" cy="907941"/>
          </a:xfrm>
          <a:prstGeom prst="rect">
            <a:avLst/>
          </a:prstGeom>
          <a:solidFill>
            <a:srgbClr val="FFFFFF">
              <a:alpha val="0"/>
            </a:srgbClr>
          </a:solidFill>
          <a:ln w="9525">
            <a:noFill/>
            <a:miter lim="800000"/>
            <a:headEnd/>
            <a:tailEnd/>
          </a:ln>
        </p:spPr>
        <p:txBody>
          <a:bodyPr>
            <a:spAutoFit/>
          </a:bodyPr>
          <a:lstStyle/>
          <a:p>
            <a:pPr algn="ctr"/>
            <a:endParaRPr lang="en-US" sz="1400" b="1" dirty="0" smtClean="0">
              <a:latin typeface="Tahoma" pitchFamily="34" charset="0"/>
              <a:ea typeface="Times New Roman" pitchFamily="18" charset="0"/>
              <a:cs typeface="Tahoma" pitchFamily="34" charset="0"/>
            </a:endParaRPr>
          </a:p>
          <a:p>
            <a:pPr algn="ctr"/>
            <a:r>
              <a:rPr lang="en-US" sz="1400" b="1" dirty="0" smtClean="0">
                <a:latin typeface="Tahoma" pitchFamily="34" charset="0"/>
                <a:ea typeface="Times New Roman" pitchFamily="18" charset="0"/>
                <a:cs typeface="Tahoma" pitchFamily="34" charset="0"/>
              </a:rPr>
              <a:t>Administrative </a:t>
            </a:r>
            <a:r>
              <a:rPr lang="en-US" sz="1400" b="1" dirty="0">
                <a:latin typeface="Tahoma" pitchFamily="34" charset="0"/>
                <a:ea typeface="Times New Roman" pitchFamily="18" charset="0"/>
                <a:cs typeface="Tahoma" pitchFamily="34" charset="0"/>
              </a:rPr>
              <a:t>Appeals </a:t>
            </a:r>
            <a:r>
              <a:rPr lang="en-US" sz="1400" b="1" dirty="0" smtClean="0">
                <a:latin typeface="Tahoma" pitchFamily="34" charset="0"/>
                <a:ea typeface="Times New Roman" pitchFamily="18" charset="0"/>
                <a:cs typeface="Tahoma" pitchFamily="34" charset="0"/>
              </a:rPr>
              <a:t>Tribunal - AAT</a:t>
            </a:r>
            <a:endParaRPr lang="en-US" sz="800" b="1" dirty="0">
              <a:latin typeface="Tahoma" pitchFamily="34" charset="0"/>
              <a:ea typeface="Times New Roman" pitchFamily="18" charset="0"/>
              <a:cs typeface="Tahoma" pitchFamily="34" charset="0"/>
            </a:endParaRPr>
          </a:p>
          <a:p>
            <a:pPr algn="ctr" eaLnBrk="0" hangingPunct="0"/>
            <a:r>
              <a:rPr lang="en-US" sz="1100" b="1" dirty="0">
                <a:latin typeface="Tahoma" pitchFamily="34" charset="0"/>
                <a:ea typeface="Times New Roman" pitchFamily="18" charset="0"/>
                <a:cs typeface="Tahoma" pitchFamily="34" charset="0"/>
              </a:rPr>
              <a:t>28 days </a:t>
            </a:r>
            <a:r>
              <a:rPr lang="en-US" sz="1100" dirty="0">
                <a:latin typeface="Tahoma" pitchFamily="34" charset="0"/>
                <a:ea typeface="Times New Roman" pitchFamily="18" charset="0"/>
                <a:cs typeface="Tahoma" pitchFamily="34" charset="0"/>
              </a:rPr>
              <a:t>from receipt of SSAT decision to appeal to AAT</a:t>
            </a:r>
            <a:endParaRPr lang="en-US" sz="800" dirty="0">
              <a:latin typeface="Tahoma" pitchFamily="34" charset="0"/>
              <a:ea typeface="Times New Roman" pitchFamily="18" charset="0"/>
              <a:cs typeface="Tahoma" pitchFamily="34" charset="0"/>
            </a:endParaRPr>
          </a:p>
          <a:p>
            <a:pPr eaLnBrk="0" hangingPunct="0"/>
            <a:endParaRPr lang="en-US" sz="1400" dirty="0">
              <a:latin typeface="Tahoma" pitchFamily="34" charset="0"/>
              <a:ea typeface="Times New Roman" pitchFamily="18" charset="0"/>
              <a:cs typeface="Tahoma" pitchFamily="34" charset="0"/>
            </a:endParaRPr>
          </a:p>
        </p:txBody>
      </p:sp>
      <p:sp>
        <p:nvSpPr>
          <p:cNvPr id="24580" name="Text Box 6"/>
          <p:cNvSpPr txBox="1">
            <a:spLocks noChangeArrowheads="1"/>
          </p:cNvSpPr>
          <p:nvPr/>
        </p:nvSpPr>
        <p:spPr bwMode="auto">
          <a:xfrm>
            <a:off x="900113" y="2708275"/>
            <a:ext cx="4459287" cy="861774"/>
          </a:xfrm>
          <a:prstGeom prst="rect">
            <a:avLst/>
          </a:prstGeom>
          <a:solidFill>
            <a:srgbClr val="FFFFFF">
              <a:alpha val="0"/>
            </a:srgbClr>
          </a:solidFill>
          <a:ln w="9525">
            <a:noFill/>
            <a:miter lim="800000"/>
            <a:headEnd/>
            <a:tailEnd/>
          </a:ln>
        </p:spPr>
        <p:txBody>
          <a:bodyPr>
            <a:spAutoFit/>
          </a:bodyPr>
          <a:lstStyle/>
          <a:p>
            <a:pPr algn="ctr"/>
            <a:r>
              <a:rPr lang="en-US" sz="1400" b="1" dirty="0" smtClean="0">
                <a:latin typeface="Tahoma" pitchFamily="34" charset="0"/>
                <a:ea typeface="Times New Roman" pitchFamily="18" charset="0"/>
                <a:cs typeface="Tahoma" pitchFamily="34" charset="0"/>
              </a:rPr>
              <a:t>Social </a:t>
            </a:r>
            <a:r>
              <a:rPr lang="en-US" sz="1400" b="1" dirty="0">
                <a:latin typeface="Tahoma" pitchFamily="34" charset="0"/>
                <a:ea typeface="Times New Roman" pitchFamily="18" charset="0"/>
                <a:cs typeface="Tahoma" pitchFamily="34" charset="0"/>
              </a:rPr>
              <a:t>Security Appeals </a:t>
            </a:r>
            <a:r>
              <a:rPr lang="en-US" sz="1400" b="1" dirty="0" smtClean="0">
                <a:latin typeface="Tahoma" pitchFamily="34" charset="0"/>
                <a:ea typeface="Times New Roman" pitchFamily="18" charset="0"/>
                <a:cs typeface="Tahoma" pitchFamily="34" charset="0"/>
              </a:rPr>
              <a:t>Tribunal - SSAT</a:t>
            </a:r>
            <a:endParaRPr lang="en-US" sz="800" dirty="0">
              <a:latin typeface="Tahoma" pitchFamily="34" charset="0"/>
              <a:ea typeface="Times New Roman" pitchFamily="18" charset="0"/>
              <a:cs typeface="Tahoma" pitchFamily="34" charset="0"/>
            </a:endParaRPr>
          </a:p>
          <a:p>
            <a:pPr algn="ctr" eaLnBrk="0" hangingPunct="0"/>
            <a:r>
              <a:rPr lang="en-US" sz="1100" b="1" dirty="0">
                <a:latin typeface="Tahoma" pitchFamily="34" charset="0"/>
                <a:ea typeface="Times New Roman" pitchFamily="18" charset="0"/>
                <a:cs typeface="Tahoma" pitchFamily="34" charset="0"/>
              </a:rPr>
              <a:t>13 weeks </a:t>
            </a:r>
            <a:r>
              <a:rPr lang="en-US" sz="1100" dirty="0">
                <a:latin typeface="Tahoma" pitchFamily="34" charset="0"/>
                <a:ea typeface="Times New Roman" pitchFamily="18" charset="0"/>
                <a:cs typeface="Tahoma" pitchFamily="34" charset="0"/>
              </a:rPr>
              <a:t>from </a:t>
            </a:r>
            <a:r>
              <a:rPr lang="en-US" sz="1100" dirty="0" smtClean="0">
                <a:latin typeface="Tahoma" pitchFamily="34" charset="0"/>
                <a:ea typeface="Times New Roman" pitchFamily="18" charset="0"/>
                <a:cs typeface="Tahoma" pitchFamily="34" charset="0"/>
              </a:rPr>
              <a:t>receipt of </a:t>
            </a:r>
            <a:r>
              <a:rPr lang="en-US" sz="1100" dirty="0">
                <a:latin typeface="Tahoma" pitchFamily="34" charset="0"/>
                <a:ea typeface="Times New Roman" pitchFamily="18" charset="0"/>
                <a:cs typeface="Tahoma" pitchFamily="34" charset="0"/>
              </a:rPr>
              <a:t>ARO decision to appeal to SSAT</a:t>
            </a:r>
            <a:endParaRPr lang="en-US" sz="800" dirty="0">
              <a:latin typeface="Tahoma" pitchFamily="34" charset="0"/>
              <a:ea typeface="Times New Roman" pitchFamily="18" charset="0"/>
              <a:cs typeface="Tahoma" pitchFamily="34" charset="0"/>
            </a:endParaRPr>
          </a:p>
          <a:p>
            <a:pPr algn="ctr" eaLnBrk="0" hangingPunct="0"/>
            <a:r>
              <a:rPr lang="en-US" sz="1100" dirty="0">
                <a:latin typeface="Tahoma" pitchFamily="34" charset="0"/>
                <a:ea typeface="Times New Roman" pitchFamily="18" charset="0"/>
                <a:cs typeface="Tahoma" pitchFamily="34" charset="0"/>
              </a:rPr>
              <a:t>No time limit for appealing debts</a:t>
            </a:r>
            <a:endParaRPr lang="en-US" sz="800" dirty="0">
              <a:latin typeface="Tahoma" pitchFamily="34" charset="0"/>
              <a:ea typeface="Times New Roman" pitchFamily="18" charset="0"/>
              <a:cs typeface="Tahoma" pitchFamily="34" charset="0"/>
            </a:endParaRPr>
          </a:p>
          <a:p>
            <a:pPr eaLnBrk="0" hangingPunct="0"/>
            <a:endParaRPr lang="en-US" sz="1400" dirty="0">
              <a:latin typeface="Tahoma" pitchFamily="34" charset="0"/>
              <a:ea typeface="Times New Roman" pitchFamily="18" charset="0"/>
              <a:cs typeface="Tahoma" pitchFamily="34" charset="0"/>
            </a:endParaRPr>
          </a:p>
        </p:txBody>
      </p:sp>
      <p:sp>
        <p:nvSpPr>
          <p:cNvPr id="24581" name="Text Box 5"/>
          <p:cNvSpPr txBox="1">
            <a:spLocks noChangeArrowheads="1"/>
          </p:cNvSpPr>
          <p:nvPr/>
        </p:nvSpPr>
        <p:spPr bwMode="auto">
          <a:xfrm>
            <a:off x="827088" y="4065349"/>
            <a:ext cx="4591050" cy="861774"/>
          </a:xfrm>
          <a:prstGeom prst="rect">
            <a:avLst/>
          </a:prstGeom>
          <a:solidFill>
            <a:srgbClr val="FFFFFF">
              <a:alpha val="0"/>
            </a:srgbClr>
          </a:solidFill>
          <a:ln w="9525">
            <a:noFill/>
            <a:miter lim="800000"/>
            <a:headEnd/>
            <a:tailEnd/>
          </a:ln>
        </p:spPr>
        <p:txBody>
          <a:bodyPr>
            <a:spAutoFit/>
          </a:bodyPr>
          <a:lstStyle/>
          <a:p>
            <a:pPr algn="ctr"/>
            <a:r>
              <a:rPr lang="en-US" sz="1400" b="1" dirty="0" err="1" smtClean="0">
                <a:latin typeface="Tahoma" pitchFamily="34" charset="0"/>
                <a:ea typeface="Times New Roman" pitchFamily="18" charset="0"/>
                <a:cs typeface="Tahoma" pitchFamily="34" charset="0"/>
              </a:rPr>
              <a:t>Authorised</a:t>
            </a:r>
            <a:r>
              <a:rPr lang="en-US" sz="1400" b="1" dirty="0" smtClean="0">
                <a:latin typeface="Tahoma" pitchFamily="34" charset="0"/>
                <a:ea typeface="Times New Roman" pitchFamily="18" charset="0"/>
                <a:cs typeface="Tahoma" pitchFamily="34" charset="0"/>
              </a:rPr>
              <a:t> </a:t>
            </a:r>
            <a:r>
              <a:rPr lang="en-US" sz="1400" b="1" dirty="0">
                <a:latin typeface="Tahoma" pitchFamily="34" charset="0"/>
                <a:ea typeface="Times New Roman" pitchFamily="18" charset="0"/>
                <a:cs typeface="Tahoma" pitchFamily="34" charset="0"/>
              </a:rPr>
              <a:t>Review </a:t>
            </a:r>
            <a:r>
              <a:rPr lang="en-US" sz="1400" b="1" dirty="0" smtClean="0">
                <a:latin typeface="Tahoma" pitchFamily="34" charset="0"/>
                <a:ea typeface="Times New Roman" pitchFamily="18" charset="0"/>
                <a:cs typeface="Tahoma" pitchFamily="34" charset="0"/>
              </a:rPr>
              <a:t>Officer - ARO</a:t>
            </a:r>
            <a:endParaRPr lang="en-US" sz="800" dirty="0">
              <a:latin typeface="Tahoma" pitchFamily="34" charset="0"/>
              <a:ea typeface="Times New Roman" pitchFamily="18" charset="0"/>
              <a:cs typeface="Tahoma" pitchFamily="34" charset="0"/>
            </a:endParaRPr>
          </a:p>
          <a:p>
            <a:pPr algn="ctr" eaLnBrk="0" hangingPunct="0"/>
            <a:r>
              <a:rPr lang="en-US" sz="1100" b="1" dirty="0">
                <a:latin typeface="Tahoma" pitchFamily="34" charset="0"/>
                <a:ea typeface="Times New Roman" pitchFamily="18" charset="0"/>
                <a:cs typeface="Tahoma" pitchFamily="34" charset="0"/>
              </a:rPr>
              <a:t>13 weeks </a:t>
            </a:r>
            <a:r>
              <a:rPr lang="en-US" sz="1100" dirty="0">
                <a:latin typeface="Tahoma" pitchFamily="34" charset="0"/>
                <a:ea typeface="Times New Roman" pitchFamily="18" charset="0"/>
                <a:cs typeface="Tahoma" pitchFamily="34" charset="0"/>
              </a:rPr>
              <a:t>from </a:t>
            </a:r>
            <a:r>
              <a:rPr lang="en-US" sz="1100" dirty="0" smtClean="0">
                <a:latin typeface="Tahoma" pitchFamily="34" charset="0"/>
                <a:ea typeface="Times New Roman" pitchFamily="18" charset="0"/>
                <a:cs typeface="Tahoma" pitchFamily="34" charset="0"/>
              </a:rPr>
              <a:t>receipt of </a:t>
            </a:r>
            <a:r>
              <a:rPr lang="en-US" sz="1100" dirty="0">
                <a:latin typeface="Tahoma" pitchFamily="34" charset="0"/>
                <a:ea typeface="Times New Roman" pitchFamily="18" charset="0"/>
                <a:cs typeface="Tahoma" pitchFamily="34" charset="0"/>
              </a:rPr>
              <a:t>the ODM decision to appeal to ARO</a:t>
            </a:r>
            <a:endParaRPr lang="en-US" sz="800" dirty="0">
              <a:latin typeface="Tahoma" pitchFamily="34" charset="0"/>
              <a:ea typeface="Times New Roman" pitchFamily="18" charset="0"/>
              <a:cs typeface="Tahoma" pitchFamily="34" charset="0"/>
            </a:endParaRPr>
          </a:p>
          <a:p>
            <a:pPr algn="ctr" eaLnBrk="0" hangingPunct="0"/>
            <a:r>
              <a:rPr lang="en-US" sz="1100" dirty="0">
                <a:latin typeface="Tahoma" pitchFamily="34" charset="0"/>
                <a:ea typeface="Times New Roman" pitchFamily="18" charset="0"/>
                <a:cs typeface="Tahoma" pitchFamily="34" charset="0"/>
              </a:rPr>
              <a:t>No time limit for appealing debts</a:t>
            </a:r>
            <a:endParaRPr lang="en-US" sz="800" dirty="0">
              <a:latin typeface="Tahoma" pitchFamily="34" charset="0"/>
              <a:ea typeface="Times New Roman" pitchFamily="18" charset="0"/>
              <a:cs typeface="Tahoma" pitchFamily="34" charset="0"/>
            </a:endParaRPr>
          </a:p>
          <a:p>
            <a:pPr eaLnBrk="0" hangingPunct="0"/>
            <a:endParaRPr lang="en-US" sz="1400" dirty="0">
              <a:latin typeface="Tahoma" pitchFamily="34" charset="0"/>
              <a:ea typeface="Times New Roman" pitchFamily="18" charset="0"/>
              <a:cs typeface="Tahoma" pitchFamily="34" charset="0"/>
            </a:endParaRPr>
          </a:p>
        </p:txBody>
      </p:sp>
      <p:sp>
        <p:nvSpPr>
          <p:cNvPr id="24582" name="Text Box 4"/>
          <p:cNvSpPr txBox="1">
            <a:spLocks noChangeArrowheads="1"/>
          </p:cNvSpPr>
          <p:nvPr/>
        </p:nvSpPr>
        <p:spPr bwMode="auto">
          <a:xfrm>
            <a:off x="1080323" y="5445224"/>
            <a:ext cx="4068762" cy="861774"/>
          </a:xfrm>
          <a:prstGeom prst="rect">
            <a:avLst/>
          </a:prstGeom>
          <a:solidFill>
            <a:srgbClr val="FFFFFF">
              <a:alpha val="0"/>
            </a:srgbClr>
          </a:solidFill>
          <a:ln w="9525">
            <a:noFill/>
            <a:miter lim="800000"/>
            <a:headEnd/>
            <a:tailEnd/>
          </a:ln>
        </p:spPr>
        <p:txBody>
          <a:bodyPr>
            <a:spAutoFit/>
          </a:bodyPr>
          <a:lstStyle/>
          <a:p>
            <a:pPr algn="ctr"/>
            <a:r>
              <a:rPr lang="en-US" sz="1400" b="1" dirty="0" smtClean="0">
                <a:latin typeface="Tahoma" pitchFamily="34" charset="0"/>
                <a:ea typeface="Times New Roman" pitchFamily="18" charset="0"/>
                <a:cs typeface="Tahoma" pitchFamily="34" charset="0"/>
              </a:rPr>
              <a:t>Original </a:t>
            </a:r>
            <a:r>
              <a:rPr lang="en-US" sz="1400" b="1" dirty="0">
                <a:latin typeface="Tahoma" pitchFamily="34" charset="0"/>
                <a:ea typeface="Times New Roman" pitchFamily="18" charset="0"/>
                <a:cs typeface="Tahoma" pitchFamily="34" charset="0"/>
              </a:rPr>
              <a:t>Decision </a:t>
            </a:r>
            <a:r>
              <a:rPr lang="en-US" sz="1400" b="1" dirty="0" smtClean="0">
                <a:latin typeface="Tahoma" pitchFamily="34" charset="0"/>
                <a:ea typeface="Times New Roman" pitchFamily="18" charset="0"/>
                <a:cs typeface="Tahoma" pitchFamily="34" charset="0"/>
              </a:rPr>
              <a:t>Maker - ODM</a:t>
            </a:r>
            <a:endParaRPr lang="en-US" sz="800" dirty="0">
              <a:latin typeface="Tahoma" pitchFamily="34" charset="0"/>
              <a:ea typeface="Times New Roman" pitchFamily="18" charset="0"/>
              <a:cs typeface="Tahoma" pitchFamily="34" charset="0"/>
            </a:endParaRPr>
          </a:p>
          <a:p>
            <a:pPr algn="ctr" eaLnBrk="0" hangingPunct="0"/>
            <a:r>
              <a:rPr lang="en-US" sz="1100" dirty="0" smtClean="0">
                <a:latin typeface="Tahoma" pitchFamily="34" charset="0"/>
                <a:ea typeface="Times New Roman" pitchFamily="18" charset="0"/>
                <a:cs typeface="Tahoma" pitchFamily="34" charset="0"/>
              </a:rPr>
              <a:t>13 weeks to request a reconsideration where a simple </a:t>
            </a:r>
            <a:r>
              <a:rPr lang="en-US" sz="1100" dirty="0">
                <a:latin typeface="Tahoma" pitchFamily="34" charset="0"/>
                <a:ea typeface="Times New Roman" pitchFamily="18" charset="0"/>
                <a:cs typeface="Tahoma" pitchFamily="34" charset="0"/>
              </a:rPr>
              <a:t>error </a:t>
            </a:r>
            <a:r>
              <a:rPr lang="en-US" sz="1100" dirty="0" smtClean="0">
                <a:latin typeface="Tahoma" pitchFamily="34" charset="0"/>
                <a:ea typeface="Times New Roman" pitchFamily="18" charset="0"/>
                <a:cs typeface="Tahoma" pitchFamily="34" charset="0"/>
              </a:rPr>
              <a:t>, </a:t>
            </a:r>
            <a:r>
              <a:rPr lang="en-US" sz="1100" dirty="0">
                <a:latin typeface="Tahoma" pitchFamily="34" charset="0"/>
                <a:ea typeface="Times New Roman" pitchFamily="18" charset="0"/>
                <a:cs typeface="Tahoma" pitchFamily="34" charset="0"/>
              </a:rPr>
              <a:t>otherwise go to ARO</a:t>
            </a:r>
            <a:endParaRPr lang="en-US" sz="800" dirty="0">
              <a:latin typeface="Tahoma" pitchFamily="34" charset="0"/>
              <a:ea typeface="Times New Roman" pitchFamily="18" charset="0"/>
              <a:cs typeface="Tahoma" pitchFamily="34" charset="0"/>
            </a:endParaRPr>
          </a:p>
          <a:p>
            <a:pPr eaLnBrk="0" hangingPunct="0"/>
            <a:endParaRPr lang="en-US" sz="1400" dirty="0">
              <a:latin typeface="Tahoma" pitchFamily="34" charset="0"/>
              <a:ea typeface="Times New Roman" pitchFamily="18" charset="0"/>
              <a:cs typeface="Tahoma" pitchFamily="34" charset="0"/>
            </a:endParaRPr>
          </a:p>
        </p:txBody>
      </p:sp>
      <p:cxnSp>
        <p:nvCxnSpPr>
          <p:cNvPr id="24583" name="AutoShape 3"/>
          <p:cNvCxnSpPr>
            <a:cxnSpLocks noChangeShapeType="1"/>
          </p:cNvCxnSpPr>
          <p:nvPr/>
        </p:nvCxnSpPr>
        <p:spPr bwMode="auto">
          <a:xfrm flipV="1">
            <a:off x="3136106" y="4877484"/>
            <a:ext cx="9525" cy="468312"/>
          </a:xfrm>
          <a:prstGeom prst="straightConnector1">
            <a:avLst/>
          </a:prstGeom>
          <a:noFill/>
          <a:ln w="9525">
            <a:solidFill>
              <a:srgbClr val="000000"/>
            </a:solidFill>
            <a:round/>
            <a:headEnd/>
            <a:tailEnd type="triangle" w="med" len="med"/>
          </a:ln>
        </p:spPr>
      </p:cxnSp>
      <p:cxnSp>
        <p:nvCxnSpPr>
          <p:cNvPr id="24584" name="AutoShape 2"/>
          <p:cNvCxnSpPr>
            <a:cxnSpLocks noChangeShapeType="1"/>
          </p:cNvCxnSpPr>
          <p:nvPr/>
        </p:nvCxnSpPr>
        <p:spPr bwMode="auto">
          <a:xfrm flipV="1">
            <a:off x="3136106" y="3512098"/>
            <a:ext cx="9525" cy="495300"/>
          </a:xfrm>
          <a:prstGeom prst="straightConnector1">
            <a:avLst/>
          </a:prstGeom>
          <a:noFill/>
          <a:ln w="9525">
            <a:solidFill>
              <a:srgbClr val="000000"/>
            </a:solidFill>
            <a:round/>
            <a:headEnd/>
            <a:tailEnd type="triangle" w="med" len="med"/>
          </a:ln>
        </p:spPr>
      </p:cxnSp>
      <p:cxnSp>
        <p:nvCxnSpPr>
          <p:cNvPr id="24585" name="AutoShape 1"/>
          <p:cNvCxnSpPr>
            <a:cxnSpLocks noChangeShapeType="1"/>
          </p:cNvCxnSpPr>
          <p:nvPr/>
        </p:nvCxnSpPr>
        <p:spPr bwMode="auto">
          <a:xfrm flipV="1">
            <a:off x="3132138" y="2133600"/>
            <a:ext cx="0" cy="488950"/>
          </a:xfrm>
          <a:prstGeom prst="straightConnector1">
            <a:avLst/>
          </a:prstGeom>
          <a:noFill/>
          <a:ln w="9525">
            <a:solidFill>
              <a:srgbClr val="000000"/>
            </a:solidFill>
            <a:round/>
            <a:headEnd/>
            <a:tailEnd type="triangle" w="med" len="med"/>
          </a:ln>
        </p:spPr>
      </p:cxnSp>
      <p:sp>
        <p:nvSpPr>
          <p:cNvPr id="24586" name="Rectangle 14"/>
          <p:cNvSpPr>
            <a:spLocks noChangeArrowheads="1"/>
          </p:cNvSpPr>
          <p:nvPr/>
        </p:nvSpPr>
        <p:spPr bwMode="auto">
          <a:xfrm>
            <a:off x="0" y="139700"/>
            <a:ext cx="184150" cy="1092200"/>
          </a:xfrm>
          <a:prstGeom prst="rect">
            <a:avLst/>
          </a:prstGeom>
          <a:noFill/>
          <a:ln w="9525">
            <a:noFill/>
            <a:miter lim="800000"/>
            <a:headEnd/>
            <a:tailEnd/>
          </a:ln>
        </p:spPr>
        <p:txBody>
          <a:bodyPr wrap="none" anchor="ctr">
            <a:spAutoFit/>
          </a:bodyPr>
          <a:lstStyle/>
          <a:p>
            <a:r>
              <a:rPr lang="en-AU" sz="1400">
                <a:latin typeface="Tahoma" pitchFamily="34" charset="0"/>
              </a:rPr>
              <a:t/>
            </a:r>
            <a:br>
              <a:rPr lang="en-AU" sz="1400">
                <a:latin typeface="Tahoma" pitchFamily="34" charset="0"/>
              </a:rPr>
            </a:br>
            <a:endParaRPr lang="en-AU" sz="1400">
              <a:latin typeface="Tahoma" pitchFamily="34" charset="0"/>
            </a:endParaRPr>
          </a:p>
          <a:p>
            <a:pPr eaLnBrk="0" hangingPunct="0"/>
            <a:endParaRPr lang="en-AU" sz="1100">
              <a:latin typeface="Tahoma" pitchFamily="34" charset="0"/>
              <a:ea typeface="Times New Roman" pitchFamily="18" charset="0"/>
              <a:cs typeface="Tahoma" pitchFamily="34" charset="0"/>
            </a:endParaRPr>
          </a:p>
          <a:p>
            <a:pPr eaLnBrk="0" hangingPunct="0"/>
            <a:endParaRPr lang="en-AU" sz="1400">
              <a:latin typeface="Tahoma" pitchFamily="34" charset="0"/>
            </a:endParaRPr>
          </a:p>
        </p:txBody>
      </p:sp>
      <p:sp>
        <p:nvSpPr>
          <p:cNvPr id="15" name="Cloud 14"/>
          <p:cNvSpPr/>
          <p:nvPr/>
        </p:nvSpPr>
        <p:spPr>
          <a:xfrm>
            <a:off x="5724525" y="1268413"/>
            <a:ext cx="2808288" cy="1512887"/>
          </a:xfrm>
          <a:prstGeom prst="cloud">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AU" sz="1400"/>
          </a:p>
        </p:txBody>
      </p:sp>
      <p:sp>
        <p:nvSpPr>
          <p:cNvPr id="16" name="Cloud 15"/>
          <p:cNvSpPr/>
          <p:nvPr/>
        </p:nvSpPr>
        <p:spPr>
          <a:xfrm>
            <a:off x="5724525" y="3500438"/>
            <a:ext cx="2879725" cy="1657350"/>
          </a:xfrm>
          <a:prstGeom prst="cloud">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AU" sz="1400"/>
          </a:p>
        </p:txBody>
      </p:sp>
      <p:sp>
        <p:nvSpPr>
          <p:cNvPr id="24589" name="TextBox 17"/>
          <p:cNvSpPr txBox="1">
            <a:spLocks noChangeArrowheads="1"/>
          </p:cNvSpPr>
          <p:nvPr/>
        </p:nvSpPr>
        <p:spPr bwMode="auto">
          <a:xfrm>
            <a:off x="5940425" y="1773238"/>
            <a:ext cx="2303463" cy="862012"/>
          </a:xfrm>
          <a:prstGeom prst="rect">
            <a:avLst/>
          </a:prstGeom>
          <a:noFill/>
          <a:ln w="9525">
            <a:noFill/>
            <a:miter lim="800000"/>
            <a:headEnd/>
            <a:tailEnd/>
          </a:ln>
        </p:spPr>
        <p:txBody>
          <a:bodyPr>
            <a:spAutoFit/>
          </a:bodyPr>
          <a:lstStyle/>
          <a:p>
            <a:pPr algn="ctr"/>
            <a:r>
              <a:rPr lang="en-AU" sz="1400" b="1">
                <a:latin typeface="Tahoma" pitchFamily="34" charset="0"/>
                <a:cs typeface="Tahoma" pitchFamily="34" charset="0"/>
              </a:rPr>
              <a:t>Federal Court</a:t>
            </a:r>
          </a:p>
          <a:p>
            <a:pPr algn="ctr"/>
            <a:r>
              <a:rPr lang="en-AU" sz="1100">
                <a:latin typeface="Tahoma" pitchFamily="34" charset="0"/>
                <a:cs typeface="Tahoma" pitchFamily="34" charset="0"/>
              </a:rPr>
              <a:t>28 days to appeal</a:t>
            </a:r>
          </a:p>
          <a:p>
            <a:pPr algn="ctr"/>
            <a:r>
              <a:rPr lang="en-AU" sz="1100">
                <a:latin typeface="Tahoma" pitchFamily="34" charset="0"/>
                <a:cs typeface="Tahoma" pitchFamily="34" charset="0"/>
              </a:rPr>
              <a:t>Questions of law only</a:t>
            </a:r>
          </a:p>
          <a:p>
            <a:pPr algn="ctr"/>
            <a:endParaRPr lang="en-AU" sz="1400" b="1">
              <a:latin typeface="Tahoma" pitchFamily="34" charset="0"/>
              <a:cs typeface="Tahoma" pitchFamily="34" charset="0"/>
            </a:endParaRPr>
          </a:p>
        </p:txBody>
      </p:sp>
      <p:sp>
        <p:nvSpPr>
          <p:cNvPr id="24590" name="TextBox 19"/>
          <p:cNvSpPr txBox="1">
            <a:spLocks noChangeArrowheads="1"/>
          </p:cNvSpPr>
          <p:nvPr/>
        </p:nvSpPr>
        <p:spPr bwMode="auto">
          <a:xfrm>
            <a:off x="5724525" y="3789363"/>
            <a:ext cx="2951163" cy="646112"/>
          </a:xfrm>
          <a:prstGeom prst="rect">
            <a:avLst/>
          </a:prstGeom>
          <a:noFill/>
          <a:ln w="9525">
            <a:noFill/>
            <a:miter lim="800000"/>
            <a:headEnd/>
            <a:tailEnd/>
          </a:ln>
        </p:spPr>
        <p:txBody>
          <a:bodyPr>
            <a:spAutoFit/>
          </a:bodyPr>
          <a:lstStyle/>
          <a:p>
            <a:pPr algn="ctr"/>
            <a:r>
              <a:rPr lang="en-AU" sz="1400" b="1">
                <a:latin typeface="Tahoma" pitchFamily="34" charset="0"/>
                <a:cs typeface="Tahoma" pitchFamily="34" charset="0"/>
              </a:rPr>
              <a:t>High Court</a:t>
            </a:r>
          </a:p>
          <a:p>
            <a:pPr algn="ctr"/>
            <a:r>
              <a:rPr lang="en-AU" sz="1100">
                <a:latin typeface="Tahoma" pitchFamily="34" charset="0"/>
                <a:cs typeface="Tahoma" pitchFamily="34" charset="0"/>
              </a:rPr>
              <a:t>28 days to appeal</a:t>
            </a:r>
          </a:p>
          <a:p>
            <a:pPr algn="ctr"/>
            <a:r>
              <a:rPr lang="en-AU" sz="1100">
                <a:latin typeface="Tahoma" pitchFamily="34" charset="0"/>
                <a:cs typeface="Tahoma" pitchFamily="34" charset="0"/>
              </a:rPr>
              <a:t>Must be granted special leave to appeal</a:t>
            </a:r>
          </a:p>
        </p:txBody>
      </p:sp>
      <p:cxnSp>
        <p:nvCxnSpPr>
          <p:cNvPr id="22" name="Curved Connector 21"/>
          <p:cNvCxnSpPr/>
          <p:nvPr/>
        </p:nvCxnSpPr>
        <p:spPr>
          <a:xfrm>
            <a:off x="3492500" y="908050"/>
            <a:ext cx="2303463" cy="792163"/>
          </a:xfrm>
          <a:prstGeom prst="curvedConnector3">
            <a:avLst>
              <a:gd name="adj1" fmla="val 50000"/>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Curved Connector 23"/>
          <p:cNvCxnSpPr/>
          <p:nvPr/>
        </p:nvCxnSpPr>
        <p:spPr>
          <a:xfrm rot="5400000">
            <a:off x="7308056" y="2493169"/>
            <a:ext cx="936625" cy="935038"/>
          </a:xfrm>
          <a:prstGeom prst="curvedConnector3">
            <a:avLst>
              <a:gd name="adj1" fmla="val 50000"/>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593" name="TextBox 28"/>
          <p:cNvSpPr txBox="1">
            <a:spLocks noChangeArrowheads="1"/>
          </p:cNvSpPr>
          <p:nvPr/>
        </p:nvSpPr>
        <p:spPr bwMode="auto">
          <a:xfrm>
            <a:off x="3203575" y="260350"/>
            <a:ext cx="5256213" cy="461963"/>
          </a:xfrm>
          <a:prstGeom prst="rect">
            <a:avLst/>
          </a:prstGeom>
          <a:noFill/>
          <a:ln w="9525">
            <a:noFill/>
            <a:miter lim="800000"/>
            <a:headEnd/>
            <a:tailEnd/>
          </a:ln>
        </p:spPr>
        <p:txBody>
          <a:bodyPr>
            <a:spAutoFit/>
          </a:bodyPr>
          <a:lstStyle/>
          <a:p>
            <a:r>
              <a:rPr lang="en-AU" sz="2400" b="1">
                <a:latin typeface="Tahoma" pitchFamily="34" charset="0"/>
                <a:cs typeface="Tahoma" pitchFamily="34" charset="0"/>
              </a:rPr>
              <a:t>CENTRELINK APPEALS PROCESS</a:t>
            </a:r>
          </a:p>
        </p:txBody>
      </p:sp>
    </p:spTree>
    <p:extLst>
      <p:ext uri="{BB962C8B-B14F-4D97-AF65-F5344CB8AC3E}">
        <p14:creationId xmlns:p14="http://schemas.microsoft.com/office/powerpoint/2010/main" val="22526184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3F39E94E-5461-4AED-9596-0C382F8E4261}" type="slidenum">
              <a:rPr lang="en-AU"/>
              <a:pPr>
                <a:defRPr/>
              </a:pPr>
              <a:t>16</a:t>
            </a:fld>
            <a:endParaRPr lang="en-AU"/>
          </a:p>
        </p:txBody>
      </p:sp>
      <p:sp>
        <p:nvSpPr>
          <p:cNvPr id="23554" name="Rectangle 2"/>
          <p:cNvSpPr>
            <a:spLocks noGrp="1"/>
          </p:cNvSpPr>
          <p:nvPr>
            <p:ph type="title" idx="4294967295"/>
          </p:nvPr>
        </p:nvSpPr>
        <p:spPr>
          <a:xfrm>
            <a:off x="468313" y="0"/>
            <a:ext cx="8229600" cy="1143000"/>
          </a:xfrm>
        </p:spPr>
        <p:txBody>
          <a:bodyPr/>
          <a:lstStyle/>
          <a:p>
            <a:pPr eaLnBrk="1" hangingPunct="1"/>
            <a:r>
              <a:rPr lang="en-AU" dirty="0" smtClean="0"/>
              <a:t>Why appeal?</a:t>
            </a:r>
          </a:p>
        </p:txBody>
      </p:sp>
      <p:sp>
        <p:nvSpPr>
          <p:cNvPr id="23555" name="Rectangle 3"/>
          <p:cNvSpPr>
            <a:spLocks noGrp="1"/>
          </p:cNvSpPr>
          <p:nvPr>
            <p:ph type="body" idx="4294967295"/>
          </p:nvPr>
        </p:nvSpPr>
        <p:spPr>
          <a:xfrm>
            <a:off x="457200" y="1341438"/>
            <a:ext cx="8229600" cy="4525962"/>
          </a:xfrm>
        </p:spPr>
        <p:txBody>
          <a:bodyPr/>
          <a:lstStyle/>
          <a:p>
            <a:pPr lvl="1" eaLnBrk="1" hangingPunct="1">
              <a:lnSpc>
                <a:spcPct val="90000"/>
              </a:lnSpc>
            </a:pPr>
            <a:r>
              <a:rPr lang="en-AU" b="1" dirty="0" smtClean="0"/>
              <a:t>Appealing is important</a:t>
            </a:r>
            <a:r>
              <a:rPr lang="en-AU" dirty="0" smtClean="0"/>
              <a:t> because a person can go beyond the Centrelink officer with whom they have been dealing so far and </a:t>
            </a:r>
            <a:r>
              <a:rPr lang="en-AU" b="1" dirty="0" smtClean="0"/>
              <a:t>more senior decision-makers </a:t>
            </a:r>
            <a:r>
              <a:rPr lang="en-AU" dirty="0" smtClean="0"/>
              <a:t>can look at the decision again.</a:t>
            </a:r>
          </a:p>
          <a:p>
            <a:pPr eaLnBrk="1" hangingPunct="1">
              <a:lnSpc>
                <a:spcPct val="90000"/>
              </a:lnSpc>
            </a:pPr>
            <a:endParaRPr lang="en-AU" sz="2800" dirty="0" smtClean="0"/>
          </a:p>
          <a:p>
            <a:pPr lvl="1" eaLnBrk="1" hangingPunct="1">
              <a:lnSpc>
                <a:spcPct val="90000"/>
              </a:lnSpc>
            </a:pPr>
            <a:r>
              <a:rPr lang="en-AU" b="1" dirty="0" smtClean="0"/>
              <a:t>It is free </a:t>
            </a:r>
            <a:r>
              <a:rPr lang="en-AU" dirty="0" smtClean="0"/>
              <a:t>and will not have negative consequences on their future dealings with Centrelink. </a:t>
            </a:r>
          </a:p>
          <a:p>
            <a:pPr eaLnBrk="1" hangingPunct="1">
              <a:lnSpc>
                <a:spcPct val="90000"/>
              </a:lnSpc>
            </a:pPr>
            <a:endParaRPr lang="en-AU" sz="28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a:xfrm>
            <a:off x="5364088" y="6021288"/>
            <a:ext cx="2952328" cy="392907"/>
          </a:xfrm>
        </p:spPr>
        <p:txBody>
          <a:bodyPr/>
          <a:lstStyle/>
          <a:p>
            <a:pPr marL="0" indent="0">
              <a:buNone/>
            </a:pPr>
            <a:r>
              <a:rPr lang="en-AU" sz="1050" dirty="0" smtClean="0"/>
              <a:t>- </a:t>
            </a:r>
            <a:r>
              <a:rPr lang="en-AU" sz="1400" dirty="0" smtClean="0"/>
              <a:t>Centrelink Annual Report 2011/12</a:t>
            </a:r>
            <a:endParaRPr lang="en-AU" sz="1400" dirty="0"/>
          </a:p>
        </p:txBody>
      </p:sp>
      <p:sp>
        <p:nvSpPr>
          <p:cNvPr id="4" name="Slide Number Placeholder 3"/>
          <p:cNvSpPr>
            <a:spLocks noGrp="1"/>
          </p:cNvSpPr>
          <p:nvPr>
            <p:ph type="sldNum" sz="quarter" idx="12"/>
          </p:nvPr>
        </p:nvSpPr>
        <p:spPr/>
        <p:txBody>
          <a:bodyPr/>
          <a:lstStyle/>
          <a:p>
            <a:pPr>
              <a:defRPr/>
            </a:pPr>
            <a:fld id="{C7B91C66-2B90-4C2D-BDBA-B8766AB7C509}" type="slidenum">
              <a:rPr lang="en-AU" smtClean="0"/>
              <a:pPr>
                <a:defRPr/>
              </a:pPr>
              <a:t>17</a:t>
            </a:fld>
            <a:endParaRPr lang="en-AU"/>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213009"/>
            <a:ext cx="7848872" cy="5652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390435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C9CB34CD-DA58-486C-B8BE-A2225D95CE86}" type="slidenum">
              <a:rPr lang="en-AU"/>
              <a:pPr>
                <a:defRPr/>
              </a:pPr>
              <a:t>18</a:t>
            </a:fld>
            <a:endParaRPr lang="en-AU"/>
          </a:p>
        </p:txBody>
      </p:sp>
      <p:sp>
        <p:nvSpPr>
          <p:cNvPr id="28674" name="Rectangle 2"/>
          <p:cNvSpPr>
            <a:spLocks noGrp="1"/>
          </p:cNvSpPr>
          <p:nvPr>
            <p:ph type="title" idx="4294967295"/>
          </p:nvPr>
        </p:nvSpPr>
        <p:spPr>
          <a:xfrm>
            <a:off x="468313" y="0"/>
            <a:ext cx="8229600" cy="1143000"/>
          </a:xfrm>
        </p:spPr>
        <p:txBody>
          <a:bodyPr/>
          <a:lstStyle/>
          <a:p>
            <a:pPr eaLnBrk="1" hangingPunct="1"/>
            <a:r>
              <a:rPr lang="en-AU" dirty="0"/>
              <a:t>Time limits</a:t>
            </a:r>
            <a:endParaRPr lang="en-AU" b="1" dirty="0" smtClean="0">
              <a:solidFill>
                <a:schemeClr val="accent2"/>
              </a:solidFill>
            </a:endParaRPr>
          </a:p>
        </p:txBody>
      </p:sp>
      <p:sp>
        <p:nvSpPr>
          <p:cNvPr id="28675" name="Rectangle 3"/>
          <p:cNvSpPr>
            <a:spLocks noGrp="1"/>
          </p:cNvSpPr>
          <p:nvPr>
            <p:ph type="body" idx="4294967295"/>
          </p:nvPr>
        </p:nvSpPr>
        <p:spPr>
          <a:xfrm>
            <a:off x="1043608" y="1196752"/>
            <a:ext cx="7643812" cy="4525963"/>
          </a:xfrm>
        </p:spPr>
        <p:txBody>
          <a:bodyPr/>
          <a:lstStyle/>
          <a:p>
            <a:pPr marL="609600" indent="-609600" eaLnBrk="1" hangingPunct="1"/>
            <a:r>
              <a:rPr lang="en-AU" sz="2800" dirty="0" smtClean="0"/>
              <a:t>Time limits apply in all cases </a:t>
            </a:r>
          </a:p>
          <a:p>
            <a:pPr marL="990600" lvl="1" indent="-533400" eaLnBrk="1" hangingPunct="1"/>
            <a:r>
              <a:rPr lang="en-AU" b="1" dirty="0" smtClean="0"/>
              <a:t>except debts</a:t>
            </a:r>
            <a:r>
              <a:rPr lang="en-AU" dirty="0" smtClean="0"/>
              <a:t>, unless appealing to AAT. </a:t>
            </a:r>
          </a:p>
          <a:p>
            <a:pPr marL="609600" indent="-609600" eaLnBrk="1" hangingPunct="1"/>
            <a:r>
              <a:rPr lang="en-AU" sz="2800" dirty="0" smtClean="0"/>
              <a:t>A person can still lodge an appeal outside the time limit, but arrears </a:t>
            </a:r>
            <a:r>
              <a:rPr lang="en-AU" sz="2800" b="1" dirty="0" smtClean="0"/>
              <a:t>may not be payable </a:t>
            </a:r>
            <a:r>
              <a:rPr lang="en-AU" sz="2800" dirty="0" smtClean="0"/>
              <a:t>if successful.  </a:t>
            </a:r>
          </a:p>
          <a:p>
            <a:pPr marL="609600" indent="-609600" eaLnBrk="1" hangingPunct="1"/>
            <a:r>
              <a:rPr lang="en-AU" sz="2800" dirty="0" smtClean="0"/>
              <a:t>A person only needs to </a:t>
            </a:r>
            <a:r>
              <a:rPr lang="en-AU" sz="2800" b="1" dirty="0" smtClean="0"/>
              <a:t>lodge</a:t>
            </a:r>
            <a:r>
              <a:rPr lang="en-AU" sz="2800" dirty="0" smtClean="0"/>
              <a:t> their appeal within the time limit, not conduct it.</a:t>
            </a:r>
          </a:p>
          <a:p>
            <a:pPr marL="609600" indent="-609600" eaLnBrk="1" hangingPunct="1"/>
            <a:r>
              <a:rPr lang="en-AU" sz="2800" b="1" dirty="0" smtClean="0"/>
              <a:t>If Centrelink failed to notify a person of a decision, the </a:t>
            </a:r>
            <a:r>
              <a:rPr lang="en-AU" sz="2800" b="1" dirty="0" smtClean="0"/>
              <a:t>time </a:t>
            </a:r>
            <a:r>
              <a:rPr lang="en-AU" sz="2800" b="1" dirty="0" smtClean="0"/>
              <a:t>limit </a:t>
            </a:r>
            <a:r>
              <a:rPr lang="en-AU" sz="2800" b="1" dirty="0" smtClean="0"/>
              <a:t>to request an ARO does </a:t>
            </a:r>
            <a:r>
              <a:rPr lang="en-AU" sz="2800" b="1" dirty="0" smtClean="0"/>
              <a:t>not apply.</a:t>
            </a:r>
          </a:p>
          <a:p>
            <a:pPr marL="0" indent="0" eaLnBrk="1" hangingPunct="1">
              <a:buNone/>
            </a:pPr>
            <a:r>
              <a:rPr lang="en-AU" sz="2800" dirty="0" smtClean="0"/>
              <a:t/>
            </a:r>
            <a:br>
              <a:rPr lang="en-AU" sz="2800" dirty="0" smtClean="0"/>
            </a:br>
            <a:endParaRPr lang="en-US" sz="2800" dirty="0" smtClean="0"/>
          </a:p>
          <a:p>
            <a:pPr marL="609600" indent="-609600" eaLnBrk="1" hangingPunct="1"/>
            <a:endParaRPr lang="en-AU" sz="28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287B9EFA-0D64-4CE4-87EF-4FB9814459FD}" type="slidenum">
              <a:rPr lang="en-AU"/>
              <a:pPr>
                <a:defRPr/>
              </a:pPr>
              <a:t>19</a:t>
            </a:fld>
            <a:endParaRPr lang="en-AU"/>
          </a:p>
        </p:txBody>
      </p:sp>
      <p:sp>
        <p:nvSpPr>
          <p:cNvPr id="29698" name="Rectangle 2"/>
          <p:cNvSpPr>
            <a:spLocks noGrp="1"/>
          </p:cNvSpPr>
          <p:nvPr>
            <p:ph type="title" idx="4294967295"/>
          </p:nvPr>
        </p:nvSpPr>
        <p:spPr>
          <a:xfrm>
            <a:off x="468313" y="0"/>
            <a:ext cx="8229600" cy="1143000"/>
          </a:xfrm>
        </p:spPr>
        <p:txBody>
          <a:bodyPr/>
          <a:lstStyle/>
          <a:p>
            <a:pPr eaLnBrk="1" hangingPunct="1"/>
            <a:r>
              <a:rPr lang="en-AU" dirty="0" smtClean="0"/>
              <a:t>Time limits cont’d</a:t>
            </a:r>
          </a:p>
        </p:txBody>
      </p:sp>
      <p:sp>
        <p:nvSpPr>
          <p:cNvPr id="29699" name="Rectangle 3"/>
          <p:cNvSpPr>
            <a:spLocks noGrp="1"/>
          </p:cNvSpPr>
          <p:nvPr>
            <p:ph type="body" idx="4294967295"/>
          </p:nvPr>
        </p:nvSpPr>
        <p:spPr>
          <a:xfrm>
            <a:off x="1043608" y="1196752"/>
            <a:ext cx="7499350" cy="4525963"/>
          </a:xfrm>
        </p:spPr>
        <p:txBody>
          <a:bodyPr/>
          <a:lstStyle/>
          <a:p>
            <a:pPr eaLnBrk="1" hangingPunct="1">
              <a:lnSpc>
                <a:spcPct val="90000"/>
              </a:lnSpc>
            </a:pPr>
            <a:r>
              <a:rPr lang="en-AU" sz="2800" dirty="0" smtClean="0"/>
              <a:t>Just because a client is out of time does not necessarily mean they should not appeal – </a:t>
            </a:r>
            <a:r>
              <a:rPr lang="en-AU" sz="2800" b="1" dirty="0" smtClean="0"/>
              <a:t>there may be </a:t>
            </a:r>
            <a:r>
              <a:rPr lang="en-AU" sz="2800" b="1" dirty="0" smtClean="0"/>
              <a:t>evidence of contact </a:t>
            </a:r>
            <a:r>
              <a:rPr lang="en-AU" sz="2800" b="1" dirty="0" smtClean="0"/>
              <a:t>re the correctness of the decision within 13 weeks.</a:t>
            </a:r>
          </a:p>
          <a:p>
            <a:pPr eaLnBrk="1" hangingPunct="1">
              <a:lnSpc>
                <a:spcPct val="90000"/>
              </a:lnSpc>
            </a:pPr>
            <a:endParaRPr lang="en-AU" sz="1100" b="1" dirty="0" smtClean="0"/>
          </a:p>
          <a:p>
            <a:pPr eaLnBrk="1" hangingPunct="1">
              <a:lnSpc>
                <a:spcPct val="90000"/>
              </a:lnSpc>
            </a:pPr>
            <a:r>
              <a:rPr lang="en-AU" sz="2800" dirty="0" smtClean="0"/>
              <a:t>Informal enquiries to Centrelink as to the correctness of a decision or even expressions of dissatisfaction </a:t>
            </a:r>
            <a:r>
              <a:rPr lang="en-AU" sz="2800" i="1" dirty="0" smtClean="0"/>
              <a:t>should  </a:t>
            </a:r>
            <a:r>
              <a:rPr lang="en-AU" sz="2800" dirty="0" smtClean="0"/>
              <a:t>be taken as requests for appeal – </a:t>
            </a:r>
            <a:r>
              <a:rPr lang="en-AU" sz="2800" b="1" dirty="0" smtClean="0"/>
              <a:t>even where the words ‘appeal’ or ‘review’ are not used.</a:t>
            </a:r>
          </a:p>
          <a:p>
            <a:pPr eaLnBrk="1" hangingPunct="1">
              <a:lnSpc>
                <a:spcPct val="90000"/>
              </a:lnSpc>
            </a:pPr>
            <a:endParaRPr lang="en-AU" sz="2800" b="1"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61F57922-D310-47DF-ABAA-CABE29EF8353}" type="slidenum">
              <a:rPr lang="en-AU"/>
              <a:pPr>
                <a:defRPr/>
              </a:pPr>
              <a:t>2</a:t>
            </a:fld>
            <a:endParaRPr lang="en-AU"/>
          </a:p>
        </p:txBody>
      </p:sp>
      <p:sp>
        <p:nvSpPr>
          <p:cNvPr id="5122" name="Title 1"/>
          <p:cNvSpPr>
            <a:spLocks noGrp="1"/>
          </p:cNvSpPr>
          <p:nvPr>
            <p:ph type="title"/>
          </p:nvPr>
        </p:nvSpPr>
        <p:spPr/>
        <p:txBody>
          <a:bodyPr/>
          <a:lstStyle/>
          <a:p>
            <a:pPr eaLnBrk="1" hangingPunct="1"/>
            <a:r>
              <a:rPr lang="en-AU" dirty="0" smtClean="0"/>
              <a:t>Objectives</a:t>
            </a:r>
          </a:p>
        </p:txBody>
      </p:sp>
      <p:sp>
        <p:nvSpPr>
          <p:cNvPr id="3" name="Content Placeholder 2"/>
          <p:cNvSpPr>
            <a:spLocks noGrp="1"/>
          </p:cNvSpPr>
          <p:nvPr>
            <p:ph idx="1"/>
          </p:nvPr>
        </p:nvSpPr>
        <p:spPr>
          <a:xfrm>
            <a:off x="971600" y="1340768"/>
            <a:ext cx="7715250" cy="4525963"/>
          </a:xfrm>
        </p:spPr>
        <p:txBody>
          <a:bodyPr>
            <a:normAutofit/>
          </a:bodyPr>
          <a:lstStyle/>
          <a:p>
            <a:pPr eaLnBrk="1" hangingPunct="1">
              <a:lnSpc>
                <a:spcPct val="80000"/>
              </a:lnSpc>
            </a:pPr>
            <a:endParaRPr lang="en-AU" sz="2800" b="1" dirty="0"/>
          </a:p>
          <a:p>
            <a:pPr lvl="0"/>
            <a:r>
              <a:rPr lang="en-AU" sz="2800" dirty="0"/>
              <a:t>Understand basic principles of DSP eligibility</a:t>
            </a:r>
          </a:p>
          <a:p>
            <a:pPr lvl="0"/>
            <a:endParaRPr lang="en-AU" sz="2800" dirty="0" smtClean="0"/>
          </a:p>
          <a:p>
            <a:pPr lvl="0"/>
            <a:r>
              <a:rPr lang="en-AU" sz="2800" dirty="0" smtClean="0"/>
              <a:t>Increase </a:t>
            </a:r>
            <a:r>
              <a:rPr lang="en-AU" sz="2800" dirty="0"/>
              <a:t>awareness </a:t>
            </a:r>
            <a:r>
              <a:rPr lang="en-AU" sz="2800" dirty="0" smtClean="0"/>
              <a:t>of </a:t>
            </a:r>
            <a:r>
              <a:rPr lang="en-AU" sz="2800" dirty="0" smtClean="0"/>
              <a:t>potential complexity of DSP eligibility issues</a:t>
            </a:r>
            <a:endParaRPr lang="en-AU" sz="2800" dirty="0"/>
          </a:p>
          <a:p>
            <a:pPr lvl="0"/>
            <a:endParaRPr lang="en-AU" sz="2800" dirty="0" smtClean="0"/>
          </a:p>
          <a:p>
            <a:pPr lvl="0"/>
            <a:r>
              <a:rPr lang="en-AU" sz="2800" dirty="0" smtClean="0"/>
              <a:t>Increase </a:t>
            </a:r>
            <a:r>
              <a:rPr lang="en-AU" sz="2800" dirty="0"/>
              <a:t>capacity to accurately manage client expectations regarding DSP eligibility</a:t>
            </a:r>
          </a:p>
          <a:p>
            <a:pPr eaLnBrk="1" hangingPunct="1">
              <a:lnSpc>
                <a:spcPct val="80000"/>
              </a:lnSpc>
            </a:pPr>
            <a:endParaRPr lang="en-AU" sz="2800" dirty="0" smtClean="0"/>
          </a:p>
          <a:p>
            <a:pPr eaLnBrk="1" hangingPunct="1">
              <a:lnSpc>
                <a:spcPct val="80000"/>
              </a:lnSpc>
            </a:pPr>
            <a:endParaRPr lang="en-AU" sz="2800" dirty="0" smtClean="0"/>
          </a:p>
          <a:p>
            <a:pPr eaLnBrk="1" hangingPunct="1">
              <a:lnSpc>
                <a:spcPct val="80000"/>
              </a:lnSpc>
            </a:pPr>
            <a:endParaRPr lang="en-AU" sz="2800" dirty="0" smtClean="0"/>
          </a:p>
          <a:p>
            <a:pPr eaLnBrk="1" hangingPunct="1">
              <a:lnSpc>
                <a:spcPct val="80000"/>
              </a:lnSpc>
            </a:pPr>
            <a:endParaRPr lang="en-AU" sz="2800" dirty="0" smtClean="0"/>
          </a:p>
          <a:p>
            <a:pPr eaLnBrk="1" hangingPunct="1">
              <a:lnSpc>
                <a:spcPct val="80000"/>
              </a:lnSpc>
            </a:pPr>
            <a:endParaRPr lang="en-AU" sz="2800" dirty="0" smtClean="0"/>
          </a:p>
          <a:p>
            <a:pPr eaLnBrk="1" hangingPunct="1">
              <a:lnSpc>
                <a:spcPct val="80000"/>
              </a:lnSpc>
            </a:pPr>
            <a:endParaRPr lang="en-AU" sz="2800" dirty="0" smtClean="0"/>
          </a:p>
          <a:p>
            <a:pPr eaLnBrk="1" hangingPunct="1">
              <a:lnSpc>
                <a:spcPct val="80000"/>
              </a:lnSpc>
            </a:pPr>
            <a:endParaRPr lang="en-AU" sz="2800" dirty="0" smtClean="0"/>
          </a:p>
        </p:txBody>
      </p:sp>
    </p:spTree>
    <p:extLst>
      <p:ext uri="{BB962C8B-B14F-4D97-AF65-F5344CB8AC3E}">
        <p14:creationId xmlns:p14="http://schemas.microsoft.com/office/powerpoint/2010/main" val="37117423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041AC916-D968-4A67-95F4-052BF8BC85A7}" type="slidenum">
              <a:rPr lang="en-AU"/>
              <a:pPr>
                <a:defRPr/>
              </a:pPr>
              <a:t>20</a:t>
            </a:fld>
            <a:endParaRPr lang="en-AU"/>
          </a:p>
        </p:txBody>
      </p:sp>
      <p:sp>
        <p:nvSpPr>
          <p:cNvPr id="55298" name="Rectangle 2"/>
          <p:cNvSpPr>
            <a:spLocks noGrp="1"/>
          </p:cNvSpPr>
          <p:nvPr>
            <p:ph type="title"/>
          </p:nvPr>
        </p:nvSpPr>
        <p:spPr/>
        <p:txBody>
          <a:bodyPr/>
          <a:lstStyle/>
          <a:p>
            <a:pPr eaLnBrk="1" hangingPunct="1"/>
            <a:r>
              <a:rPr lang="en-AU" dirty="0" smtClean="0"/>
              <a:t>Referring to WRC</a:t>
            </a:r>
          </a:p>
        </p:txBody>
      </p:sp>
      <p:sp>
        <p:nvSpPr>
          <p:cNvPr id="55299" name="Rectangle 3"/>
          <p:cNvSpPr>
            <a:spLocks noGrp="1"/>
          </p:cNvSpPr>
          <p:nvPr>
            <p:ph type="body" idx="1"/>
          </p:nvPr>
        </p:nvSpPr>
        <p:spPr>
          <a:xfrm>
            <a:off x="611560" y="1628800"/>
            <a:ext cx="8229600" cy="4525963"/>
          </a:xfrm>
        </p:spPr>
        <p:txBody>
          <a:bodyPr/>
          <a:lstStyle/>
          <a:p>
            <a:pPr eaLnBrk="1" hangingPunct="1"/>
            <a:r>
              <a:rPr lang="en-AU" dirty="0" smtClean="0"/>
              <a:t>Social Security TAS Mon, Wed, </a:t>
            </a:r>
            <a:r>
              <a:rPr lang="en-AU" dirty="0" err="1" smtClean="0"/>
              <a:t>Thur</a:t>
            </a:r>
            <a:r>
              <a:rPr lang="en-AU" dirty="0" smtClean="0"/>
              <a:t> and Fri mornings from 9.30 to 12.30</a:t>
            </a:r>
            <a:r>
              <a:rPr lang="en-AU" dirty="0" smtClean="0"/>
              <a:t>.</a:t>
            </a:r>
          </a:p>
          <a:p>
            <a:pPr marL="0" indent="0" eaLnBrk="1" hangingPunct="1">
              <a:buNone/>
            </a:pPr>
            <a:endParaRPr lang="en-AU" dirty="0" smtClean="0"/>
          </a:p>
          <a:p>
            <a:pPr eaLnBrk="1" hangingPunct="1"/>
            <a:r>
              <a:rPr lang="en-AU" dirty="0" smtClean="0"/>
              <a:t>If workers phone at other times, will be assisted immediately if staff available, otherwise asap.</a:t>
            </a:r>
          </a:p>
          <a:p>
            <a:pPr eaLnBrk="1" hangingPunct="1"/>
            <a:endParaRPr lang="en-AU"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9894460A-9320-4E22-B1DE-4642581A4B5C}" type="slidenum">
              <a:rPr lang="en-AU"/>
              <a:pPr>
                <a:defRPr/>
              </a:pPr>
              <a:t>21</a:t>
            </a:fld>
            <a:endParaRPr lang="en-AU"/>
          </a:p>
        </p:txBody>
      </p:sp>
      <p:sp>
        <p:nvSpPr>
          <p:cNvPr id="56322" name="Title 1"/>
          <p:cNvSpPr>
            <a:spLocks noGrp="1"/>
          </p:cNvSpPr>
          <p:nvPr>
            <p:ph type="title"/>
          </p:nvPr>
        </p:nvSpPr>
        <p:spPr>
          <a:xfrm>
            <a:off x="1187450" y="333375"/>
            <a:ext cx="6832600" cy="1143000"/>
          </a:xfrm>
        </p:spPr>
        <p:txBody>
          <a:bodyPr/>
          <a:lstStyle/>
          <a:p>
            <a:pPr eaLnBrk="1" hangingPunct="1"/>
            <a:r>
              <a:rPr lang="en-AU" sz="3600" smtClean="0"/>
              <a:t>Contacting the WRC</a:t>
            </a:r>
          </a:p>
        </p:txBody>
      </p:sp>
      <p:sp>
        <p:nvSpPr>
          <p:cNvPr id="56323" name="Content Placeholder 2"/>
          <p:cNvSpPr>
            <a:spLocks noGrp="1"/>
          </p:cNvSpPr>
          <p:nvPr>
            <p:ph idx="1"/>
          </p:nvPr>
        </p:nvSpPr>
        <p:spPr/>
        <p:txBody>
          <a:bodyPr/>
          <a:lstStyle/>
          <a:p>
            <a:pPr algn="ctr" eaLnBrk="1" hangingPunct="1">
              <a:lnSpc>
                <a:spcPct val="150000"/>
              </a:lnSpc>
              <a:buFont typeface="Arial" charset="0"/>
              <a:buNone/>
            </a:pPr>
            <a:r>
              <a:rPr lang="en-AU" sz="2800" smtClean="0"/>
              <a:t>1800 358 511</a:t>
            </a:r>
          </a:p>
          <a:p>
            <a:pPr algn="ctr" eaLnBrk="1" hangingPunct="1">
              <a:lnSpc>
                <a:spcPct val="150000"/>
              </a:lnSpc>
              <a:buFont typeface="Arial" charset="0"/>
              <a:buNone/>
            </a:pPr>
            <a:r>
              <a:rPr lang="en-AU" sz="2800" smtClean="0"/>
              <a:t> 3847 5532</a:t>
            </a:r>
          </a:p>
          <a:p>
            <a:pPr algn="ctr" eaLnBrk="1" hangingPunct="1">
              <a:lnSpc>
                <a:spcPct val="150000"/>
              </a:lnSpc>
              <a:buFont typeface="Arial" charset="0"/>
              <a:buNone/>
            </a:pPr>
            <a:r>
              <a:rPr lang="en-AU" sz="2800" smtClean="0"/>
              <a:t>Fax: 3421 2500</a:t>
            </a:r>
          </a:p>
          <a:p>
            <a:pPr algn="ctr" eaLnBrk="1" hangingPunct="1">
              <a:lnSpc>
                <a:spcPct val="150000"/>
              </a:lnSpc>
              <a:buFont typeface="Arial" charset="0"/>
              <a:buNone/>
            </a:pPr>
            <a:r>
              <a:rPr lang="en-AU" sz="2800" smtClean="0"/>
              <a:t>Admin: 3421 2510</a:t>
            </a:r>
          </a:p>
          <a:p>
            <a:pPr algn="ctr" eaLnBrk="1" hangingPunct="1">
              <a:lnSpc>
                <a:spcPct val="150000"/>
              </a:lnSpc>
              <a:buFont typeface="Arial" charset="0"/>
              <a:buNone/>
            </a:pPr>
            <a:r>
              <a:rPr lang="en-AU" sz="2800" smtClean="0"/>
              <a:t>Email: </a:t>
            </a:r>
            <a:r>
              <a:rPr lang="en-AU" sz="2800" smtClean="0">
                <a:hlinkClick r:id="rId3"/>
              </a:rPr>
              <a:t>wrcqld@wrcqld.org.au</a:t>
            </a:r>
            <a:endParaRPr lang="en-AU" sz="2800" smtClean="0"/>
          </a:p>
          <a:p>
            <a:pPr algn="ctr" eaLnBrk="1" hangingPunct="1">
              <a:lnSpc>
                <a:spcPct val="150000"/>
              </a:lnSpc>
              <a:buFont typeface="Arial" charset="0"/>
              <a:buNone/>
            </a:pPr>
            <a:r>
              <a:rPr lang="en-AU" sz="2800" smtClean="0"/>
              <a:t>Website: </a:t>
            </a:r>
            <a:r>
              <a:rPr lang="en-AU" sz="2800" smtClean="0">
                <a:hlinkClick r:id="rId4"/>
              </a:rPr>
              <a:t>www.wrcqld.org.au</a:t>
            </a:r>
            <a:endParaRPr lang="en-AU" sz="2800" smtClean="0"/>
          </a:p>
          <a:p>
            <a:pPr algn="ctr" eaLnBrk="1" hangingPunct="1">
              <a:lnSpc>
                <a:spcPct val="150000"/>
              </a:lnSpc>
              <a:buFont typeface="Arial" charset="0"/>
              <a:buNone/>
            </a:pPr>
            <a:endParaRPr lang="en-AU" sz="2800" smtClean="0"/>
          </a:p>
          <a:p>
            <a:pPr eaLnBrk="1" hangingPunct="1">
              <a:lnSpc>
                <a:spcPct val="150000"/>
              </a:lnSpc>
            </a:pPr>
            <a:endParaRPr lang="en-AU" sz="28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61F57922-D310-47DF-ABAA-CABE29EF8353}" type="slidenum">
              <a:rPr lang="en-AU"/>
              <a:pPr>
                <a:defRPr/>
              </a:pPr>
              <a:t>3</a:t>
            </a:fld>
            <a:endParaRPr lang="en-AU"/>
          </a:p>
        </p:txBody>
      </p:sp>
      <p:sp>
        <p:nvSpPr>
          <p:cNvPr id="5122" name="Title 1"/>
          <p:cNvSpPr>
            <a:spLocks noGrp="1"/>
          </p:cNvSpPr>
          <p:nvPr>
            <p:ph type="title"/>
          </p:nvPr>
        </p:nvSpPr>
        <p:spPr/>
        <p:txBody>
          <a:bodyPr/>
          <a:lstStyle/>
          <a:p>
            <a:pPr eaLnBrk="1" hangingPunct="1"/>
            <a:r>
              <a:rPr lang="en-AU" dirty="0" smtClean="0"/>
              <a:t>Outline</a:t>
            </a:r>
          </a:p>
        </p:txBody>
      </p:sp>
      <p:sp>
        <p:nvSpPr>
          <p:cNvPr id="3" name="Content Placeholder 2"/>
          <p:cNvSpPr>
            <a:spLocks noGrp="1"/>
          </p:cNvSpPr>
          <p:nvPr>
            <p:ph idx="1"/>
          </p:nvPr>
        </p:nvSpPr>
        <p:spPr>
          <a:xfrm>
            <a:off x="1428750" y="1628775"/>
            <a:ext cx="7715250" cy="4525963"/>
          </a:xfrm>
        </p:spPr>
        <p:txBody>
          <a:bodyPr>
            <a:normAutofit/>
          </a:bodyPr>
          <a:lstStyle/>
          <a:p>
            <a:pPr eaLnBrk="1" hangingPunct="1">
              <a:lnSpc>
                <a:spcPct val="80000"/>
              </a:lnSpc>
            </a:pPr>
            <a:r>
              <a:rPr lang="en-AU" sz="2800" dirty="0" smtClean="0"/>
              <a:t>Welfare Rights Centre </a:t>
            </a:r>
            <a:r>
              <a:rPr lang="en-AU" sz="2800" dirty="0" err="1" smtClean="0"/>
              <a:t>Inc</a:t>
            </a:r>
            <a:endParaRPr lang="en-AU" sz="2800" dirty="0" smtClean="0"/>
          </a:p>
          <a:p>
            <a:pPr eaLnBrk="1" hangingPunct="1">
              <a:lnSpc>
                <a:spcPct val="80000"/>
              </a:lnSpc>
            </a:pPr>
            <a:endParaRPr lang="en-AU" sz="2800" dirty="0" smtClean="0"/>
          </a:p>
          <a:p>
            <a:pPr eaLnBrk="1" hangingPunct="1">
              <a:lnSpc>
                <a:spcPct val="80000"/>
              </a:lnSpc>
            </a:pPr>
            <a:r>
              <a:rPr lang="en-AU" sz="2800" dirty="0" smtClean="0"/>
              <a:t>Income Support Overview</a:t>
            </a:r>
          </a:p>
          <a:p>
            <a:pPr eaLnBrk="1" hangingPunct="1">
              <a:lnSpc>
                <a:spcPct val="80000"/>
              </a:lnSpc>
            </a:pPr>
            <a:endParaRPr lang="en-AU" sz="2800" dirty="0" smtClean="0"/>
          </a:p>
          <a:p>
            <a:pPr eaLnBrk="1" hangingPunct="1">
              <a:lnSpc>
                <a:spcPct val="80000"/>
              </a:lnSpc>
            </a:pPr>
            <a:r>
              <a:rPr lang="en-AU" sz="2800" dirty="0" smtClean="0"/>
              <a:t>DSP Eligibility</a:t>
            </a:r>
          </a:p>
          <a:p>
            <a:pPr eaLnBrk="1" hangingPunct="1">
              <a:lnSpc>
                <a:spcPct val="80000"/>
              </a:lnSpc>
            </a:pPr>
            <a:endParaRPr lang="en-AU" sz="2800" dirty="0" smtClean="0"/>
          </a:p>
          <a:p>
            <a:pPr eaLnBrk="1" hangingPunct="1">
              <a:lnSpc>
                <a:spcPct val="80000"/>
              </a:lnSpc>
            </a:pPr>
            <a:r>
              <a:rPr lang="en-AU" sz="2800" dirty="0" smtClean="0"/>
              <a:t>Appealing a Centrelink decision</a:t>
            </a:r>
          </a:p>
          <a:p>
            <a:pPr eaLnBrk="1" hangingPunct="1">
              <a:lnSpc>
                <a:spcPct val="80000"/>
              </a:lnSpc>
            </a:pPr>
            <a:endParaRPr lang="en-AU" sz="2800" dirty="0" smtClean="0"/>
          </a:p>
          <a:p>
            <a:pPr eaLnBrk="1" hangingPunct="1">
              <a:lnSpc>
                <a:spcPct val="80000"/>
              </a:lnSpc>
            </a:pPr>
            <a:r>
              <a:rPr lang="en-AU" sz="2800" dirty="0" smtClean="0"/>
              <a:t>Time Limits</a:t>
            </a:r>
          </a:p>
          <a:p>
            <a:pPr eaLnBrk="1" hangingPunct="1">
              <a:lnSpc>
                <a:spcPct val="80000"/>
              </a:lnSpc>
            </a:pPr>
            <a:endParaRPr lang="en-AU" sz="2800" dirty="0" smtClean="0"/>
          </a:p>
          <a:p>
            <a:pPr eaLnBrk="1" hangingPunct="1">
              <a:lnSpc>
                <a:spcPct val="80000"/>
              </a:lnSpc>
            </a:pPr>
            <a:endParaRPr lang="en-AU" sz="2800" dirty="0" smtClean="0"/>
          </a:p>
          <a:p>
            <a:pPr eaLnBrk="1" hangingPunct="1">
              <a:lnSpc>
                <a:spcPct val="80000"/>
              </a:lnSpc>
            </a:pPr>
            <a:endParaRPr lang="en-AU" sz="2800" dirty="0" smtClean="0"/>
          </a:p>
          <a:p>
            <a:pPr eaLnBrk="1" hangingPunct="1">
              <a:lnSpc>
                <a:spcPct val="80000"/>
              </a:lnSpc>
            </a:pPr>
            <a:endParaRPr lang="en-AU" sz="2800" dirty="0" smtClean="0"/>
          </a:p>
          <a:p>
            <a:pPr eaLnBrk="1" hangingPunct="1">
              <a:lnSpc>
                <a:spcPct val="80000"/>
              </a:lnSpc>
            </a:pPr>
            <a:endParaRPr lang="en-AU" sz="2800" dirty="0" smtClean="0"/>
          </a:p>
          <a:p>
            <a:pPr eaLnBrk="1" hangingPunct="1">
              <a:lnSpc>
                <a:spcPct val="80000"/>
              </a:lnSpc>
            </a:pPr>
            <a:endParaRPr lang="en-AU" sz="2800" dirty="0" smtClean="0"/>
          </a:p>
          <a:p>
            <a:pPr eaLnBrk="1" hangingPunct="1">
              <a:lnSpc>
                <a:spcPct val="80000"/>
              </a:lnSpc>
            </a:pPr>
            <a:endParaRPr lang="en-AU" sz="2800" dirty="0" smtClean="0"/>
          </a:p>
        </p:txBody>
      </p:sp>
    </p:spTree>
    <p:extLst>
      <p:ext uri="{BB962C8B-B14F-4D97-AF65-F5344CB8AC3E}">
        <p14:creationId xmlns:p14="http://schemas.microsoft.com/office/powerpoint/2010/main" val="1293053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A6627BEE-2F9A-4B30-98AC-DCF9A88628A9}" type="slidenum">
              <a:rPr lang="en-AU"/>
              <a:pPr>
                <a:defRPr/>
              </a:pPr>
              <a:t>4</a:t>
            </a:fld>
            <a:endParaRPr lang="en-AU"/>
          </a:p>
        </p:txBody>
      </p:sp>
      <p:sp>
        <p:nvSpPr>
          <p:cNvPr id="6146" name="Title 1"/>
          <p:cNvSpPr>
            <a:spLocks noGrp="1"/>
          </p:cNvSpPr>
          <p:nvPr>
            <p:ph type="title"/>
          </p:nvPr>
        </p:nvSpPr>
        <p:spPr>
          <a:xfrm>
            <a:off x="1195388" y="274638"/>
            <a:ext cx="6832600" cy="1143000"/>
          </a:xfrm>
        </p:spPr>
        <p:txBody>
          <a:bodyPr/>
          <a:lstStyle/>
          <a:p>
            <a:pPr eaLnBrk="1" hangingPunct="1"/>
            <a:r>
              <a:rPr lang="en-AU" dirty="0" smtClean="0"/>
              <a:t>Welfare Rights Centre Inc.</a:t>
            </a:r>
          </a:p>
        </p:txBody>
      </p:sp>
      <p:sp>
        <p:nvSpPr>
          <p:cNvPr id="3" name="Content Placeholder 2"/>
          <p:cNvSpPr>
            <a:spLocks noGrp="1"/>
          </p:cNvSpPr>
          <p:nvPr>
            <p:ph idx="1"/>
          </p:nvPr>
        </p:nvSpPr>
        <p:spPr>
          <a:xfrm>
            <a:off x="1195388" y="1600200"/>
            <a:ext cx="7491412" cy="4525963"/>
          </a:xfrm>
        </p:spPr>
        <p:txBody>
          <a:bodyPr rtlCol="0">
            <a:normAutofit fontScale="92500" lnSpcReduction="10000"/>
          </a:bodyPr>
          <a:lstStyle/>
          <a:p>
            <a:pPr eaLnBrk="1" fontAlgn="auto" hangingPunct="1">
              <a:spcAft>
                <a:spcPts val="0"/>
              </a:spcAft>
              <a:buFont typeface="Arial" pitchFamily="34" charset="0"/>
              <a:buChar char="•"/>
              <a:defRPr/>
            </a:pPr>
            <a:r>
              <a:rPr lang="en-AU" dirty="0" smtClean="0"/>
              <a:t>Community Legal Centre</a:t>
            </a:r>
          </a:p>
          <a:p>
            <a:pPr eaLnBrk="1" fontAlgn="auto" hangingPunct="1">
              <a:spcAft>
                <a:spcPts val="0"/>
              </a:spcAft>
              <a:buFont typeface="Arial" pitchFamily="34" charset="0"/>
              <a:buChar char="•"/>
              <a:defRPr/>
            </a:pPr>
            <a:r>
              <a:rPr lang="en-AU" dirty="0" smtClean="0"/>
              <a:t>Social Security and Disability Discrimination</a:t>
            </a:r>
          </a:p>
          <a:p>
            <a:pPr eaLnBrk="1" fontAlgn="auto" hangingPunct="1">
              <a:spcAft>
                <a:spcPts val="0"/>
              </a:spcAft>
              <a:buFont typeface="Arial" pitchFamily="34" charset="0"/>
              <a:buChar char="•"/>
              <a:defRPr/>
            </a:pPr>
            <a:r>
              <a:rPr lang="en-AU" dirty="0" smtClean="0"/>
              <a:t>Free</a:t>
            </a:r>
          </a:p>
          <a:p>
            <a:pPr eaLnBrk="1" fontAlgn="auto" hangingPunct="1">
              <a:spcAft>
                <a:spcPts val="0"/>
              </a:spcAft>
              <a:buFont typeface="Arial" pitchFamily="34" charset="0"/>
              <a:buChar char="•"/>
              <a:defRPr/>
            </a:pPr>
            <a:r>
              <a:rPr lang="en-AU" dirty="0" smtClean="0"/>
              <a:t>Advice, advocacy, limited representation, CLE and reform</a:t>
            </a:r>
          </a:p>
          <a:p>
            <a:pPr eaLnBrk="1" fontAlgn="auto" hangingPunct="1">
              <a:spcAft>
                <a:spcPts val="0"/>
              </a:spcAft>
              <a:buFont typeface="Arial" pitchFamily="34" charset="0"/>
              <a:buChar char="•"/>
              <a:defRPr/>
            </a:pPr>
            <a:r>
              <a:rPr lang="en-AU" dirty="0" smtClean="0"/>
              <a:t>A charitable organisation, operating with the support of student volunteers</a:t>
            </a:r>
          </a:p>
          <a:p>
            <a:pPr eaLnBrk="1" fontAlgn="auto" hangingPunct="1">
              <a:spcAft>
                <a:spcPts val="0"/>
              </a:spcAft>
              <a:buFont typeface="Arial" pitchFamily="34" charset="0"/>
              <a:buChar char="•"/>
              <a:defRPr/>
            </a:pPr>
            <a:r>
              <a:rPr lang="en-AU" dirty="0" smtClean="0"/>
              <a:t>Multi-disciplinary team</a:t>
            </a:r>
          </a:p>
          <a:p>
            <a:pPr eaLnBrk="1" fontAlgn="auto" hangingPunct="1">
              <a:spcAft>
                <a:spcPts val="0"/>
              </a:spcAft>
              <a:buFont typeface="Arial" pitchFamily="34" charset="0"/>
              <a:buChar char="•"/>
              <a:defRPr/>
            </a:pPr>
            <a:endParaRPr lang="en-AU" dirty="0"/>
          </a:p>
        </p:txBody>
      </p:sp>
    </p:spTree>
    <p:extLst>
      <p:ext uri="{BB962C8B-B14F-4D97-AF65-F5344CB8AC3E}">
        <p14:creationId xmlns:p14="http://schemas.microsoft.com/office/powerpoint/2010/main" val="2757561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BCAAFBE1-19F4-4FC0-8606-FEDDBA7C155C}" type="slidenum">
              <a:rPr lang="en-AU"/>
              <a:pPr>
                <a:defRPr/>
              </a:pPr>
              <a:t>5</a:t>
            </a:fld>
            <a:endParaRPr lang="en-AU"/>
          </a:p>
        </p:txBody>
      </p:sp>
      <p:sp>
        <p:nvSpPr>
          <p:cNvPr id="18434" name="Rectangle 2"/>
          <p:cNvSpPr>
            <a:spLocks noGrp="1" noChangeArrowheads="1"/>
          </p:cNvSpPr>
          <p:nvPr>
            <p:ph type="title" idx="4294967295"/>
          </p:nvPr>
        </p:nvSpPr>
        <p:spPr>
          <a:xfrm>
            <a:off x="899592" y="260648"/>
            <a:ext cx="7127875" cy="1143000"/>
          </a:xfrm>
        </p:spPr>
        <p:txBody>
          <a:bodyPr/>
          <a:lstStyle/>
          <a:p>
            <a:pPr eaLnBrk="1" hangingPunct="1"/>
            <a:r>
              <a:rPr lang="en-AU" dirty="0" smtClean="0"/>
              <a:t>Income Support Overview</a:t>
            </a:r>
          </a:p>
        </p:txBody>
      </p:sp>
      <p:sp>
        <p:nvSpPr>
          <p:cNvPr id="18435" name="Rectangle 3"/>
          <p:cNvSpPr>
            <a:spLocks noGrp="1" noChangeArrowheads="1"/>
          </p:cNvSpPr>
          <p:nvPr>
            <p:ph idx="4294967295"/>
          </p:nvPr>
        </p:nvSpPr>
        <p:spPr>
          <a:xfrm>
            <a:off x="1187624" y="1484784"/>
            <a:ext cx="7491413" cy="4525963"/>
          </a:xfrm>
        </p:spPr>
        <p:txBody>
          <a:bodyPr/>
          <a:lstStyle/>
          <a:p>
            <a:pPr eaLnBrk="1" hangingPunct="1">
              <a:spcBef>
                <a:spcPts val="0"/>
              </a:spcBef>
              <a:spcAft>
                <a:spcPts val="600"/>
              </a:spcAft>
            </a:pPr>
            <a:r>
              <a:rPr lang="en-US" sz="2800" dirty="0" smtClean="0"/>
              <a:t>No general entitlement to income support exists in Australia </a:t>
            </a:r>
          </a:p>
          <a:p>
            <a:pPr eaLnBrk="1" hangingPunct="1">
              <a:spcBef>
                <a:spcPts val="0"/>
              </a:spcBef>
              <a:spcAft>
                <a:spcPts val="600"/>
              </a:spcAft>
            </a:pPr>
            <a:r>
              <a:rPr lang="en-US" sz="2800" dirty="0" smtClean="0"/>
              <a:t>Centrelink administers the Social Security and the Family Assistance Acts</a:t>
            </a:r>
          </a:p>
          <a:p>
            <a:pPr eaLnBrk="1" hangingPunct="1">
              <a:spcBef>
                <a:spcPts val="0"/>
              </a:spcBef>
              <a:spcAft>
                <a:spcPts val="600"/>
              </a:spcAft>
            </a:pPr>
            <a:r>
              <a:rPr lang="en-US" sz="2800" dirty="0" smtClean="0"/>
              <a:t>To receive income support </a:t>
            </a:r>
            <a:r>
              <a:rPr lang="en-AU" sz="2800" dirty="0" smtClean="0"/>
              <a:t>must meet legislative eligibility criteria.</a:t>
            </a:r>
          </a:p>
          <a:p>
            <a:pPr eaLnBrk="1" hangingPunct="1">
              <a:spcBef>
                <a:spcPts val="0"/>
              </a:spcBef>
              <a:spcAft>
                <a:spcPts val="600"/>
              </a:spcAft>
            </a:pPr>
            <a:r>
              <a:rPr lang="en-AU" sz="2800" dirty="0" smtClean="0"/>
              <a:t>No claim = no rights</a:t>
            </a:r>
          </a:p>
          <a:p>
            <a:pPr eaLnBrk="1" hangingPunct="1">
              <a:spcBef>
                <a:spcPts val="0"/>
              </a:spcBef>
              <a:spcAft>
                <a:spcPts val="600"/>
              </a:spcAft>
            </a:pPr>
            <a:r>
              <a:rPr lang="en-AU" sz="2800" dirty="0" smtClean="0"/>
              <a:t>Centrelink cannot refuse to accept and process a claim</a:t>
            </a:r>
          </a:p>
        </p:txBody>
      </p:sp>
    </p:spTree>
    <p:extLst>
      <p:ext uri="{BB962C8B-B14F-4D97-AF65-F5344CB8AC3E}">
        <p14:creationId xmlns:p14="http://schemas.microsoft.com/office/powerpoint/2010/main" val="3980963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E9C9AD51-8FA9-4C66-B900-D9C2B4236480}" type="slidenum">
              <a:rPr lang="en-AU"/>
              <a:pPr>
                <a:defRPr/>
              </a:pPr>
              <a:t>6</a:t>
            </a:fld>
            <a:endParaRPr lang="en-AU"/>
          </a:p>
        </p:txBody>
      </p:sp>
      <p:sp>
        <p:nvSpPr>
          <p:cNvPr id="14338" name="Rectangle 2"/>
          <p:cNvSpPr>
            <a:spLocks noGrp="1" noChangeArrowheads="1"/>
          </p:cNvSpPr>
          <p:nvPr>
            <p:ph type="title"/>
          </p:nvPr>
        </p:nvSpPr>
        <p:spPr>
          <a:xfrm>
            <a:off x="1187450" y="0"/>
            <a:ext cx="6832600" cy="1143000"/>
          </a:xfrm>
        </p:spPr>
        <p:txBody>
          <a:bodyPr/>
          <a:lstStyle/>
          <a:p>
            <a:pPr eaLnBrk="1" hangingPunct="1"/>
            <a:r>
              <a:rPr lang="en-US" dirty="0" smtClean="0"/>
              <a:t>Payment Types</a:t>
            </a:r>
          </a:p>
        </p:txBody>
      </p:sp>
      <p:sp>
        <p:nvSpPr>
          <p:cNvPr id="14339" name="Rectangle 2"/>
          <p:cNvSpPr>
            <a:spLocks noGrp="1" noChangeArrowheads="1"/>
          </p:cNvSpPr>
          <p:nvPr>
            <p:ph idx="1"/>
          </p:nvPr>
        </p:nvSpPr>
        <p:spPr>
          <a:xfrm>
            <a:off x="1187624" y="1124744"/>
            <a:ext cx="7491413" cy="4525963"/>
          </a:xfrm>
        </p:spPr>
        <p:txBody>
          <a:bodyPr/>
          <a:lstStyle/>
          <a:p>
            <a:pPr marL="0" indent="0" eaLnBrk="1" hangingPunct="1">
              <a:buNone/>
            </a:pPr>
            <a:r>
              <a:rPr lang="en-US" sz="2800" dirty="0" smtClean="0"/>
              <a:t>There are two main types of payments: </a:t>
            </a:r>
          </a:p>
          <a:p>
            <a:pPr lvl="1" eaLnBrk="1" hangingPunct="1">
              <a:buFont typeface="Arial" panose="020B0604020202020204" pitchFamily="34" charset="0"/>
              <a:buChar char="•"/>
            </a:pPr>
            <a:r>
              <a:rPr lang="en-US" dirty="0" smtClean="0"/>
              <a:t>Pension</a:t>
            </a:r>
          </a:p>
          <a:p>
            <a:pPr lvl="1" eaLnBrk="1" hangingPunct="1">
              <a:buFont typeface="Arial" panose="020B0604020202020204" pitchFamily="34" charset="0"/>
              <a:buChar char="•"/>
            </a:pPr>
            <a:r>
              <a:rPr lang="en-US" dirty="0" smtClean="0"/>
              <a:t>Benefit / Allowance</a:t>
            </a:r>
          </a:p>
          <a:p>
            <a:pPr marL="0" indent="0" eaLnBrk="1" hangingPunct="1">
              <a:buNone/>
            </a:pPr>
            <a:endParaRPr lang="en-US" sz="2800" dirty="0" smtClean="0"/>
          </a:p>
          <a:p>
            <a:pPr marL="0" indent="0" eaLnBrk="1" hangingPunct="1">
              <a:buNone/>
            </a:pPr>
            <a:r>
              <a:rPr lang="en-US" sz="2800" dirty="0" smtClean="0"/>
              <a:t>Pensions</a:t>
            </a:r>
            <a:r>
              <a:rPr lang="en-US" sz="2800" dirty="0" smtClean="0"/>
              <a:t>:</a:t>
            </a:r>
          </a:p>
          <a:p>
            <a:pPr lvl="1" eaLnBrk="1" hangingPunct="1">
              <a:buFont typeface="Arial" panose="020B0604020202020204" pitchFamily="34" charset="0"/>
              <a:buChar char="•"/>
            </a:pPr>
            <a:r>
              <a:rPr lang="en-US" dirty="0" smtClean="0"/>
              <a:t>Paid at a higher rate</a:t>
            </a:r>
          </a:p>
          <a:p>
            <a:pPr lvl="1" eaLnBrk="1" hangingPunct="1">
              <a:buFont typeface="Arial" panose="020B0604020202020204" pitchFamily="34" charset="0"/>
              <a:buChar char="•"/>
            </a:pPr>
            <a:r>
              <a:rPr lang="en-US" dirty="0" smtClean="0"/>
              <a:t>Have no activity requirements (except for Parenting Payment), </a:t>
            </a:r>
          </a:p>
          <a:p>
            <a:pPr lvl="1" eaLnBrk="1" hangingPunct="1">
              <a:buFont typeface="Arial" panose="020B0604020202020204" pitchFamily="34" charset="0"/>
              <a:buChar char="•"/>
            </a:pPr>
            <a:r>
              <a:rPr lang="en-US" dirty="0" smtClean="0"/>
              <a:t>Have concessions and more generous income and assets tests.</a:t>
            </a:r>
          </a:p>
          <a:p>
            <a:pPr eaLnBrk="1" hangingPunct="1"/>
            <a:endParaRPr lang="en-US" sz="2800" dirty="0" smtClean="0"/>
          </a:p>
        </p:txBody>
      </p:sp>
    </p:spTree>
    <p:extLst>
      <p:ext uri="{BB962C8B-B14F-4D97-AF65-F5344CB8AC3E}">
        <p14:creationId xmlns:p14="http://schemas.microsoft.com/office/powerpoint/2010/main" val="21955043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5AA684C6-3968-4669-8E99-07BC64899E26}" type="slidenum">
              <a:rPr lang="en-AU"/>
              <a:pPr>
                <a:defRPr/>
              </a:pPr>
              <a:t>7</a:t>
            </a:fld>
            <a:endParaRPr lang="en-AU"/>
          </a:p>
        </p:txBody>
      </p:sp>
      <p:sp>
        <p:nvSpPr>
          <p:cNvPr id="19458" name="Rectangle 2"/>
          <p:cNvSpPr>
            <a:spLocks noGrp="1" noChangeArrowheads="1"/>
          </p:cNvSpPr>
          <p:nvPr>
            <p:ph type="title"/>
          </p:nvPr>
        </p:nvSpPr>
        <p:spPr>
          <a:xfrm>
            <a:off x="900113" y="0"/>
            <a:ext cx="7127875" cy="1143000"/>
          </a:xfrm>
        </p:spPr>
        <p:txBody>
          <a:bodyPr/>
          <a:lstStyle/>
          <a:p>
            <a:pPr eaLnBrk="1" hangingPunct="1"/>
            <a:r>
              <a:rPr lang="en-AU" dirty="0" smtClean="0"/>
              <a:t>Eligibility </a:t>
            </a:r>
            <a:r>
              <a:rPr lang="en-AU" dirty="0" err="1" smtClean="0"/>
              <a:t>vs</a:t>
            </a:r>
            <a:r>
              <a:rPr lang="en-AU" dirty="0" smtClean="0"/>
              <a:t> Payability </a:t>
            </a:r>
          </a:p>
        </p:txBody>
      </p:sp>
      <p:sp>
        <p:nvSpPr>
          <p:cNvPr id="19459" name="Rectangle 2"/>
          <p:cNvSpPr>
            <a:spLocks noGrp="1" noChangeArrowheads="1"/>
          </p:cNvSpPr>
          <p:nvPr>
            <p:ph idx="1"/>
          </p:nvPr>
        </p:nvSpPr>
        <p:spPr>
          <a:xfrm>
            <a:off x="1195388" y="1600200"/>
            <a:ext cx="7491412" cy="4525963"/>
          </a:xfrm>
        </p:spPr>
        <p:txBody>
          <a:bodyPr/>
          <a:lstStyle/>
          <a:p>
            <a:pPr eaLnBrk="1" hangingPunct="1"/>
            <a:r>
              <a:rPr lang="en-US" sz="2800" dirty="0" smtClean="0"/>
              <a:t>A person who satisfies </a:t>
            </a:r>
            <a:r>
              <a:rPr lang="en-US" sz="2800" u="sng" dirty="0" smtClean="0"/>
              <a:t>eligibility</a:t>
            </a:r>
            <a:r>
              <a:rPr lang="en-US" sz="2800" dirty="0" smtClean="0"/>
              <a:t> criteria for a social security benefit will receive payment as long as it is </a:t>
            </a:r>
            <a:r>
              <a:rPr lang="en-US" sz="2800" u="sng" dirty="0" smtClean="0"/>
              <a:t>payable</a:t>
            </a:r>
            <a:r>
              <a:rPr lang="en-US" sz="2800" dirty="0" smtClean="0"/>
              <a:t>. </a:t>
            </a:r>
          </a:p>
          <a:p>
            <a:pPr eaLnBrk="1" hangingPunct="1"/>
            <a:endParaRPr lang="en-US" sz="2800" dirty="0" smtClean="0"/>
          </a:p>
          <a:p>
            <a:pPr eaLnBrk="1" hangingPunct="1"/>
            <a:r>
              <a:rPr lang="en-US" sz="2800" dirty="0" err="1" smtClean="0"/>
              <a:t>Payability</a:t>
            </a:r>
            <a:r>
              <a:rPr lang="en-US" sz="2800" dirty="0" smtClean="0"/>
              <a:t> is determined by the income and assets tests. </a:t>
            </a:r>
          </a:p>
          <a:p>
            <a:pPr eaLnBrk="1" hangingPunct="1"/>
            <a:endParaRPr lang="en-US" sz="2800" dirty="0" smtClean="0"/>
          </a:p>
          <a:p>
            <a:pPr eaLnBrk="1" hangingPunct="1"/>
            <a:r>
              <a:rPr lang="en-US" sz="2800" dirty="0" smtClean="0"/>
              <a:t>Different payments have different tests. </a:t>
            </a:r>
          </a:p>
          <a:p>
            <a:pPr eaLnBrk="1" hangingPunct="1">
              <a:buFont typeface="Arial" charset="0"/>
              <a:buNone/>
            </a:pPr>
            <a:endParaRPr lang="en-US" sz="2800" dirty="0" smtClean="0"/>
          </a:p>
        </p:txBody>
      </p:sp>
    </p:spTree>
    <p:extLst>
      <p:ext uri="{BB962C8B-B14F-4D97-AF65-F5344CB8AC3E}">
        <p14:creationId xmlns:p14="http://schemas.microsoft.com/office/powerpoint/2010/main" val="2532686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05B71C16-68EA-4B7F-81B6-5EC8A829F595}" type="slidenum">
              <a:rPr lang="en-AU"/>
              <a:pPr>
                <a:defRPr/>
              </a:pPr>
              <a:t>8</a:t>
            </a:fld>
            <a:endParaRPr lang="en-AU"/>
          </a:p>
        </p:txBody>
      </p:sp>
      <p:sp>
        <p:nvSpPr>
          <p:cNvPr id="48130" name="Rectangle 2"/>
          <p:cNvSpPr>
            <a:spLocks noGrp="1" noChangeArrowheads="1"/>
          </p:cNvSpPr>
          <p:nvPr>
            <p:ph type="title"/>
          </p:nvPr>
        </p:nvSpPr>
        <p:spPr>
          <a:xfrm>
            <a:off x="1187624" y="0"/>
            <a:ext cx="6832600" cy="1143000"/>
          </a:xfrm>
        </p:spPr>
        <p:txBody>
          <a:bodyPr/>
          <a:lstStyle/>
          <a:p>
            <a:pPr eaLnBrk="1" hangingPunct="1"/>
            <a:r>
              <a:rPr lang="en-US" sz="4800" b="1" dirty="0" smtClean="0"/>
              <a:t>DSP</a:t>
            </a:r>
            <a:r>
              <a:rPr lang="en-US" b="1" dirty="0" smtClean="0"/>
              <a:t> Eligibility</a:t>
            </a:r>
          </a:p>
        </p:txBody>
      </p:sp>
      <p:sp>
        <p:nvSpPr>
          <p:cNvPr id="48131" name="Rectangle 3"/>
          <p:cNvSpPr>
            <a:spLocks noGrp="1" noChangeArrowheads="1"/>
          </p:cNvSpPr>
          <p:nvPr>
            <p:ph idx="1"/>
          </p:nvPr>
        </p:nvSpPr>
        <p:spPr>
          <a:xfrm>
            <a:off x="1076524" y="1340768"/>
            <a:ext cx="8067476" cy="5218113"/>
          </a:xfrm>
        </p:spPr>
        <p:txBody>
          <a:bodyPr/>
          <a:lstStyle/>
          <a:p>
            <a:pPr eaLnBrk="1" hangingPunct="1"/>
            <a:endParaRPr lang="en-US" sz="2800" dirty="0" smtClean="0"/>
          </a:p>
          <a:p>
            <a:pPr marL="0" indent="0" eaLnBrk="1" hangingPunct="1">
              <a:buNone/>
            </a:pPr>
            <a:r>
              <a:rPr lang="en-AU" sz="2800" dirty="0"/>
              <a:t>DSP has 3 main eligibility criteria:</a:t>
            </a:r>
          </a:p>
          <a:p>
            <a:pPr eaLnBrk="1" hangingPunct="1"/>
            <a:endParaRPr lang="en-US" sz="2800" dirty="0" smtClean="0"/>
          </a:p>
          <a:p>
            <a:pPr lvl="1" eaLnBrk="1" hangingPunct="1">
              <a:buFont typeface="Arial" panose="020B0604020202020204" pitchFamily="34" charset="0"/>
              <a:buChar char="•"/>
            </a:pPr>
            <a:r>
              <a:rPr lang="en-US" dirty="0" smtClean="0"/>
              <a:t>A total of 20 “impairment points”</a:t>
            </a:r>
          </a:p>
          <a:p>
            <a:pPr eaLnBrk="1" hangingPunct="1">
              <a:buFont typeface="Arial" panose="020B0604020202020204" pitchFamily="34" charset="0"/>
              <a:buChar char="•"/>
            </a:pPr>
            <a:endParaRPr lang="en-US" sz="2800" dirty="0" smtClean="0"/>
          </a:p>
          <a:p>
            <a:pPr lvl="1" eaLnBrk="1" hangingPunct="1">
              <a:buFont typeface="Arial" panose="020B0604020202020204" pitchFamily="34" charset="0"/>
              <a:buChar char="•"/>
            </a:pPr>
            <a:r>
              <a:rPr lang="en-US" dirty="0" smtClean="0"/>
              <a:t>“Continuing Inability to Work”</a:t>
            </a:r>
          </a:p>
          <a:p>
            <a:pPr eaLnBrk="1" hangingPunct="1">
              <a:buFont typeface="Arial" panose="020B0604020202020204" pitchFamily="34" charset="0"/>
              <a:buChar char="•"/>
            </a:pPr>
            <a:endParaRPr lang="en-US" sz="2800" dirty="0" smtClean="0"/>
          </a:p>
          <a:p>
            <a:pPr lvl="1" eaLnBrk="1" hangingPunct="1">
              <a:buFont typeface="Arial" panose="020B0604020202020204" pitchFamily="34" charset="0"/>
              <a:buChar char="•"/>
            </a:pPr>
            <a:r>
              <a:rPr lang="en-US" dirty="0" smtClean="0"/>
              <a:t>“Program of Support” Requirements</a:t>
            </a:r>
          </a:p>
        </p:txBody>
      </p:sp>
    </p:spTree>
    <p:extLst>
      <p:ext uri="{BB962C8B-B14F-4D97-AF65-F5344CB8AC3E}">
        <p14:creationId xmlns:p14="http://schemas.microsoft.com/office/powerpoint/2010/main" val="2376222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539552" y="0"/>
            <a:ext cx="8229600" cy="1143000"/>
          </a:xfrm>
        </p:spPr>
        <p:txBody>
          <a:bodyPr/>
          <a:lstStyle/>
          <a:p>
            <a:pPr lvl="1" eaLnBrk="1" hangingPunct="1"/>
            <a:r>
              <a:rPr lang="en-US" dirty="0" smtClean="0"/>
              <a:t>20 impairment points</a:t>
            </a:r>
            <a:endParaRPr lang="en-US" dirty="0"/>
          </a:p>
        </p:txBody>
      </p:sp>
      <p:sp>
        <p:nvSpPr>
          <p:cNvPr id="48131" name="Rectangle 3"/>
          <p:cNvSpPr>
            <a:spLocks noGrp="1" noChangeArrowheads="1"/>
          </p:cNvSpPr>
          <p:nvPr>
            <p:ph idx="1"/>
          </p:nvPr>
        </p:nvSpPr>
        <p:spPr/>
        <p:txBody>
          <a:bodyPr/>
          <a:lstStyle/>
          <a:p>
            <a:pPr marL="0" indent="0" eaLnBrk="1" hangingPunct="1">
              <a:buNone/>
            </a:pPr>
            <a:endParaRPr lang="en-US" sz="2800" dirty="0" smtClean="0"/>
          </a:p>
          <a:p>
            <a:pPr marL="0" indent="0" eaLnBrk="1" hangingPunct="1">
              <a:buNone/>
            </a:pPr>
            <a:r>
              <a:rPr lang="en-US" sz="2800" dirty="0" smtClean="0"/>
              <a:t/>
            </a:r>
            <a:br>
              <a:rPr lang="en-US" sz="2800" dirty="0" smtClean="0"/>
            </a:br>
            <a:endParaRPr lang="en-US" sz="2800" dirty="0" smtClean="0"/>
          </a:p>
        </p:txBody>
      </p:sp>
      <p:sp>
        <p:nvSpPr>
          <p:cNvPr id="4" name="Slide Number Placeholder 5"/>
          <p:cNvSpPr>
            <a:spLocks noGrp="1"/>
          </p:cNvSpPr>
          <p:nvPr>
            <p:ph type="sldNum" sz="quarter" idx="12"/>
          </p:nvPr>
        </p:nvSpPr>
        <p:spPr/>
        <p:txBody>
          <a:bodyPr/>
          <a:lstStyle/>
          <a:p>
            <a:pPr>
              <a:defRPr/>
            </a:pPr>
            <a:fld id="{05B71C16-68EA-4B7F-81B6-5EC8A829F595}" type="slidenum">
              <a:rPr lang="en-AU"/>
              <a:pPr>
                <a:defRPr/>
              </a:pPr>
              <a:t>9</a:t>
            </a:fld>
            <a:endParaRPr lang="en-AU"/>
          </a:p>
        </p:txBody>
      </p:sp>
      <p:sp>
        <p:nvSpPr>
          <p:cNvPr id="2" name="Rectangle 1"/>
          <p:cNvSpPr/>
          <p:nvPr/>
        </p:nvSpPr>
        <p:spPr>
          <a:xfrm>
            <a:off x="107504" y="1124744"/>
            <a:ext cx="9036496" cy="6832640"/>
          </a:xfrm>
          <a:prstGeom prst="rect">
            <a:avLst/>
          </a:prstGeom>
        </p:spPr>
        <p:txBody>
          <a:bodyPr wrap="square">
            <a:spAutoFit/>
          </a:bodyPr>
          <a:lstStyle/>
          <a:p>
            <a:pPr lvl="1" eaLnBrk="1" hangingPunct="1"/>
            <a:r>
              <a:rPr lang="en-US" sz="2400" dirty="0" smtClean="0">
                <a:latin typeface="+mn-lt"/>
              </a:rPr>
              <a:t>Need to be allocated a total of 20 points or more </a:t>
            </a:r>
            <a:r>
              <a:rPr lang="en-US" sz="2400" dirty="0">
                <a:latin typeface="+mn-lt"/>
              </a:rPr>
              <a:t>on the Statutory Impairment Tables as assessed by </a:t>
            </a:r>
            <a:r>
              <a:rPr lang="en-US" sz="2400" dirty="0" smtClean="0">
                <a:latin typeface="+mn-lt"/>
              </a:rPr>
              <a:t>a Job Capacity Assessor.</a:t>
            </a:r>
          </a:p>
          <a:p>
            <a:pPr lvl="1" eaLnBrk="1" hangingPunct="1"/>
            <a:endParaRPr lang="en-US" sz="2400" dirty="0" smtClean="0">
              <a:latin typeface="+mn-lt"/>
            </a:endParaRPr>
          </a:p>
          <a:p>
            <a:pPr lvl="1" eaLnBrk="1" hangingPunct="1"/>
            <a:r>
              <a:rPr lang="en-US" sz="2400" dirty="0" smtClean="0">
                <a:latin typeface="+mn-lt"/>
              </a:rPr>
              <a:t>No points unless condition “</a:t>
            </a:r>
            <a:r>
              <a:rPr lang="en-US" sz="2400" dirty="0">
                <a:latin typeface="+mn-lt"/>
              </a:rPr>
              <a:t>Diagnosed, Fully Treated and </a:t>
            </a:r>
            <a:r>
              <a:rPr lang="en-US" sz="2400" dirty="0" err="1">
                <a:latin typeface="+mn-lt"/>
              </a:rPr>
              <a:t>Stabilised</a:t>
            </a:r>
            <a:r>
              <a:rPr lang="en-US" sz="2400" dirty="0" smtClean="0">
                <a:latin typeface="+mn-lt"/>
              </a:rPr>
              <a:t>”: No </a:t>
            </a:r>
            <a:r>
              <a:rPr lang="en-US" sz="2400" dirty="0">
                <a:latin typeface="+mn-lt"/>
              </a:rPr>
              <a:t>significant functional improvement w </a:t>
            </a:r>
            <a:r>
              <a:rPr lang="en-US" sz="2400" dirty="0" smtClean="0">
                <a:latin typeface="+mn-lt"/>
              </a:rPr>
              <a:t>or w/o </a:t>
            </a:r>
            <a:r>
              <a:rPr lang="en-US" sz="2400" dirty="0">
                <a:latin typeface="+mn-lt"/>
              </a:rPr>
              <a:t>reasonable treatment in the next 2 </a:t>
            </a:r>
            <a:r>
              <a:rPr lang="en-US" sz="2400" dirty="0" err="1">
                <a:latin typeface="+mn-lt"/>
              </a:rPr>
              <a:t>yrs</a:t>
            </a:r>
            <a:r>
              <a:rPr lang="en-US" sz="2400" dirty="0">
                <a:latin typeface="+mn-lt"/>
              </a:rPr>
              <a:t> </a:t>
            </a:r>
            <a:endParaRPr lang="en-US" sz="2400" dirty="0" smtClean="0">
              <a:latin typeface="+mn-lt"/>
            </a:endParaRPr>
          </a:p>
          <a:p>
            <a:pPr lvl="1" eaLnBrk="1" hangingPunct="1"/>
            <a:endParaRPr lang="en-US" sz="2400" dirty="0" smtClean="0">
              <a:latin typeface="+mn-lt"/>
            </a:endParaRPr>
          </a:p>
          <a:p>
            <a:pPr lvl="1" eaLnBrk="1" hangingPunct="1"/>
            <a:r>
              <a:rPr lang="en-US" sz="2400" dirty="0" smtClean="0">
                <a:latin typeface="+mn-lt"/>
              </a:rPr>
              <a:t>Mental </a:t>
            </a:r>
            <a:r>
              <a:rPr lang="en-US" sz="2400" dirty="0">
                <a:latin typeface="+mn-lt"/>
              </a:rPr>
              <a:t>Health conditions require a diagnosis by a clinical psychologist or a </a:t>
            </a:r>
            <a:r>
              <a:rPr lang="en-US" sz="2400" dirty="0" smtClean="0">
                <a:latin typeface="+mn-lt"/>
              </a:rPr>
              <a:t>psychiatrist (GP or registered psychologist insufficient)</a:t>
            </a:r>
          </a:p>
          <a:p>
            <a:pPr lvl="1" eaLnBrk="1" hangingPunct="1"/>
            <a:endParaRPr lang="en-US" sz="2400" dirty="0">
              <a:latin typeface="+mn-lt"/>
            </a:endParaRPr>
          </a:p>
          <a:p>
            <a:pPr lvl="1"/>
            <a:r>
              <a:rPr lang="en-US" sz="2400" dirty="0" smtClean="0">
                <a:latin typeface="+mn-lt"/>
              </a:rPr>
              <a:t>Current Impairment Tables available at: </a:t>
            </a:r>
            <a:r>
              <a:rPr lang="en-AU" sz="2400" dirty="0" smtClean="0">
                <a:latin typeface="+mn-lt"/>
              </a:rPr>
              <a:t>tinyurl.com/</a:t>
            </a:r>
            <a:r>
              <a:rPr lang="en-AU" sz="2400" dirty="0" err="1" smtClean="0">
                <a:latin typeface="+mn-lt"/>
              </a:rPr>
              <a:t>ldkycod</a:t>
            </a:r>
            <a:endParaRPr lang="en-AU" sz="2400" dirty="0">
              <a:latin typeface="+mn-lt"/>
            </a:endParaRPr>
          </a:p>
          <a:p>
            <a:pPr lvl="1" eaLnBrk="1" hangingPunct="1"/>
            <a:endParaRPr lang="en-US" dirty="0" smtClean="0"/>
          </a:p>
          <a:p>
            <a:endParaRPr lang="en-AU" b="1" dirty="0" smtClean="0"/>
          </a:p>
          <a:p>
            <a:endParaRPr lang="en-AU" dirty="0"/>
          </a:p>
          <a:p>
            <a:r>
              <a:rPr lang="en-AU" dirty="0" smtClean="0"/>
              <a:t> </a:t>
            </a:r>
          </a:p>
          <a:p>
            <a:endParaRPr lang="en-US" dirty="0" smtClean="0"/>
          </a:p>
          <a:p>
            <a:pPr lvl="1" eaLnBrk="1" hangingPunct="1"/>
            <a:endParaRPr lang="en-US" dirty="0"/>
          </a:p>
          <a:p>
            <a:pPr lvl="1" eaLnBrk="1" hangingPunct="1"/>
            <a:endParaRPr lang="en-US" dirty="0"/>
          </a:p>
        </p:txBody>
      </p:sp>
    </p:spTree>
    <p:extLst>
      <p:ext uri="{BB962C8B-B14F-4D97-AF65-F5344CB8AC3E}">
        <p14:creationId xmlns:p14="http://schemas.microsoft.com/office/powerpoint/2010/main" val="18192180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WRC Custom">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6180</TotalTime>
  <Words>1850</Words>
  <Application>Microsoft Office PowerPoint</Application>
  <PresentationFormat>On-screen Show (4:3)</PresentationFormat>
  <Paragraphs>244</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Disability Support Pension</vt:lpstr>
      <vt:lpstr>Objectives</vt:lpstr>
      <vt:lpstr>Outline</vt:lpstr>
      <vt:lpstr>Welfare Rights Centre Inc.</vt:lpstr>
      <vt:lpstr>Income Support Overview</vt:lpstr>
      <vt:lpstr>Payment Types</vt:lpstr>
      <vt:lpstr>Eligibility vs Payability </vt:lpstr>
      <vt:lpstr>DSP Eligibility</vt:lpstr>
      <vt:lpstr>20 impairment points</vt:lpstr>
      <vt:lpstr>PowerPoint Presentation</vt:lpstr>
      <vt:lpstr>Reasonable Treatment</vt:lpstr>
      <vt:lpstr>Continuing Inability to Work</vt:lpstr>
      <vt:lpstr>Program of Support</vt:lpstr>
      <vt:lpstr>Appealing Centrelink Decisions</vt:lpstr>
      <vt:lpstr>PowerPoint Presentation</vt:lpstr>
      <vt:lpstr>Why appeal?</vt:lpstr>
      <vt:lpstr>PowerPoint Presentation</vt:lpstr>
      <vt:lpstr>Time limits</vt:lpstr>
      <vt:lpstr>Time limits cont’d</vt:lpstr>
      <vt:lpstr>Referring to WRC</vt:lpstr>
      <vt:lpstr>Contacting the WRC</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Georginal</dc:creator>
  <cp:lastModifiedBy>Bryony</cp:lastModifiedBy>
  <cp:revision>138</cp:revision>
  <cp:lastPrinted>2013-08-19T23:50:00Z</cp:lastPrinted>
  <dcterms:created xsi:type="dcterms:W3CDTF">2011-10-23T23:43:47Z</dcterms:created>
  <dcterms:modified xsi:type="dcterms:W3CDTF">2013-08-19T23:56:17Z</dcterms:modified>
</cp:coreProperties>
</file>