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2" r:id="rId3"/>
    <p:sldId id="263" r:id="rId4"/>
    <p:sldId id="276" r:id="rId5"/>
    <p:sldId id="274" r:id="rId6"/>
    <p:sldId id="264" r:id="rId7"/>
    <p:sldId id="280" r:id="rId8"/>
    <p:sldId id="277" r:id="rId9"/>
    <p:sldId id="266" r:id="rId10"/>
    <p:sldId id="279" r:id="rId11"/>
    <p:sldId id="278" r:id="rId12"/>
  </p:sldIdLst>
  <p:sldSz cx="9144000" cy="6858000" type="screen4x3"/>
  <p:notesSz cx="6797675" cy="987266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A36"/>
    <a:srgbClr val="81814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4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Sheet1!$A$1:$A$4</c:f>
              <c:strCache>
                <c:ptCount val="4"/>
                <c:pt idx="0">
                  <c:v>Queensland Association of Independent Legal Services</c:v>
                </c:pt>
                <c:pt idx="1">
                  <c:v>Legal Help</c:v>
                </c:pt>
                <c:pt idx="2">
                  <c:v>Community Law Queensland</c:v>
                </c:pt>
                <c:pt idx="3">
                  <c:v>Community Legal Centres Queensland</c:v>
                </c:pt>
              </c:strCache>
            </c:strRef>
          </c:cat>
          <c:val>
            <c:numRef>
              <c:f>Sheet1!$C$1:$C$4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9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cat>
            <c:strRef>
              <c:f>Sheet1!$A$1:$A$4</c:f>
              <c:strCache>
                <c:ptCount val="4"/>
                <c:pt idx="0">
                  <c:v>Queensland Association of Independent Legal Services</c:v>
                </c:pt>
                <c:pt idx="1">
                  <c:v>Legal Help</c:v>
                </c:pt>
                <c:pt idx="2">
                  <c:v>Community Law Queensland</c:v>
                </c:pt>
                <c:pt idx="3">
                  <c:v>Community Legal Centres Queensland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2.27</c:v>
                </c:pt>
                <c:pt idx="1">
                  <c:v>1.25</c:v>
                </c:pt>
                <c:pt idx="2">
                  <c:v>2.82</c:v>
                </c:pt>
                <c:pt idx="3">
                  <c:v>3.33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1168088"/>
        <c:axId val="311168480"/>
      </c:barChart>
      <c:catAx>
        <c:axId val="31116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168480"/>
        <c:crosses val="autoZero"/>
        <c:auto val="1"/>
        <c:lblAlgn val="ctr"/>
        <c:lblOffset val="100"/>
        <c:noMultiLvlLbl val="0"/>
      </c:catAx>
      <c:valAx>
        <c:axId val="311168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1168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5E70775-09AF-4D67-B235-EC3131C52A50}" type="datetimeFigureOut">
              <a:rPr lang="en-US"/>
              <a:pPr>
                <a:defRPr/>
              </a:pPr>
              <a:t>10/20/2015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4784B7A-D0F2-4C58-A8F3-6FE9A3A06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4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EC100BC2-67EC-4EE4-80A6-29F3F0E8D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4988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580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2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405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3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53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4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767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6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003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7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842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8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292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9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384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10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209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DE6-9492-4F22-849D-B5A4F66E69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605-BB9D-46DB-B148-9C43E037C88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479-B0D2-414A-959A-E22980A9DAA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CAB4B-1B79-4AD6-A521-92DBFB1B7264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5B18-5645-4195-A3AD-DE4B7BD902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853F-46BE-4180-9909-69CFB149C08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FFA3-E6F9-4C81-A173-D99B6FE4C3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55F0-3966-4630-9843-24AB98204C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DEA9-5792-431A-847F-FD20A6B63D9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133F-8CEF-40C2-BC4C-081079C9E9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EC60-FFAC-454A-9CCA-DB6C0E5C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4013-0ECE-4BC1-9C90-3E516F23F8C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DF6CAB4B-1B79-4AD6-A521-92DBFB1B72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8151440" cy="2998440"/>
          </a:xfrm>
        </p:spPr>
        <p:txBody>
          <a:bodyPr/>
          <a:lstStyle/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10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2400" b="1" u="sng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2138" y="550702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800" dirty="0">
              <a:solidFill>
                <a:srgbClr val="FF99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3013502"/>
            <a:ext cx="6174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 smtClean="0">
                <a:latin typeface="+mn-lt"/>
              </a:rPr>
              <a:t>QAILS update</a:t>
            </a:r>
          </a:p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dirty="0">
              <a:latin typeface="+mn-lt"/>
            </a:endParaRPr>
          </a:p>
          <a:p>
            <a:r>
              <a:rPr lang="en-AU" dirty="0" smtClean="0">
                <a:latin typeface="+mn-lt"/>
              </a:rPr>
              <a:t>James Farrell</a:t>
            </a:r>
          </a:p>
          <a:p>
            <a:r>
              <a:rPr lang="en-AU" dirty="0" smtClean="0">
                <a:latin typeface="+mn-lt"/>
              </a:rPr>
              <a:t>director@qails.org.au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 smtClean="0">
                <a:latin typeface="+mj-lt"/>
              </a:rPr>
              <a:t>Accreditation changes</a:t>
            </a:r>
          </a:p>
          <a:p>
            <a:endParaRPr lang="en-AU" b="1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Client </a:t>
            </a:r>
            <a:r>
              <a:rPr lang="en-AU" dirty="0">
                <a:latin typeface="+mj-lt"/>
              </a:rPr>
              <a:t>interviews will not ordinarily be conducted.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Client </a:t>
            </a:r>
            <a:r>
              <a:rPr lang="en-AU" dirty="0">
                <a:latin typeface="+mj-lt"/>
              </a:rPr>
              <a:t>file reviews will not </a:t>
            </a:r>
            <a:r>
              <a:rPr lang="en-AU" dirty="0"/>
              <a:t>ordinarily </a:t>
            </a:r>
            <a:r>
              <a:rPr lang="en-AU" dirty="0" smtClean="0">
                <a:latin typeface="+mj-lt"/>
              </a:rPr>
              <a:t>be </a:t>
            </a:r>
            <a:r>
              <a:rPr lang="en-AU" dirty="0">
                <a:latin typeface="+mj-lt"/>
              </a:rPr>
              <a:t>undertaken.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New </a:t>
            </a:r>
            <a:r>
              <a:rPr lang="en-AU" dirty="0">
                <a:latin typeface="+mj-lt"/>
              </a:rPr>
              <a:t>requirement to successfully complete annual </a:t>
            </a:r>
            <a:r>
              <a:rPr lang="en-AU" dirty="0" smtClean="0">
                <a:latin typeface="+mj-lt"/>
              </a:rPr>
              <a:t>PII crosscheck 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Adopt timetable adopted</a:t>
            </a:r>
            <a:endParaRPr lang="en-AU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19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 smtClean="0">
                <a:latin typeface="+mj-lt"/>
              </a:rPr>
              <a:t>Accreditation changes</a:t>
            </a:r>
          </a:p>
          <a:p>
            <a:endParaRPr lang="en-AU" b="1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Complaints</a:t>
            </a:r>
            <a:r>
              <a:rPr lang="en-AU" dirty="0">
                <a:latin typeface="+mj-lt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about </a:t>
            </a:r>
            <a:r>
              <a:rPr lang="en-AU" dirty="0">
                <a:latin typeface="+mj-lt"/>
              </a:rPr>
              <a:t>the state </a:t>
            </a:r>
            <a:r>
              <a:rPr lang="en-AU" dirty="0" smtClean="0">
                <a:latin typeface="+mj-lt"/>
              </a:rPr>
              <a:t>RAC </a:t>
            </a:r>
            <a:r>
              <a:rPr lang="en-AU" dirty="0" smtClean="0">
                <a:latin typeface="+mj-lt"/>
                <a:sym typeface="Wingdings" panose="05000000000000000000" pitchFamily="2" charset="2"/>
              </a:rPr>
              <a:t> QAILS Director</a:t>
            </a:r>
            <a:r>
              <a:rPr lang="en-AU" dirty="0" smtClean="0">
                <a:latin typeface="+mj-lt"/>
              </a:rPr>
              <a:t> </a:t>
            </a:r>
            <a:endParaRPr lang="en-AU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about </a:t>
            </a:r>
            <a:r>
              <a:rPr lang="en-AU" dirty="0">
                <a:latin typeface="+mj-lt"/>
              </a:rPr>
              <a:t>the NAS </a:t>
            </a:r>
            <a:r>
              <a:rPr lang="en-AU" dirty="0" smtClean="0">
                <a:latin typeface="+mj-lt"/>
              </a:rPr>
              <a:t>Coordinator </a:t>
            </a:r>
            <a:r>
              <a:rPr lang="en-AU" dirty="0">
                <a:sym typeface="Wingdings" panose="05000000000000000000" pitchFamily="2" charset="2"/>
              </a:rPr>
              <a:t></a:t>
            </a:r>
            <a:r>
              <a:rPr lang="en-AU" dirty="0" smtClean="0">
                <a:latin typeface="+mj-lt"/>
              </a:rPr>
              <a:t> NACLC </a:t>
            </a:r>
            <a:r>
              <a:rPr lang="en-AU" dirty="0">
                <a:latin typeface="+mj-lt"/>
              </a:rPr>
              <a:t>CEO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About certification decision: TBC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Information </a:t>
            </a:r>
            <a:r>
              <a:rPr lang="en-AU" dirty="0">
                <a:latin typeface="+mj-lt"/>
              </a:rPr>
              <a:t>will continue to be shared with funders (where they fund the NAS)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Red-flag </a:t>
            </a:r>
            <a:r>
              <a:rPr lang="en-AU" dirty="0">
                <a:latin typeface="+mj-lt"/>
              </a:rPr>
              <a:t>information </a:t>
            </a:r>
            <a:r>
              <a:rPr lang="en-AU" dirty="0" smtClean="0">
                <a:latin typeface="+mj-lt"/>
              </a:rPr>
              <a:t>will be shared immediately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1800" dirty="0">
                <a:latin typeface="+mj-lt"/>
              </a:rPr>
              <a:t>F</a:t>
            </a:r>
            <a:r>
              <a:rPr lang="en-AU" sz="1800" dirty="0" smtClean="0">
                <a:latin typeface="+mj-lt"/>
              </a:rPr>
              <a:t>raud</a:t>
            </a:r>
            <a:r>
              <a:rPr lang="en-AU" sz="1800" dirty="0">
                <a:latin typeface="+mj-lt"/>
              </a:rPr>
              <a:t>, misappropriation, trading while </a:t>
            </a:r>
            <a:r>
              <a:rPr lang="en-AU" sz="1800" dirty="0" smtClean="0">
                <a:latin typeface="+mj-lt"/>
              </a:rPr>
              <a:t>insolvent,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other </a:t>
            </a:r>
            <a:r>
              <a:rPr lang="en-AU" sz="1800" dirty="0">
                <a:latin typeface="+mj-lt"/>
              </a:rPr>
              <a:t>serious criminal </a:t>
            </a:r>
            <a:r>
              <a:rPr lang="en-AU" sz="1800" dirty="0" smtClean="0">
                <a:latin typeface="+mj-lt"/>
              </a:rPr>
              <a:t>offences</a:t>
            </a:r>
            <a:endParaRPr lang="en-AU" sz="1800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2644170"/>
            <a:ext cx="70567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/>
          </a:p>
          <a:p>
            <a:r>
              <a:rPr lang="en-AU" sz="4000" b="1" dirty="0" smtClean="0">
                <a:latin typeface="+mj-lt"/>
              </a:rPr>
              <a:t>Outline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AU" dirty="0" smtClean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2014-15 activities and achievements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Sector funding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Law reform priorities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Accreditation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45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5976" y="2996952"/>
            <a:ext cx="63184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dirty="0" smtClean="0">
              <a:latin typeface="+mn-lt"/>
            </a:endParaRPr>
          </a:p>
          <a:p>
            <a:r>
              <a:rPr lang="en-AU" sz="4000" b="1" dirty="0" smtClean="0">
                <a:latin typeface="+mj-lt"/>
              </a:rPr>
              <a:t>2014-15 Actions and achievements</a:t>
            </a:r>
          </a:p>
          <a:p>
            <a:endParaRPr lang="en-AU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590" y="2348880"/>
            <a:ext cx="3118256" cy="441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2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988840"/>
            <a:ext cx="8280920" cy="4392488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endParaRPr lang="en-AU" dirty="0" smtClean="0"/>
          </a:p>
          <a:p>
            <a:r>
              <a:rPr lang="en-AU" sz="4000" b="1" dirty="0" smtClean="0">
                <a:latin typeface="+mj-lt"/>
              </a:rPr>
              <a:t>2014-17 Strategic plan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AU" dirty="0" smtClean="0"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Support </a:t>
            </a:r>
            <a:r>
              <a:rPr lang="en-AU" dirty="0">
                <a:latin typeface="+mj-lt"/>
              </a:rPr>
              <a:t>and develop the organisational capacity of community legal centres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Support </a:t>
            </a:r>
            <a:r>
              <a:rPr lang="en-AU" dirty="0">
                <a:latin typeface="+mj-lt"/>
              </a:rPr>
              <a:t>and develop community legal centre staff, including volunteers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Provide </a:t>
            </a:r>
            <a:r>
              <a:rPr lang="en-AU" dirty="0">
                <a:latin typeface="+mj-lt"/>
              </a:rPr>
              <a:t>targeted information to members of the public so legal needs are responded to in a timely way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Mature </a:t>
            </a:r>
            <a:r>
              <a:rPr lang="en-AU" dirty="0">
                <a:latin typeface="+mj-lt"/>
              </a:rPr>
              <a:t>QAILS’s role as a peak body for Queensland’s community legal centres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Be </a:t>
            </a:r>
            <a:r>
              <a:rPr lang="en-AU" dirty="0">
                <a:latin typeface="+mj-lt"/>
              </a:rPr>
              <a:t>a respected and leading voice for community legal centres and social justice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 smtClean="0">
                <a:latin typeface="+mj-lt"/>
              </a:rPr>
              <a:t>Deliver </a:t>
            </a:r>
            <a:r>
              <a:rPr lang="en-AU" dirty="0">
                <a:latin typeface="+mj-lt"/>
              </a:rPr>
              <a:t>clear and transparent </a:t>
            </a:r>
            <a:r>
              <a:rPr lang="en-AU" dirty="0" smtClean="0">
                <a:latin typeface="+mj-lt"/>
              </a:rPr>
              <a:t>governance</a:t>
            </a:r>
            <a:br>
              <a:rPr lang="en-AU" dirty="0" smtClean="0">
                <a:latin typeface="+mj-lt"/>
              </a:rPr>
            </a:br>
            <a:r>
              <a:rPr lang="en-AU" dirty="0" smtClean="0">
                <a:latin typeface="+mj-lt"/>
              </a:rPr>
              <a:t>and </a:t>
            </a:r>
            <a:r>
              <a:rPr lang="en-AU" dirty="0">
                <a:latin typeface="+mj-lt"/>
              </a:rPr>
              <a:t>operational management</a:t>
            </a:r>
          </a:p>
        </p:txBody>
      </p:sp>
    </p:spTree>
    <p:extLst>
      <p:ext uri="{BB962C8B-B14F-4D97-AF65-F5344CB8AC3E}">
        <p14:creationId xmlns:p14="http://schemas.microsoft.com/office/powerpoint/2010/main" val="36736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8988" r="5882" b="23596"/>
          <a:stretch/>
        </p:blipFill>
        <p:spPr>
          <a:xfrm>
            <a:off x="179512" y="579541"/>
            <a:ext cx="8892988" cy="5081707"/>
          </a:xfrm>
        </p:spPr>
      </p:pic>
    </p:spTree>
    <p:extLst>
      <p:ext uri="{BB962C8B-B14F-4D97-AF65-F5344CB8AC3E}">
        <p14:creationId xmlns:p14="http://schemas.microsoft.com/office/powerpoint/2010/main" val="316450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924944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6318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dirty="0" smtClean="0">
              <a:latin typeface="+mn-lt"/>
            </a:endParaRPr>
          </a:p>
          <a:p>
            <a:r>
              <a:rPr lang="en-AU" sz="4000" b="1" dirty="0" smtClean="0">
                <a:latin typeface="+mn-lt"/>
              </a:rPr>
              <a:t>Sector funding issues</a:t>
            </a:r>
          </a:p>
          <a:p>
            <a:endParaRPr lang="en-AU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Domestic violence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Commonwealth: Keeping Women Safe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State: DV Duty Lawyers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Additional NPA funding (</a:t>
            </a:r>
            <a:r>
              <a:rPr lang="en-AU" dirty="0" err="1" smtClean="0">
                <a:latin typeface="+mj-lt"/>
              </a:rPr>
              <a:t>Cth</a:t>
            </a:r>
            <a:r>
              <a:rPr lang="en-AU" dirty="0" smtClean="0">
                <a:latin typeface="+mj-lt"/>
              </a:rPr>
              <a:t>)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STARS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smtClean="0">
                <a:latin typeface="+mj-lt"/>
              </a:rPr>
              <a:t>EDOs</a:t>
            </a:r>
            <a:endParaRPr lang="en-AU" dirty="0" smtClean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No state funding increases</a:t>
            </a:r>
            <a:endParaRPr lang="en-AU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64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924944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dirty="0" smtClean="0">
              <a:latin typeface="+mn-lt"/>
            </a:endParaRPr>
          </a:p>
          <a:p>
            <a:r>
              <a:rPr lang="en-AU" sz="4000" b="1" dirty="0" smtClean="0">
                <a:latin typeface="+mn-lt"/>
              </a:rPr>
              <a:t>Current law reform activities</a:t>
            </a:r>
          </a:p>
          <a:p>
            <a:endParaRPr lang="en-AU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Human </a:t>
            </a:r>
            <a:r>
              <a:rPr lang="en-AU" dirty="0">
                <a:latin typeface="+mj-lt"/>
              </a:rPr>
              <a:t>Rights Act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Anti-Discrimination Act Review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Child Protection Act Review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Domestic and Family Violence Prevention Strategy</a:t>
            </a:r>
            <a:endParaRPr lang="en-AU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7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924944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6318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3200" b="1" dirty="0" smtClean="0">
              <a:latin typeface="+mn-lt"/>
            </a:endParaRPr>
          </a:p>
          <a:p>
            <a:r>
              <a:rPr lang="en-AU" sz="4000" b="1" dirty="0" smtClean="0">
                <a:latin typeface="+mn-lt"/>
              </a:rPr>
              <a:t>QAILS rebrand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221632"/>
              </p:ext>
            </p:extLst>
          </p:nvPr>
        </p:nvGraphicFramePr>
        <p:xfrm>
          <a:off x="251544" y="32593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139023"/>
              </p:ext>
            </p:extLst>
          </p:nvPr>
        </p:nvGraphicFramePr>
        <p:xfrm>
          <a:off x="4192090" y="294077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228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536174"/>
            <a:ext cx="6174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 smtClean="0">
              <a:latin typeface="+mn-lt"/>
            </a:endParaRPr>
          </a:p>
          <a:p>
            <a:endParaRPr lang="en-AU" dirty="0">
              <a:latin typeface="+mn-lt"/>
            </a:endParaRPr>
          </a:p>
          <a:p>
            <a:endParaRPr lang="en-AU" sz="3200" b="1" dirty="0" smtClean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2090172"/>
            <a:ext cx="74168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 smtClean="0">
                <a:latin typeface="+mj-lt"/>
              </a:rPr>
              <a:t>Accreditation changes</a:t>
            </a:r>
          </a:p>
          <a:p>
            <a:endParaRPr lang="en-AU" b="1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Outcome </a:t>
            </a:r>
            <a:r>
              <a:rPr lang="en-AU" dirty="0">
                <a:latin typeface="+mj-lt"/>
              </a:rPr>
              <a:t>of accreditation </a:t>
            </a:r>
            <a:r>
              <a:rPr lang="en-AU" dirty="0" smtClean="0">
                <a:latin typeface="+mj-lt"/>
              </a:rPr>
              <a:t>is just “Accredited” </a:t>
            </a:r>
            <a:r>
              <a:rPr lang="en-AU" dirty="0">
                <a:latin typeface="+mj-lt"/>
              </a:rPr>
              <a:t>or </a:t>
            </a:r>
            <a:r>
              <a:rPr lang="en-AU" dirty="0" smtClean="0">
                <a:latin typeface="+mj-lt"/>
              </a:rPr>
              <a:t>“Not accredited”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Requirements to be </a:t>
            </a:r>
            <a:r>
              <a:rPr lang="en-AU" dirty="0">
                <a:latin typeface="+mj-lt"/>
              </a:rPr>
              <a:t>made either primary or </a:t>
            </a:r>
            <a:r>
              <a:rPr lang="en-AU" dirty="0" smtClean="0">
                <a:latin typeface="+mj-lt"/>
              </a:rPr>
              <a:t>secondary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Standards </a:t>
            </a:r>
            <a:r>
              <a:rPr lang="en-AU" dirty="0">
                <a:latin typeface="+mj-lt"/>
              </a:rPr>
              <a:t>will be redrafted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Aboriginal </a:t>
            </a:r>
            <a:r>
              <a:rPr lang="en-AU" dirty="0">
                <a:latin typeface="+mj-lt"/>
              </a:rPr>
              <a:t>and Torres Strait Islander Cultural Safety </a:t>
            </a:r>
            <a:r>
              <a:rPr lang="en-AU" dirty="0" smtClean="0">
                <a:latin typeface="+mj-lt"/>
              </a:rPr>
              <a:t>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CALD requirements</a:t>
            </a:r>
            <a:endParaRPr lang="en-AU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No </a:t>
            </a:r>
            <a:r>
              <a:rPr lang="en-AU" dirty="0">
                <a:latin typeface="+mj-lt"/>
              </a:rPr>
              <a:t>change to Evidence indicators for </a:t>
            </a:r>
            <a:r>
              <a:rPr lang="en-AU" dirty="0" smtClean="0">
                <a:latin typeface="+mj-lt"/>
              </a:rPr>
              <a:t>each</a:t>
            </a:r>
            <a:br>
              <a:rPr lang="en-AU" dirty="0" smtClean="0">
                <a:latin typeface="+mj-lt"/>
              </a:rPr>
            </a:br>
            <a:r>
              <a:rPr lang="en-AU" dirty="0" smtClean="0">
                <a:latin typeface="+mj-lt"/>
              </a:rPr>
              <a:t>requirement </a:t>
            </a:r>
            <a:endParaRPr lang="en-AU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03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AILS_AGM_Final">
  <a:themeElements>
    <a:clrScheme name="QAILS_AGM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QAILS_AGM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C:\DOCUME~1\carolyn\LOCALS~1\Temp\fcctemp\QAILS_AGM_Final.pot</Template>
  <TotalTime>3666</TotalTime>
  <Words>277</Words>
  <Application>Microsoft Office PowerPoint</Application>
  <PresentationFormat>On-screen Show (4:3)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Times</vt:lpstr>
      <vt:lpstr>Wingdings</vt:lpstr>
      <vt:lpstr>QAILS_AGM_Final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Caxton Legal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Caxton Legal</dc:creator>
  <cp:lastModifiedBy>Director</cp:lastModifiedBy>
  <cp:revision>243</cp:revision>
  <cp:lastPrinted>2015-05-24T05:40:31Z</cp:lastPrinted>
  <dcterms:created xsi:type="dcterms:W3CDTF">2010-11-22T05:29:12Z</dcterms:created>
  <dcterms:modified xsi:type="dcterms:W3CDTF">2015-10-20T08:17:09Z</dcterms:modified>
</cp:coreProperties>
</file>