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54"/>
  </p:notesMasterIdLst>
  <p:handoutMasterIdLst>
    <p:handoutMasterId r:id="rId55"/>
  </p:handoutMasterIdLst>
  <p:sldIdLst>
    <p:sldId id="411" r:id="rId2"/>
    <p:sldId id="457" r:id="rId3"/>
    <p:sldId id="408" r:id="rId4"/>
    <p:sldId id="510" r:id="rId5"/>
    <p:sldId id="396" r:id="rId6"/>
    <p:sldId id="501" r:id="rId7"/>
    <p:sldId id="472" r:id="rId8"/>
    <p:sldId id="498" r:id="rId9"/>
    <p:sldId id="474" r:id="rId10"/>
    <p:sldId id="412" r:id="rId11"/>
    <p:sldId id="511" r:id="rId12"/>
    <p:sldId id="508" r:id="rId13"/>
    <p:sldId id="460" r:id="rId14"/>
    <p:sldId id="476" r:id="rId15"/>
    <p:sldId id="490" r:id="rId16"/>
    <p:sldId id="513" r:id="rId17"/>
    <p:sldId id="448" r:id="rId18"/>
    <p:sldId id="416" r:id="rId19"/>
    <p:sldId id="512" r:id="rId20"/>
    <p:sldId id="430" r:id="rId21"/>
    <p:sldId id="479" r:id="rId22"/>
    <p:sldId id="480" r:id="rId23"/>
    <p:sldId id="481" r:id="rId24"/>
    <p:sldId id="470" r:id="rId25"/>
    <p:sldId id="514" r:id="rId26"/>
    <p:sldId id="496" r:id="rId27"/>
    <p:sldId id="275" r:id="rId28"/>
    <p:sldId id="432" r:id="rId29"/>
    <p:sldId id="434" r:id="rId30"/>
    <p:sldId id="521" r:id="rId31"/>
    <p:sldId id="488" r:id="rId32"/>
    <p:sldId id="515" r:id="rId33"/>
    <p:sldId id="516" r:id="rId34"/>
    <p:sldId id="517" r:id="rId35"/>
    <p:sldId id="518" r:id="rId36"/>
    <p:sldId id="522" r:id="rId37"/>
    <p:sldId id="523" r:id="rId38"/>
    <p:sldId id="524" r:id="rId39"/>
    <p:sldId id="525" r:id="rId40"/>
    <p:sldId id="526" r:id="rId41"/>
    <p:sldId id="527" r:id="rId42"/>
    <p:sldId id="530" r:id="rId43"/>
    <p:sldId id="531" r:id="rId44"/>
    <p:sldId id="532" r:id="rId45"/>
    <p:sldId id="529" r:id="rId46"/>
    <p:sldId id="533" r:id="rId47"/>
    <p:sldId id="534" r:id="rId48"/>
    <p:sldId id="483" r:id="rId49"/>
    <p:sldId id="535" r:id="rId50"/>
    <p:sldId id="407" r:id="rId51"/>
    <p:sldId id="486" r:id="rId52"/>
    <p:sldId id="497" r:id="rId5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1657" autoAdjust="0"/>
  </p:normalViewPr>
  <p:slideViewPr>
    <p:cSldViewPr>
      <p:cViewPr>
        <p:scale>
          <a:sx n="81" d="100"/>
          <a:sy n="81" d="100"/>
        </p:scale>
        <p:origin x="-1158" y="12"/>
      </p:cViewPr>
      <p:guideLst>
        <p:guide orient="horz" pos="2160"/>
        <p:guide pos="2880"/>
      </p:guideLst>
    </p:cSldViewPr>
  </p:slideViewPr>
  <p:outlineViewPr>
    <p:cViewPr>
      <p:scale>
        <a:sx n="33" d="100"/>
        <a:sy n="33" d="100"/>
      </p:scale>
      <p:origin x="48" y="5271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292"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33C58-2AC0-4C5F-8312-5AFDC24E9547}" type="doc">
      <dgm:prSet loTypeId="urn:microsoft.com/office/officeart/2005/8/layout/venn1" loCatId="relationship" qsTypeId="urn:microsoft.com/office/officeart/2005/8/quickstyle/3d2" qsCatId="3D" csTypeId="urn:microsoft.com/office/officeart/2005/8/colors/accent1_2" csCatId="accent1" phldr="1"/>
      <dgm:spPr/>
    </dgm:pt>
    <dgm:pt modelId="{BC2F01D8-5464-4489-A7A4-DE6DE087F51C}">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1" u="none" strike="noStrike" cap="none" normalizeH="0" baseline="0" dirty="0" smtClean="0">
              <a:ln/>
              <a:effectLst>
                <a:outerShdw blurRad="38100" dist="38100" dir="2700000" algn="tl">
                  <a:srgbClr val="000000">
                    <a:alpha val="43137"/>
                  </a:srgbClr>
                </a:outerShdw>
              </a:effectLst>
              <a:latin typeface="+mn-lt"/>
              <a:cs typeface="Arial" charset="0"/>
            </a:rPr>
            <a:t>Life</a:t>
          </a:r>
        </a:p>
      </dgm:t>
    </dgm:pt>
    <dgm:pt modelId="{C759FD5C-4AF4-4DCC-883E-FBC7A44EDF5F}" type="parTrans" cxnId="{E8A9E8E9-7009-42A5-868D-B2BFF6D02D31}">
      <dgm:prSet/>
      <dgm:spPr/>
      <dgm:t>
        <a:bodyPr/>
        <a:lstStyle/>
        <a:p>
          <a:pPr algn="ctr"/>
          <a:endParaRPr lang="en-AU" sz="1600" b="1" i="1">
            <a:latin typeface="+mn-lt"/>
          </a:endParaRPr>
        </a:p>
      </dgm:t>
    </dgm:pt>
    <dgm:pt modelId="{2DD3A687-A6A3-43CE-B591-B6C9E7EE3427}" type="sibTrans" cxnId="{E8A9E8E9-7009-42A5-868D-B2BFF6D02D31}">
      <dgm:prSet/>
      <dgm:spPr/>
      <dgm:t>
        <a:bodyPr/>
        <a:lstStyle/>
        <a:p>
          <a:pPr algn="ctr"/>
          <a:endParaRPr lang="en-AU" sz="1600" b="1" i="1">
            <a:latin typeface="+mn-lt"/>
          </a:endParaRPr>
        </a:p>
      </dgm:t>
    </dgm:pt>
    <dgm:pt modelId="{39E1B4ED-611A-4BF0-868D-23069335A38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1" u="none" strike="noStrike" cap="none" normalizeH="0" baseline="0" dirty="0" smtClean="0">
              <a:ln/>
              <a:effectLst>
                <a:outerShdw blurRad="38100" dist="38100" dir="2700000" algn="tl">
                  <a:srgbClr val="000000">
                    <a:alpha val="43137"/>
                  </a:srgbClr>
                </a:outerShdw>
              </a:effectLst>
              <a:latin typeface="+mn-lt"/>
              <a:cs typeface="Arial" charset="0"/>
            </a:rPr>
            <a:t>Migration 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1" u="none" strike="noStrike" cap="none" normalizeH="0" baseline="0" dirty="0" smtClean="0">
              <a:ln/>
              <a:effectLst>
                <a:outerShdw blurRad="38100" dist="38100" dir="2700000" algn="tl">
                  <a:srgbClr val="000000">
                    <a:alpha val="43137"/>
                  </a:srgbClr>
                </a:outerShdw>
              </a:effectLst>
              <a:latin typeface="+mn-lt"/>
              <a:cs typeface="Arial" charset="0"/>
            </a:rPr>
            <a:t>Settlement </a:t>
          </a:r>
        </a:p>
      </dgm:t>
    </dgm:pt>
    <dgm:pt modelId="{2DB13EB5-50EA-4C95-A157-FEB1CEB80864}" type="parTrans" cxnId="{F878D42C-927A-41AB-A8D1-9FC7D7D19F84}">
      <dgm:prSet/>
      <dgm:spPr/>
      <dgm:t>
        <a:bodyPr/>
        <a:lstStyle/>
        <a:p>
          <a:pPr algn="ctr"/>
          <a:endParaRPr lang="en-AU" sz="1600" b="1" i="1">
            <a:latin typeface="+mn-lt"/>
          </a:endParaRPr>
        </a:p>
      </dgm:t>
    </dgm:pt>
    <dgm:pt modelId="{7DA3234B-33E0-45DF-A7BE-DE37726FBFF0}" type="sibTrans" cxnId="{F878D42C-927A-41AB-A8D1-9FC7D7D19F84}">
      <dgm:prSet/>
      <dgm:spPr/>
      <dgm:t>
        <a:bodyPr/>
        <a:lstStyle/>
        <a:p>
          <a:pPr algn="ctr"/>
          <a:endParaRPr lang="en-AU" sz="1600" b="1" i="1">
            <a:latin typeface="+mn-lt"/>
          </a:endParaRPr>
        </a:p>
      </dgm:t>
    </dgm:pt>
    <dgm:pt modelId="{CBB095D2-5999-4508-9D30-34F580C5385B}">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1" u="none" strike="noStrike" cap="none" normalizeH="0" baseline="0" dirty="0" smtClean="0">
              <a:ln/>
              <a:effectLst>
                <a:outerShdw blurRad="38100" dist="38100" dir="2700000" algn="tl">
                  <a:srgbClr val="000000">
                    <a:alpha val="43137"/>
                  </a:srgbClr>
                </a:outerShdw>
              </a:effectLst>
              <a:latin typeface="+mn-lt"/>
              <a:cs typeface="Arial" charset="0"/>
            </a:rPr>
            <a:t>Trauma</a:t>
          </a:r>
        </a:p>
      </dgm:t>
    </dgm:pt>
    <dgm:pt modelId="{5E66C4D6-4DEA-491E-9E94-991D4FCD6796}" type="parTrans" cxnId="{8DFB1706-33A5-4A13-A310-903207EE9FD9}">
      <dgm:prSet/>
      <dgm:spPr/>
      <dgm:t>
        <a:bodyPr/>
        <a:lstStyle/>
        <a:p>
          <a:endParaRPr lang="en-AU" sz="1600" b="1" i="1"/>
        </a:p>
      </dgm:t>
    </dgm:pt>
    <dgm:pt modelId="{03C0CFB3-3D4B-4E2F-B883-37F208A0AF37}" type="sibTrans" cxnId="{8DFB1706-33A5-4A13-A310-903207EE9FD9}">
      <dgm:prSet/>
      <dgm:spPr/>
      <dgm:t>
        <a:bodyPr/>
        <a:lstStyle/>
        <a:p>
          <a:endParaRPr lang="en-AU" sz="1600" b="1" i="1"/>
        </a:p>
      </dgm:t>
    </dgm:pt>
    <dgm:pt modelId="{438EE61E-C62C-424B-A055-63ABD1C1228D}" type="pres">
      <dgm:prSet presAssocID="{28A33C58-2AC0-4C5F-8312-5AFDC24E9547}" presName="compositeShape" presStyleCnt="0">
        <dgm:presLayoutVars>
          <dgm:chMax val="7"/>
          <dgm:dir/>
          <dgm:resizeHandles val="exact"/>
        </dgm:presLayoutVars>
      </dgm:prSet>
      <dgm:spPr/>
    </dgm:pt>
    <dgm:pt modelId="{6FAE304E-6967-4C83-B72A-01C5E5A30037}" type="pres">
      <dgm:prSet presAssocID="{CBB095D2-5999-4508-9D30-34F580C5385B}" presName="circ1" presStyleLbl="vennNode1" presStyleIdx="0" presStyleCnt="3"/>
      <dgm:spPr/>
      <dgm:t>
        <a:bodyPr/>
        <a:lstStyle/>
        <a:p>
          <a:endParaRPr lang="en-AU"/>
        </a:p>
      </dgm:t>
    </dgm:pt>
    <dgm:pt modelId="{BCBDC444-2190-41F3-A283-0DC822663D6F}" type="pres">
      <dgm:prSet presAssocID="{CBB095D2-5999-4508-9D30-34F580C5385B}" presName="circ1Tx" presStyleLbl="revTx" presStyleIdx="0" presStyleCnt="0">
        <dgm:presLayoutVars>
          <dgm:chMax val="0"/>
          <dgm:chPref val="0"/>
          <dgm:bulletEnabled val="1"/>
        </dgm:presLayoutVars>
      </dgm:prSet>
      <dgm:spPr/>
      <dgm:t>
        <a:bodyPr/>
        <a:lstStyle/>
        <a:p>
          <a:endParaRPr lang="en-AU"/>
        </a:p>
      </dgm:t>
    </dgm:pt>
    <dgm:pt modelId="{53476E4A-ABE4-4F2D-BC31-1CD1DC67F1ED}" type="pres">
      <dgm:prSet presAssocID="{BC2F01D8-5464-4489-A7A4-DE6DE087F51C}" presName="circ2" presStyleLbl="vennNode1" presStyleIdx="1" presStyleCnt="3"/>
      <dgm:spPr/>
      <dgm:t>
        <a:bodyPr/>
        <a:lstStyle/>
        <a:p>
          <a:endParaRPr lang="en-AU"/>
        </a:p>
      </dgm:t>
    </dgm:pt>
    <dgm:pt modelId="{774B659F-7848-4E28-85EA-B2F7C7A04E1E}" type="pres">
      <dgm:prSet presAssocID="{BC2F01D8-5464-4489-A7A4-DE6DE087F51C}" presName="circ2Tx" presStyleLbl="revTx" presStyleIdx="0" presStyleCnt="0">
        <dgm:presLayoutVars>
          <dgm:chMax val="0"/>
          <dgm:chPref val="0"/>
          <dgm:bulletEnabled val="1"/>
        </dgm:presLayoutVars>
      </dgm:prSet>
      <dgm:spPr/>
      <dgm:t>
        <a:bodyPr/>
        <a:lstStyle/>
        <a:p>
          <a:endParaRPr lang="en-AU"/>
        </a:p>
      </dgm:t>
    </dgm:pt>
    <dgm:pt modelId="{DEEEBDDE-ADEF-45D7-96D2-6980268686C3}" type="pres">
      <dgm:prSet presAssocID="{39E1B4ED-611A-4BF0-868D-23069335A38F}" presName="circ3" presStyleLbl="vennNode1" presStyleIdx="2" presStyleCnt="3"/>
      <dgm:spPr/>
      <dgm:t>
        <a:bodyPr/>
        <a:lstStyle/>
        <a:p>
          <a:endParaRPr lang="en-AU"/>
        </a:p>
      </dgm:t>
    </dgm:pt>
    <dgm:pt modelId="{00CC7504-5755-46C0-A779-948C20256DE3}" type="pres">
      <dgm:prSet presAssocID="{39E1B4ED-611A-4BF0-868D-23069335A38F}" presName="circ3Tx" presStyleLbl="revTx" presStyleIdx="0" presStyleCnt="0">
        <dgm:presLayoutVars>
          <dgm:chMax val="0"/>
          <dgm:chPref val="0"/>
          <dgm:bulletEnabled val="1"/>
        </dgm:presLayoutVars>
      </dgm:prSet>
      <dgm:spPr/>
      <dgm:t>
        <a:bodyPr/>
        <a:lstStyle/>
        <a:p>
          <a:endParaRPr lang="en-AU"/>
        </a:p>
      </dgm:t>
    </dgm:pt>
  </dgm:ptLst>
  <dgm:cxnLst>
    <dgm:cxn modelId="{55A6E102-E078-43FC-A0CA-FF5A2FCA9019}" type="presOf" srcId="{CBB095D2-5999-4508-9D30-34F580C5385B}" destId="{BCBDC444-2190-41F3-A283-0DC822663D6F}" srcOrd="1" destOrd="0" presId="urn:microsoft.com/office/officeart/2005/8/layout/venn1"/>
    <dgm:cxn modelId="{3BD6E7C5-50B0-47A9-B2E0-8E470E91FFDC}" type="presOf" srcId="{BC2F01D8-5464-4489-A7A4-DE6DE087F51C}" destId="{53476E4A-ABE4-4F2D-BC31-1CD1DC67F1ED}" srcOrd="0" destOrd="0" presId="urn:microsoft.com/office/officeart/2005/8/layout/venn1"/>
    <dgm:cxn modelId="{5276FBB3-7961-406F-93B6-E212E463C1C3}" type="presOf" srcId="{BC2F01D8-5464-4489-A7A4-DE6DE087F51C}" destId="{774B659F-7848-4E28-85EA-B2F7C7A04E1E}" srcOrd="1" destOrd="0" presId="urn:microsoft.com/office/officeart/2005/8/layout/venn1"/>
    <dgm:cxn modelId="{A6D3D947-E401-464A-86F4-E4D5C95606F4}" type="presOf" srcId="{39E1B4ED-611A-4BF0-868D-23069335A38F}" destId="{00CC7504-5755-46C0-A779-948C20256DE3}" srcOrd="1" destOrd="0" presId="urn:microsoft.com/office/officeart/2005/8/layout/venn1"/>
    <dgm:cxn modelId="{F878D42C-927A-41AB-A8D1-9FC7D7D19F84}" srcId="{28A33C58-2AC0-4C5F-8312-5AFDC24E9547}" destId="{39E1B4ED-611A-4BF0-868D-23069335A38F}" srcOrd="2" destOrd="0" parTransId="{2DB13EB5-50EA-4C95-A157-FEB1CEB80864}" sibTransId="{7DA3234B-33E0-45DF-A7BE-DE37726FBFF0}"/>
    <dgm:cxn modelId="{A9BC69CE-B001-411C-A4B6-2A07CF75005C}" type="presOf" srcId="{39E1B4ED-611A-4BF0-868D-23069335A38F}" destId="{DEEEBDDE-ADEF-45D7-96D2-6980268686C3}" srcOrd="0" destOrd="0" presId="urn:microsoft.com/office/officeart/2005/8/layout/venn1"/>
    <dgm:cxn modelId="{E8A9E8E9-7009-42A5-868D-B2BFF6D02D31}" srcId="{28A33C58-2AC0-4C5F-8312-5AFDC24E9547}" destId="{BC2F01D8-5464-4489-A7A4-DE6DE087F51C}" srcOrd="1" destOrd="0" parTransId="{C759FD5C-4AF4-4DCC-883E-FBC7A44EDF5F}" sibTransId="{2DD3A687-A6A3-43CE-B591-B6C9E7EE3427}"/>
    <dgm:cxn modelId="{8DFB1706-33A5-4A13-A310-903207EE9FD9}" srcId="{28A33C58-2AC0-4C5F-8312-5AFDC24E9547}" destId="{CBB095D2-5999-4508-9D30-34F580C5385B}" srcOrd="0" destOrd="0" parTransId="{5E66C4D6-4DEA-491E-9E94-991D4FCD6796}" sibTransId="{03C0CFB3-3D4B-4E2F-B883-37F208A0AF37}"/>
    <dgm:cxn modelId="{2FB73105-DAA8-469F-BFFE-210F62CE56E1}" type="presOf" srcId="{CBB095D2-5999-4508-9D30-34F580C5385B}" destId="{6FAE304E-6967-4C83-B72A-01C5E5A30037}" srcOrd="0" destOrd="0" presId="urn:microsoft.com/office/officeart/2005/8/layout/venn1"/>
    <dgm:cxn modelId="{17D805FE-A225-4AC0-BFF2-6F130C2EB789}" type="presOf" srcId="{28A33C58-2AC0-4C5F-8312-5AFDC24E9547}" destId="{438EE61E-C62C-424B-A055-63ABD1C1228D}" srcOrd="0" destOrd="0" presId="urn:microsoft.com/office/officeart/2005/8/layout/venn1"/>
    <dgm:cxn modelId="{4386A84E-1783-4299-B7EE-45AC2501E875}" type="presParOf" srcId="{438EE61E-C62C-424B-A055-63ABD1C1228D}" destId="{6FAE304E-6967-4C83-B72A-01C5E5A30037}" srcOrd="0" destOrd="0" presId="urn:microsoft.com/office/officeart/2005/8/layout/venn1"/>
    <dgm:cxn modelId="{27CB79E2-8BE2-4C6F-8002-7A1C1BFAA76E}" type="presParOf" srcId="{438EE61E-C62C-424B-A055-63ABD1C1228D}" destId="{BCBDC444-2190-41F3-A283-0DC822663D6F}" srcOrd="1" destOrd="0" presId="urn:microsoft.com/office/officeart/2005/8/layout/venn1"/>
    <dgm:cxn modelId="{5C89454F-73A7-41F3-84C9-7FA423397710}" type="presParOf" srcId="{438EE61E-C62C-424B-A055-63ABD1C1228D}" destId="{53476E4A-ABE4-4F2D-BC31-1CD1DC67F1ED}" srcOrd="2" destOrd="0" presId="urn:microsoft.com/office/officeart/2005/8/layout/venn1"/>
    <dgm:cxn modelId="{175B3977-C265-4F5B-9503-F0BBE69BA4AC}" type="presParOf" srcId="{438EE61E-C62C-424B-A055-63ABD1C1228D}" destId="{774B659F-7848-4E28-85EA-B2F7C7A04E1E}" srcOrd="3" destOrd="0" presId="urn:microsoft.com/office/officeart/2005/8/layout/venn1"/>
    <dgm:cxn modelId="{BE706A0B-4783-41BA-9A3C-0E20C21E1C0A}" type="presParOf" srcId="{438EE61E-C62C-424B-A055-63ABD1C1228D}" destId="{DEEEBDDE-ADEF-45D7-96D2-6980268686C3}" srcOrd="4" destOrd="0" presId="urn:microsoft.com/office/officeart/2005/8/layout/venn1"/>
    <dgm:cxn modelId="{4928CDFD-8EAF-43C6-B7FB-4F2FE0F112EE}" type="presParOf" srcId="{438EE61E-C62C-424B-A055-63ABD1C1228D}" destId="{00CC7504-5755-46C0-A779-948C20256DE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51275" y="0"/>
            <a:ext cx="2944813"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6FC698B-0B50-4207-BB59-5BA752419561}" type="datetimeFigureOut">
              <a:rPr lang="en-US"/>
              <a:pPr>
                <a:defRPr/>
              </a:pPr>
              <a:t>6/25/2015</a:t>
            </a:fld>
            <a:endParaRPr lang="en-US"/>
          </a:p>
        </p:txBody>
      </p:sp>
      <p:sp>
        <p:nvSpPr>
          <p:cNvPr id="4" name="Footer Placeholder 3"/>
          <p:cNvSpPr>
            <a:spLocks noGrp="1"/>
          </p:cNvSpPr>
          <p:nvPr>
            <p:ph type="ftr" sz="quarter" idx="2"/>
          </p:nvPr>
        </p:nvSpPr>
        <p:spPr>
          <a:xfrm>
            <a:off x="0" y="9428163"/>
            <a:ext cx="2944813"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51275" y="9428163"/>
            <a:ext cx="2944813"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4A2EC68-66B1-450C-8577-5824AAB8F404}" type="slidenum">
              <a:rPr lang="en-US"/>
              <a:pPr>
                <a:defRPr/>
              </a:pPr>
              <a:t>‹#›</a:t>
            </a:fld>
            <a:endParaRPr lang="en-US"/>
          </a:p>
        </p:txBody>
      </p:sp>
    </p:spTree>
    <p:extLst>
      <p:ext uri="{BB962C8B-B14F-4D97-AF65-F5344CB8AC3E}">
        <p14:creationId xmlns:p14="http://schemas.microsoft.com/office/powerpoint/2010/main" val="3113935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1275" y="0"/>
            <a:ext cx="2944813"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4C5EFCF-EDA3-4C95-A868-C286D81E414D}" type="datetimeFigureOut">
              <a:rPr lang="en-US"/>
              <a:pPr>
                <a:defRPr/>
              </a:pPr>
              <a:t>6/25/2015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4813"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1275" y="9428163"/>
            <a:ext cx="2944813"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138AF6-E249-437D-BF45-3A392D8B9841}" type="slidenum">
              <a:rPr lang="en-US"/>
              <a:pPr>
                <a:defRPr/>
              </a:pPr>
              <a:t>‹#›</a:t>
            </a:fld>
            <a:endParaRPr lang="en-US"/>
          </a:p>
        </p:txBody>
      </p:sp>
    </p:spTree>
    <p:extLst>
      <p:ext uri="{BB962C8B-B14F-4D97-AF65-F5344CB8AC3E}">
        <p14:creationId xmlns:p14="http://schemas.microsoft.com/office/powerpoint/2010/main" val="22701478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50180" name="Slide Number Placeholder 3"/>
          <p:cNvSpPr>
            <a:spLocks noGrp="1"/>
          </p:cNvSpPr>
          <p:nvPr>
            <p:ph type="sldNum" sz="quarter" idx="5"/>
          </p:nvPr>
        </p:nvSpPr>
        <p:spPr/>
        <p:txBody>
          <a:bodyPr/>
          <a:lstStyle/>
          <a:p>
            <a:pPr>
              <a:defRPr/>
            </a:pPr>
            <a:fld id="{F7AEC0EE-05F6-425F-865D-053CA965C30C}" type="slidenum">
              <a:rPr lang="en-AU" smtClean="0"/>
              <a:pPr>
                <a:defRPr/>
              </a:pPr>
              <a:t>1</a:t>
            </a:fld>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This is an old slide- came out in 2010 but it is an useful slide to look into the numbers of migrants regularly coming to Australia in comparison with the number of people from refugee backgrounds and asylum seekers.</a:t>
            </a:r>
          </a:p>
        </p:txBody>
      </p:sp>
      <p:sp>
        <p:nvSpPr>
          <p:cNvPr id="4" name="Slide Number Placeholder 3"/>
          <p:cNvSpPr>
            <a:spLocks noGrp="1"/>
          </p:cNvSpPr>
          <p:nvPr>
            <p:ph type="sldNum" sz="quarter" idx="5"/>
          </p:nvPr>
        </p:nvSpPr>
        <p:spPr/>
        <p:txBody>
          <a:bodyPr/>
          <a:lstStyle/>
          <a:p>
            <a:pPr>
              <a:defRPr/>
            </a:pPr>
            <a:fld id="{BA89FF6C-E025-4BEA-9C63-AC120C24780C}"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Kakuma is a refugee camp in Kenya. This DVD was done in 2002 however this refugee camp continues to exist. Centre for Refugee Research- Dr Eileen Pittaway.</a:t>
            </a:r>
          </a:p>
          <a:p>
            <a:pPr eaLnBrk="1" hangingPunct="1">
              <a:spcBef>
                <a:spcPct val="0"/>
              </a:spcBef>
            </a:pPr>
            <a:endParaRPr lang="en-AU" altLang="en-US" smtClean="0"/>
          </a:p>
          <a:p>
            <a:pPr eaLnBrk="1" hangingPunct="1">
              <a:spcBef>
                <a:spcPct val="0"/>
              </a:spcBef>
            </a:pPr>
            <a:r>
              <a:rPr lang="en-AU" altLang="en-US" smtClean="0"/>
              <a:t>A lot of people from refugee backgrounds live in urban areas not everyone live in camps – Egypt example</a:t>
            </a:r>
          </a:p>
          <a:p>
            <a:pPr eaLnBrk="1" hangingPunct="1">
              <a:spcBef>
                <a:spcPct val="0"/>
              </a:spcBef>
            </a:pPr>
            <a:endParaRPr lang="en-AU" altLang="en-US" smtClean="0"/>
          </a:p>
          <a:p>
            <a:pPr eaLnBrk="1" hangingPunct="1">
              <a:spcBef>
                <a:spcPct val="0"/>
              </a:spcBef>
            </a:pPr>
            <a:r>
              <a:rPr lang="en-AU" altLang="en-US" smtClean="0"/>
              <a:t>Please be sure that you have an understanding of what Rohingya people has been through just in you are asked.</a:t>
            </a:r>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5167AE-1699-4B08-869F-C8674049FDB5}" type="slidenum">
              <a:rPr lang="en-AU" smtClean="0"/>
              <a:pPr fontAlgn="base">
                <a:spcBef>
                  <a:spcPct val="0"/>
                </a:spcBef>
                <a:spcAft>
                  <a:spcPct val="0"/>
                </a:spcAft>
                <a:defRPr/>
              </a:pPr>
              <a:t>13</a:t>
            </a:fld>
            <a:endParaRPr lang="en-A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Zaatari refugee camp is in Jordan. Hosting more than 115.000 people</a:t>
            </a:r>
          </a:p>
          <a:p>
            <a:endParaRPr lang="en-AU" altLang="en-US" smtClean="0"/>
          </a:p>
          <a:p>
            <a:r>
              <a:rPr lang="en-AU" altLang="en-US" smtClean="0"/>
              <a:t>The flow of people seeking asylum at times is about 4000 arriving a day</a:t>
            </a:r>
          </a:p>
          <a:p>
            <a:endParaRPr lang="en-AU" altLang="en-US" smtClean="0"/>
          </a:p>
          <a:p>
            <a:r>
              <a:rPr lang="en-AU" altLang="en-US" smtClean="0"/>
              <a:t>This photo and the information are taken from an article from National Post from 19.7.2013 </a:t>
            </a:r>
          </a:p>
        </p:txBody>
      </p:sp>
      <p:sp>
        <p:nvSpPr>
          <p:cNvPr id="4" name="Slide Number Placeholder 3"/>
          <p:cNvSpPr>
            <a:spLocks noGrp="1"/>
          </p:cNvSpPr>
          <p:nvPr>
            <p:ph type="sldNum" sz="quarter" idx="5"/>
          </p:nvPr>
        </p:nvSpPr>
        <p:spPr/>
        <p:txBody>
          <a:bodyPr/>
          <a:lstStyle/>
          <a:p>
            <a:pPr>
              <a:defRPr/>
            </a:pPr>
            <a:fld id="{9114C128-F942-4A9D-A9F1-D23019F78F0C}"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C5B9D267-B64B-4045-B8C4-65AE9BFB5EF0}"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EC692976-A108-4189-99E7-22BC82ECCC77}" type="slidenum">
              <a:rPr lang="en-US" smtClean="0"/>
              <a:pPr>
                <a:defRPr/>
              </a:pPr>
              <a:t>16</a:t>
            </a:fld>
            <a:endParaRPr lang="en-US" dirty="0"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n-US" dirty="0" smtClean="0"/>
              <a:t> Clients have been severely controlled – we can help by allowing clients to make their own choices.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The above definitions of trauma highlight some of the key features commonly associated with this concept:</a:t>
            </a:r>
          </a:p>
          <a:p>
            <a:r>
              <a:rPr lang="en-AU" altLang="en-US" smtClean="0"/>
              <a:t>there is an experience of physical and/or psychological harm (wound or injury); </a:t>
            </a:r>
          </a:p>
          <a:p>
            <a:r>
              <a:rPr lang="en-AU" altLang="en-US" smtClean="0"/>
              <a:t>this harm provokes an intense response (such as fear, helplessness or horror); and</a:t>
            </a:r>
          </a:p>
          <a:p>
            <a:r>
              <a:rPr lang="en-AU" altLang="en-US" smtClean="0"/>
              <a:t>this experience is overwhelming to a person’s coping abilities.</a:t>
            </a:r>
          </a:p>
          <a:p>
            <a:r>
              <a:rPr lang="en-AU" altLang="en-US" smtClean="0"/>
              <a:t> </a:t>
            </a:r>
          </a:p>
          <a:p>
            <a:endParaRPr lang="en-AU" altLang="en-US" smtClean="0"/>
          </a:p>
          <a:p>
            <a:endParaRPr lang="en-AU" altLang="en-US" smtClean="0"/>
          </a:p>
        </p:txBody>
      </p:sp>
      <p:sp>
        <p:nvSpPr>
          <p:cNvPr id="4" name="Slide Number Placeholder 3"/>
          <p:cNvSpPr>
            <a:spLocks noGrp="1"/>
          </p:cNvSpPr>
          <p:nvPr>
            <p:ph type="sldNum" sz="quarter" idx="5"/>
          </p:nvPr>
        </p:nvSpPr>
        <p:spPr/>
        <p:txBody>
          <a:bodyPr/>
          <a:lstStyle/>
          <a:p>
            <a:pPr>
              <a:defRPr/>
            </a:pPr>
            <a:fld id="{5C9C3018-FE69-448F-AE54-4DA36F433318}"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Torture is the intentional infliction of severe mental or physical pain or suffering by or with the consent of the state authorities for a specific purpose. The aim of torture is to break down the victim's personality and is often used to punish, obtain information or a confession, take revenge on a person or create terror and fear within a population.</a:t>
            </a:r>
            <a:br>
              <a:rPr lang="en-AU" altLang="en-US" smtClean="0"/>
            </a:br>
            <a:r>
              <a:rPr lang="en-AU" altLang="en-US" smtClean="0"/>
              <a:t/>
            </a:r>
            <a:br>
              <a:rPr lang="en-AU" altLang="en-US" smtClean="0"/>
            </a:br>
            <a:r>
              <a:rPr lang="en-AU" altLang="en-US" smtClean="0"/>
              <a:t>Torture is distinguished from other forms of ill-treatment by the severe degree of suffering involved. It encompasses many forms of suffering, both physical and psychological, which are remarkably similar worldwide. Most techniques seek to prolong the victims' pain and fear for as long as possible without leaving visible evidence.</a:t>
            </a:r>
          </a:p>
          <a:p>
            <a:r>
              <a:rPr lang="en-AU" altLang="en-US" smtClean="0"/>
              <a:t/>
            </a:r>
            <a:br>
              <a:rPr lang="en-AU" altLang="en-US" smtClean="0"/>
            </a:br>
            <a:r>
              <a:rPr lang="en-AU" altLang="en-US" smtClean="0"/>
              <a:t>Some of the most common methods of physical torture include beating, electric shocks, stretching, submersion, suffocation, burns, rape and sexual assault.</a:t>
            </a:r>
          </a:p>
          <a:p>
            <a:r>
              <a:rPr lang="en-AU" altLang="en-US" smtClean="0"/>
              <a:t>It is important not to forget about psychological forms of ill-treatment which very often have the most long-lasting consequences for victims. Common methods of psychological torture include: isolation, threats, humiliation, mock executions, mock amputations, and witnessing the torture of others.</a:t>
            </a:r>
          </a:p>
        </p:txBody>
      </p:sp>
      <p:sp>
        <p:nvSpPr>
          <p:cNvPr id="4" name="Slide Number Placeholder 3"/>
          <p:cNvSpPr>
            <a:spLocks noGrp="1"/>
          </p:cNvSpPr>
          <p:nvPr>
            <p:ph type="sldNum" sz="quarter" idx="5"/>
          </p:nvPr>
        </p:nvSpPr>
        <p:spPr/>
        <p:txBody>
          <a:bodyPr/>
          <a:lstStyle/>
          <a:p>
            <a:pPr>
              <a:defRPr/>
            </a:pPr>
            <a:fld id="{1FACBFE8-E63F-45A6-AD33-463C55756836}"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p>
            <a:pPr>
              <a:defRPr/>
            </a:pPr>
            <a:fld id="{F29C079C-406F-4128-A08C-70C72F454CDE}" type="slidenum">
              <a:rPr lang="en-US" smtClean="0"/>
              <a:pPr>
                <a:defRPr/>
              </a:pPr>
              <a:t>19</a:t>
            </a:fld>
            <a:endParaRPr lang="en-US" dirty="0"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None/>
            </a:pPr>
            <a:r>
              <a:rPr lang="en-US" dirty="0" smtClean="0"/>
              <a:t>Looking at the difference between one off traumatic events and prolonged trauma over life / at</a:t>
            </a:r>
            <a:r>
              <a:rPr lang="en-US" baseline="0" dirty="0" smtClean="0"/>
              <a:t> key developmental stages. </a:t>
            </a:r>
          </a:p>
          <a:p>
            <a:pPr eaLnBrk="1" hangingPunct="1">
              <a:buFontTx/>
              <a:buNone/>
            </a:pPr>
            <a:endParaRPr lang="en-US" baseline="0" dirty="0" smtClean="0"/>
          </a:p>
          <a:p>
            <a:pPr eaLnBrk="1" hangingPunct="1">
              <a:buFontTx/>
              <a:buNone/>
            </a:pPr>
            <a:r>
              <a:rPr lang="en-US" baseline="0" dirty="0" smtClean="0"/>
              <a:t>Worse when perpetrated by other human beings.</a:t>
            </a:r>
          </a:p>
          <a:p>
            <a:pPr eaLnBrk="1" hangingPunct="1">
              <a:buFontTx/>
              <a:buNone/>
            </a:pPr>
            <a:endParaRPr lang="en-US" baseline="0" dirty="0" smtClean="0"/>
          </a:p>
          <a:p>
            <a:pPr eaLnBrk="1" hangingPunct="1">
              <a:buFontTx/>
              <a:buNone/>
            </a:pPr>
            <a:r>
              <a:rPr lang="en-US" baseline="0" dirty="0" smtClean="0"/>
              <a:t>Most people recover from single incident trauma – it’s the repeated nature of trauma that is significant. People become hyper-vigilant, </a:t>
            </a:r>
            <a:r>
              <a:rPr lang="en-US" baseline="0" dirty="0" err="1" smtClean="0"/>
              <a:t>internalise</a:t>
            </a:r>
            <a:r>
              <a:rPr lang="en-US" baseline="0" dirty="0" smtClean="0"/>
              <a:t> anxiety, on alert for threat, feel unsafe and don’t trust easily</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defRPr/>
            </a:pPr>
            <a:r>
              <a:rPr lang="en-AU" dirty="0" smtClean="0"/>
              <a:t>The experience of refugee-related trauma is often considered “complex trauma” (Herman).  The two key features of complex trauma is that it is:</a:t>
            </a:r>
          </a:p>
          <a:p>
            <a:pPr>
              <a:defRPr/>
            </a:pPr>
            <a:r>
              <a:rPr lang="en-AU" dirty="0" smtClean="0"/>
              <a:t>sustained and repeated (prolonging the sense of helplessness and fear as well as potentially reducing the capacity of the individual to recovery from individual events); </a:t>
            </a:r>
          </a:p>
          <a:p>
            <a:pPr>
              <a:defRPr/>
            </a:pPr>
            <a:r>
              <a:rPr lang="en-AU" dirty="0" smtClean="0"/>
              <a:t>and of human design (which potentially disrupts a person’s view of human nature and trust in others).  (Australian Centre for Post-Traumatic Mental Health) </a:t>
            </a:r>
          </a:p>
          <a:p>
            <a:pPr>
              <a:defRPr/>
            </a:pPr>
            <a:r>
              <a:rPr lang="en-AU" dirty="0" smtClean="0"/>
              <a:t> </a:t>
            </a:r>
          </a:p>
          <a:p>
            <a:pPr>
              <a:defRPr/>
            </a:pPr>
            <a:r>
              <a:rPr lang="en-AU" dirty="0" smtClean="0"/>
              <a:t>Based on this understanding of complex trauma, it is recommended that in working towards recovery a gradual, gentle approach is used with a focus on building a trusting therapeutic relationship and the development of skills to manage the emotional impacts of the experience of trauma (The Australian Centre for Post-Traumatic Mental Health).  </a:t>
            </a:r>
          </a:p>
          <a:p>
            <a:pPr eaLnBrk="1" hangingPunct="1">
              <a:spcBef>
                <a:spcPct val="0"/>
              </a:spcBef>
              <a:defRPr/>
            </a:pPr>
            <a:endParaRPr lang="en-AU" dirty="0" smtClean="0"/>
          </a:p>
          <a:p>
            <a:pPr eaLnBrk="1" hangingPunct="1">
              <a:spcBef>
                <a:spcPct val="0"/>
              </a:spcBef>
              <a:defRPr/>
            </a:pPr>
            <a:endParaRPr lang="en-AU" dirty="0" smtClean="0"/>
          </a:p>
          <a:p>
            <a:pPr eaLnBrk="1" hangingPunct="1">
              <a:spcBef>
                <a:spcPct val="0"/>
              </a:spcBef>
              <a:defRPr/>
            </a:pPr>
            <a:r>
              <a:rPr lang="en-AU" dirty="0" smtClean="0"/>
              <a:t>The fact that the trauma is sustained/repeated means that the person/community has less capacity to rebound from the events and particularly in the case of children to form a positive and integrated sense of self – or to build or utilise coping strategies</a:t>
            </a:r>
          </a:p>
          <a:p>
            <a:pPr eaLnBrk="1" hangingPunct="1">
              <a:spcBef>
                <a:spcPct val="0"/>
              </a:spcBef>
              <a:defRPr/>
            </a:pPr>
            <a:endParaRPr lang="en-AU" dirty="0" smtClean="0"/>
          </a:p>
          <a:p>
            <a:pPr>
              <a:defRPr/>
            </a:pPr>
            <a:r>
              <a:rPr lang="en-AU" dirty="0" smtClean="0"/>
              <a:t>It is important to understand that most  people from refugee backgrounds are extremely resilient and stoic when it comes to hardships which we may consider traumatic.  Many  people from refugee backgrounds have endured a lifetime of what we might see as extreme hardship and suffering; therefore it is very important to help them to reconnect with those strengths that might be forgotten or they might believe that are not applicable in the new environment.</a:t>
            </a:r>
          </a:p>
          <a:p>
            <a:pPr>
              <a:defRPr/>
            </a:pPr>
            <a:r>
              <a:rPr lang="en-AU" dirty="0" smtClean="0"/>
              <a:t> </a:t>
            </a:r>
          </a:p>
          <a:p>
            <a:pPr>
              <a:defRPr/>
            </a:pPr>
            <a:r>
              <a:rPr lang="en-AU" dirty="0" smtClean="0"/>
              <a:t>Conversely, situations which would not concern us in our culture may actually be traumatic for those from another culture and socio-political history.  For example, a letter sent from a school to a Congolese family stating that their son has been identified as needing counselling following the floods may actually result in feeling of high anxiety and trauma for the parents. Or phone calls from people that they don’t actually understand who they are and they might get worried that there could be something wrong.</a:t>
            </a:r>
          </a:p>
          <a:p>
            <a:pPr>
              <a:defRPr/>
            </a:pPr>
            <a:endParaRPr lang="en-AU" dirty="0" smtClean="0"/>
          </a:p>
          <a:p>
            <a:pPr>
              <a:defRPr/>
            </a:pPr>
            <a:endParaRPr lang="en-AU" dirty="0" smtClean="0"/>
          </a:p>
          <a:p>
            <a:pPr eaLnBrk="1" hangingPunct="1">
              <a:spcBef>
                <a:spcPct val="0"/>
              </a:spcBef>
              <a:defRPr/>
            </a:pPr>
            <a:r>
              <a:rPr lang="en-AU" dirty="0" smtClean="0"/>
              <a:t> The fact that the trauma is of human design potentially impacts of the individual’s capacity to maintain a positive view of human nature and thus this colours relatedness to others. </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04EB77-388F-4C02-9A45-AD5CB70ED1C8}" type="slidenum">
              <a:rPr lang="en-AU" smtClean="0"/>
              <a:pPr fontAlgn="base">
                <a:spcBef>
                  <a:spcPct val="0"/>
                </a:spcBef>
                <a:spcAft>
                  <a:spcPct val="0"/>
                </a:spcAft>
                <a:defRPr/>
              </a:pPr>
              <a:t>20</a:t>
            </a:fld>
            <a:endParaRPr lang="en-AU"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69F16570-F9AC-47C5-A3D9-4066D24FD63C}"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smtClean="0"/>
          </a:p>
        </p:txBody>
      </p:sp>
      <p:sp>
        <p:nvSpPr>
          <p:cNvPr id="4" name="Slide Number Placeholder 3"/>
          <p:cNvSpPr>
            <a:spLocks noGrp="1"/>
          </p:cNvSpPr>
          <p:nvPr>
            <p:ph type="sldNum" sz="quarter" idx="5"/>
          </p:nvPr>
        </p:nvSpPr>
        <p:spPr/>
        <p:txBody>
          <a:bodyPr/>
          <a:lstStyle/>
          <a:p>
            <a:pPr>
              <a:defRPr/>
            </a:pPr>
            <a:fld id="{D9708B4F-9198-4121-9432-D5AD4EDFFB26}"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585A8953-1994-4CE3-A884-2B10552A0F56}"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smtClean="0"/>
          </a:p>
        </p:txBody>
      </p:sp>
      <p:sp>
        <p:nvSpPr>
          <p:cNvPr id="73732" name="Slide Number Placehold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07825D8-2EB2-499E-BA37-55963EEF8276}" type="slidenum">
              <a:rPr lang="en-AU" altLang="en-US">
                <a:latin typeface="Arial" charset="0"/>
              </a:rPr>
              <a:pPr algn="r" eaLnBrk="1" hangingPunct="1">
                <a:spcBef>
                  <a:spcPct val="0"/>
                </a:spcBef>
              </a:pPr>
              <a:t>23</a:t>
            </a:fld>
            <a:endParaRPr lang="en-AU" alt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067A70C9-F433-4A50-9236-FC1BCB54BF3E}"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fld id="{E1B1B429-4BDD-44F2-BEA1-A92678D5E007}" type="slidenum">
              <a:rPr lang="en-US">
                <a:solidFill>
                  <a:prstClr val="black"/>
                </a:solidFill>
                <a:latin typeface="Calibri" pitchFamily="34" charset="0"/>
              </a:rPr>
              <a:pPr eaLnBrk="1" hangingPunct="1">
                <a:defRPr/>
              </a:pPr>
              <a:t>25</a:t>
            </a:fld>
            <a:endParaRPr lang="en-US" dirty="0">
              <a:solidFill>
                <a:prstClr val="black"/>
              </a:solidFill>
              <a:latin typeface="Calibri" pitchFamily="34"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People cope the best way they know how. Ask yourself: how is this symptom or behaviour serving this client to protect him/herself? </a:t>
            </a:r>
            <a:r>
              <a:rPr lang="en-US" dirty="0" err="1" smtClean="0"/>
              <a:t>Eg</a:t>
            </a:r>
            <a:r>
              <a:rPr lang="en-US" dirty="0" smtClean="0"/>
              <a:t> People may shut down (dissociation), avoid triggers, hyper-arousal because of chronic </a:t>
            </a:r>
            <a:r>
              <a:rPr lang="en-US" dirty="0" err="1" smtClean="0"/>
              <a:t>internalised</a:t>
            </a:r>
            <a:r>
              <a:rPr lang="en-US" dirty="0" smtClean="0"/>
              <a:t> anxiety – always on alert. May be expressed as agitation or irritability.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a:defRPr/>
            </a:pPr>
            <a:r>
              <a:rPr lang="en-AU" dirty="0" smtClean="0"/>
              <a:t>When working with an individual, family or community from a refugee background it is important to consider the interplay of all the aspects of their experiences.   This includes a consideration of those issues that are common to the human condition which may consist of births, deaths, partnership/marriage, education, work, leisure, caring for children/elderly parents, school, illness, friendships and developmental milestones.  </a:t>
            </a:r>
          </a:p>
          <a:p>
            <a:pPr>
              <a:defRPr/>
            </a:pPr>
            <a:r>
              <a:rPr lang="en-AU" dirty="0" smtClean="0"/>
              <a:t> </a:t>
            </a:r>
          </a:p>
          <a:p>
            <a:pPr>
              <a:defRPr/>
            </a:pPr>
            <a:r>
              <a:rPr lang="en-AU" dirty="0" smtClean="0"/>
              <a:t>For those from a refugee background there are additional and extremely significant components which also impact on their identity, capacities, values, world view and relationships to others. This involves a consideration of the impacts of  specific experiences of refugee related torture and/or trauma and the process of settlement in Australia.  It is within this rich and complex context that the additional experience of a natural disaster occurs and that the specific meaning of such an event for an individual will formulate.  These interlocking components will potentially have varying importance and priority at different times of a person’s life trajectory.  For instance, it is common that during the time of early arrival in Australia, the issues of resettlement are most figural while the person’s ability to focus on the resolving impacts of past trauma may be prioritised.  When the stressors of settlement subside somewhat when there is increased comfort with the new culture and its processes and institutions, this may allow the sense of safety essential for the consideration of the impacts of past trauma.  Additionally, the different components of life experience interact.  The birth of a child while celebrated may also act as a reminder of separation from extended family due to past trauma and/or the process of resettlement away from a person’s country of origin.  These overlapping components remind us of the importance of recognising the complexity of human existence as well as the necessity of allowing the person, family and/or community to identify their priorities and needs. </a:t>
            </a:r>
          </a:p>
          <a:p>
            <a:pPr>
              <a:defRPr/>
            </a:pPr>
            <a:endParaRPr lang="en-AU" dirty="0"/>
          </a:p>
        </p:txBody>
      </p:sp>
      <p:sp>
        <p:nvSpPr>
          <p:cNvPr id="4" name="Slide Number Placeholder 3"/>
          <p:cNvSpPr>
            <a:spLocks noGrp="1"/>
          </p:cNvSpPr>
          <p:nvPr>
            <p:ph type="sldNum" sz="quarter" idx="5"/>
          </p:nvPr>
        </p:nvSpPr>
        <p:spPr/>
        <p:txBody>
          <a:bodyPr/>
          <a:lstStyle/>
          <a:p>
            <a:pPr>
              <a:defRPr/>
            </a:pPr>
            <a:fld id="{8EA06A5B-83C7-4FEC-8E12-2BFA2279D4B7}" type="slidenum">
              <a:rPr lang="en-US" smtClean="0"/>
              <a:pPr>
                <a:defRPr/>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487C0E-B73A-4F95-901B-3BCC487FDD99}" type="slidenum">
              <a:rPr lang="en-AU"/>
              <a:pPr>
                <a:defRPr/>
              </a:pPr>
              <a:t>28</a:t>
            </a:fld>
            <a:endParaRPr lang="en-AU"/>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xfrm>
            <a:off x="908050" y="4714875"/>
            <a:ext cx="4981575" cy="44672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defRPr/>
            </a:pPr>
            <a:endParaRPr lang="en-AU" dirty="0" smtClean="0"/>
          </a:p>
          <a:p>
            <a:pPr>
              <a:defRPr/>
            </a:pPr>
            <a:r>
              <a:rPr lang="en-AU" dirty="0" smtClean="0">
                <a:solidFill>
                  <a:srgbClr val="FF0000"/>
                </a:solidFill>
              </a:rPr>
              <a:t>The framework presented here represents the way in which the violence and persecution common to the refugee experience (in the left hand column) leads to particular social and psychological effects.  It is these social and psychological effects that have the potential to have serious impacts on a person’s sense of self, connections to others and on their world view.  </a:t>
            </a:r>
          </a:p>
          <a:p>
            <a:pPr>
              <a:defRPr/>
            </a:pPr>
            <a:r>
              <a:rPr lang="en-AU" dirty="0" smtClean="0"/>
              <a:t> </a:t>
            </a:r>
          </a:p>
          <a:p>
            <a:pPr>
              <a:defRPr/>
            </a:pPr>
            <a:r>
              <a:rPr lang="en-AU" dirty="0" smtClean="0"/>
              <a:t> The experience of refugee-related trauma is often considered “complex trauma” (Herman).  The two key features of complex trauma is that it is:</a:t>
            </a:r>
          </a:p>
          <a:p>
            <a:pPr>
              <a:defRPr/>
            </a:pPr>
            <a:r>
              <a:rPr lang="en-AU" dirty="0" smtClean="0"/>
              <a:t>sustained and repeated (prolonging the sense of helplessness and fear as well as potentially reducing the capacity of the individual to recovery from individual events); </a:t>
            </a:r>
          </a:p>
          <a:p>
            <a:pPr>
              <a:defRPr/>
            </a:pPr>
            <a:r>
              <a:rPr lang="en-AU" dirty="0" smtClean="0"/>
              <a:t>and of human design (which potentially disrupts a person’s view of human nature and trust in others).  (Australian Centre for Post-Traumatic Mental Health) </a:t>
            </a:r>
          </a:p>
          <a:p>
            <a:pPr>
              <a:defRPr/>
            </a:pPr>
            <a:r>
              <a:rPr lang="en-AU" dirty="0" smtClean="0"/>
              <a:t> </a:t>
            </a:r>
          </a:p>
          <a:p>
            <a:pPr>
              <a:defRPr/>
            </a:pPr>
            <a:r>
              <a:rPr lang="en-AU" dirty="0" smtClean="0"/>
              <a:t>Based on this understanding of complex trauma, it is recommended that in working towards recovery a gradual, gentle approach is used with a focus on building a trusting therapeutic relationship and the development of skills to manage the emotional impacts of the experience of trauma (The Australian Centre for Post-Traumatic Mental Health).  </a:t>
            </a:r>
          </a:p>
          <a:p>
            <a:pPr>
              <a:defRPr/>
            </a:pPr>
            <a:r>
              <a:rPr lang="en-AU" dirty="0" smtClean="0"/>
              <a:t> </a:t>
            </a:r>
          </a:p>
          <a:p>
            <a:pPr>
              <a:defRPr/>
            </a:pPr>
            <a:r>
              <a:rPr lang="en-AU" dirty="0" smtClean="0"/>
              <a:t>The four Core Components of the Trauma Reaction model was developed by Dr Ida </a:t>
            </a:r>
            <a:r>
              <a:rPr lang="en-AU" dirty="0" err="1" smtClean="0"/>
              <a:t>Kaplin</a:t>
            </a:r>
            <a:r>
              <a:rPr lang="en-AU" dirty="0" smtClean="0"/>
              <a:t> of the Victorian Foundation for Survivors of Torture and Trauma.  It serves as a useful tool for working with refugee survivors of torture and trauma.  </a:t>
            </a:r>
          </a:p>
          <a:p>
            <a:pPr>
              <a:defRPr/>
            </a:pPr>
            <a:r>
              <a:rPr lang="en-AU" dirty="0" smtClean="0"/>
              <a:t>Anxiety, feelings of helplessness and loss of control. This component often manifests in symptoms such as those defined in a diagnosis of Post Traumatic Stress Disorder.  As such it may include sleep difficulties, nightmares, flashbacks, panic attacks, </a:t>
            </a:r>
            <a:r>
              <a:rPr lang="en-AU" dirty="0" err="1" smtClean="0"/>
              <a:t>hypervigilence</a:t>
            </a:r>
            <a:r>
              <a:rPr lang="en-AU" dirty="0" smtClean="0"/>
              <a:t> (scanning the environment for threat), heightened startle response, avoidance of situations  which are reminders of traumatic events, irritability, reduced concentration, memory lapses. The chronic feelings of fear and anxiety may also manifest in physical symptoms such as undiagnosed pains and reduced immune responsiveness. </a:t>
            </a:r>
          </a:p>
          <a:p>
            <a:pPr>
              <a:defRPr/>
            </a:pPr>
            <a:r>
              <a:rPr lang="en-AU" dirty="0" smtClean="0"/>
              <a:t>Relationships changed, grief and depression.  This highlights the overwhelming loss of connections: to family friends, culture </a:t>
            </a:r>
            <a:r>
              <a:rPr lang="en-AU" dirty="0" err="1" smtClean="0"/>
              <a:t>etc</a:t>
            </a:r>
            <a:r>
              <a:rPr lang="en-AU" dirty="0" smtClean="0"/>
              <a:t>, as well as the potential loss of a positive view of human nature.  It is this loss of connection which can lead to a loss of enjoyment in life and hopefulness about the future.</a:t>
            </a:r>
          </a:p>
          <a:p>
            <a:pPr>
              <a:defRPr/>
            </a:pPr>
            <a:r>
              <a:rPr lang="en-AU" dirty="0" smtClean="0"/>
              <a:t>Shattering of previously held assumptions, loss of trust, meaning, identity and future.  This component reflects the overwhelming disruption to the individual’s beliefs and values about the world, justice and meaning in the world, e.g. the survivor may no longer believe the world to be a benevolent and safe place. </a:t>
            </a:r>
          </a:p>
          <a:p>
            <a:pPr>
              <a:defRPr/>
            </a:pPr>
            <a:r>
              <a:rPr lang="en-AU" dirty="0" smtClean="0"/>
              <a:t>Guilt and Shame: It is common for survivors of trauma to feel guilt, shame and humiliation.  This relates to the survivor’s belief that they may in someway be to blame for their experiences which is potentially an internalisation of the meaning conveyed by the actions of the perpetrator/s.  It may also be a response to the feelings of helplessness and a wish that the survivor may somehow have been able to respond or act differently or prevent the situation.    (adapted from </a:t>
            </a:r>
            <a:r>
              <a:rPr lang="en-AU" i="1" dirty="0" smtClean="0"/>
              <a:t>The Need for Understanding</a:t>
            </a:r>
            <a:r>
              <a:rPr lang="en-AU" dirty="0" smtClean="0"/>
              <a:t>)</a:t>
            </a:r>
          </a:p>
          <a:p>
            <a:pPr>
              <a:defRPr/>
            </a:pPr>
            <a:endParaRPr lang="en-AU"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886EDB3C-A512-4016-9BDD-D6515E48C3E3}" type="slidenum">
              <a:rPr lang="en-US" smtClean="0"/>
              <a:pPr>
                <a:defRPr/>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7E122FCC-78C4-4D28-B6D0-F114CCF7CDBC}" type="slidenum">
              <a:rPr lang="en-AU" smtClean="0"/>
              <a:pPr>
                <a:defRPr/>
              </a:pPr>
              <a:t>31</a:t>
            </a:fld>
            <a:endParaRPr lang="en-A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Principles of giving accurate information, setting realistic goals, creating a safe environment – this is the same in the context of a supportive</a:t>
            </a:r>
            <a:r>
              <a:rPr lang="en-AU" baseline="0" dirty="0" smtClean="0"/>
              <a:t> relationship (counselling or case/support work).</a:t>
            </a:r>
            <a:endParaRPr lang="en-AU" dirty="0"/>
          </a:p>
        </p:txBody>
      </p:sp>
      <p:sp>
        <p:nvSpPr>
          <p:cNvPr id="4" name="Slide Number Placeholder 3"/>
          <p:cNvSpPr>
            <a:spLocks noGrp="1"/>
          </p:cNvSpPr>
          <p:nvPr>
            <p:ph type="sldNum" sz="quarter" idx="10"/>
          </p:nvPr>
        </p:nvSpPr>
        <p:spPr/>
        <p:txBody>
          <a:bodyPr/>
          <a:lstStyle/>
          <a:p>
            <a:fld id="{1DD6D949-A482-427A-9FD3-74142FB0402F}" type="slidenum">
              <a:rPr lang="en-AU" smtClean="0"/>
              <a:pPr/>
              <a:t>32</a:t>
            </a:fld>
            <a:endParaRPr lang="en-A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 little over a long time” – consistency, spelling name correctly, respecting time, calling when you say you will, apologising where there has been a wait.</a:t>
            </a:r>
            <a:endParaRPr lang="en-AU" dirty="0"/>
          </a:p>
        </p:txBody>
      </p:sp>
      <p:sp>
        <p:nvSpPr>
          <p:cNvPr id="4" name="Slide Number Placeholder 3"/>
          <p:cNvSpPr>
            <a:spLocks noGrp="1"/>
          </p:cNvSpPr>
          <p:nvPr>
            <p:ph type="sldNum" sz="quarter" idx="10"/>
          </p:nvPr>
        </p:nvSpPr>
        <p:spPr/>
        <p:txBody>
          <a:bodyPr/>
          <a:lstStyle/>
          <a:p>
            <a:fld id="{1DD6D949-A482-427A-9FD3-74142FB0402F}" type="slidenum">
              <a:rPr lang="en-AU" smtClean="0"/>
              <a:pPr/>
              <a:t>33</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The Queensland Program of Assistance to Survivors of Torture and Trauma was established to address the unique needs of people who have survived the physical and psychological violence of war.  While fear does not end nor does trauma necessarily disappear with arrival in a safe country, the provision of sensitive services can enable individuals to recover and rebuild their lives.  QPASTT is non-denominational, politically neutral and non-aligned. Our services are free and confidential.</a:t>
            </a:r>
          </a:p>
          <a:p>
            <a:r>
              <a:rPr lang="en-AU" altLang="en-US" dirty="0" smtClean="0"/>
              <a:t> </a:t>
            </a:r>
          </a:p>
          <a:p>
            <a:endParaRPr lang="en-AU" altLang="en-US" dirty="0" smtClean="0"/>
          </a:p>
        </p:txBody>
      </p:sp>
      <p:sp>
        <p:nvSpPr>
          <p:cNvPr id="4" name="Slide Number Placeholder 3"/>
          <p:cNvSpPr>
            <a:spLocks noGrp="1"/>
          </p:cNvSpPr>
          <p:nvPr>
            <p:ph type="sldNum" sz="quarter" idx="5"/>
          </p:nvPr>
        </p:nvSpPr>
        <p:spPr/>
        <p:txBody>
          <a:bodyPr/>
          <a:lstStyle/>
          <a:p>
            <a:pPr>
              <a:defRPr/>
            </a:pPr>
            <a:fld id="{DAE0C2BD-5CEC-45CD-956C-4AEFD79B8F3F}"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DD6D949-A482-427A-9FD3-74142FB0402F}" type="slidenum">
              <a:rPr lang="en-AU" smtClean="0"/>
              <a:pPr/>
              <a:t>34</a:t>
            </a:fld>
            <a:endParaRPr lang="en-A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Be aware of what happens for you when you listen – can’t stop your mind, there is no right or wrong, the importance is awareness – of generalisations / stereotypes – not just your ears, your mind is always at play.</a:t>
            </a:r>
          </a:p>
          <a:p>
            <a:endParaRPr lang="en-AU" dirty="0"/>
          </a:p>
        </p:txBody>
      </p:sp>
      <p:sp>
        <p:nvSpPr>
          <p:cNvPr id="4" name="Slide Number Placeholder 3"/>
          <p:cNvSpPr>
            <a:spLocks noGrp="1"/>
          </p:cNvSpPr>
          <p:nvPr>
            <p:ph type="sldNum" sz="quarter" idx="10"/>
          </p:nvPr>
        </p:nvSpPr>
        <p:spPr/>
        <p:txBody>
          <a:bodyPr/>
          <a:lstStyle/>
          <a:p>
            <a:fld id="{AF8EE049-F533-4546-8622-2CEB0F2E3375}" type="slidenum">
              <a:rPr lang="en-AU" smtClean="0"/>
              <a:pPr/>
              <a:t>35</a:t>
            </a:fld>
            <a:endParaRPr lang="en-AU" dirty="0"/>
          </a:p>
        </p:txBody>
      </p:sp>
    </p:spTree>
    <p:extLst>
      <p:ext uri="{BB962C8B-B14F-4D97-AF65-F5344CB8AC3E}">
        <p14:creationId xmlns:p14="http://schemas.microsoft.com/office/powerpoint/2010/main" val="3484483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Trust your gut – if you feel unsafe, remove yourself from the situation.</a:t>
            </a:r>
          </a:p>
          <a:p>
            <a:r>
              <a:rPr lang="en-AU" dirty="0" smtClean="0"/>
              <a:t>Aggressive behaviour allows a survivor</a:t>
            </a:r>
            <a:r>
              <a:rPr lang="en-AU" baseline="0" dirty="0" smtClean="0"/>
              <a:t> to feel powerful for a little bit, rather than continually helpless.</a:t>
            </a:r>
          </a:p>
          <a:p>
            <a:r>
              <a:rPr lang="en-AU" baseline="0" dirty="0" smtClean="0"/>
              <a:t>Impact of sleep deprivation – many of our clients are sleep deprived. When awake, exhausted and constantly checking their environment for threat – like a duck on the lake where it looks clam on top but paddling furiously underneath. Getting through each day is an effort.</a:t>
            </a:r>
          </a:p>
          <a:p>
            <a:r>
              <a:rPr lang="en-AU" baseline="0" dirty="0" smtClean="0"/>
              <a:t>Understanding this client group – what triggers can we avoid? Waiting times, unknown people, noisy waiting rooms, no interpreter, etc.</a:t>
            </a:r>
            <a:endParaRPr lang="en-AU" dirty="0"/>
          </a:p>
        </p:txBody>
      </p:sp>
      <p:sp>
        <p:nvSpPr>
          <p:cNvPr id="4" name="Slide Number Placeholder 3"/>
          <p:cNvSpPr>
            <a:spLocks noGrp="1"/>
          </p:cNvSpPr>
          <p:nvPr>
            <p:ph type="sldNum" sz="quarter" idx="10"/>
          </p:nvPr>
        </p:nvSpPr>
        <p:spPr/>
        <p:txBody>
          <a:bodyPr/>
          <a:lstStyle/>
          <a:p>
            <a:fld id="{1DD6D949-A482-427A-9FD3-74142FB0402F}" type="slidenum">
              <a:rPr lang="en-AU" smtClean="0"/>
              <a:pPr/>
              <a:t>36</a:t>
            </a:fld>
            <a:endParaRPr lang="en-AU"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Just because the behaviour may</a:t>
            </a:r>
            <a:r>
              <a:rPr lang="en-AU" baseline="0" dirty="0" smtClean="0"/>
              <a:t> have a cultural origin (</a:t>
            </a:r>
            <a:r>
              <a:rPr lang="en-AU" baseline="0" dirty="0" err="1" smtClean="0"/>
              <a:t>eg</a:t>
            </a:r>
            <a:r>
              <a:rPr lang="en-AU" baseline="0" dirty="0" smtClean="0"/>
              <a:t>., yelling, threatening to get needs met) that doesn’t mean it’s right or OK.</a:t>
            </a:r>
            <a:endParaRPr lang="en-AU" dirty="0"/>
          </a:p>
        </p:txBody>
      </p:sp>
      <p:sp>
        <p:nvSpPr>
          <p:cNvPr id="4" name="Slide Number Placeholder 3"/>
          <p:cNvSpPr>
            <a:spLocks noGrp="1"/>
          </p:cNvSpPr>
          <p:nvPr>
            <p:ph type="sldNum" sz="quarter" idx="10"/>
          </p:nvPr>
        </p:nvSpPr>
        <p:spPr/>
        <p:txBody>
          <a:bodyPr/>
          <a:lstStyle/>
          <a:p>
            <a:fld id="{1DD6D949-A482-427A-9FD3-74142FB0402F}" type="slidenum">
              <a:rPr lang="en-AU" smtClean="0"/>
              <a:pPr/>
              <a:t>37</a:t>
            </a:fld>
            <a:endParaRPr lang="en-AU"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Move to word document</a:t>
            </a:r>
          </a:p>
          <a:p>
            <a:endParaRPr lang="en-US" altLang="en-US" dirty="0" smtClean="0"/>
          </a:p>
          <a:p>
            <a:r>
              <a:rPr lang="en-US" altLang="en-US" dirty="0" smtClean="0"/>
              <a:t>It is possible that the re-trigger of past trauma by the experience of a natural disaster will lead some clients to disclose past trauma to you even if this is not the usual line of work. </a:t>
            </a:r>
          </a:p>
          <a:p>
            <a:endParaRPr lang="en-US" altLang="en-US" dirty="0" smtClean="0"/>
          </a:p>
          <a:p>
            <a:r>
              <a:rPr lang="en-US" altLang="en-US" dirty="0" smtClean="0"/>
              <a:t>Reference: Babette Rothschild</a:t>
            </a:r>
          </a:p>
        </p:txBody>
      </p:sp>
      <p:sp>
        <p:nvSpPr>
          <p:cNvPr id="4" name="Slide Number Placeholder 3"/>
          <p:cNvSpPr>
            <a:spLocks noGrp="1"/>
          </p:cNvSpPr>
          <p:nvPr>
            <p:ph type="sldNum" sz="quarter" idx="5"/>
          </p:nvPr>
        </p:nvSpPr>
        <p:spPr/>
        <p:txBody>
          <a:bodyPr/>
          <a:lstStyle/>
          <a:p>
            <a:pPr>
              <a:defRPr/>
            </a:pPr>
            <a:fld id="{FFCF6EE8-235B-4B08-8EC0-0FAF95AE397C}" type="slidenum">
              <a:rPr lang="en-AU" smtClean="0"/>
              <a:pPr>
                <a:defRPr/>
              </a:pPr>
              <a:t>38</a:t>
            </a:fld>
            <a:endParaRPr lang="en-AU"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DD6D949-A482-427A-9FD3-74142FB0402F}" type="slidenum">
              <a:rPr lang="en-AU" smtClean="0"/>
              <a:pPr/>
              <a:t>39</a:t>
            </a:fld>
            <a:endParaRPr lang="en-AU"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DD6D949-A482-427A-9FD3-74142FB0402F}" type="slidenum">
              <a:rPr lang="en-AU" smtClean="0"/>
              <a:pPr/>
              <a:t>40</a:t>
            </a:fld>
            <a:endParaRPr lang="en-AU"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DD6D949-A482-427A-9FD3-74142FB0402F}" type="slidenum">
              <a:rPr lang="en-AU" smtClean="0"/>
              <a:pPr/>
              <a:t>41</a:t>
            </a:fld>
            <a:endParaRPr lang="en-AU"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Social support, physically well, behavioural balance (enjoyable activities), cognitive (being aware of unhelpful thoughts, intrusive memories)</a:t>
            </a:r>
            <a:endParaRPr lang="en-AU" sz="1200" kern="1200" dirty="0" smtClean="0">
              <a:solidFill>
                <a:schemeClr val="tx1"/>
              </a:solidFill>
              <a:effectLst/>
              <a:latin typeface="+mn-lt"/>
              <a:ea typeface="+mn-ea"/>
              <a:cs typeface="+mn-cs"/>
            </a:endParaRPr>
          </a:p>
          <a:p>
            <a:pPr eaLnBrk="1" hangingPunct="1"/>
            <a:endParaRPr lang="en-AU" dirty="0" smtClean="0"/>
          </a:p>
        </p:txBody>
      </p:sp>
      <p:sp>
        <p:nvSpPr>
          <p:cNvPr id="45060" name="Slide Number Placeholder 3"/>
          <p:cNvSpPr>
            <a:spLocks noGrp="1"/>
          </p:cNvSpPr>
          <p:nvPr>
            <p:ph type="sldNum" sz="quarter" idx="5"/>
          </p:nvPr>
        </p:nvSpPr>
        <p:spPr/>
        <p:txBody>
          <a:bodyPr/>
          <a:lstStyle/>
          <a:p>
            <a:pPr>
              <a:defRPr/>
            </a:pPr>
            <a:fld id="{E464172A-FB4B-4F3E-B6F0-34AC49072AFE}" type="slidenum">
              <a:rPr lang="en-US" smtClean="0"/>
              <a:pPr>
                <a:defRPr/>
              </a:pPr>
              <a:t>42</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AU" dirty="0" smtClean="0"/>
          </a:p>
        </p:txBody>
      </p:sp>
      <p:sp>
        <p:nvSpPr>
          <p:cNvPr id="47108" name="Slide Number Placeholder 3"/>
          <p:cNvSpPr>
            <a:spLocks noGrp="1"/>
          </p:cNvSpPr>
          <p:nvPr>
            <p:ph type="sldNum" sz="quarter" idx="5"/>
          </p:nvPr>
        </p:nvSpPr>
        <p:spPr/>
        <p:txBody>
          <a:bodyPr/>
          <a:lstStyle/>
          <a:p>
            <a:pPr>
              <a:defRPr/>
            </a:pPr>
            <a:fld id="{B888BF08-7C92-4D42-9C38-4E7822C96F24}" type="slidenum">
              <a:rPr lang="en-US" smtClean="0"/>
              <a:pPr>
                <a:defRPr/>
              </a:pPr>
              <a:t>43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9C952D-1EC3-461A-89F5-8C33C9766437}" type="slidenum">
              <a:rPr lang="en-AU"/>
              <a:pPr/>
              <a:t>4</a:t>
            </a:fld>
            <a:endParaRPr lang="en-AU"/>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DD6D949-A482-427A-9FD3-74142FB0402F}" type="slidenum">
              <a:rPr lang="en-AU" smtClean="0"/>
              <a:pPr/>
              <a:t>44</a:t>
            </a:fld>
            <a:endParaRPr lang="en-AU"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B138AF6-E249-437D-BF45-3A392D8B9841}" type="slidenum">
              <a:rPr lang="en-US" smtClean="0"/>
              <a:pPr>
                <a:defRPr/>
              </a:pPr>
              <a:t>45</a:t>
            </a:fld>
            <a:endParaRPr lang="en-US"/>
          </a:p>
        </p:txBody>
      </p:sp>
    </p:spTree>
    <p:extLst>
      <p:ext uri="{BB962C8B-B14F-4D97-AF65-F5344CB8AC3E}">
        <p14:creationId xmlns:p14="http://schemas.microsoft.com/office/powerpoint/2010/main" val="1450451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F8EE049-F533-4546-8622-2CEB0F2E3375}" type="slidenum">
              <a:rPr lang="en-AU" smtClean="0"/>
              <a:pPr/>
              <a:t>46</a:t>
            </a:fld>
            <a:endParaRPr lang="en-AU" dirty="0"/>
          </a:p>
        </p:txBody>
      </p:sp>
    </p:spTree>
    <p:extLst>
      <p:ext uri="{BB962C8B-B14F-4D97-AF65-F5344CB8AC3E}">
        <p14:creationId xmlns:p14="http://schemas.microsoft.com/office/powerpoint/2010/main" val="17903457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3810510-9185-4E49-881F-60F7A779D741}" type="slidenum">
              <a:rPr lang="en-US" smtClean="0"/>
              <a:pPr/>
              <a:t>47</a:t>
            </a:fld>
            <a:endParaRPr lang="en-US" dirty="0"/>
          </a:p>
        </p:txBody>
      </p:sp>
    </p:spTree>
    <p:extLst>
      <p:ext uri="{BB962C8B-B14F-4D97-AF65-F5344CB8AC3E}">
        <p14:creationId xmlns:p14="http://schemas.microsoft.com/office/powerpoint/2010/main" val="30922443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3A8FE10C-D85C-4899-AB22-93E85A59201A}" type="slidenum">
              <a:rPr lang="en-US" smtClean="0"/>
              <a:pPr>
                <a:defRPr/>
              </a:pPr>
              <a:t>48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What do people see?  How might this relate to trauma as you know it?</a:t>
            </a:r>
          </a:p>
          <a:p>
            <a:pPr eaLnBrk="1" hangingPunct="1">
              <a:spcBef>
                <a:spcPct val="0"/>
              </a:spcBef>
            </a:pPr>
            <a:endParaRPr lang="en-US" altLang="en-US" smtClean="0"/>
          </a:p>
          <a:p>
            <a:pPr eaLnBrk="1" hangingPunct="1">
              <a:spcBef>
                <a:spcPct val="0"/>
              </a:spcBef>
            </a:pPr>
            <a:r>
              <a:rPr lang="en-US" altLang="en-US" smtClean="0"/>
              <a:t>Trauma exposes the LACK OF CONTROL  and SAFETY that lies at the heart of being human.  Humans ARE inherently vulnerable (although not like to think about it).  Healing involves confronting lifes inherent truths and uncertainties.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CFB0911B-92C1-4F76-865D-C3EC66BA8792}" type="slidenum">
              <a:rPr lang="en-US" smtClean="0"/>
              <a:pPr>
                <a:defRPr/>
              </a:pPr>
              <a:t>50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4D02921D-9EB4-4D9F-9DB6-A1FE736F1AB1}" type="slidenum">
              <a:rPr lang="en-US" smtClean="0"/>
              <a:pPr>
                <a:defRPr/>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US" dirty="0" smtClean="0"/>
              <a:t>People who flee their country for fear of being persecuted for reasons</a:t>
            </a:r>
            <a:endParaRPr lang="en-AU" dirty="0" smtClean="0"/>
          </a:p>
          <a:p>
            <a:pPr>
              <a:defRPr/>
            </a:pPr>
            <a:r>
              <a:rPr lang="en-US" dirty="0" smtClean="0"/>
              <a:t>of race, religion, nationality, political opinion or social group are deemed</a:t>
            </a:r>
            <a:endParaRPr lang="en-AU" dirty="0" smtClean="0"/>
          </a:p>
          <a:p>
            <a:pPr>
              <a:defRPr/>
            </a:pPr>
            <a:r>
              <a:rPr lang="en-US" dirty="0" smtClean="0"/>
              <a:t>refugees by United Nations High Commission for Refugees (UNHCR).</a:t>
            </a:r>
            <a:endParaRPr lang="en-AU" dirty="0" smtClean="0"/>
          </a:p>
          <a:p>
            <a:pPr>
              <a:defRPr/>
            </a:pPr>
            <a:r>
              <a:rPr lang="en-US" dirty="0" smtClean="0"/>
              <a:t>The international protection of refugees was a mandate given to UNHCR by the General Assembly of the United Nations. </a:t>
            </a:r>
            <a:endParaRPr lang="en-AU" dirty="0" smtClean="0"/>
          </a:p>
          <a:p>
            <a:pPr>
              <a:defRPr/>
            </a:pPr>
            <a:r>
              <a:rPr lang="en-AU" dirty="0" smtClean="0"/>
              <a:t> </a:t>
            </a:r>
          </a:p>
          <a:p>
            <a:pPr>
              <a:defRPr/>
            </a:pPr>
            <a:r>
              <a:rPr lang="en-AU" dirty="0" smtClean="0"/>
              <a:t>The most important parts of the above refugee definition are:</a:t>
            </a:r>
          </a:p>
          <a:p>
            <a:pPr>
              <a:defRPr/>
            </a:pPr>
            <a:r>
              <a:rPr lang="en-AU" dirty="0" smtClean="0"/>
              <a:t>Refugees have to be outside their country of origin </a:t>
            </a:r>
          </a:p>
          <a:p>
            <a:pPr>
              <a:defRPr/>
            </a:pPr>
            <a:r>
              <a:rPr lang="en-AU" dirty="0" smtClean="0"/>
              <a:t>The reason for their flight has to be a fear of persecution </a:t>
            </a:r>
          </a:p>
          <a:p>
            <a:pPr>
              <a:defRPr/>
            </a:pPr>
            <a:r>
              <a:rPr lang="en-AU" dirty="0" smtClean="0"/>
              <a:t>The fear of persecution has to be well-founded </a:t>
            </a:r>
          </a:p>
          <a:p>
            <a:pPr>
              <a:defRPr/>
            </a:pPr>
            <a:r>
              <a:rPr lang="en-AU" dirty="0" smtClean="0"/>
              <a:t>The persecution has to result from one or more of the 5 grounds listed in the definition, that is race, religion, nationality, membership of a particular social group, or political opinion </a:t>
            </a:r>
          </a:p>
          <a:p>
            <a:pPr>
              <a:defRPr/>
            </a:pPr>
            <a:r>
              <a:rPr lang="en-AU" dirty="0" smtClean="0"/>
              <a:t>They have to be unwilling or unable to seek the protection of their country </a:t>
            </a:r>
          </a:p>
          <a:p>
            <a:pPr>
              <a:defRPr/>
            </a:pPr>
            <a:r>
              <a:rPr lang="en-AU" dirty="0" smtClean="0"/>
              <a:t> </a:t>
            </a:r>
          </a:p>
          <a:p>
            <a:pPr>
              <a:defRPr/>
            </a:pPr>
            <a:r>
              <a:rPr lang="en-AU" dirty="0" smtClean="0"/>
              <a:t> </a:t>
            </a:r>
          </a:p>
          <a:p>
            <a:pPr>
              <a:defRPr/>
            </a:pPr>
            <a:r>
              <a:rPr lang="en-AU" dirty="0" smtClean="0"/>
              <a:t>“Refugees flee the violence of war or direct persecution.  Such persecution can take many forms including torture, imprisonment and the denial of the right to express one’s religious and cultural identity. Persecution and violence occurs by or with the complicity of authorities.  Many of Australian’s refugee and humanitarian entrants also spend considerable periods in the harsh conditions of refugee camps in countries of asylum before being accepted for permanent residence in Australia.”  (from </a:t>
            </a:r>
            <a:r>
              <a:rPr lang="en-AU" i="1" dirty="0" smtClean="0"/>
              <a:t>The Darkness to the Light</a:t>
            </a:r>
            <a:r>
              <a:rPr lang="en-AU" dirty="0" smtClean="0"/>
              <a:t>) </a:t>
            </a:r>
          </a:p>
          <a:p>
            <a:pPr>
              <a:defRPr/>
            </a:pPr>
            <a:endParaRPr lang="en-AU" dirty="0" smtClean="0">
              <a:solidFill>
                <a:srgbClr val="FF0000"/>
              </a:solidFill>
            </a:endParaRPr>
          </a:p>
          <a:p>
            <a:pPr>
              <a:defRPr/>
            </a:pPr>
            <a:endParaRPr lang="en-AU" dirty="0" smtClean="0">
              <a:solidFill>
                <a:srgbClr val="FF0000"/>
              </a:solidFill>
            </a:endParaRPr>
          </a:p>
          <a:p>
            <a:pPr>
              <a:defRPr/>
            </a:pPr>
            <a:r>
              <a:rPr lang="en-AU" dirty="0" smtClean="0">
                <a:solidFill>
                  <a:srgbClr val="FF0000"/>
                </a:solidFill>
              </a:rPr>
              <a:t>Australia is signatory to the convention since 1973</a:t>
            </a:r>
          </a:p>
        </p:txBody>
      </p:sp>
      <p:sp>
        <p:nvSpPr>
          <p:cNvPr id="4" name="Slide Number Placeholder 3"/>
          <p:cNvSpPr>
            <a:spLocks noGrp="1"/>
          </p:cNvSpPr>
          <p:nvPr>
            <p:ph type="sldNum" sz="quarter" idx="5"/>
          </p:nvPr>
        </p:nvSpPr>
        <p:spPr/>
        <p:txBody>
          <a:bodyPr/>
          <a:lstStyle/>
          <a:p>
            <a:pPr>
              <a:defRPr/>
            </a:pPr>
            <a:fld id="{81F86396-0040-4C54-84EA-35D3247F7943}"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AU" dirty="0" smtClean="0"/>
              <a:t>It is a human right to seek asylum. </a:t>
            </a:r>
          </a:p>
          <a:p>
            <a:pPr>
              <a:defRPr/>
            </a:pPr>
            <a:endParaRPr lang="en-AU" dirty="0" smtClean="0"/>
          </a:p>
          <a:p>
            <a:pPr>
              <a:defRPr/>
            </a:pPr>
            <a:r>
              <a:rPr lang="en-AU" dirty="0" smtClean="0"/>
              <a:t>Every person who got the refugee status was and asylum seeker before but not all asylum seekers will become refugees because their claims might not be consider appropriate.</a:t>
            </a:r>
          </a:p>
          <a:p>
            <a:pPr>
              <a:defRPr/>
            </a:pPr>
            <a:endParaRPr lang="en-AU" dirty="0" smtClean="0"/>
          </a:p>
          <a:p>
            <a:pPr>
              <a:defRPr/>
            </a:pPr>
            <a:r>
              <a:rPr lang="en-AU" dirty="0" smtClean="0"/>
              <a:t>If you want to can talk about different types of asylum seekers such us:</a:t>
            </a:r>
          </a:p>
          <a:p>
            <a:pPr marL="171450" indent="-171450">
              <a:buFontTx/>
              <a:buChar char="-"/>
              <a:defRPr/>
            </a:pPr>
            <a:r>
              <a:rPr lang="en-AU" dirty="0" smtClean="0"/>
              <a:t>In Immigration detention Centres</a:t>
            </a:r>
          </a:p>
          <a:p>
            <a:pPr marL="171450" indent="-171450">
              <a:buFontTx/>
              <a:buChar char="-"/>
              <a:defRPr/>
            </a:pPr>
            <a:r>
              <a:rPr lang="en-AU" dirty="0" smtClean="0"/>
              <a:t>Living in the community</a:t>
            </a:r>
          </a:p>
          <a:p>
            <a:pPr marL="171450" indent="-171450">
              <a:buFontTx/>
              <a:buChar char="-"/>
              <a:defRPr/>
            </a:pPr>
            <a:r>
              <a:rPr lang="en-AU" dirty="0" smtClean="0"/>
              <a:t>On a bridging visa.</a:t>
            </a:r>
          </a:p>
          <a:p>
            <a:pPr marL="171450" indent="-171450">
              <a:buFontTx/>
              <a:buChar char="-"/>
              <a:defRPr/>
            </a:pPr>
            <a:endParaRPr lang="en-AU" dirty="0" smtClean="0"/>
          </a:p>
          <a:p>
            <a:pPr marL="171450" indent="-171450">
              <a:buFontTx/>
              <a:buChar char="-"/>
              <a:defRPr/>
            </a:pPr>
            <a:r>
              <a:rPr lang="en-AU" dirty="0" smtClean="0"/>
              <a:t>In Australia, people might come by plane or by boat to seek asylum.</a:t>
            </a:r>
          </a:p>
          <a:p>
            <a:pPr marL="171450" indent="-171450">
              <a:buFontTx/>
              <a:buChar char="-"/>
              <a:defRPr/>
            </a:pPr>
            <a:r>
              <a:rPr lang="en-AU" dirty="0" smtClean="0"/>
              <a:t>Those who come by plane may come with a tourist, student or business visa and seek asylum once they are here.</a:t>
            </a:r>
          </a:p>
        </p:txBody>
      </p:sp>
      <p:sp>
        <p:nvSpPr>
          <p:cNvPr id="4" name="Slide Number Placeholder 3"/>
          <p:cNvSpPr>
            <a:spLocks noGrp="1"/>
          </p:cNvSpPr>
          <p:nvPr>
            <p:ph type="sldNum" sz="quarter" idx="5"/>
          </p:nvPr>
        </p:nvSpPr>
        <p:spPr/>
        <p:txBody>
          <a:bodyPr/>
          <a:lstStyle/>
          <a:p>
            <a:pPr>
              <a:defRPr/>
            </a:pPr>
            <a:fld id="{BC5AF671-6367-4442-BD52-484E46B99FE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 name="Slide Number Placeholder 3"/>
          <p:cNvSpPr>
            <a:spLocks noGrp="1"/>
          </p:cNvSpPr>
          <p:nvPr>
            <p:ph type="sldNum" sz="quarter" idx="5"/>
          </p:nvPr>
        </p:nvSpPr>
        <p:spPr/>
        <p:txBody>
          <a:bodyPr/>
          <a:lstStyle/>
          <a:p>
            <a:pPr>
              <a:defRPr/>
            </a:pPr>
            <a:fld id="{119FC855-DD89-4BFC-9F44-E85910996FC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This is the first time that UNHCR (United Nation High </a:t>
            </a:r>
            <a:r>
              <a:rPr lang="en-AU" altLang="en-US" dirty="0" err="1" smtClean="0"/>
              <a:t>Commision</a:t>
            </a:r>
            <a:r>
              <a:rPr lang="en-AU" altLang="en-US" dirty="0" smtClean="0"/>
              <a:t> for Refugees) prepare a report for mid of the year. </a:t>
            </a:r>
          </a:p>
          <a:p>
            <a:endParaRPr lang="en-AU" altLang="en-US" dirty="0" smtClean="0"/>
          </a:p>
          <a:p>
            <a:r>
              <a:rPr lang="en-AU" altLang="en-US" dirty="0" smtClean="0"/>
              <a:t>The combination of refugees and IDPs </a:t>
            </a:r>
            <a:r>
              <a:rPr lang="en-AU" altLang="en-US" dirty="0" err="1" smtClean="0"/>
              <a:t>constitude</a:t>
            </a:r>
            <a:r>
              <a:rPr lang="en-AU" altLang="en-US" dirty="0" smtClean="0"/>
              <a:t> some 83 per cent of the total population of concern recorded at mid-2013 If people are interested in reading more about it I added the link at the end as bibliography the report is called: UNHCR </a:t>
            </a:r>
            <a:r>
              <a:rPr lang="en-AU" altLang="en-US" dirty="0" err="1" smtClean="0"/>
              <a:t>Mdi</a:t>
            </a:r>
            <a:r>
              <a:rPr lang="en-AU" altLang="en-US" dirty="0" smtClean="0"/>
              <a:t>-Year Trends 2013- This is also a very good article to read if you would like to have a better understanding of what it is happening around the world in relation to this issue.</a:t>
            </a:r>
          </a:p>
          <a:p>
            <a:endParaRPr lang="en-AU" altLang="en-US" dirty="0" smtClean="0"/>
          </a:p>
          <a:p>
            <a:r>
              <a:rPr lang="en-US" altLang="en-US" dirty="0" smtClean="0">
                <a:solidFill>
                  <a:srgbClr val="363636"/>
                </a:solidFill>
                <a:latin typeface="Arial" charset="0"/>
              </a:rPr>
              <a:t>To be </a:t>
            </a:r>
            <a:r>
              <a:rPr lang="en-US" altLang="en-US" b="1" dirty="0" smtClean="0">
                <a:solidFill>
                  <a:srgbClr val="363636"/>
                </a:solidFill>
                <a:latin typeface="Arial" charset="0"/>
              </a:rPr>
              <a:t>stateless</a:t>
            </a:r>
            <a:r>
              <a:rPr lang="en-US" altLang="en-US" dirty="0" smtClean="0">
                <a:solidFill>
                  <a:srgbClr val="363636"/>
                </a:solidFill>
                <a:latin typeface="Arial" charset="0"/>
              </a:rPr>
              <a:t> is to be without nationality or citizenship. There is no legal bond of nationality between the state and the individual. A well know example is Palestinian people. To read more about it you can go here: </a:t>
            </a:r>
            <a:r>
              <a:rPr lang="en-US" altLang="en-US" dirty="0" smtClean="0"/>
              <a:t>http://www.unhcr.org/pages/49c3646c158.html</a:t>
            </a:r>
          </a:p>
          <a:p>
            <a:endParaRPr lang="en-AU" altLang="en-US" dirty="0" smtClean="0"/>
          </a:p>
        </p:txBody>
      </p:sp>
      <p:sp>
        <p:nvSpPr>
          <p:cNvPr id="4" name="Slide Number Placeholder 3"/>
          <p:cNvSpPr>
            <a:spLocks noGrp="1"/>
          </p:cNvSpPr>
          <p:nvPr>
            <p:ph type="sldNum" sz="quarter" idx="5"/>
          </p:nvPr>
        </p:nvSpPr>
        <p:spPr/>
        <p:txBody>
          <a:bodyPr/>
          <a:lstStyle/>
          <a:p>
            <a:pPr>
              <a:defRPr/>
            </a:pPr>
            <a:fld id="{E627B4FF-BD2E-4415-9919-EA592034D2CA}"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solidFill>
                  <a:srgbClr val="343434"/>
                </a:solidFill>
                <a:latin typeface="Arial" charset="0"/>
              </a:rPr>
              <a:t>The offshore component of the Refugee and Humanitarian Program has two </a:t>
            </a:r>
            <a:r>
              <a:rPr lang="en-US" altLang="en-US" dirty="0" err="1" smtClean="0">
                <a:solidFill>
                  <a:srgbClr val="343434"/>
                </a:solidFill>
                <a:latin typeface="Arial" charset="0"/>
              </a:rPr>
              <a:t>categories.The</a:t>
            </a:r>
            <a:r>
              <a:rPr lang="en-US" altLang="en-US" dirty="0" smtClean="0">
                <a:solidFill>
                  <a:srgbClr val="343434"/>
                </a:solidFill>
                <a:latin typeface="Arial" charset="0"/>
              </a:rPr>
              <a:t> Refugee category for people subject to persecution in their home </a:t>
            </a:r>
            <a:r>
              <a:rPr lang="en-US" altLang="en-US" dirty="0" err="1" smtClean="0">
                <a:solidFill>
                  <a:srgbClr val="343434"/>
                </a:solidFill>
                <a:latin typeface="Arial" charset="0"/>
              </a:rPr>
              <a:t>country.The</a:t>
            </a:r>
            <a:r>
              <a:rPr lang="en-US" altLang="en-US" dirty="0" smtClean="0">
                <a:solidFill>
                  <a:srgbClr val="343434"/>
                </a:solidFill>
                <a:latin typeface="Arial" charset="0"/>
              </a:rPr>
              <a:t> Special Humanitarian Program (SHP) category for people who, while not being refugees, are subject to substantial discrimination amounting to a gross violation of their human rights in their home </a:t>
            </a:r>
            <a:r>
              <a:rPr lang="en-US" altLang="en-US" dirty="0" err="1" smtClean="0">
                <a:solidFill>
                  <a:srgbClr val="343434"/>
                </a:solidFill>
                <a:latin typeface="Arial" charset="0"/>
              </a:rPr>
              <a:t>country.</a:t>
            </a:r>
            <a:r>
              <a:rPr lang="en-US" altLang="en-US" dirty="0" err="1" smtClean="0">
                <a:solidFill>
                  <a:srgbClr val="343434"/>
                </a:solidFill>
                <a:latin typeface="Arial" charset="0"/>
                <a:ea typeface="Lucida Grande" charset="0"/>
                <a:cs typeface="Lucida Grande" charset="0"/>
              </a:rPr>
              <a:t>◦</a:t>
            </a:r>
            <a:r>
              <a:rPr lang="en-US" altLang="en-US" dirty="0" err="1" smtClean="0">
                <a:solidFill>
                  <a:srgbClr val="343434"/>
                </a:solidFill>
                <a:latin typeface="Arial" charset="0"/>
              </a:rPr>
              <a:t>People</a:t>
            </a:r>
            <a:r>
              <a:rPr lang="en-US" altLang="en-US" dirty="0" smtClean="0">
                <a:solidFill>
                  <a:srgbClr val="343434"/>
                </a:solidFill>
                <a:latin typeface="Arial" charset="0"/>
              </a:rPr>
              <a:t> who wish to be considered for an SHP visa must be living outside their home country and be proposed for entry by an Australian citizen, permanent resident, eligible New Zealand citizen, or an </a:t>
            </a:r>
            <a:r>
              <a:rPr lang="en-US" altLang="en-US" dirty="0" err="1" smtClean="0">
                <a:solidFill>
                  <a:srgbClr val="343434"/>
                </a:solidFill>
                <a:latin typeface="Arial" charset="0"/>
              </a:rPr>
              <a:t>organisation</a:t>
            </a:r>
            <a:r>
              <a:rPr lang="en-US" altLang="en-US" dirty="0" smtClean="0">
                <a:solidFill>
                  <a:srgbClr val="343434"/>
                </a:solidFill>
                <a:latin typeface="Arial" charset="0"/>
              </a:rPr>
              <a:t> operating in </a:t>
            </a:r>
            <a:r>
              <a:rPr lang="en-US" altLang="en-US" dirty="0" err="1" smtClean="0">
                <a:solidFill>
                  <a:srgbClr val="343434"/>
                </a:solidFill>
                <a:latin typeface="Arial" charset="0"/>
              </a:rPr>
              <a:t>Australia.These</a:t>
            </a:r>
            <a:r>
              <a:rPr lang="en-US" altLang="en-US" dirty="0" smtClean="0">
                <a:solidFill>
                  <a:srgbClr val="343434"/>
                </a:solidFill>
                <a:latin typeface="Arial" charset="0"/>
              </a:rPr>
              <a:t> categories go beyond our international obligations and have been introduced to enhance our assistance to those in need.</a:t>
            </a:r>
          </a:p>
          <a:p>
            <a:endParaRPr lang="en-US" altLang="en-US" dirty="0" smtClean="0">
              <a:solidFill>
                <a:srgbClr val="343434"/>
              </a:solidFill>
              <a:latin typeface="Arial" charset="0"/>
            </a:endParaRPr>
          </a:p>
          <a:p>
            <a:r>
              <a:rPr lang="en-US" altLang="en-US" dirty="0" smtClean="0">
                <a:solidFill>
                  <a:srgbClr val="343434"/>
                </a:solidFill>
                <a:latin typeface="Arial" charset="0"/>
              </a:rPr>
              <a:t>Onshore seeking asylum once in Australia: To be granted a Protection visa (subclass 866) you will need to be found to engage Australia protection obligations because you either:</a:t>
            </a:r>
            <a:r>
              <a:rPr lang="en-US" altLang="en-US" dirty="0" smtClean="0">
                <a:solidFill>
                  <a:srgbClr val="343434"/>
                </a:solidFill>
                <a:latin typeface="Lucida Grande" charset="0"/>
              </a:rPr>
              <a:t> </a:t>
            </a:r>
            <a:r>
              <a:rPr lang="en-US" altLang="en-US" dirty="0" smtClean="0">
                <a:solidFill>
                  <a:srgbClr val="343434"/>
                </a:solidFill>
                <a:latin typeface="Arial" charset="0"/>
              </a:rPr>
              <a:t>are a refugee as defined by the Refugees Convention</a:t>
            </a:r>
            <a:r>
              <a:rPr lang="en-US" altLang="en-US" dirty="0" smtClean="0">
                <a:solidFill>
                  <a:srgbClr val="343434"/>
                </a:solidFill>
                <a:latin typeface="Lucida Grande" charset="0"/>
              </a:rPr>
              <a:t> </a:t>
            </a:r>
            <a:r>
              <a:rPr lang="en-US" altLang="en-US" dirty="0" smtClean="0">
                <a:solidFill>
                  <a:srgbClr val="343434"/>
                </a:solidFill>
                <a:latin typeface="Arial" charset="0"/>
              </a:rPr>
              <a:t>meet the Complementary Protection criteria in the Australian </a:t>
            </a:r>
            <a:r>
              <a:rPr lang="en-US" altLang="en-US" i="1" dirty="0" smtClean="0">
                <a:solidFill>
                  <a:srgbClr val="343434"/>
                </a:solidFill>
                <a:latin typeface="Arial" charset="0"/>
              </a:rPr>
              <a:t>Migration Act 1958</a:t>
            </a:r>
            <a:r>
              <a:rPr lang="en-US" altLang="en-US" dirty="0" smtClean="0">
                <a:solidFill>
                  <a:srgbClr val="343434"/>
                </a:solidFill>
                <a:latin typeface="Arial" charset="0"/>
              </a:rPr>
              <a:t>.You might also be eligible for a Protection visa if you are the family member of a person found to engage Australia's protection </a:t>
            </a:r>
            <a:r>
              <a:rPr lang="en-US" altLang="en-US" dirty="0" err="1" smtClean="0">
                <a:solidFill>
                  <a:srgbClr val="343434"/>
                </a:solidFill>
                <a:latin typeface="Arial" charset="0"/>
              </a:rPr>
              <a:t>obligations.You</a:t>
            </a:r>
            <a:r>
              <a:rPr lang="en-US" altLang="en-US" dirty="0" smtClean="0">
                <a:solidFill>
                  <a:srgbClr val="343434"/>
                </a:solidFill>
                <a:latin typeface="Arial" charset="0"/>
              </a:rPr>
              <a:t> and any eligible family members included in the application must be in Australia when you apply for this </a:t>
            </a:r>
            <a:r>
              <a:rPr lang="en-US" altLang="en-US" dirty="0" err="1" smtClean="0">
                <a:solidFill>
                  <a:srgbClr val="343434"/>
                </a:solidFill>
                <a:latin typeface="Arial" charset="0"/>
              </a:rPr>
              <a:t>visa.The</a:t>
            </a:r>
            <a:r>
              <a:rPr lang="en-US" altLang="en-US" dirty="0" smtClean="0">
                <a:solidFill>
                  <a:srgbClr val="343434"/>
                </a:solidFill>
                <a:latin typeface="Arial" charset="0"/>
              </a:rPr>
              <a:t> Protection visa (subclass 866) is a permanent visa.</a:t>
            </a:r>
            <a:endParaRPr lang="en-AU" altLang="en-US" dirty="0" smtClean="0">
              <a:solidFill>
                <a:srgbClr val="343434"/>
              </a:solidFill>
              <a:latin typeface="Arial" charset="0"/>
            </a:endParaRPr>
          </a:p>
        </p:txBody>
      </p:sp>
      <p:sp>
        <p:nvSpPr>
          <p:cNvPr id="4" name="Slide Number Placeholder 3"/>
          <p:cNvSpPr>
            <a:spLocks noGrp="1"/>
          </p:cNvSpPr>
          <p:nvPr>
            <p:ph type="sldNum" sz="quarter" idx="5"/>
          </p:nvPr>
        </p:nvSpPr>
        <p:spPr/>
        <p:txBody>
          <a:bodyPr/>
          <a:lstStyle/>
          <a:p>
            <a:pPr>
              <a:defRPr/>
            </a:pPr>
            <a:fld id="{6E48736D-C076-4007-BDB1-2A4415AFE2C1}"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AU"/>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4" descr="logo1"/>
          <p:cNvPicPr>
            <a:picLocks noChangeAspect="1" noChangeArrowheads="1"/>
          </p:cNvPicPr>
          <p:nvPr userDrawn="1"/>
        </p:nvPicPr>
        <p:blipFill>
          <a:blip r:embed="rId3"/>
          <a:srcRect/>
          <a:stretch>
            <a:fillRect/>
          </a:stretch>
        </p:blipFill>
        <p:spPr bwMode="auto">
          <a:xfrm>
            <a:off x="-7938" y="5722938"/>
            <a:ext cx="685801" cy="114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2" name="Date Placeholder 29"/>
          <p:cNvSpPr>
            <a:spLocks noGrp="1"/>
          </p:cNvSpPr>
          <p:nvPr>
            <p:ph type="dt" sz="half" idx="10"/>
          </p:nvPr>
        </p:nvSpPr>
        <p:spPr/>
        <p:txBody>
          <a:bodyPr/>
          <a:lstStyle>
            <a:lvl1pPr>
              <a:defRPr>
                <a:solidFill>
                  <a:srgbClr val="FFFFFF"/>
                </a:solidFill>
              </a:defRPr>
            </a:lvl1pPr>
            <a:extLst/>
          </a:lstStyle>
          <a:p>
            <a:pPr>
              <a:defRPr/>
            </a:pPr>
            <a:fld id="{3D15D102-328F-48C0-B711-AC163704A38B}" type="datetimeFigureOut">
              <a:rPr lang="en-US"/>
              <a:pPr>
                <a:defRPr/>
              </a:pPr>
              <a:t>6/25/2015</a:t>
            </a:fld>
            <a:endParaRPr lang="en-US"/>
          </a:p>
        </p:txBody>
      </p:sp>
      <p:sp>
        <p:nvSpPr>
          <p:cNvPr id="13" name="Slide Number Placeholder 26"/>
          <p:cNvSpPr>
            <a:spLocks noGrp="1"/>
          </p:cNvSpPr>
          <p:nvPr>
            <p:ph type="sldNum" sz="quarter" idx="11"/>
          </p:nvPr>
        </p:nvSpPr>
        <p:spPr/>
        <p:txBody>
          <a:bodyPr/>
          <a:lstStyle>
            <a:lvl1pPr>
              <a:defRPr>
                <a:solidFill>
                  <a:srgbClr val="FFFFFF"/>
                </a:solidFill>
              </a:defRPr>
            </a:lvl1pPr>
            <a:extLst/>
          </a:lstStyle>
          <a:p>
            <a:pPr>
              <a:defRPr/>
            </a:pPr>
            <a:fld id="{686E9038-9106-4909-9700-88F0BD646006}" type="slidenum">
              <a:rPr lang="en-US"/>
              <a:pPr>
                <a:defRPr/>
              </a:pPr>
              <a:t>‹#›</a:t>
            </a:fld>
            <a:endParaRPr lang="en-US"/>
          </a:p>
        </p:txBody>
      </p:sp>
    </p:spTree>
    <p:extLst>
      <p:ext uri="{BB962C8B-B14F-4D97-AF65-F5344CB8AC3E}">
        <p14:creationId xmlns:p14="http://schemas.microsoft.com/office/powerpoint/2010/main" val="1365776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6340564-611F-48D1-B883-D10E8CD3D633}" type="datetimeFigureOut">
              <a:rPr lang="en-US"/>
              <a:pPr>
                <a:defRPr/>
              </a:pPr>
              <a:t>6/25/2015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6A0C168-8C8F-4DAC-8E21-320E26DCD4B3}" type="slidenum">
              <a:rPr lang="en-US"/>
              <a:pPr>
                <a:defRPr/>
              </a:pPr>
              <a:t>‹#›</a:t>
            </a:fld>
            <a:endParaRPr lang="en-US"/>
          </a:p>
        </p:txBody>
      </p:sp>
    </p:spTree>
    <p:extLst>
      <p:ext uri="{BB962C8B-B14F-4D97-AF65-F5344CB8AC3E}">
        <p14:creationId xmlns:p14="http://schemas.microsoft.com/office/powerpoint/2010/main" val="615619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298F7ED-A310-4ACA-B56A-A3720ED98785}" type="datetimeFigureOut">
              <a:rPr lang="en-US"/>
              <a:pPr>
                <a:defRPr/>
              </a:pPr>
              <a:t>6/25/2015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71D2DD4-2B94-492C-9EAB-7D0F180E71A0}" type="slidenum">
              <a:rPr lang="en-US"/>
              <a:pPr>
                <a:defRPr/>
              </a:pPr>
              <a:t>‹#›</a:t>
            </a:fld>
            <a:endParaRPr lang="en-US"/>
          </a:p>
        </p:txBody>
      </p:sp>
    </p:spTree>
    <p:extLst>
      <p:ext uri="{BB962C8B-B14F-4D97-AF65-F5344CB8AC3E}">
        <p14:creationId xmlns:p14="http://schemas.microsoft.com/office/powerpoint/2010/main" val="799791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AU"/>
          </a:p>
        </p:txBody>
      </p:sp>
      <p:sp>
        <p:nvSpPr>
          <p:cNvPr id="3" name="SmartArt Placeholder 2"/>
          <p:cNvSpPr>
            <a:spLocks noGrp="1"/>
          </p:cNvSpPr>
          <p:nvPr>
            <p:ph type="dgm" idx="1"/>
          </p:nvPr>
        </p:nvSpPr>
        <p:spPr>
          <a:xfrm>
            <a:off x="457200" y="1600200"/>
            <a:ext cx="8229600" cy="4530725"/>
          </a:xfrm>
        </p:spPr>
        <p:txBody>
          <a:bodyPr rtlCol="0">
            <a:normAutofit/>
          </a:bodyPr>
          <a:lstStyle/>
          <a:p>
            <a:pPr lvl="0"/>
            <a:endParaRPr lang="en-AU" noProof="0"/>
          </a:p>
        </p:txBody>
      </p:sp>
      <p:sp>
        <p:nvSpPr>
          <p:cNvPr id="4" name="Date Placeholder 3"/>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8F0392A6-F08C-4086-9E63-34E1DCB5A7A3}" type="slidenum">
              <a:rPr lang="en-US"/>
              <a:pPr>
                <a:defRPr/>
              </a:pPr>
              <a:t>‹#›</a:t>
            </a:fld>
            <a:endParaRPr lang="en-US"/>
          </a:p>
        </p:txBody>
      </p:sp>
    </p:spTree>
    <p:extLst>
      <p:ext uri="{BB962C8B-B14F-4D97-AF65-F5344CB8AC3E}">
        <p14:creationId xmlns:p14="http://schemas.microsoft.com/office/powerpoint/2010/main" val="331304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57200" y="1600200"/>
            <a:ext cx="8229600" cy="4530725"/>
          </a:xfrm>
        </p:spPr>
        <p:txBody>
          <a:bodyPr rtlCol="0">
            <a:normAutofit/>
          </a:bodyPr>
          <a:lstStyle/>
          <a:p>
            <a:pPr lvl="0"/>
            <a:endParaRPr lang="en-AU" noProof="0" dirty="0"/>
          </a:p>
        </p:txBody>
      </p:sp>
      <p:sp>
        <p:nvSpPr>
          <p:cNvPr id="4" name="Date Placeholder 3"/>
          <p:cNvSpPr>
            <a:spLocks noGrp="1"/>
          </p:cNvSpPr>
          <p:nvPr>
            <p:ph type="dt" sz="half" idx="10"/>
          </p:nvPr>
        </p:nvSpPr>
        <p:spPr>
          <a:xfrm>
            <a:off x="457200" y="6243638"/>
            <a:ext cx="2133600" cy="457200"/>
          </a:xfr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841494BE-7705-40FE-BD0A-15CD4342FFAB}" type="slidenum">
              <a:rPr lang="en-US"/>
              <a:pPr>
                <a:defRPr/>
              </a:pPr>
              <a:t>‹#›</a:t>
            </a:fld>
            <a:endParaRPr lang="en-US" dirty="0"/>
          </a:p>
        </p:txBody>
      </p:sp>
    </p:spTree>
    <p:extLst>
      <p:ext uri="{BB962C8B-B14F-4D97-AF65-F5344CB8AC3E}">
        <p14:creationId xmlns:p14="http://schemas.microsoft.com/office/powerpoint/2010/main" val="2642924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3B755DC8-057F-4C50-BFE1-9D05DD34A241}" type="datetimeFigureOut">
              <a:rPr lang="en-US"/>
              <a:pPr>
                <a:defRPr/>
              </a:pPr>
              <a:t>6/25/2015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B40FD3D-E409-49C9-8A1A-31445FF82ECB}" type="slidenum">
              <a:rPr lang="en-US"/>
              <a:pPr>
                <a:defRPr/>
              </a:pPr>
              <a:t>‹#›</a:t>
            </a:fld>
            <a:endParaRPr lang="en-US"/>
          </a:p>
        </p:txBody>
      </p:sp>
    </p:spTree>
    <p:extLst>
      <p:ext uri="{BB962C8B-B14F-4D97-AF65-F5344CB8AC3E}">
        <p14:creationId xmlns:p14="http://schemas.microsoft.com/office/powerpoint/2010/main" val="33304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7D091240-467E-4109-A4B5-903231E9746B}" type="datetimeFigureOut">
              <a:rPr lang="en-US"/>
              <a:pPr>
                <a:defRPr/>
              </a:pPr>
              <a:t>6/25/2015</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48440117-3D71-4D8F-8FDA-1BA0BD9412BE}" type="slidenum">
              <a:rPr lang="en-US"/>
              <a:pPr>
                <a:defRPr/>
              </a:pPr>
              <a:t>‹#›</a:t>
            </a:fld>
            <a:endParaRPr lang="en-US"/>
          </a:p>
        </p:txBody>
      </p:sp>
    </p:spTree>
    <p:extLst>
      <p:ext uri="{BB962C8B-B14F-4D97-AF65-F5344CB8AC3E}">
        <p14:creationId xmlns:p14="http://schemas.microsoft.com/office/powerpoint/2010/main" val="402014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fld id="{769C6A24-7AE1-43D1-86F9-B3C382B79EAB}" type="datetimeFigureOut">
              <a:rPr lang="en-US"/>
              <a:pPr>
                <a:defRPr/>
              </a:pPr>
              <a:t>6/25/2015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F9A6E60-A729-46AF-9E1F-982A4B3584E2}" type="slidenum">
              <a:rPr lang="en-US"/>
              <a:pPr>
                <a:defRPr/>
              </a:pPr>
              <a:t>‹#›</a:t>
            </a:fld>
            <a:endParaRPr lang="en-US"/>
          </a:p>
        </p:txBody>
      </p:sp>
    </p:spTree>
    <p:extLst>
      <p:ext uri="{BB962C8B-B14F-4D97-AF65-F5344CB8AC3E}">
        <p14:creationId xmlns:p14="http://schemas.microsoft.com/office/powerpoint/2010/main" val="2463444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487382A0-ADB7-438C-902C-35CFB22DA328}" type="datetimeFigureOut">
              <a:rPr lang="en-US"/>
              <a:pPr>
                <a:defRPr/>
              </a:pPr>
              <a:t>6/25/2015</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E94AF9BF-E0B7-401A-A553-9CDFF52B860E}" type="slidenum">
              <a:rPr lang="en-US"/>
              <a:pPr>
                <a:defRPr/>
              </a:pPr>
              <a:t>‹#›</a:t>
            </a:fld>
            <a:endParaRPr lang="en-US"/>
          </a:p>
        </p:txBody>
      </p:sp>
    </p:spTree>
    <p:extLst>
      <p:ext uri="{BB962C8B-B14F-4D97-AF65-F5344CB8AC3E}">
        <p14:creationId xmlns:p14="http://schemas.microsoft.com/office/powerpoint/2010/main" val="216673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422B3B64-6B58-4828-B258-E951FC8E20CE}" type="datetimeFigureOut">
              <a:rPr lang="en-US"/>
              <a:pPr>
                <a:defRPr/>
              </a:pPr>
              <a:t>6/25/2015</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5D2D24A-5C53-44B0-BB14-59E753BE0168}" type="slidenum">
              <a:rPr lang="en-US"/>
              <a:pPr>
                <a:defRPr/>
              </a:pPr>
              <a:t>‹#›</a:t>
            </a:fld>
            <a:endParaRPr lang="en-US"/>
          </a:p>
        </p:txBody>
      </p:sp>
    </p:spTree>
    <p:extLst>
      <p:ext uri="{BB962C8B-B14F-4D97-AF65-F5344CB8AC3E}">
        <p14:creationId xmlns:p14="http://schemas.microsoft.com/office/powerpoint/2010/main" val="1403879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F15590A-70AF-43D5-AFB3-42FF4FE349DB}" type="datetimeFigureOut">
              <a:rPr lang="en-US"/>
              <a:pPr>
                <a:defRPr/>
              </a:pPr>
              <a:t>6/25/2015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C55DA142-9A4C-492D-AF69-948472FCE503}" type="slidenum">
              <a:rPr lang="en-US"/>
              <a:pPr>
                <a:defRPr/>
              </a:pPr>
              <a:t>‹#›</a:t>
            </a:fld>
            <a:endParaRPr lang="en-US"/>
          </a:p>
        </p:txBody>
      </p:sp>
    </p:spTree>
    <p:extLst>
      <p:ext uri="{BB962C8B-B14F-4D97-AF65-F5344CB8AC3E}">
        <p14:creationId xmlns:p14="http://schemas.microsoft.com/office/powerpoint/2010/main" val="1053554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5472D5C4-971D-4F09-AA73-A39BAF9D1B41}" type="datetimeFigureOut">
              <a:rPr lang="en-US"/>
              <a:pPr>
                <a:defRPr/>
              </a:pPr>
              <a:t>6/25/2015</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2630C8A-FFDC-4425-BDFF-6A23390F1890}" type="slidenum">
              <a:rPr lang="en-US"/>
              <a:pPr>
                <a:defRPr/>
              </a:pPr>
              <a:t>‹#›</a:t>
            </a:fld>
            <a:endParaRPr lang="en-US"/>
          </a:p>
        </p:txBody>
      </p:sp>
    </p:spTree>
    <p:extLst>
      <p:ext uri="{BB962C8B-B14F-4D97-AF65-F5344CB8AC3E}">
        <p14:creationId xmlns:p14="http://schemas.microsoft.com/office/powerpoint/2010/main" val="188264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AU"/>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FE3A1197-A1C0-4F99-A48E-61AA4574A36C}" type="datetimeFigureOut">
              <a:rPr lang="en-US"/>
              <a:pPr>
                <a:defRPr/>
              </a:pPr>
              <a:t>6/25/2015</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81A6096A-B1E4-4EDB-A55B-082C6AA3125F}" type="slidenum">
              <a:rPr lang="en-US"/>
              <a:pPr>
                <a:defRPr/>
              </a:pPr>
              <a:t>‹#›</a:t>
            </a:fld>
            <a:endParaRPr lang="en-US"/>
          </a:p>
        </p:txBody>
      </p:sp>
    </p:spTree>
    <p:extLst>
      <p:ext uri="{BB962C8B-B14F-4D97-AF65-F5344CB8AC3E}">
        <p14:creationId xmlns:p14="http://schemas.microsoft.com/office/powerpoint/2010/main" val="3247873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AU"/>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1D10E422-23CC-4E61-92FD-105E785041E0}" type="datetimeFigureOut">
              <a:rPr lang="en-US"/>
              <a:pPr>
                <a:defRPr/>
              </a:pPr>
              <a:t>6/25/2015</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5441EE99-D255-447A-A15B-07CDFC1A8FA8}" type="slidenum">
              <a:rPr lang="en-US"/>
              <a:pPr>
                <a:defRPr/>
              </a:pPr>
              <a:t>‹#›</a:t>
            </a:fld>
            <a:endParaRPr lang="en-US"/>
          </a:p>
        </p:txBody>
      </p:sp>
      <p:pic>
        <p:nvPicPr>
          <p:cNvPr id="2061" name="Picture 10" descr="QPASTT-logo-green.jpg"/>
          <p:cNvPicPr>
            <a:picLocks noChangeAspect="1"/>
          </p:cNvPicPr>
          <p:nvPr userDrawn="1"/>
        </p:nvPicPr>
        <p:blipFill>
          <a:blip r:embed="rId16"/>
          <a:srcRect/>
          <a:stretch>
            <a:fillRect/>
          </a:stretch>
        </p:blipFill>
        <p:spPr bwMode="auto">
          <a:xfrm>
            <a:off x="-14288" y="6165850"/>
            <a:ext cx="409576" cy="685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06" r:id="rId1"/>
    <p:sldLayoutId id="2147484800" r:id="rId2"/>
    <p:sldLayoutId id="2147484807" r:id="rId3"/>
    <p:sldLayoutId id="2147484801" r:id="rId4"/>
    <p:sldLayoutId id="2147484808" r:id="rId5"/>
    <p:sldLayoutId id="2147484802" r:id="rId6"/>
    <p:sldLayoutId id="2147484803" r:id="rId7"/>
    <p:sldLayoutId id="2147484809" r:id="rId8"/>
    <p:sldLayoutId id="2147484810" r:id="rId9"/>
    <p:sldLayoutId id="2147484804" r:id="rId10"/>
    <p:sldLayoutId id="2147484805" r:id="rId11"/>
    <p:sldLayoutId id="2147484811" r:id="rId12"/>
    <p:sldLayoutId id="2147484812" r:id="rId13"/>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alibri" pitchFamily="34" charset="0"/>
        </a:defRPr>
      </a:lvl2pPr>
      <a:lvl3pPr algn="l" rtl="0" eaLnBrk="0" fontAlgn="base" hangingPunct="0">
        <a:spcBef>
          <a:spcPct val="0"/>
        </a:spcBef>
        <a:spcAft>
          <a:spcPct val="0"/>
        </a:spcAft>
        <a:defRPr sz="4100" b="1">
          <a:solidFill>
            <a:schemeClr val="tx2"/>
          </a:solidFill>
          <a:latin typeface="Calibri" pitchFamily="34" charset="0"/>
        </a:defRPr>
      </a:lvl3pPr>
      <a:lvl4pPr algn="l" rtl="0" eaLnBrk="0" fontAlgn="base" hangingPunct="0">
        <a:spcBef>
          <a:spcPct val="0"/>
        </a:spcBef>
        <a:spcAft>
          <a:spcPct val="0"/>
        </a:spcAft>
        <a:defRPr sz="4100" b="1">
          <a:solidFill>
            <a:schemeClr val="tx2"/>
          </a:solidFill>
          <a:latin typeface="Calibri" pitchFamily="34" charset="0"/>
        </a:defRPr>
      </a:lvl4pPr>
      <a:lvl5pPr algn="l" rtl="0" eaLnBrk="0" fontAlgn="base" hangingPunct="0">
        <a:spcBef>
          <a:spcPct val="0"/>
        </a:spcBef>
        <a:spcAft>
          <a:spcPct val="0"/>
        </a:spcAft>
        <a:defRPr sz="4100" b="1">
          <a:solidFill>
            <a:schemeClr val="tx2"/>
          </a:solidFill>
          <a:latin typeface="Calibri"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au/url?sa=i&amp;source=images&amp;cd=&amp;cad=rja&amp;docid=isQLlM-ZKjRl_M&amp;tbnid=Om0h93KuoRjJLM:&amp;ved=0CAgQjRwwAA&amp;url=http://www.kaps.edu.au/site/DefaultSite/filesystem/documents/future-students/Social-and-Cultural-Information.pdf&amp;ei=MRBvUsKfNaaAiwKBnoDQDA&amp;psig=AFQjCNGd_RozzZSfgnfNb1mkZl5b2yVtZw&amp;ust=1383096753913328"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hyperlink" Target="http://www.qpastt.org.a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www.qpastt.org.au/"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qpastt.org.au/"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admin@qpastt.org.au"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hyperlink" Target="http://www.qpastt.org.au/"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www.startts.org.au/" TargetMode="External"/><Relationship Id="rId13" Type="http://schemas.openxmlformats.org/officeDocument/2006/relationships/hyperlink" Target="http://www.sttars.org.au/" TargetMode="External"/><Relationship Id="rId3" Type="http://schemas.openxmlformats.org/officeDocument/2006/relationships/hyperlink" Target="http://www.refugeecouncil.org.au/" TargetMode="External"/><Relationship Id="rId7" Type="http://schemas.openxmlformats.org/officeDocument/2006/relationships/hyperlink" Target="http://www.foundationhouse.org.au/home/index.htm" TargetMode="External"/><Relationship Id="rId12" Type="http://schemas.openxmlformats.org/officeDocument/2006/relationships/hyperlink" Target="http://www.mrchobart.org.au/index.htm" TargetMode="External"/><Relationship Id="rId2" Type="http://schemas.openxmlformats.org/officeDocument/2006/relationships/notesSlide" Target="../notesSlides/notesSlide47.xml"/><Relationship Id="rId16"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www.fasstt.org.au/home/index.php" TargetMode="External"/><Relationship Id="rId11" Type="http://schemas.openxmlformats.org/officeDocument/2006/relationships/hyperlink" Target="http://www.melaleuca.org.au/" TargetMode="External"/><Relationship Id="rId5" Type="http://schemas.openxmlformats.org/officeDocument/2006/relationships/hyperlink" Target="http://unhcr.org.au/unhcr/" TargetMode="External"/><Relationship Id="rId15" Type="http://schemas.openxmlformats.org/officeDocument/2006/relationships/image" Target="../media/image19.jpeg"/><Relationship Id="rId10" Type="http://schemas.openxmlformats.org/officeDocument/2006/relationships/hyperlink" Target="https://www.companionhouse.org.au/" TargetMode="External"/><Relationship Id="rId4" Type="http://schemas.openxmlformats.org/officeDocument/2006/relationships/hyperlink" Target="http://www.immi.gov.au/Pages/Welcome.aspx" TargetMode="External"/><Relationship Id="rId9" Type="http://schemas.openxmlformats.org/officeDocument/2006/relationships/hyperlink" Target="http://www.asetts.org.au/" TargetMode="External"/><Relationship Id="rId14" Type="http://schemas.openxmlformats.org/officeDocument/2006/relationships/image" Target="../media/image18.jpeg"/></Relationships>
</file>

<file path=ppt/slides/_rels/slide52.xml.rels><?xml version="1.0" encoding="UTF-8" standalone="yes"?>
<Relationships xmlns="http://schemas.openxmlformats.org/package/2006/relationships"><Relationship Id="rId8" Type="http://schemas.openxmlformats.org/officeDocument/2006/relationships/hyperlink" Target="http://www.startts.org.au/" TargetMode="External"/><Relationship Id="rId13" Type="http://schemas.openxmlformats.org/officeDocument/2006/relationships/hyperlink" Target="http://www.unhcr.org/54aa91d89.html" TargetMode="External"/><Relationship Id="rId3" Type="http://schemas.openxmlformats.org/officeDocument/2006/relationships/hyperlink" Target="http://www.immi.gov.au/About/Pages/ima/info.aspx" TargetMode="External"/><Relationship Id="rId7" Type="http://schemas.openxmlformats.org/officeDocument/2006/relationships/hyperlink" Target="http://www.foundationhouse.org.au/resources/publications_and_resources.htm" TargetMode="External"/><Relationship Id="rId12" Type="http://schemas.openxmlformats.org/officeDocument/2006/relationships/hyperlink" Target="http://www.unhcr.org/3b66c2aa10.html" TargetMode="External"/><Relationship Id="rId2" Type="http://schemas.openxmlformats.org/officeDocument/2006/relationships/hyperlink" Target="http://www.acpmh.unimelb.edu.au/" TargetMode="External"/><Relationship Id="rId1" Type="http://schemas.openxmlformats.org/officeDocument/2006/relationships/slideLayout" Target="../slideLayouts/slideLayout2.xml"/><Relationship Id="rId6" Type="http://schemas.openxmlformats.org/officeDocument/2006/relationships/hyperlink" Target="http://www.mindframe-media.info/for-media/reporting-mental-illness/priority-population-groups/culturally-and-linguistically-diverse-populations#sthash.b0KHKDNB.dpuf" TargetMode="External"/><Relationship Id="rId11" Type="http://schemas.openxmlformats.org/officeDocument/2006/relationships/hyperlink" Target="http://www.unhcr.org/53f1c5fc9.html" TargetMode="External"/><Relationship Id="rId5" Type="http://schemas.openxmlformats.org/officeDocument/2006/relationships/hyperlink" Target="http://www.immi.gov.au/legislation/amendments/2012/120818/lc18082012-01.htm" TargetMode="External"/><Relationship Id="rId10" Type="http://schemas.openxmlformats.org/officeDocument/2006/relationships/hyperlink" Target="http://www.un.org/documents/ga/res/39/a39r046.htm" TargetMode="External"/><Relationship Id="rId4" Type="http://schemas.openxmlformats.org/officeDocument/2006/relationships/hyperlink" Target="http://www.immi.gov.au/pub-res/Documents/statistics/australia-offshore-humanitarian-program-2013-14.pdf" TargetMode="External"/><Relationship Id="rId9" Type="http://schemas.openxmlformats.org/officeDocument/2006/relationships/hyperlink" Target="http://www.racismnoway.com.au/index.html" TargetMode="External"/><Relationship Id="rId1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49152" y="2445377"/>
            <a:ext cx="8102984" cy="1152847"/>
          </a:xfrm>
        </p:spPr>
        <p:txBody>
          <a:bodyPr rtlCol="0">
            <a:noAutofit/>
          </a:bodyPr>
          <a:lstStyle/>
          <a:p>
            <a:pPr marL="0" indent="0" algn="ctr" eaLnBrk="1" fontAlgn="auto" hangingPunct="1">
              <a:spcAft>
                <a:spcPts val="0"/>
              </a:spcAft>
              <a:buFontTx/>
              <a:buNone/>
              <a:defRPr/>
            </a:pPr>
            <a:r>
              <a:rPr lang="en-US" sz="2800" b="1" spc="-150" dirty="0" smtClean="0">
                <a:latin typeface="+mj-lt"/>
                <a:ea typeface="+mj-ea"/>
                <a:cs typeface="+mj-cs"/>
              </a:rPr>
              <a:t>Introduction to the Refugee Experience: the Impact of Trauma</a:t>
            </a:r>
          </a:p>
          <a:p>
            <a:pPr marL="0" indent="0" algn="r" eaLnBrk="1" fontAlgn="auto" hangingPunct="1">
              <a:spcAft>
                <a:spcPts val="0"/>
              </a:spcAft>
              <a:buFontTx/>
              <a:buNone/>
              <a:defRPr/>
            </a:pPr>
            <a:endParaRPr lang="en-AU" sz="2800" b="1" i="1" spc="-150" dirty="0">
              <a:latin typeface="+mj-lt"/>
              <a:ea typeface="+mj-ea"/>
              <a:cs typeface="+mj-cs"/>
            </a:endParaRPr>
          </a:p>
        </p:txBody>
      </p:sp>
      <p:sp>
        <p:nvSpPr>
          <p:cNvPr id="3074" name="Rectangle 4"/>
          <p:cNvSpPr>
            <a:spLocks noGrp="1" noChangeArrowheads="1"/>
          </p:cNvSpPr>
          <p:nvPr>
            <p:ph type="title"/>
          </p:nvPr>
        </p:nvSpPr>
        <p:spPr>
          <a:xfrm>
            <a:off x="100769" y="142874"/>
            <a:ext cx="8720215" cy="2061989"/>
          </a:xfrm>
        </p:spPr>
        <p:txBody>
          <a:bodyPr>
            <a:noAutofit/>
          </a:bodyPr>
          <a:lstStyle/>
          <a:p>
            <a:pPr algn="ctr" eaLnBrk="1" fontAlgn="auto" hangingPunct="1">
              <a:spcAft>
                <a:spcPts val="0"/>
              </a:spcAft>
              <a:defRPr/>
            </a:pPr>
            <a:r>
              <a:rPr lang="en-AU" sz="3200" spc="-300" dirty="0" smtClean="0">
                <a:solidFill>
                  <a:schemeClr val="bg2">
                    <a:lumMod val="50000"/>
                  </a:schemeClr>
                </a:solidFill>
              </a:rPr>
              <a:t>QPASTT &amp; RAILS</a:t>
            </a:r>
            <a:br>
              <a:rPr lang="en-AU" sz="3200" spc="-300" dirty="0" smtClean="0">
                <a:solidFill>
                  <a:schemeClr val="bg2">
                    <a:lumMod val="50000"/>
                  </a:schemeClr>
                </a:solidFill>
              </a:rPr>
            </a:br>
            <a:r>
              <a:rPr lang="en-AU" sz="3200" spc="-300" dirty="0" smtClean="0">
                <a:solidFill>
                  <a:schemeClr val="bg2">
                    <a:lumMod val="50000"/>
                  </a:schemeClr>
                </a:solidFill>
              </a:rPr>
              <a:t>Queensland Program of Assistance to Survivors of Torture and Trauma and </a:t>
            </a:r>
            <a:br>
              <a:rPr lang="en-AU" sz="3200" spc="-300" dirty="0" smtClean="0">
                <a:solidFill>
                  <a:schemeClr val="bg2">
                    <a:lumMod val="50000"/>
                  </a:schemeClr>
                </a:solidFill>
              </a:rPr>
            </a:br>
            <a:r>
              <a:rPr lang="en-AU" sz="3200" spc="-300" dirty="0" smtClean="0">
                <a:solidFill>
                  <a:schemeClr val="bg2">
                    <a:lumMod val="50000"/>
                  </a:schemeClr>
                </a:solidFill>
              </a:rPr>
              <a:t>Refugee and Immigration Legal Service</a:t>
            </a:r>
          </a:p>
        </p:txBody>
      </p:sp>
      <p:sp>
        <p:nvSpPr>
          <p:cNvPr id="7" name="Content Placeholder 8"/>
          <p:cNvSpPr txBox="1">
            <a:spLocks/>
          </p:cNvSpPr>
          <p:nvPr/>
        </p:nvSpPr>
        <p:spPr>
          <a:xfrm>
            <a:off x="820800" y="5876925"/>
            <a:ext cx="5046094" cy="503238"/>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FontTx/>
              <a:buNone/>
              <a:defRPr/>
            </a:pPr>
            <a:endParaRPr lang="en-AU" sz="4200" b="1" dirty="0">
              <a:effectLst>
                <a:outerShdw blurRad="31750" dist="25400" dir="5400000" algn="tl" rotWithShape="0">
                  <a:srgbClr val="000000">
                    <a:alpha val="25000"/>
                  </a:srgbClr>
                </a:outerShdw>
              </a:effectLst>
              <a:latin typeface="+mj-lt"/>
              <a:ea typeface="+mj-ea"/>
              <a:cs typeface="+mj-cs"/>
            </a:endParaRPr>
          </a:p>
        </p:txBody>
      </p:sp>
      <p:pic>
        <p:nvPicPr>
          <p:cNvPr id="10245" name="Picture 8" descr="\\QPASTT-SBS\RedirectedFolders\fernandatorresi\Desktop\images for training\journey4.png"/>
          <p:cNvPicPr>
            <a:picLocks noChangeAspect="1" noChangeArrowheads="1"/>
          </p:cNvPicPr>
          <p:nvPr/>
        </p:nvPicPr>
        <p:blipFill>
          <a:blip r:embed="rId3"/>
          <a:srcRect/>
          <a:stretch>
            <a:fillRect/>
          </a:stretch>
        </p:blipFill>
        <p:spPr bwMode="auto">
          <a:xfrm>
            <a:off x="5220072" y="4005064"/>
            <a:ext cx="3532064" cy="27833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Rohingya refugees try to cross into Banglade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398" y="3598224"/>
            <a:ext cx="3752677" cy="25031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descr="G:\Admin\5. Forms, Templates &amp; Procedures\RAILS Logos Brochures\Logo 2011\Logos\colrail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318" y="6335477"/>
            <a:ext cx="1440160" cy="522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1.bp.blogspot.com/_nt9wJge75ss/TGC6VKY2t7I/AAAAAAAAAFQ/9O4ditrq9a0/s1600/Immigration-Refugees-Boat-Arrivals-1024.jpg"/>
          <p:cNvPicPr>
            <a:picLocks noChangeAspect="1" noChangeArrowheads="1"/>
          </p:cNvPicPr>
          <p:nvPr/>
        </p:nvPicPr>
        <p:blipFill>
          <a:blip r:embed="rId3">
            <a:extLst>
              <a:ext uri="{28A0092B-C50C-407E-A947-70E740481C1C}">
                <a14:useLocalDpi xmlns:a14="http://schemas.microsoft.com/office/drawing/2010/main" val="0"/>
              </a:ext>
            </a:extLst>
          </a:blip>
          <a:srcRect r="2135" b="3036"/>
          <a:stretch>
            <a:fillRect/>
          </a:stretch>
        </p:blipFill>
        <p:spPr bwMode="auto">
          <a:xfrm>
            <a:off x="323850" y="836613"/>
            <a:ext cx="8532813" cy="52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3"/>
          <p:cNvSpPr txBox="1">
            <a:spLocks noChangeArrowheads="1"/>
          </p:cNvSpPr>
          <p:nvPr/>
        </p:nvSpPr>
        <p:spPr bwMode="auto">
          <a:xfrm>
            <a:off x="323850" y="44450"/>
            <a:ext cx="8532813" cy="7683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AU" sz="4400" b="1" dirty="0">
                <a:solidFill>
                  <a:schemeClr val="bg2">
                    <a:lumMod val="50000"/>
                  </a:schemeClr>
                </a:solidFill>
                <a:effectLst>
                  <a:outerShdw blurRad="31750" dist="25400" dir="5400000" algn="tl" rotWithShape="0">
                    <a:srgbClr val="000000">
                      <a:alpha val="25000"/>
                    </a:srgbClr>
                  </a:outerShdw>
                </a:effectLst>
                <a:latin typeface="+mj-lt"/>
                <a:ea typeface="+mj-ea"/>
                <a:cs typeface="+mj-cs"/>
              </a:rPr>
              <a:t>Australia’s Arrival Numbers</a:t>
            </a:r>
          </a:p>
        </p:txBody>
      </p:sp>
      <p:pic>
        <p:nvPicPr>
          <p:cNvPr id="4" name="Picture 3" descr="G:\Admin\5. Forms, Templates &amp; Procedures\RAILS Logos Brochures\Logo 2011\Logos\colrail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6335477"/>
            <a:ext cx="1440160" cy="522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9053" y="189711"/>
            <a:ext cx="7581274" cy="1446550"/>
          </a:xfrm>
          <a:prstGeom prst="rect">
            <a:avLst/>
          </a:prstGeom>
          <a:noFill/>
        </p:spPr>
        <p:txBody>
          <a:bodyPr wrap="square" rtlCol="0">
            <a:spAutoFit/>
          </a:bodyPr>
          <a:lstStyle/>
          <a:p>
            <a:pPr algn="ctr"/>
            <a:r>
              <a:rPr lang="en-AU" sz="4400" b="1" dirty="0">
                <a:solidFill>
                  <a:schemeClr val="bg2">
                    <a:lumMod val="50000"/>
                  </a:schemeClr>
                </a:solidFill>
                <a:effectLst>
                  <a:outerShdw blurRad="31750" dist="25400" dir="5400000" algn="tl" rotWithShape="0">
                    <a:srgbClr val="000000">
                      <a:alpha val="25000"/>
                    </a:srgbClr>
                  </a:outerShdw>
                </a:effectLst>
                <a:latin typeface="+mj-lt"/>
                <a:ea typeface="+mj-ea"/>
                <a:cs typeface="+mj-cs"/>
              </a:rPr>
              <a:t>Numbers of people seeking Asylum in Australia</a:t>
            </a:r>
          </a:p>
        </p:txBody>
      </p:sp>
      <p:graphicFrame>
        <p:nvGraphicFramePr>
          <p:cNvPr id="4" name="Table 3"/>
          <p:cNvGraphicFramePr>
            <a:graphicFrameLocks noGrp="1"/>
          </p:cNvGraphicFramePr>
          <p:nvPr>
            <p:extLst>
              <p:ext uri="{D42A27DB-BD31-4B8C-83A1-F6EECF244321}">
                <p14:modId xmlns:p14="http://schemas.microsoft.com/office/powerpoint/2010/main" val="2752500814"/>
              </p:ext>
            </p:extLst>
          </p:nvPr>
        </p:nvGraphicFramePr>
        <p:xfrm>
          <a:off x="827584" y="2208164"/>
          <a:ext cx="7488833" cy="3225124"/>
        </p:xfrm>
        <a:graphic>
          <a:graphicData uri="http://schemas.openxmlformats.org/drawingml/2006/table">
            <a:tbl>
              <a:tblPr firstRow="1" firstCol="1" bandRow="1">
                <a:tableStyleId>{5C22544A-7EE6-4342-B048-85BDC9FD1C3A}</a:tableStyleId>
              </a:tblPr>
              <a:tblGrid>
                <a:gridCol w="2909604"/>
                <a:gridCol w="1815244"/>
                <a:gridCol w="2763985"/>
              </a:tblGrid>
              <a:tr h="561002">
                <a:tc>
                  <a:txBody>
                    <a:bodyPr/>
                    <a:lstStyle/>
                    <a:p>
                      <a:pPr>
                        <a:lnSpc>
                          <a:spcPct val="115000"/>
                        </a:lnSpc>
                        <a:spcAft>
                          <a:spcPts val="0"/>
                        </a:spcAft>
                      </a:pPr>
                      <a:r>
                        <a:rPr lang="en-AU" sz="2000" dirty="0">
                          <a:effectLst/>
                        </a:rPr>
                        <a:t> </a:t>
                      </a:r>
                      <a:endParaRPr lang="en-AU"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dirty="0">
                          <a:effectLst/>
                        </a:rPr>
                        <a:t>Total</a:t>
                      </a:r>
                      <a:endParaRPr lang="en-AU"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a:effectLst/>
                        </a:rPr>
                        <a:t>Queensland</a:t>
                      </a:r>
                      <a:endParaRPr lang="en-AU" sz="2000">
                        <a:effectLst/>
                        <a:latin typeface="Calibri"/>
                        <a:ea typeface="Calibri"/>
                        <a:cs typeface="Times New Roman"/>
                      </a:endParaRPr>
                    </a:p>
                  </a:txBody>
                  <a:tcPr marL="68580" marR="68580" marT="0" marB="0"/>
                </a:tc>
              </a:tr>
              <a:tr h="561002">
                <a:tc>
                  <a:txBody>
                    <a:bodyPr/>
                    <a:lstStyle/>
                    <a:p>
                      <a:pPr>
                        <a:lnSpc>
                          <a:spcPct val="115000"/>
                        </a:lnSpc>
                        <a:spcAft>
                          <a:spcPts val="0"/>
                        </a:spcAft>
                      </a:pPr>
                      <a:r>
                        <a:rPr lang="en-AU" sz="2000" dirty="0">
                          <a:effectLst/>
                        </a:rPr>
                        <a:t>Held Detention (IMA)</a:t>
                      </a:r>
                      <a:endParaRPr lang="en-AU"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dirty="0">
                          <a:effectLst/>
                        </a:rPr>
                        <a:t>1648</a:t>
                      </a:r>
                      <a:endParaRPr lang="en-AU"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a:effectLst/>
                        </a:rPr>
                        <a:t>77</a:t>
                      </a:r>
                      <a:endParaRPr lang="en-AU" sz="2000">
                        <a:effectLst/>
                        <a:latin typeface="Calibri"/>
                        <a:ea typeface="Calibri"/>
                        <a:cs typeface="Times New Roman"/>
                      </a:endParaRPr>
                    </a:p>
                  </a:txBody>
                  <a:tcPr marL="68580" marR="68580" marT="0" marB="0"/>
                </a:tc>
              </a:tr>
              <a:tr h="561002">
                <a:tc>
                  <a:txBody>
                    <a:bodyPr/>
                    <a:lstStyle/>
                    <a:p>
                      <a:pPr>
                        <a:lnSpc>
                          <a:spcPct val="115000"/>
                        </a:lnSpc>
                        <a:spcAft>
                          <a:spcPts val="0"/>
                        </a:spcAft>
                      </a:pPr>
                      <a:r>
                        <a:rPr lang="en-AU" sz="2000">
                          <a:effectLst/>
                        </a:rPr>
                        <a:t>Community Detention (IMA)</a:t>
                      </a:r>
                      <a:endParaRPr lang="en-AU"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dirty="0">
                          <a:effectLst/>
                        </a:rPr>
                        <a:t>2091</a:t>
                      </a:r>
                      <a:endParaRPr lang="en-AU"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dirty="0">
                          <a:effectLst/>
                        </a:rPr>
                        <a:t>424</a:t>
                      </a:r>
                      <a:endParaRPr lang="en-AU" sz="2000" dirty="0">
                        <a:effectLst/>
                        <a:latin typeface="Calibri"/>
                        <a:ea typeface="Calibri"/>
                        <a:cs typeface="Times New Roman"/>
                      </a:endParaRPr>
                    </a:p>
                  </a:txBody>
                  <a:tcPr marL="68580" marR="68580" marT="0" marB="0"/>
                </a:tc>
              </a:tr>
              <a:tr h="561002">
                <a:tc>
                  <a:txBody>
                    <a:bodyPr/>
                    <a:lstStyle/>
                    <a:p>
                      <a:pPr>
                        <a:lnSpc>
                          <a:spcPct val="115000"/>
                        </a:lnSpc>
                        <a:spcAft>
                          <a:spcPts val="0"/>
                        </a:spcAft>
                      </a:pPr>
                      <a:r>
                        <a:rPr lang="en-AU" sz="2000">
                          <a:effectLst/>
                        </a:rPr>
                        <a:t>In Community on a Bridging Visa</a:t>
                      </a:r>
                      <a:endParaRPr lang="en-AU"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a:effectLst/>
                        </a:rPr>
                        <a:t>25,569</a:t>
                      </a:r>
                      <a:endParaRPr lang="en-AU"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dirty="0">
                          <a:effectLst/>
                        </a:rPr>
                        <a:t>3070</a:t>
                      </a:r>
                      <a:endParaRPr lang="en-AU" sz="2000" dirty="0">
                        <a:effectLst/>
                        <a:latin typeface="Calibri"/>
                        <a:ea typeface="Calibri"/>
                        <a:cs typeface="Times New Roman"/>
                      </a:endParaRPr>
                    </a:p>
                  </a:txBody>
                  <a:tcPr marL="68580" marR="68580" marT="0" marB="0"/>
                </a:tc>
              </a:tr>
              <a:tr h="561002">
                <a:tc>
                  <a:txBody>
                    <a:bodyPr/>
                    <a:lstStyle/>
                    <a:p>
                      <a:pPr>
                        <a:lnSpc>
                          <a:spcPct val="115000"/>
                        </a:lnSpc>
                        <a:spcAft>
                          <a:spcPts val="0"/>
                        </a:spcAft>
                      </a:pPr>
                      <a:r>
                        <a:rPr lang="en-AU" sz="2000" dirty="0">
                          <a:effectLst/>
                        </a:rPr>
                        <a:t>On shore claims (13/14) (non IMA)</a:t>
                      </a:r>
                      <a:endParaRPr lang="en-AU"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dirty="0">
                          <a:effectLst/>
                        </a:rPr>
                        <a:t>9646 annual claims</a:t>
                      </a:r>
                      <a:endParaRPr lang="en-AU"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AU" sz="2000" dirty="0">
                          <a:effectLst/>
                        </a:rPr>
                        <a:t>-</a:t>
                      </a:r>
                      <a:endParaRPr lang="en-AU" sz="20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683568" y="2208162"/>
            <a:ext cx="770485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descr="G:\Admin\5. Forms, Templates &amp; Procedures\RAILS Logos Brochures\Logo 2011\Logos\colrail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extLst>
      <p:ext uri="{BB962C8B-B14F-4D97-AF65-F5344CB8AC3E}">
        <p14:creationId xmlns:p14="http://schemas.microsoft.com/office/powerpoint/2010/main" val="4246177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200" spc="-300" dirty="0">
                <a:solidFill>
                  <a:schemeClr val="bg2">
                    <a:lumMod val="50000"/>
                  </a:schemeClr>
                </a:solidFill>
              </a:rPr>
              <a:t>Two new  visas being introduced by the current government </a:t>
            </a:r>
          </a:p>
        </p:txBody>
      </p:sp>
      <p:sp>
        <p:nvSpPr>
          <p:cNvPr id="3" name="Content Placeholder 2"/>
          <p:cNvSpPr>
            <a:spLocks noGrp="1"/>
          </p:cNvSpPr>
          <p:nvPr>
            <p:ph idx="1"/>
          </p:nvPr>
        </p:nvSpPr>
        <p:spPr/>
        <p:txBody>
          <a:bodyPr>
            <a:normAutofit lnSpcReduction="10000"/>
          </a:bodyPr>
          <a:lstStyle/>
          <a:p>
            <a:r>
              <a:rPr lang="en-AU" sz="2000" dirty="0" smtClean="0"/>
              <a:t>TPVs (Temporary protection visa holders)</a:t>
            </a:r>
          </a:p>
          <a:p>
            <a:r>
              <a:rPr lang="en-AU" sz="2000" dirty="0" smtClean="0"/>
              <a:t>SHEVs (Safe Haven Enterprise Visa holders)</a:t>
            </a:r>
          </a:p>
          <a:p>
            <a:pPr marL="0" indent="0">
              <a:buNone/>
            </a:pPr>
            <a:endParaRPr lang="en-AU" sz="2000" dirty="0"/>
          </a:p>
          <a:p>
            <a:pPr marL="0" indent="0">
              <a:buNone/>
            </a:pPr>
            <a:r>
              <a:rPr lang="en-AU" sz="2000" dirty="0" smtClean="0"/>
              <a:t>For both Visas:</a:t>
            </a:r>
          </a:p>
          <a:p>
            <a:pPr>
              <a:buFontTx/>
              <a:buChar char="-"/>
            </a:pPr>
            <a:r>
              <a:rPr lang="en-AU" sz="2000" dirty="0" smtClean="0"/>
              <a:t>can’t bring family members or apply for citizenship</a:t>
            </a:r>
          </a:p>
          <a:p>
            <a:pPr>
              <a:buFontTx/>
              <a:buChar char="-"/>
            </a:pPr>
            <a:r>
              <a:rPr lang="en-AU" sz="2000" dirty="0" smtClean="0"/>
              <a:t>Can’t go to home country and can only travel to other countries if Minister agrees</a:t>
            </a:r>
          </a:p>
          <a:p>
            <a:pPr>
              <a:buFontTx/>
              <a:buChar char="-"/>
            </a:pPr>
            <a:r>
              <a:rPr lang="en-AU" sz="2000" dirty="0" smtClean="0"/>
              <a:t>Can’t get settlement services unless relevant minister allows</a:t>
            </a:r>
          </a:p>
          <a:p>
            <a:pPr>
              <a:buFontTx/>
              <a:buChar char="-"/>
            </a:pPr>
            <a:r>
              <a:rPr lang="en-AU" sz="2000" dirty="0" smtClean="0"/>
              <a:t>Can work, study and get Medicare</a:t>
            </a:r>
          </a:p>
          <a:p>
            <a:pPr>
              <a:buFontTx/>
              <a:buChar char="-"/>
            </a:pPr>
            <a:r>
              <a:rPr lang="en-AU" sz="2000" dirty="0" smtClean="0"/>
              <a:t>Can get social security – special benefits, rent assistance, family and maternity allowance</a:t>
            </a:r>
          </a:p>
          <a:p>
            <a:pPr>
              <a:buFontTx/>
              <a:buChar char="-"/>
            </a:pPr>
            <a:r>
              <a:rPr lang="en-AU" sz="2000" dirty="0" smtClean="0"/>
              <a:t>School age children get education</a:t>
            </a:r>
          </a:p>
          <a:p>
            <a:pPr>
              <a:buFontTx/>
              <a:buChar char="-"/>
            </a:pPr>
            <a:r>
              <a:rPr lang="en-AU" sz="2000" dirty="0" smtClean="0"/>
              <a:t>Must tell immigration if change address</a:t>
            </a:r>
          </a:p>
          <a:p>
            <a:pPr marL="0" indent="0">
              <a:buNone/>
            </a:pPr>
            <a:endParaRPr lang="en-AU" sz="1800" dirty="0" smtClean="0"/>
          </a:p>
        </p:txBody>
      </p:sp>
      <p:pic>
        <p:nvPicPr>
          <p:cNvPr id="4" name="Picture 3" descr="G:\Admin\5. Forms, Templates &amp; Procedures\RAILS Logos Brochures\Logo 2011\Logos\colrail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extLst>
      <p:ext uri="{BB962C8B-B14F-4D97-AF65-F5344CB8AC3E}">
        <p14:creationId xmlns:p14="http://schemas.microsoft.com/office/powerpoint/2010/main" val="966990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517521" y="2365625"/>
            <a:ext cx="7899943" cy="1656184"/>
          </a:xfrm>
          <a:solidFill>
            <a:schemeClr val="accent5">
              <a:lumMod val="20000"/>
              <a:lumOff val="80000"/>
            </a:schemeClr>
          </a:solidFill>
          <a:ln>
            <a:miter lim="800000"/>
            <a:headEnd/>
            <a:tailEnd/>
          </a:ln>
          <a:extLst/>
        </p:spPr>
        <p:txBody>
          <a:bodyPr rtlCol="0">
            <a:noAutofit/>
          </a:bodyPr>
          <a:lstStyle/>
          <a:p>
            <a:pPr algn="ctr" eaLnBrk="1" fontAlgn="auto" hangingPunct="1">
              <a:spcAft>
                <a:spcPts val="0"/>
              </a:spcAft>
              <a:defRPr/>
            </a:pPr>
            <a:r>
              <a:rPr lang="en-AU" sz="3600" smtClean="0">
                <a:solidFill>
                  <a:schemeClr val="bg2">
                    <a:lumMod val="50000"/>
                  </a:schemeClr>
                </a:solidFill>
              </a:rPr>
              <a:t>DVD</a:t>
            </a:r>
            <a:r>
              <a:rPr lang="en-AU" sz="3600" dirty="0" smtClean="0">
                <a:solidFill>
                  <a:schemeClr val="bg2">
                    <a:lumMod val="50000"/>
                  </a:schemeClr>
                </a:solidFill>
              </a:rPr>
              <a:t/>
            </a:r>
            <a:br>
              <a:rPr lang="en-AU" sz="3600" dirty="0" smtClean="0">
                <a:solidFill>
                  <a:schemeClr val="bg2">
                    <a:lumMod val="50000"/>
                  </a:schemeClr>
                </a:solidFill>
              </a:rPr>
            </a:br>
            <a:r>
              <a:rPr lang="en-AU" sz="2800" dirty="0" smtClean="0">
                <a:solidFill>
                  <a:schemeClr val="bg2">
                    <a:lumMod val="50000"/>
                  </a:schemeClr>
                </a:solidFill>
              </a:rPr>
              <a:t>Welcome to </a:t>
            </a:r>
            <a:r>
              <a:rPr lang="en-AU" sz="2800" dirty="0" err="1" smtClean="0">
                <a:solidFill>
                  <a:schemeClr val="bg2">
                    <a:lumMod val="50000"/>
                  </a:schemeClr>
                </a:solidFill>
              </a:rPr>
              <a:t>Kakuma</a:t>
            </a:r>
            <a:r>
              <a:rPr lang="en-AU" sz="2800" dirty="0" smtClean="0">
                <a:solidFill>
                  <a:schemeClr val="bg2">
                    <a:lumMod val="50000"/>
                  </a:schemeClr>
                </a:solidFill>
              </a:rPr>
              <a:t> </a:t>
            </a:r>
            <a:br>
              <a:rPr lang="en-AU" sz="2800" dirty="0" smtClean="0">
                <a:solidFill>
                  <a:schemeClr val="bg2">
                    <a:lumMod val="50000"/>
                  </a:schemeClr>
                </a:solidFill>
              </a:rPr>
            </a:br>
            <a:endParaRPr lang="en-AU" sz="2800" dirty="0">
              <a:solidFill>
                <a:schemeClr val="bg2">
                  <a:lumMod val="50000"/>
                </a:schemeClr>
              </a:solidFill>
            </a:endParaRPr>
          </a:p>
        </p:txBody>
      </p:sp>
      <p:sp>
        <p:nvSpPr>
          <p:cNvPr id="22531" name="Text Box 2"/>
          <p:cNvSpPr txBox="1">
            <a:spLocks noChangeArrowheads="1"/>
          </p:cNvSpPr>
          <p:nvPr/>
        </p:nvSpPr>
        <p:spPr bwMode="auto">
          <a:xfrm>
            <a:off x="6556375" y="5133975"/>
            <a:ext cx="766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eaLnBrk="1" hangingPunct="1">
              <a:spcBef>
                <a:spcPct val="0"/>
              </a:spcBef>
              <a:buClrTx/>
              <a:buSzTx/>
              <a:buFontTx/>
              <a:buNone/>
            </a:pPr>
            <a:endParaRPr lang="en-AU" altLang="en-US" sz="1800">
              <a:latin typeface="Constantia" pitchFamily="18" charset="0"/>
            </a:endParaRPr>
          </a:p>
        </p:txBody>
      </p:sp>
      <p:sp>
        <p:nvSpPr>
          <p:cNvPr id="22532" name="Text Box 6"/>
          <p:cNvSpPr txBox="1">
            <a:spLocks noChangeArrowheads="1"/>
          </p:cNvSpPr>
          <p:nvPr/>
        </p:nvSpPr>
        <p:spPr bwMode="auto">
          <a:xfrm>
            <a:off x="7616825" y="48656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eaLnBrk="1" hangingPunct="1">
              <a:spcBef>
                <a:spcPct val="0"/>
              </a:spcBef>
              <a:buClrTx/>
              <a:buSzTx/>
              <a:buFontTx/>
              <a:buNone/>
            </a:pPr>
            <a:endParaRPr lang="en-AU" altLang="en-US" sz="1800">
              <a:latin typeface="Constantia" pitchFamily="18" charset="0"/>
            </a:endParaRPr>
          </a:p>
        </p:txBody>
      </p:sp>
      <p:sp>
        <p:nvSpPr>
          <p:cNvPr id="22533" name="Text Box 2"/>
          <p:cNvSpPr txBox="1">
            <a:spLocks noChangeArrowheads="1"/>
          </p:cNvSpPr>
          <p:nvPr/>
        </p:nvSpPr>
        <p:spPr bwMode="auto">
          <a:xfrm>
            <a:off x="6627813" y="1704975"/>
            <a:ext cx="766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eaLnBrk="1" hangingPunct="1">
              <a:spcBef>
                <a:spcPct val="0"/>
              </a:spcBef>
              <a:buClrTx/>
              <a:buSzTx/>
              <a:buFontTx/>
              <a:buNone/>
            </a:pPr>
            <a:endParaRPr lang="en-AU" altLang="en-US" sz="1800">
              <a:latin typeface="Constantia" pitchFamily="18" charset="0"/>
            </a:endParaRPr>
          </a:p>
        </p:txBody>
      </p:sp>
      <p:sp>
        <p:nvSpPr>
          <p:cNvPr id="22534" name="Text Box 6"/>
          <p:cNvSpPr txBox="1">
            <a:spLocks noChangeArrowheads="1"/>
          </p:cNvSpPr>
          <p:nvPr/>
        </p:nvSpPr>
        <p:spPr bwMode="auto">
          <a:xfrm>
            <a:off x="7688263" y="14366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eaLnBrk="1" hangingPunct="1">
              <a:spcBef>
                <a:spcPct val="0"/>
              </a:spcBef>
              <a:buClrTx/>
              <a:buSzTx/>
              <a:buFontTx/>
              <a:buNone/>
            </a:pPr>
            <a:endParaRPr lang="en-AU" altLang="en-US" sz="1800">
              <a:latin typeface="Constantia" pitchFamily="18" charset="0"/>
            </a:endParaRPr>
          </a:p>
        </p:txBody>
      </p:sp>
      <p:pic>
        <p:nvPicPr>
          <p:cNvPr id="22536" name="Picture 15" descr="\\QPASTTSBSSVR\RedirectedFolders\samanywar\My Documents\My Pictures\Kenyan%20Refugee%20Camp.jpg"/>
          <p:cNvPicPr>
            <a:picLocks noChangeAspect="1" noChangeArrowheads="1"/>
          </p:cNvPicPr>
          <p:nvPr/>
        </p:nvPicPr>
        <p:blipFill>
          <a:blip r:embed="rId3">
            <a:lum bright="-12000" contrast="48000"/>
          </a:blip>
          <a:srcRect/>
          <a:stretch>
            <a:fillRect/>
          </a:stretch>
        </p:blipFill>
        <p:spPr bwMode="auto">
          <a:xfrm>
            <a:off x="539552" y="260648"/>
            <a:ext cx="3384376" cy="24475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2" descr="http://www.madnomad.com/gregg/img/thai4_01.jpg"/>
          <p:cNvPicPr>
            <a:picLocks noChangeAspect="1" noChangeArrowheads="1"/>
          </p:cNvPicPr>
          <p:nvPr/>
        </p:nvPicPr>
        <p:blipFill>
          <a:blip r:embed="rId4"/>
          <a:srcRect/>
          <a:stretch>
            <a:fillRect/>
          </a:stretch>
        </p:blipFill>
        <p:spPr bwMode="auto">
          <a:xfrm>
            <a:off x="5292080" y="404664"/>
            <a:ext cx="3291431" cy="23288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0"/>
          <p:cNvPicPr>
            <a:picLocks noChangeAspect="1" noChangeArrowheads="1"/>
          </p:cNvPicPr>
          <p:nvPr/>
        </p:nvPicPr>
        <p:blipFill>
          <a:blip r:embed="rId5"/>
          <a:srcRect/>
          <a:stretch>
            <a:fillRect/>
          </a:stretch>
        </p:blipFill>
        <p:spPr bwMode="auto">
          <a:xfrm>
            <a:off x="606631" y="4005064"/>
            <a:ext cx="3533321" cy="2304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539" name="Picture 12"/>
          <p:cNvPicPr>
            <a:picLocks noChangeAspect="1" noChangeArrowheads="1"/>
          </p:cNvPicPr>
          <p:nvPr/>
        </p:nvPicPr>
        <p:blipFill rotWithShape="1">
          <a:blip r:embed="rId6">
            <a:lum contrast="36000"/>
          </a:blip>
          <a:srcRect t="10873"/>
          <a:stretch/>
        </p:blipFill>
        <p:spPr bwMode="auto">
          <a:xfrm>
            <a:off x="5004048" y="4007600"/>
            <a:ext cx="3480569" cy="23017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Admin\5. Forms, Templates &amp; Procedures\RAILS Logos Brochures\Logo 2011\Logos\colrail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a:srcRect/>
          <a:stretch>
            <a:fillRect/>
          </a:stretch>
        </p:blipFill>
        <p:spPr bwMode="auto">
          <a:xfrm>
            <a:off x="539750" y="908720"/>
            <a:ext cx="8201025" cy="5400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5288" y="66675"/>
            <a:ext cx="8489950" cy="584775"/>
          </a:xfrm>
          <a:prstGeom prst="rect">
            <a:avLst/>
          </a:prstGeom>
          <a:noFill/>
        </p:spPr>
        <p:txBody>
          <a:bodyPr>
            <a:spAutoFit/>
          </a:bodyPr>
          <a:lstStyle/>
          <a:p>
            <a:pPr>
              <a:defRPr/>
            </a:pPr>
            <a:r>
              <a:rPr lang="en-AU" sz="3200" b="1" dirty="0" smtClean="0">
                <a:solidFill>
                  <a:schemeClr val="bg2">
                    <a:lumMod val="50000"/>
                  </a:schemeClr>
                </a:solidFill>
                <a:latin typeface="+mn-lt"/>
              </a:rPr>
              <a:t>Ariel View Of </a:t>
            </a:r>
            <a:r>
              <a:rPr lang="en-AU" sz="3200" b="1" dirty="0" err="1" smtClean="0">
                <a:solidFill>
                  <a:schemeClr val="bg2">
                    <a:lumMod val="50000"/>
                  </a:schemeClr>
                </a:solidFill>
                <a:latin typeface="+mn-lt"/>
              </a:rPr>
              <a:t>Zaatari</a:t>
            </a:r>
            <a:r>
              <a:rPr lang="en-AU" sz="3200" b="1" dirty="0" smtClean="0">
                <a:solidFill>
                  <a:schemeClr val="bg2">
                    <a:lumMod val="50000"/>
                  </a:schemeClr>
                </a:solidFill>
                <a:latin typeface="+mn-lt"/>
              </a:rPr>
              <a:t> Refugee Camp In Jordan</a:t>
            </a:r>
          </a:p>
        </p:txBody>
      </p:sp>
      <p:sp>
        <p:nvSpPr>
          <p:cNvPr id="3" name="Rectangle 2"/>
          <p:cNvSpPr/>
          <p:nvPr/>
        </p:nvSpPr>
        <p:spPr>
          <a:xfrm>
            <a:off x="6384483" y="6309395"/>
            <a:ext cx="2291973" cy="276999"/>
          </a:xfrm>
          <a:prstGeom prst="rect">
            <a:avLst/>
          </a:prstGeom>
        </p:spPr>
        <p:txBody>
          <a:bodyPr wrap="none">
            <a:spAutoFit/>
          </a:bodyPr>
          <a:lstStyle/>
          <a:p>
            <a:pPr algn="r">
              <a:defRPr/>
            </a:pPr>
            <a:r>
              <a:rPr lang="en-AU" sz="1200" i="1" dirty="0">
                <a:latin typeface="+mn-lt"/>
              </a:rPr>
              <a:t>(National Post  Paper- 19.7.2013)</a:t>
            </a:r>
          </a:p>
        </p:txBody>
      </p:sp>
      <p:pic>
        <p:nvPicPr>
          <p:cNvPr id="5" name="Picture 4" descr="G:\Admin\5. Forms, Templates &amp; Procedures\RAILS Logos Brochures\Logo 2011\Logos\colrail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0" y="44624"/>
            <a:ext cx="9144000" cy="1143000"/>
          </a:xfrm>
        </p:spPr>
        <p:txBody>
          <a:bodyPr/>
          <a:lstStyle/>
          <a:p>
            <a:pPr algn="ctr">
              <a:defRPr/>
            </a:pPr>
            <a:r>
              <a:rPr lang="en-AU" dirty="0" smtClean="0">
                <a:solidFill>
                  <a:schemeClr val="bg2">
                    <a:lumMod val="50000"/>
                  </a:schemeClr>
                </a:solidFill>
              </a:rPr>
              <a:t>Torture - The Legal Definition</a:t>
            </a:r>
          </a:p>
        </p:txBody>
      </p:sp>
      <p:sp>
        <p:nvSpPr>
          <p:cNvPr id="25603" name="Rectangle 3"/>
          <p:cNvSpPr>
            <a:spLocks noGrp="1" noChangeArrowheads="1"/>
          </p:cNvSpPr>
          <p:nvPr>
            <p:ph idx="1"/>
          </p:nvPr>
        </p:nvSpPr>
        <p:spPr>
          <a:xfrm>
            <a:off x="468313" y="1341438"/>
            <a:ext cx="8218487" cy="4391025"/>
          </a:xfrm>
        </p:spPr>
        <p:txBody>
          <a:bodyPr/>
          <a:lstStyle/>
          <a:p>
            <a:pPr marL="0" indent="0">
              <a:lnSpc>
                <a:spcPct val="90000"/>
              </a:lnSpc>
              <a:buNone/>
            </a:pPr>
            <a:r>
              <a:rPr lang="en-AU" altLang="en-US" sz="2100" dirty="0" smtClean="0"/>
              <a:t>Torture is defined by Article 1 of the United Nations Convention Against Torture and Cruel or Degrading Treatment as:</a:t>
            </a:r>
            <a:br>
              <a:rPr lang="en-AU" altLang="en-US" sz="2100" dirty="0" smtClean="0"/>
            </a:br>
            <a:endParaRPr lang="en-AU" altLang="en-US" sz="2100" dirty="0" smtClean="0"/>
          </a:p>
          <a:p>
            <a:pPr marL="0" indent="0">
              <a:lnSpc>
                <a:spcPct val="90000"/>
              </a:lnSpc>
              <a:buNone/>
            </a:pPr>
            <a:r>
              <a:rPr lang="en-AU" altLang="en-US" sz="2100" i="1" dirty="0" smtClean="0"/>
              <a:t>“… any act by which severe pain or suffering, whether physical or mental, 	is intentionally inflicted on a person for such purposes as 	obtaining from him or a third person information or a confession, 	punishing him for an act he or a third person committed or is 	suspected of having committed, or intimidating or coercing him or 	a third person, or for any reason based on discrimination of any 	kind, when such pain or suffering is inflicted by or at the 	instigation of or with the consent or acquiescence of a public 	official or other person acting in an official capacity.”</a:t>
            </a:r>
          </a:p>
        </p:txBody>
      </p:sp>
      <p:pic>
        <p:nvPicPr>
          <p:cNvPr id="4" name="Picture 3"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335477"/>
            <a:ext cx="1440160" cy="522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0528" y="548680"/>
            <a:ext cx="8229600" cy="503238"/>
          </a:xfrm>
          <a:solidFill>
            <a:schemeClr val="bg1"/>
          </a:solidFill>
        </p:spPr>
        <p:txBody>
          <a:bodyPr>
            <a:noAutofit/>
          </a:bodyPr>
          <a:lstStyle/>
          <a:p>
            <a:pPr algn="ctr" eaLnBrk="1" hangingPunct="1"/>
            <a:r>
              <a:rPr lang="en-US" sz="4400" spc="-300" dirty="0">
                <a:solidFill>
                  <a:schemeClr val="bg2">
                    <a:lumMod val="50000"/>
                  </a:schemeClr>
                </a:solidFill>
              </a:rPr>
              <a:t>Torture</a:t>
            </a:r>
          </a:p>
        </p:txBody>
      </p:sp>
      <p:sp>
        <p:nvSpPr>
          <p:cNvPr id="8195" name="Rectangle 3"/>
          <p:cNvSpPr>
            <a:spLocks noGrp="1" noChangeArrowheads="1"/>
          </p:cNvSpPr>
          <p:nvPr>
            <p:ph idx="1"/>
          </p:nvPr>
        </p:nvSpPr>
        <p:spPr/>
        <p:txBody>
          <a:bodyPr/>
          <a:lstStyle/>
          <a:p>
            <a:pPr eaLnBrk="1" hangingPunct="1">
              <a:lnSpc>
                <a:spcPct val="80000"/>
              </a:lnSpc>
            </a:pPr>
            <a:r>
              <a:rPr lang="en-US" sz="2000" dirty="0" smtClean="0">
                <a:latin typeface="Calibri" pitchFamily="34" charset="0"/>
                <a:cs typeface="Calibri" pitchFamily="34" charset="0"/>
              </a:rPr>
              <a:t>Torture can range from an act that is humiliating to the most extreme brutality.</a:t>
            </a:r>
          </a:p>
          <a:p>
            <a:pPr eaLnBrk="1" hangingPunct="1">
              <a:lnSpc>
                <a:spcPct val="80000"/>
              </a:lnSpc>
            </a:pPr>
            <a:endParaRPr lang="en-US" sz="2000" dirty="0" smtClean="0">
              <a:latin typeface="Calibri" pitchFamily="34" charset="0"/>
              <a:cs typeface="Calibri" pitchFamily="34" charset="0"/>
            </a:endParaRPr>
          </a:p>
          <a:p>
            <a:pPr eaLnBrk="1" hangingPunct="1">
              <a:lnSpc>
                <a:spcPct val="80000"/>
              </a:lnSpc>
            </a:pPr>
            <a:r>
              <a:rPr lang="en-US" sz="2000" dirty="0" smtClean="0">
                <a:latin typeface="Calibri" pitchFamily="34" charset="0"/>
                <a:cs typeface="Calibri" pitchFamily="34" charset="0"/>
              </a:rPr>
              <a:t>The intention is to maim the victim psychologically and physically and instill terror in the victim, their family and wider community.</a:t>
            </a:r>
          </a:p>
          <a:p>
            <a:pPr eaLnBrk="1" hangingPunct="1">
              <a:lnSpc>
                <a:spcPct val="80000"/>
              </a:lnSpc>
            </a:pPr>
            <a:endParaRPr lang="en-US" sz="2000" dirty="0" smtClean="0">
              <a:latin typeface="Calibri" pitchFamily="34" charset="0"/>
              <a:cs typeface="Calibri" pitchFamily="34" charset="0"/>
            </a:endParaRPr>
          </a:p>
          <a:p>
            <a:pPr eaLnBrk="1" hangingPunct="1">
              <a:lnSpc>
                <a:spcPct val="80000"/>
              </a:lnSpc>
            </a:pPr>
            <a:r>
              <a:rPr lang="en-US" sz="2000" dirty="0" smtClean="0">
                <a:latin typeface="Calibri" pitchFamily="34" charset="0"/>
                <a:cs typeface="Calibri" pitchFamily="34" charset="0"/>
              </a:rPr>
              <a:t>Need not be inflicted directly on victim – can include threats and being forced to witness.</a:t>
            </a:r>
          </a:p>
          <a:p>
            <a:pPr eaLnBrk="1" hangingPunct="1">
              <a:lnSpc>
                <a:spcPct val="80000"/>
              </a:lnSpc>
            </a:pPr>
            <a:endParaRPr lang="en-US" sz="2000" dirty="0" smtClean="0">
              <a:latin typeface="Calibri" pitchFamily="34" charset="0"/>
              <a:cs typeface="Calibri" pitchFamily="34" charset="0"/>
            </a:endParaRPr>
          </a:p>
          <a:p>
            <a:pPr eaLnBrk="1" hangingPunct="1">
              <a:lnSpc>
                <a:spcPct val="80000"/>
              </a:lnSpc>
            </a:pPr>
            <a:r>
              <a:rPr lang="en-US" sz="2000" dirty="0" smtClean="0">
                <a:latin typeface="Calibri" pitchFamily="34" charset="0"/>
                <a:cs typeface="Calibri" pitchFamily="34" charset="0"/>
              </a:rPr>
              <a:t>It can be both random and impersonal and/or targeted and personal.  </a:t>
            </a:r>
          </a:p>
          <a:p>
            <a:pPr eaLnBrk="1" hangingPunct="1">
              <a:lnSpc>
                <a:spcPct val="80000"/>
              </a:lnSpc>
            </a:pPr>
            <a:endParaRPr lang="en-US" sz="2000" dirty="0" smtClean="0">
              <a:latin typeface="Calibri" pitchFamily="34" charset="0"/>
              <a:cs typeface="Calibri" pitchFamily="34" charset="0"/>
            </a:endParaRPr>
          </a:p>
          <a:p>
            <a:pPr eaLnBrk="1" hangingPunct="1">
              <a:lnSpc>
                <a:spcPct val="80000"/>
              </a:lnSpc>
            </a:pPr>
            <a:r>
              <a:rPr lang="en-US" sz="2000" dirty="0" smtClean="0">
                <a:latin typeface="Calibri" pitchFamily="34" charset="0"/>
                <a:cs typeface="Calibri" pitchFamily="34" charset="0"/>
              </a:rPr>
              <a:t>Used politically as a weapon of social control.</a:t>
            </a:r>
          </a:p>
          <a:p>
            <a:pPr eaLnBrk="1" hangingPunct="1">
              <a:lnSpc>
                <a:spcPct val="80000"/>
              </a:lnSpc>
              <a:buFontTx/>
              <a:buNone/>
            </a:pPr>
            <a:endParaRPr lang="en-US" sz="2000" dirty="0" smtClean="0">
              <a:latin typeface="Calibri" pitchFamily="34" charset="0"/>
              <a:cs typeface="Calibri" pitchFamily="34" charset="0"/>
            </a:endParaRPr>
          </a:p>
          <a:p>
            <a:pPr eaLnBrk="1" hangingPunct="1">
              <a:lnSpc>
                <a:spcPct val="80000"/>
              </a:lnSpc>
            </a:pPr>
            <a:r>
              <a:rPr lang="en-US" sz="2000" dirty="0" smtClean="0">
                <a:latin typeface="Calibri" pitchFamily="34" charset="0"/>
                <a:cs typeface="Calibri" pitchFamily="34" charset="0"/>
              </a:rPr>
              <a:t>The psychological damage comes from being utterly helpless in the total control of someone whose intention is to cause you the greatest possible harm. </a:t>
            </a:r>
          </a:p>
        </p:txBody>
      </p:sp>
      <p:sp>
        <p:nvSpPr>
          <p:cNvPr id="8196" name="Text Box 5"/>
          <p:cNvSpPr txBox="1">
            <a:spLocks noChangeArrowheads="1"/>
          </p:cNvSpPr>
          <p:nvPr/>
        </p:nvSpPr>
        <p:spPr bwMode="auto">
          <a:xfrm>
            <a:off x="8172450" y="6092825"/>
            <a:ext cx="792163"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t>© FASSTT</a:t>
            </a:r>
          </a:p>
        </p:txBody>
      </p:sp>
      <p:pic>
        <p:nvPicPr>
          <p:cNvPr id="5" name="Picture 4"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087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6"/>
            <a:ext cx="9144000" cy="854968"/>
          </a:xfrm>
        </p:spPr>
        <p:txBody>
          <a:bodyPr/>
          <a:lstStyle/>
          <a:p>
            <a:pPr algn="ctr" eaLnBrk="1" fontAlgn="auto" hangingPunct="1">
              <a:spcAft>
                <a:spcPts val="0"/>
              </a:spcAft>
              <a:defRPr/>
            </a:pPr>
            <a:r>
              <a:rPr lang="en-AU" sz="4400" dirty="0">
                <a:solidFill>
                  <a:schemeClr val="bg2">
                    <a:lumMod val="50000"/>
                  </a:schemeClr>
                </a:solidFill>
              </a:rPr>
              <a:t>T</a:t>
            </a:r>
            <a:r>
              <a:rPr lang="en-AU" sz="4400" dirty="0" smtClean="0">
                <a:solidFill>
                  <a:schemeClr val="bg2">
                    <a:lumMod val="50000"/>
                  </a:schemeClr>
                </a:solidFill>
              </a:rPr>
              <a:t>rauma</a:t>
            </a:r>
            <a:endParaRPr lang="en-AU" sz="4400" dirty="0">
              <a:solidFill>
                <a:schemeClr val="bg2">
                  <a:lumMod val="50000"/>
                </a:schemeClr>
              </a:solidFill>
            </a:endParaRPr>
          </a:p>
        </p:txBody>
      </p:sp>
      <p:sp>
        <p:nvSpPr>
          <p:cNvPr id="27651" name="Content Placeholder 1"/>
          <p:cNvSpPr>
            <a:spLocks noGrp="1"/>
          </p:cNvSpPr>
          <p:nvPr>
            <p:ph idx="1"/>
          </p:nvPr>
        </p:nvSpPr>
        <p:spPr>
          <a:xfrm>
            <a:off x="230188" y="775245"/>
            <a:ext cx="8662987" cy="4525963"/>
          </a:xfrm>
        </p:spPr>
        <p:txBody>
          <a:bodyPr/>
          <a:lstStyle/>
          <a:p>
            <a:pPr eaLnBrk="1" hangingPunct="1">
              <a:buClr>
                <a:schemeClr val="accent3"/>
              </a:buClr>
              <a:buFont typeface="Arial" panose="020B0604020202020204" pitchFamily="34" charset="0"/>
              <a:buChar char="•"/>
            </a:pPr>
            <a:r>
              <a:rPr lang="en-US" altLang="en-US" sz="1800" dirty="0" smtClean="0">
                <a:ea typeface="Calibri" pitchFamily="34" charset="0"/>
                <a:cs typeface="Calibri" pitchFamily="34" charset="0"/>
              </a:rPr>
              <a:t>‘Trauma’ is derived from the Greek word meaning ‘wound’.</a:t>
            </a:r>
            <a:br>
              <a:rPr lang="en-US" altLang="en-US" sz="1800" dirty="0" smtClean="0">
                <a:ea typeface="Calibri" pitchFamily="34" charset="0"/>
                <a:cs typeface="Calibri" pitchFamily="34" charset="0"/>
              </a:rPr>
            </a:br>
            <a:endParaRPr lang="en-US" altLang="en-US" sz="1800" dirty="0" smtClean="0">
              <a:ea typeface="Calibri" pitchFamily="34" charset="0"/>
              <a:cs typeface="Calibri" pitchFamily="34" charset="0"/>
            </a:endParaRPr>
          </a:p>
          <a:p>
            <a:pPr eaLnBrk="1" hangingPunct="1">
              <a:buClr>
                <a:schemeClr val="accent3"/>
              </a:buClr>
              <a:buFont typeface="Arial" panose="020B0604020202020204" pitchFamily="34" charset="0"/>
              <a:buChar char="•"/>
            </a:pPr>
            <a:r>
              <a:rPr lang="en-AU" altLang="en-US" sz="1800" dirty="0" smtClean="0">
                <a:ea typeface="Calibri" pitchFamily="34" charset="0"/>
                <a:cs typeface="Calibri" pitchFamily="34" charset="0"/>
              </a:rPr>
              <a:t>“Traumatic event is used to refer to an event that has actually resulted in psychic injury and trauma will be used to refer to the psychic injury itself” </a:t>
            </a:r>
            <a:r>
              <a:rPr lang="en-AU" altLang="en-US" sz="1200" i="1" dirty="0" smtClean="0">
                <a:ea typeface="Calibri" pitchFamily="34" charset="0"/>
                <a:cs typeface="Calibri" pitchFamily="34" charset="0"/>
              </a:rPr>
              <a:t>(Australian Centre for Posttraumatic Mental Health)</a:t>
            </a:r>
            <a:r>
              <a:rPr lang="en-AU" altLang="en-US" sz="1800" dirty="0" smtClean="0">
                <a:ea typeface="Calibri" pitchFamily="34" charset="0"/>
                <a:cs typeface="Calibri" pitchFamily="34" charset="0"/>
              </a:rPr>
              <a:t/>
            </a:r>
            <a:br>
              <a:rPr lang="en-AU" altLang="en-US" sz="1800" dirty="0" smtClean="0">
                <a:ea typeface="Calibri" pitchFamily="34" charset="0"/>
                <a:cs typeface="Calibri" pitchFamily="34" charset="0"/>
              </a:rPr>
            </a:br>
            <a:endParaRPr lang="en-AU" altLang="en-US" sz="1800" dirty="0" smtClean="0">
              <a:ea typeface="Calibri" pitchFamily="34" charset="0"/>
              <a:cs typeface="Calibri" pitchFamily="34" charset="0"/>
            </a:endParaRPr>
          </a:p>
          <a:p>
            <a:pPr eaLnBrk="1" hangingPunct="1">
              <a:buClr>
                <a:schemeClr val="accent3"/>
              </a:buClr>
              <a:buFont typeface="Arial" panose="020B0604020202020204" pitchFamily="34" charset="0"/>
              <a:buChar char="•"/>
            </a:pPr>
            <a:r>
              <a:rPr lang="en-AU" altLang="en-US" sz="1800" dirty="0">
                <a:ea typeface="Calibri" pitchFamily="34" charset="0"/>
                <a:cs typeface="Calibri" pitchFamily="34" charset="0"/>
              </a:rPr>
              <a:t>The person was exposed to: death, threatened death, actual or threatened serious injury, or actual or threatened sexual violence, as </a:t>
            </a:r>
            <a:r>
              <a:rPr lang="en-AU" altLang="en-US" sz="1800" dirty="0" smtClean="0">
                <a:ea typeface="Calibri" pitchFamily="34" charset="0"/>
                <a:cs typeface="Calibri" pitchFamily="34" charset="0"/>
              </a:rPr>
              <a:t>follows </a:t>
            </a:r>
            <a:r>
              <a:rPr lang="en-AU" altLang="en-US" sz="1200" i="1" dirty="0" smtClean="0">
                <a:ea typeface="Calibri" pitchFamily="34" charset="0"/>
                <a:cs typeface="Calibri" pitchFamily="34" charset="0"/>
              </a:rPr>
              <a:t>(DSM-V)</a:t>
            </a:r>
            <a:r>
              <a:rPr lang="en-AU" altLang="en-US" sz="1200" dirty="0" smtClean="0">
                <a:ea typeface="Calibri" pitchFamily="34" charset="0"/>
                <a:cs typeface="Calibri" pitchFamily="34" charset="0"/>
              </a:rPr>
              <a:t>:</a:t>
            </a:r>
            <a:endParaRPr lang="en-AU" altLang="en-US" sz="1800" dirty="0" smtClean="0">
              <a:ea typeface="Calibri" pitchFamily="34" charset="0"/>
              <a:cs typeface="Calibri" pitchFamily="34" charset="0"/>
            </a:endParaRPr>
          </a:p>
          <a:p>
            <a:pPr lvl="2" eaLnBrk="1" hangingPunct="1">
              <a:buClr>
                <a:schemeClr val="accent3"/>
              </a:buClr>
              <a:buFont typeface="Arial" panose="020B0604020202020204" pitchFamily="34" charset="0"/>
              <a:buChar char="•"/>
            </a:pPr>
            <a:r>
              <a:rPr lang="en-AU" altLang="en-US" sz="1600" dirty="0" smtClean="0">
                <a:ea typeface="Calibri" pitchFamily="34" charset="0"/>
                <a:cs typeface="Calibri" pitchFamily="34" charset="0"/>
              </a:rPr>
              <a:t>Direct exposure</a:t>
            </a:r>
          </a:p>
          <a:p>
            <a:pPr lvl="2" eaLnBrk="1" hangingPunct="1">
              <a:buClr>
                <a:schemeClr val="accent3"/>
              </a:buClr>
              <a:buFont typeface="Arial" panose="020B0604020202020204" pitchFamily="34" charset="0"/>
              <a:buChar char="•"/>
            </a:pPr>
            <a:r>
              <a:rPr lang="en-AU" altLang="en-US" sz="1600" dirty="0" smtClean="0">
                <a:ea typeface="Calibri" pitchFamily="34" charset="0"/>
                <a:cs typeface="Calibri" pitchFamily="34" charset="0"/>
              </a:rPr>
              <a:t>Witnessing</a:t>
            </a:r>
            <a:r>
              <a:rPr lang="en-AU" altLang="en-US" sz="1600" dirty="0">
                <a:ea typeface="Calibri" pitchFamily="34" charset="0"/>
                <a:cs typeface="Calibri" pitchFamily="34" charset="0"/>
              </a:rPr>
              <a:t>, in </a:t>
            </a:r>
            <a:r>
              <a:rPr lang="en-AU" altLang="en-US" sz="1600" dirty="0" smtClean="0">
                <a:ea typeface="Calibri" pitchFamily="34" charset="0"/>
                <a:cs typeface="Calibri" pitchFamily="34" charset="0"/>
              </a:rPr>
              <a:t>person</a:t>
            </a:r>
          </a:p>
          <a:p>
            <a:pPr lvl="2" eaLnBrk="1" hangingPunct="1">
              <a:buClr>
                <a:schemeClr val="accent3"/>
              </a:buClr>
              <a:buFont typeface="Arial" panose="020B0604020202020204" pitchFamily="34" charset="0"/>
              <a:buChar char="•"/>
            </a:pPr>
            <a:r>
              <a:rPr lang="en-AU" sz="1600" dirty="0" smtClean="0"/>
              <a:t>Indirectly</a:t>
            </a:r>
            <a:r>
              <a:rPr lang="en-AU" sz="1600" dirty="0"/>
              <a:t>, by learning that a close relative or close friend was exposed to trauma. If the event involved actual or threatened death, it must have been violent or accidental. </a:t>
            </a:r>
            <a:endParaRPr lang="en-AU" sz="1600" dirty="0" smtClean="0"/>
          </a:p>
          <a:p>
            <a:pPr lvl="2" eaLnBrk="1" hangingPunct="1">
              <a:buClr>
                <a:schemeClr val="accent3"/>
              </a:buClr>
              <a:buFont typeface="Arial" panose="020B0604020202020204" pitchFamily="34" charset="0"/>
              <a:buChar char="•"/>
            </a:pPr>
            <a:r>
              <a:rPr lang="en-AU" sz="1600" dirty="0" smtClean="0"/>
              <a:t>Repeated </a:t>
            </a:r>
            <a:r>
              <a:rPr lang="en-AU" sz="1600" dirty="0"/>
              <a:t>or extreme indirect exposure to aversive details of the event(s), usually in the course of professional duties (e.g., first responders, collecting body parts; professionals repeatedly exposed to details of child abuse). This does not include indirect non-professional exposure through electronic media, television, movies or pictures</a:t>
            </a:r>
            <a:r>
              <a:rPr lang="en-AU" sz="1600" dirty="0" smtClean="0"/>
              <a:t>.</a:t>
            </a:r>
            <a:br>
              <a:rPr lang="en-AU" sz="1600" dirty="0" smtClean="0"/>
            </a:br>
            <a:endParaRPr lang="en-AU" altLang="en-US" sz="1600" dirty="0">
              <a:ea typeface="Calibri" pitchFamily="34" charset="0"/>
              <a:cs typeface="Calibri" pitchFamily="34" charset="0"/>
            </a:endParaRPr>
          </a:p>
          <a:p>
            <a:pPr eaLnBrk="1" hangingPunct="1">
              <a:buClr>
                <a:schemeClr val="accent3"/>
              </a:buClr>
              <a:buFont typeface="Arial" panose="020B0604020202020204" pitchFamily="34" charset="0"/>
              <a:buChar char="•"/>
            </a:pPr>
            <a:r>
              <a:rPr lang="en-US" altLang="en-US" sz="1800" dirty="0" smtClean="0">
                <a:ea typeface="Calibri" pitchFamily="34" charset="0"/>
                <a:cs typeface="Calibri" pitchFamily="34" charset="0"/>
              </a:rPr>
              <a:t>“…an event is traumatic if it is extremely upsetting and at least temporarily overwhelms the individual’s internal resources” </a:t>
            </a:r>
            <a:r>
              <a:rPr lang="en-US" altLang="en-US" sz="1200" dirty="0" smtClean="0">
                <a:ea typeface="Calibri" pitchFamily="34" charset="0"/>
                <a:cs typeface="Calibri" pitchFamily="34" charset="0"/>
              </a:rPr>
              <a:t>(</a:t>
            </a:r>
            <a:r>
              <a:rPr lang="en-US" altLang="en-US" sz="1200" i="1" dirty="0" err="1" smtClean="0">
                <a:ea typeface="Calibri" pitchFamily="34" charset="0"/>
                <a:cs typeface="Calibri" pitchFamily="34" charset="0"/>
              </a:rPr>
              <a:t>Briere</a:t>
            </a:r>
            <a:r>
              <a:rPr lang="en-US" altLang="en-US" sz="1200" i="1" dirty="0" smtClean="0">
                <a:ea typeface="Calibri" pitchFamily="34" charset="0"/>
                <a:cs typeface="Calibri" pitchFamily="34" charset="0"/>
              </a:rPr>
              <a:t> &amp; Scott, 2006)</a:t>
            </a:r>
          </a:p>
        </p:txBody>
      </p:sp>
      <p:pic>
        <p:nvPicPr>
          <p:cNvPr id="4" name="Picture 3"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335477"/>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395536" y="1484313"/>
            <a:ext cx="8434387" cy="4752999"/>
          </a:xfrm>
        </p:spPr>
        <p:txBody>
          <a:bodyPr rtlCol="0">
            <a:normAutofit lnSpcReduction="10000"/>
          </a:bodyPr>
          <a:lstStyle/>
          <a:p>
            <a:pPr marL="342900" indent="-342900" eaLnBrk="1" fontAlgn="auto" hangingPunct="1">
              <a:lnSpc>
                <a:spcPct val="80000"/>
              </a:lnSpc>
              <a:spcAft>
                <a:spcPts val="0"/>
              </a:spcAft>
              <a:buClr>
                <a:schemeClr val="accent3"/>
              </a:buClr>
              <a:buFont typeface="Arial" panose="020B0604020202020204" pitchFamily="34" charset="0"/>
              <a:buChar char="•"/>
              <a:defRPr/>
            </a:pPr>
            <a:r>
              <a:rPr lang="en-US" sz="1600" dirty="0" smtClean="0">
                <a:cs typeface="Calibri" pitchFamily="34" charset="0"/>
              </a:rPr>
              <a:t>Witnessing death squads</a:t>
            </a:r>
            <a:br>
              <a:rPr lang="en-US" sz="1600" dirty="0" smtClean="0">
                <a:cs typeface="Calibri" pitchFamily="34" charset="0"/>
              </a:rPr>
            </a:br>
            <a:endParaRPr lang="en-US" sz="1600" dirty="0" smtClean="0">
              <a:cs typeface="Calibri" pitchFamily="34" charset="0"/>
            </a:endParaRPr>
          </a:p>
          <a:p>
            <a:pPr marL="342900" indent="-342900" eaLnBrk="1" fontAlgn="auto" hangingPunct="1">
              <a:lnSpc>
                <a:spcPct val="80000"/>
              </a:lnSpc>
              <a:spcAft>
                <a:spcPts val="0"/>
              </a:spcAft>
              <a:buClr>
                <a:schemeClr val="accent3"/>
              </a:buClr>
              <a:buFont typeface="Arial" panose="020B0604020202020204" pitchFamily="34" charset="0"/>
              <a:buChar char="•"/>
              <a:defRPr/>
            </a:pPr>
            <a:r>
              <a:rPr lang="en-US" sz="1600" dirty="0" smtClean="0">
                <a:cs typeface="Calibri" pitchFamily="34" charset="0"/>
              </a:rPr>
              <a:t>Witnessing mass murder</a:t>
            </a:r>
            <a:br>
              <a:rPr lang="en-US" sz="1600" dirty="0" smtClean="0">
                <a:cs typeface="Calibri" pitchFamily="34" charset="0"/>
              </a:rPr>
            </a:br>
            <a:endParaRPr lang="en-US" sz="1600" dirty="0" smtClean="0">
              <a:cs typeface="Calibri" pitchFamily="34" charset="0"/>
            </a:endParaRPr>
          </a:p>
          <a:p>
            <a:pPr marL="342900" indent="-342900" eaLnBrk="1" fontAlgn="auto" hangingPunct="1">
              <a:lnSpc>
                <a:spcPct val="80000"/>
              </a:lnSpc>
              <a:spcAft>
                <a:spcPts val="0"/>
              </a:spcAft>
              <a:buClr>
                <a:schemeClr val="accent3"/>
              </a:buClr>
              <a:buFont typeface="Arial" panose="020B0604020202020204" pitchFamily="34" charset="0"/>
              <a:buChar char="•"/>
              <a:defRPr/>
            </a:pPr>
            <a:r>
              <a:rPr lang="en-US" sz="1600" dirty="0" smtClean="0">
                <a:cs typeface="Calibri" pitchFamily="34" charset="0"/>
              </a:rPr>
              <a:t>Torture</a:t>
            </a:r>
            <a:br>
              <a:rPr lang="en-US" sz="1600" dirty="0" smtClean="0">
                <a:cs typeface="Calibri" pitchFamily="34" charset="0"/>
              </a:rPr>
            </a:br>
            <a:endParaRPr lang="en-US" sz="1600" dirty="0" smtClean="0">
              <a:cs typeface="Calibri" pitchFamily="34" charset="0"/>
            </a:endParaRPr>
          </a:p>
          <a:p>
            <a:pPr marL="342900" indent="-342900" eaLnBrk="1" fontAlgn="auto" hangingPunct="1">
              <a:lnSpc>
                <a:spcPct val="80000"/>
              </a:lnSpc>
              <a:spcAft>
                <a:spcPts val="0"/>
              </a:spcAft>
              <a:buClr>
                <a:schemeClr val="accent3"/>
              </a:buClr>
              <a:buFont typeface="Arial" panose="020B0604020202020204" pitchFamily="34" charset="0"/>
              <a:buChar char="•"/>
              <a:defRPr/>
            </a:pPr>
            <a:r>
              <a:rPr lang="en-US" sz="1600" dirty="0" smtClean="0">
                <a:cs typeface="Calibri" pitchFamily="34" charset="0"/>
              </a:rPr>
              <a:t>Disappearances</a:t>
            </a:r>
            <a:br>
              <a:rPr lang="en-US" sz="1600" dirty="0" smtClean="0">
                <a:cs typeface="Calibri" pitchFamily="34" charset="0"/>
              </a:rPr>
            </a:br>
            <a:endParaRPr lang="en-US" sz="1600" dirty="0" smtClean="0">
              <a:cs typeface="Calibri" pitchFamily="34" charset="0"/>
            </a:endParaRPr>
          </a:p>
          <a:p>
            <a:pPr marL="342900" indent="-342900" eaLnBrk="1" fontAlgn="auto" hangingPunct="1">
              <a:lnSpc>
                <a:spcPct val="80000"/>
              </a:lnSpc>
              <a:spcAft>
                <a:spcPts val="0"/>
              </a:spcAft>
              <a:buClr>
                <a:schemeClr val="accent3"/>
              </a:buClr>
              <a:buFont typeface="Arial" panose="020B0604020202020204" pitchFamily="34" charset="0"/>
              <a:buChar char="•"/>
              <a:defRPr/>
            </a:pPr>
            <a:r>
              <a:rPr lang="en-US" sz="1600" dirty="0" smtClean="0">
                <a:cs typeface="Calibri" pitchFamily="34" charset="0"/>
              </a:rPr>
              <a:t>Forced marches</a:t>
            </a:r>
            <a:br>
              <a:rPr lang="en-US" sz="1600" dirty="0" smtClean="0">
                <a:cs typeface="Calibri" pitchFamily="34" charset="0"/>
              </a:rPr>
            </a:br>
            <a:endParaRPr lang="en-US" sz="1600" dirty="0" smtClean="0">
              <a:cs typeface="Calibri" pitchFamily="34" charset="0"/>
            </a:endParaRPr>
          </a:p>
          <a:p>
            <a:pPr marL="342900" indent="-342900" eaLnBrk="1" fontAlgn="auto" hangingPunct="1">
              <a:lnSpc>
                <a:spcPct val="80000"/>
              </a:lnSpc>
              <a:spcAft>
                <a:spcPts val="0"/>
              </a:spcAft>
              <a:buClr>
                <a:schemeClr val="accent3"/>
              </a:buClr>
              <a:buFont typeface="Arial" panose="020B0604020202020204" pitchFamily="34" charset="0"/>
              <a:buChar char="•"/>
              <a:defRPr/>
            </a:pPr>
            <a:r>
              <a:rPr lang="en-US" sz="1600" dirty="0" smtClean="0">
                <a:cs typeface="Calibri" pitchFamily="34" charset="0"/>
              </a:rPr>
              <a:t>Extreme deprivation – poverty, unsanitary conditions, lack of access to health care</a:t>
            </a:r>
            <a:br>
              <a:rPr lang="en-US" sz="1600" dirty="0" smtClean="0">
                <a:cs typeface="Calibri" pitchFamily="34" charset="0"/>
              </a:rPr>
            </a:br>
            <a:endParaRPr lang="en-US" sz="1600" dirty="0" smtClean="0">
              <a:cs typeface="Calibri" pitchFamily="34" charset="0"/>
            </a:endParaRPr>
          </a:p>
          <a:p>
            <a:pPr marL="342900" indent="-342900" eaLnBrk="1" fontAlgn="auto" hangingPunct="1">
              <a:lnSpc>
                <a:spcPct val="80000"/>
              </a:lnSpc>
              <a:spcAft>
                <a:spcPts val="0"/>
              </a:spcAft>
              <a:buClr>
                <a:schemeClr val="accent3"/>
              </a:buClr>
              <a:buFont typeface="Arial" panose="020B0604020202020204" pitchFamily="34" charset="0"/>
              <a:buChar char="•"/>
              <a:defRPr/>
            </a:pPr>
            <a:r>
              <a:rPr lang="en-US" sz="1600" dirty="0" smtClean="0">
                <a:cs typeface="Calibri" pitchFamily="34" charset="0"/>
              </a:rPr>
              <a:t>Persistent and long-term political repression, deprivation of human rights and harassment</a:t>
            </a:r>
            <a:br>
              <a:rPr lang="en-US" sz="1600" dirty="0" smtClean="0">
                <a:cs typeface="Calibri" pitchFamily="34" charset="0"/>
              </a:rPr>
            </a:br>
            <a:endParaRPr lang="en-US" sz="1600" dirty="0" smtClean="0">
              <a:cs typeface="Calibri" pitchFamily="34" charset="0"/>
            </a:endParaRPr>
          </a:p>
          <a:p>
            <a:pPr marL="342900" indent="-342900" eaLnBrk="1" fontAlgn="auto" hangingPunct="1">
              <a:lnSpc>
                <a:spcPct val="80000"/>
              </a:lnSpc>
              <a:spcAft>
                <a:spcPts val="0"/>
              </a:spcAft>
              <a:buClr>
                <a:schemeClr val="accent3"/>
              </a:buClr>
              <a:buFont typeface="Arial" panose="020B0604020202020204" pitchFamily="34" charset="0"/>
              <a:buChar char="•"/>
              <a:defRPr/>
            </a:pPr>
            <a:r>
              <a:rPr lang="en-US" sz="1600" dirty="0" smtClean="0">
                <a:cs typeface="Calibri" pitchFamily="34" charset="0"/>
              </a:rPr>
              <a:t>Removal of shelter, forced displacement from home</a:t>
            </a:r>
            <a:br>
              <a:rPr lang="en-US" sz="1600" dirty="0" smtClean="0">
                <a:cs typeface="Calibri" pitchFamily="34" charset="0"/>
              </a:rPr>
            </a:br>
            <a:endParaRPr lang="en-US" sz="1600" dirty="0" smtClean="0">
              <a:cs typeface="Calibri" pitchFamily="34" charset="0"/>
            </a:endParaRPr>
          </a:p>
          <a:p>
            <a:pPr marL="342900" indent="-342900" eaLnBrk="1" fontAlgn="auto" hangingPunct="1">
              <a:lnSpc>
                <a:spcPct val="80000"/>
              </a:lnSpc>
              <a:spcAft>
                <a:spcPts val="0"/>
              </a:spcAft>
              <a:buClr>
                <a:schemeClr val="accent3"/>
              </a:buClr>
              <a:buFont typeface="Arial" panose="020B0604020202020204" pitchFamily="34" charset="0"/>
              <a:buChar char="•"/>
              <a:defRPr/>
            </a:pPr>
            <a:r>
              <a:rPr lang="en-US" sz="1600" dirty="0" smtClean="0">
                <a:cs typeface="Calibri" pitchFamily="34" charset="0"/>
              </a:rPr>
              <a:t>Perilous flight or escape</a:t>
            </a:r>
            <a:br>
              <a:rPr lang="en-US" sz="1600" dirty="0" smtClean="0">
                <a:cs typeface="Calibri" pitchFamily="34" charset="0"/>
              </a:rPr>
            </a:br>
            <a:endParaRPr lang="en-US" sz="1600" dirty="0" smtClean="0">
              <a:cs typeface="Calibri" pitchFamily="34" charset="0"/>
            </a:endParaRPr>
          </a:p>
          <a:p>
            <a:pPr marL="342900" indent="-342900" eaLnBrk="1" fontAlgn="auto" hangingPunct="1">
              <a:lnSpc>
                <a:spcPct val="80000"/>
              </a:lnSpc>
              <a:spcAft>
                <a:spcPts val="0"/>
              </a:spcAft>
              <a:buClr>
                <a:schemeClr val="accent3"/>
              </a:buClr>
              <a:buFont typeface="Arial" panose="020B0604020202020204" pitchFamily="34" charset="0"/>
              <a:buChar char="•"/>
              <a:defRPr/>
            </a:pPr>
            <a:r>
              <a:rPr lang="en-US" sz="1600" dirty="0" smtClean="0">
                <a:cs typeface="Calibri" pitchFamily="34" charset="0"/>
              </a:rPr>
              <a:t>Separation from family members</a:t>
            </a:r>
            <a:br>
              <a:rPr lang="en-US" sz="1600" dirty="0" smtClean="0">
                <a:cs typeface="Calibri" pitchFamily="34" charset="0"/>
              </a:rPr>
            </a:br>
            <a:endParaRPr lang="en-US" sz="1600" dirty="0" smtClean="0">
              <a:cs typeface="Calibri" pitchFamily="34" charset="0"/>
            </a:endParaRPr>
          </a:p>
          <a:p>
            <a:pPr marL="342900" indent="-342900" eaLnBrk="1" fontAlgn="auto" hangingPunct="1">
              <a:lnSpc>
                <a:spcPct val="80000"/>
              </a:lnSpc>
              <a:spcAft>
                <a:spcPts val="0"/>
              </a:spcAft>
              <a:buClr>
                <a:schemeClr val="accent3"/>
              </a:buClr>
              <a:buFont typeface="Arial" panose="020B0604020202020204" pitchFamily="34" charset="0"/>
              <a:buChar char="•"/>
              <a:defRPr/>
            </a:pPr>
            <a:r>
              <a:rPr lang="en-US" sz="1600" dirty="0" smtClean="0">
                <a:cs typeface="Calibri" pitchFamily="34" charset="0"/>
              </a:rPr>
              <a:t>Refugee camp experiences – prolonged squalor, malnutrition, lack of protection</a:t>
            </a:r>
            <a:br>
              <a:rPr lang="en-US" sz="1600" dirty="0" smtClean="0">
                <a:cs typeface="Calibri" pitchFamily="34" charset="0"/>
              </a:rPr>
            </a:br>
            <a:endParaRPr lang="en-US" sz="1600" dirty="0" smtClean="0">
              <a:cs typeface="Calibri" pitchFamily="34" charset="0"/>
            </a:endParaRPr>
          </a:p>
          <a:p>
            <a:pPr marL="342900" indent="-342900" eaLnBrk="1" fontAlgn="auto" hangingPunct="1">
              <a:lnSpc>
                <a:spcPct val="80000"/>
              </a:lnSpc>
              <a:spcAft>
                <a:spcPts val="0"/>
              </a:spcAft>
              <a:buClr>
                <a:schemeClr val="accent3"/>
              </a:buClr>
              <a:buFont typeface="Arial" panose="020B0604020202020204" pitchFamily="34" charset="0"/>
              <a:buChar char="•"/>
              <a:defRPr/>
            </a:pPr>
            <a:r>
              <a:rPr lang="en-US" sz="1600" dirty="0" smtClean="0">
                <a:cs typeface="Calibri" pitchFamily="34" charset="0"/>
              </a:rPr>
              <a:t>Deprivation of education and for children, deprivation of the opportunity to play</a:t>
            </a:r>
          </a:p>
        </p:txBody>
      </p:sp>
      <p:sp>
        <p:nvSpPr>
          <p:cNvPr id="24578" name="Rectangle 2"/>
          <p:cNvSpPr>
            <a:spLocks noGrp="1" noChangeArrowheads="1"/>
          </p:cNvSpPr>
          <p:nvPr>
            <p:ph type="title"/>
          </p:nvPr>
        </p:nvSpPr>
        <p:spPr>
          <a:xfrm>
            <a:off x="179512" y="125760"/>
            <a:ext cx="8784976" cy="1143000"/>
          </a:xfrm>
        </p:spPr>
        <p:txBody>
          <a:bodyPr>
            <a:noAutofit/>
          </a:bodyPr>
          <a:lstStyle/>
          <a:p>
            <a:pPr algn="ctr" eaLnBrk="1" fontAlgn="auto" hangingPunct="1">
              <a:spcAft>
                <a:spcPts val="0"/>
              </a:spcAft>
              <a:defRPr/>
            </a:pPr>
            <a:r>
              <a:rPr lang="en-US" sz="4400" dirty="0" smtClean="0">
                <a:solidFill>
                  <a:schemeClr val="bg2">
                    <a:lumMod val="50000"/>
                  </a:schemeClr>
                </a:solidFill>
              </a:rPr>
              <a:t>Traumatic Events Characteristic Of The Refugee Experience</a:t>
            </a:r>
          </a:p>
        </p:txBody>
      </p:sp>
      <p:pic>
        <p:nvPicPr>
          <p:cNvPr id="4" name="Picture 3"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335477"/>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0090" y="404664"/>
            <a:ext cx="8229600" cy="503238"/>
          </a:xfrm>
          <a:solidFill>
            <a:schemeClr val="bg1"/>
          </a:solidFill>
        </p:spPr>
        <p:txBody>
          <a:bodyPr>
            <a:noAutofit/>
          </a:bodyPr>
          <a:lstStyle/>
          <a:p>
            <a:pPr algn="ctr" eaLnBrk="1" hangingPunct="1"/>
            <a:r>
              <a:rPr lang="en-US" sz="4400" spc="-300" dirty="0">
                <a:solidFill>
                  <a:schemeClr val="bg2">
                    <a:lumMod val="50000"/>
                  </a:schemeClr>
                </a:solidFill>
              </a:rPr>
              <a:t>Trauma</a:t>
            </a:r>
            <a:endParaRPr lang="en-AU" sz="4400" spc="-300" dirty="0">
              <a:solidFill>
                <a:schemeClr val="bg2">
                  <a:lumMod val="50000"/>
                </a:schemeClr>
              </a:solidFill>
            </a:endParaRPr>
          </a:p>
        </p:txBody>
      </p:sp>
      <p:sp>
        <p:nvSpPr>
          <p:cNvPr id="7171" name="Content Placeholder 2"/>
          <p:cNvSpPr>
            <a:spLocks noGrp="1"/>
          </p:cNvSpPr>
          <p:nvPr>
            <p:ph idx="4294967295"/>
          </p:nvPr>
        </p:nvSpPr>
        <p:spPr>
          <a:xfrm>
            <a:off x="488586" y="1412776"/>
            <a:ext cx="8229600" cy="4525963"/>
          </a:xfrm>
        </p:spPr>
        <p:txBody>
          <a:bodyPr/>
          <a:lstStyle/>
          <a:p>
            <a:pPr eaLnBrk="1" hangingPunct="1"/>
            <a:r>
              <a:rPr lang="en-US" sz="2000" dirty="0" smtClean="0">
                <a:latin typeface="Calibri" pitchFamily="34" charset="0"/>
                <a:cs typeface="Calibri" pitchFamily="34" charset="0"/>
              </a:rPr>
              <a:t>Trauma is the result of an uncontrollable, inescapable, unpredictable, overwhelming life threatening event.</a:t>
            </a:r>
          </a:p>
          <a:p>
            <a:pPr eaLnBrk="1" hangingPunct="1">
              <a:buFontTx/>
              <a:buNone/>
            </a:pPr>
            <a:endParaRPr lang="en-US" sz="2000" dirty="0" smtClean="0">
              <a:latin typeface="Calibri" pitchFamily="34" charset="0"/>
              <a:cs typeface="Calibri" pitchFamily="34" charset="0"/>
            </a:endParaRPr>
          </a:p>
          <a:p>
            <a:pPr eaLnBrk="1" hangingPunct="1"/>
            <a:r>
              <a:rPr lang="en-US" sz="2000" dirty="0" smtClean="0">
                <a:latin typeface="Calibri" pitchFamily="34" charset="0"/>
                <a:cs typeface="Calibri" pitchFamily="34" charset="0"/>
              </a:rPr>
              <a:t>Trauma can result from direct experience of an event to witnessing or hearing about an event.</a:t>
            </a:r>
          </a:p>
          <a:p>
            <a:pPr marL="0" indent="0" eaLnBrk="1" hangingPunct="1">
              <a:buNone/>
            </a:pPr>
            <a:endParaRPr lang="en-US" sz="2000" dirty="0" smtClean="0">
              <a:latin typeface="Calibri" pitchFamily="34" charset="0"/>
              <a:cs typeface="Calibri" pitchFamily="34" charset="0"/>
            </a:endParaRPr>
          </a:p>
          <a:p>
            <a:pPr eaLnBrk="1" hangingPunct="1"/>
            <a:r>
              <a:rPr lang="en-US" sz="2000" dirty="0" smtClean="0">
                <a:latin typeface="Calibri" pitchFamily="34" charset="0"/>
                <a:cs typeface="Calibri" pitchFamily="34" charset="0"/>
              </a:rPr>
              <a:t>In the general population abut 10% go on to develop severe pervasive symptoms from exposure to trauma.  This percentage is much higher in the refugee population.</a:t>
            </a:r>
          </a:p>
          <a:p>
            <a:pPr eaLnBrk="1" hangingPunct="1"/>
            <a:endParaRPr lang="en-US" sz="2000" dirty="0" smtClean="0">
              <a:latin typeface="Calibri" pitchFamily="34" charset="0"/>
              <a:cs typeface="Calibri" pitchFamily="34" charset="0"/>
            </a:endParaRPr>
          </a:p>
          <a:p>
            <a:pPr eaLnBrk="1" hangingPunct="1"/>
            <a:r>
              <a:rPr lang="en-US" sz="2000" dirty="0" smtClean="0">
                <a:latin typeface="Calibri" pitchFamily="34" charset="0"/>
                <a:cs typeface="Calibri" pitchFamily="34" charset="0"/>
              </a:rPr>
              <a:t>Refugee trauma results in profound discontinuity and loss in all spheres of life</a:t>
            </a:r>
            <a:endParaRPr lang="en-AU" sz="2000" dirty="0" smtClean="0">
              <a:latin typeface="Calibri" pitchFamily="34" charset="0"/>
              <a:cs typeface="Calibri" pitchFamily="34" charset="0"/>
            </a:endParaRPr>
          </a:p>
          <a:p>
            <a:pPr eaLnBrk="1" hangingPunct="1">
              <a:buFontTx/>
              <a:buNone/>
            </a:pPr>
            <a:r>
              <a:rPr lang="en-US" sz="2000" dirty="0" smtClean="0">
                <a:latin typeface="Century Gothic" pitchFamily="34" charset="0"/>
              </a:rPr>
              <a:t>	</a:t>
            </a:r>
            <a:r>
              <a:rPr lang="en-US" sz="1600" dirty="0" smtClean="0">
                <a:latin typeface="Calibri" panose="020F0502020204030204" pitchFamily="34" charset="0"/>
                <a:cs typeface="Calibri" panose="020F0502020204030204" pitchFamily="34" charset="0"/>
              </a:rPr>
              <a:t>(complex trauma – prolonged events rather than single event)</a:t>
            </a:r>
          </a:p>
        </p:txBody>
      </p:sp>
      <p:sp>
        <p:nvSpPr>
          <p:cNvPr id="7172" name="Text Box 4"/>
          <p:cNvSpPr txBox="1">
            <a:spLocks noChangeArrowheads="1"/>
          </p:cNvSpPr>
          <p:nvPr/>
        </p:nvSpPr>
        <p:spPr bwMode="auto">
          <a:xfrm>
            <a:off x="8027988" y="6165850"/>
            <a:ext cx="720725"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t>© FASSTT</a:t>
            </a:r>
          </a:p>
        </p:txBody>
      </p:sp>
      <p:pic>
        <p:nvPicPr>
          <p:cNvPr id="5" name="Picture 4"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829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08088"/>
            <a:ext cx="8362950" cy="4524375"/>
          </a:xfrm>
        </p:spPr>
        <p:txBody>
          <a:bodyPr>
            <a:normAutofit fontScale="77500" lnSpcReduction="20000"/>
          </a:bodyPr>
          <a:lstStyle/>
          <a:p>
            <a:pPr marL="274320" indent="-274320" defTabSz="914363" eaLnBrk="1" fontAlgn="auto" hangingPunct="1">
              <a:lnSpc>
                <a:spcPct val="150000"/>
              </a:lnSpc>
              <a:spcAft>
                <a:spcPts val="0"/>
              </a:spcAft>
              <a:buFont typeface="Wingdings 2"/>
              <a:buChar char=""/>
              <a:defRPr/>
            </a:pPr>
            <a:r>
              <a:rPr lang="en-US" sz="2800" dirty="0" smtClean="0"/>
              <a:t>Overview </a:t>
            </a:r>
          </a:p>
          <a:p>
            <a:pPr marL="274320" indent="-274320" defTabSz="914363" eaLnBrk="1" fontAlgn="auto" hangingPunct="1">
              <a:lnSpc>
                <a:spcPct val="150000"/>
              </a:lnSpc>
              <a:spcAft>
                <a:spcPts val="0"/>
              </a:spcAft>
              <a:buFont typeface="Wingdings 2"/>
              <a:buChar char=""/>
              <a:defRPr/>
            </a:pPr>
            <a:r>
              <a:rPr lang="en-US" sz="2800" dirty="0" smtClean="0"/>
              <a:t>Definitions and Important Terms </a:t>
            </a:r>
          </a:p>
          <a:p>
            <a:pPr marL="274320" indent="-274320" defTabSz="914363" eaLnBrk="1" fontAlgn="auto" hangingPunct="1">
              <a:lnSpc>
                <a:spcPct val="150000"/>
              </a:lnSpc>
              <a:spcAft>
                <a:spcPts val="0"/>
              </a:spcAft>
              <a:buFont typeface="Wingdings 2"/>
              <a:buChar char=""/>
              <a:defRPr/>
            </a:pPr>
            <a:r>
              <a:rPr lang="en-US" sz="2800" dirty="0" smtClean="0"/>
              <a:t>Understanding The Refugee Experience</a:t>
            </a:r>
          </a:p>
          <a:p>
            <a:pPr marL="274320" indent="-274320" defTabSz="914363" eaLnBrk="1" fontAlgn="auto" hangingPunct="1">
              <a:lnSpc>
                <a:spcPct val="150000"/>
              </a:lnSpc>
              <a:spcAft>
                <a:spcPts val="0"/>
              </a:spcAft>
              <a:buFont typeface="Wingdings 2"/>
              <a:buChar char=""/>
              <a:defRPr/>
            </a:pPr>
            <a:r>
              <a:rPr lang="en-US" sz="2800" dirty="0" smtClean="0"/>
              <a:t>Australia’s Humanitarian Program </a:t>
            </a:r>
          </a:p>
          <a:p>
            <a:pPr marL="274320" indent="-274320" defTabSz="914363" eaLnBrk="1" fontAlgn="auto" hangingPunct="1">
              <a:lnSpc>
                <a:spcPct val="150000"/>
              </a:lnSpc>
              <a:spcAft>
                <a:spcPts val="0"/>
              </a:spcAft>
              <a:buFont typeface="Wingdings 2"/>
              <a:buChar char=""/>
              <a:defRPr/>
            </a:pPr>
            <a:r>
              <a:rPr lang="en-US" sz="2800" dirty="0" smtClean="0"/>
              <a:t>Impact Of Torture And Trauma</a:t>
            </a:r>
          </a:p>
          <a:p>
            <a:pPr marL="274320" indent="-274320" defTabSz="914363" eaLnBrk="1" fontAlgn="auto" hangingPunct="1">
              <a:lnSpc>
                <a:spcPct val="150000"/>
              </a:lnSpc>
              <a:spcAft>
                <a:spcPts val="0"/>
              </a:spcAft>
              <a:buFont typeface="Wingdings 2"/>
              <a:buChar char=""/>
              <a:defRPr/>
            </a:pPr>
            <a:r>
              <a:rPr lang="en-US" sz="2800" dirty="0" smtClean="0"/>
              <a:t>The Settlement Process: Impact On Survivors Of Torture And Trauma</a:t>
            </a:r>
          </a:p>
          <a:p>
            <a:pPr marL="274320" indent="-274320" defTabSz="914363" eaLnBrk="1" fontAlgn="auto" hangingPunct="1">
              <a:lnSpc>
                <a:spcPct val="150000"/>
              </a:lnSpc>
              <a:spcAft>
                <a:spcPts val="0"/>
              </a:spcAft>
              <a:buFont typeface="Wingdings 2"/>
              <a:buChar char=""/>
              <a:defRPr/>
            </a:pPr>
            <a:r>
              <a:rPr lang="en-US" sz="2800" dirty="0" smtClean="0"/>
              <a:t>Effects Of Trauma </a:t>
            </a:r>
          </a:p>
          <a:p>
            <a:pPr marL="274320" indent="-274320" defTabSz="914363" eaLnBrk="1" fontAlgn="auto" hangingPunct="1">
              <a:lnSpc>
                <a:spcPct val="150000"/>
              </a:lnSpc>
              <a:spcAft>
                <a:spcPts val="0"/>
              </a:spcAft>
              <a:buFont typeface="Wingdings 2"/>
              <a:buChar char=""/>
              <a:defRPr/>
            </a:pPr>
            <a:r>
              <a:rPr lang="en-US" sz="2800" dirty="0" smtClean="0"/>
              <a:t>The </a:t>
            </a:r>
            <a:r>
              <a:rPr lang="en-US" sz="2800" dirty="0"/>
              <a:t>I</a:t>
            </a:r>
            <a:r>
              <a:rPr lang="en-US" sz="2800" dirty="0" smtClean="0"/>
              <a:t>ncidental Counsellor</a:t>
            </a:r>
          </a:p>
          <a:p>
            <a:pPr marL="274320" indent="-274320" defTabSz="914363" eaLnBrk="1" fontAlgn="auto" hangingPunct="1">
              <a:lnSpc>
                <a:spcPct val="150000"/>
              </a:lnSpc>
              <a:spcAft>
                <a:spcPts val="0"/>
              </a:spcAft>
              <a:buFont typeface="Wingdings 2"/>
              <a:buChar char=""/>
              <a:defRPr/>
            </a:pPr>
            <a:endParaRPr lang="en-US" sz="2800" dirty="0"/>
          </a:p>
        </p:txBody>
      </p:sp>
      <p:sp>
        <p:nvSpPr>
          <p:cNvPr id="3" name="Title 2"/>
          <p:cNvSpPr>
            <a:spLocks noGrp="1"/>
          </p:cNvSpPr>
          <p:nvPr>
            <p:ph type="title"/>
          </p:nvPr>
        </p:nvSpPr>
        <p:spPr>
          <a:xfrm>
            <a:off x="179512" y="32405"/>
            <a:ext cx="8784976" cy="1143000"/>
          </a:xfrm>
        </p:spPr>
        <p:txBody>
          <a:bodyPr/>
          <a:lstStyle/>
          <a:p>
            <a:pPr algn="ctr">
              <a:defRPr/>
            </a:pPr>
            <a:r>
              <a:rPr lang="en-AU" sz="4400" spc="-300" dirty="0" smtClean="0">
                <a:solidFill>
                  <a:schemeClr val="bg2">
                    <a:lumMod val="50000"/>
                  </a:schemeClr>
                </a:solidFill>
              </a:rPr>
              <a:t>Session  Outline</a:t>
            </a:r>
            <a:endParaRPr lang="en-AU" sz="4400" spc="-300" dirty="0">
              <a:solidFill>
                <a:schemeClr val="bg2">
                  <a:lumMod val="50000"/>
                </a:schemeClr>
              </a:solidFill>
            </a:endParaRPr>
          </a:p>
        </p:txBody>
      </p:sp>
      <p:pic>
        <p:nvPicPr>
          <p:cNvPr id="4" name="Picture 3"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6"/>
          <p:cNvSpPr>
            <a:spLocks noGrp="1"/>
          </p:cNvSpPr>
          <p:nvPr>
            <p:ph idx="1"/>
          </p:nvPr>
        </p:nvSpPr>
        <p:spPr>
          <a:xfrm>
            <a:off x="250825" y="1124744"/>
            <a:ext cx="8641655" cy="4781550"/>
          </a:xfrm>
        </p:spPr>
        <p:txBody>
          <a:bodyPr/>
          <a:lstStyle/>
          <a:p>
            <a:pPr eaLnBrk="1" hangingPunct="1">
              <a:buClr>
                <a:schemeClr val="accent3"/>
              </a:buClr>
              <a:buFont typeface="Arial" panose="020B0604020202020204" pitchFamily="34" charset="0"/>
              <a:buChar char="•"/>
            </a:pPr>
            <a:r>
              <a:rPr lang="en-US" altLang="en-US" sz="2100" dirty="0" smtClean="0"/>
              <a:t>“In many cases… </a:t>
            </a:r>
            <a:r>
              <a:rPr lang="en-US" altLang="en-US" sz="2100" b="1" dirty="0" smtClean="0"/>
              <a:t>sustained and/or repeated traumatic events are of human design</a:t>
            </a:r>
            <a:r>
              <a:rPr lang="en-US" altLang="en-US" sz="2100" dirty="0" smtClean="0"/>
              <a:t>, intended to leave the victim fearing, and feeling helpless to prevent recurrence.”</a:t>
            </a:r>
          </a:p>
          <a:p>
            <a:pPr lvl="2" eaLnBrk="1" hangingPunct="1">
              <a:buClr>
                <a:schemeClr val="accent3"/>
              </a:buClr>
              <a:buFont typeface="Arial" panose="020B0604020202020204" pitchFamily="34" charset="0"/>
              <a:buChar char="•"/>
            </a:pPr>
            <a:r>
              <a:rPr lang="en-US" altLang="en-US" dirty="0" smtClean="0"/>
              <a:t>E.g. Childhood physical or sexual abuse, domestic violence, incarceration as a prisoner of war, torture and the refugee experience.</a:t>
            </a:r>
          </a:p>
          <a:p>
            <a:pPr eaLnBrk="1" hangingPunct="1">
              <a:buClr>
                <a:schemeClr val="accent3"/>
              </a:buClr>
              <a:buFont typeface="Arial" panose="020B0604020202020204" pitchFamily="34" charset="0"/>
              <a:buChar char="•"/>
            </a:pPr>
            <a:endParaRPr lang="en-US" altLang="en-US" sz="2100" dirty="0" smtClean="0"/>
          </a:p>
          <a:p>
            <a:pPr eaLnBrk="1" hangingPunct="1">
              <a:buClr>
                <a:schemeClr val="accent3"/>
              </a:buClr>
              <a:buFont typeface="Arial" panose="020B0604020202020204" pitchFamily="34" charset="0"/>
              <a:buChar char="•"/>
            </a:pPr>
            <a:r>
              <a:rPr lang="en-AU" altLang="en-US" sz="2100" dirty="0" smtClean="0"/>
              <a:t>Where adults (</a:t>
            </a:r>
            <a:r>
              <a:rPr lang="en-AU" altLang="en-US" sz="2100" i="1" dirty="0" smtClean="0"/>
              <a:t>and young people)</a:t>
            </a:r>
            <a:r>
              <a:rPr lang="en-AU" altLang="en-US" sz="2100" dirty="0" smtClean="0"/>
              <a:t> have developed PTSD </a:t>
            </a:r>
            <a:r>
              <a:rPr lang="en-AU" altLang="en-US" sz="2100" b="1" dirty="0" smtClean="0"/>
              <a:t>and associated features </a:t>
            </a:r>
            <a:r>
              <a:rPr lang="en-AU" altLang="en-US" sz="2100" dirty="0" smtClean="0"/>
              <a:t>following exposure to prolonged and/or severe traumatic events, we need to provide more time to establish a trusting therapeutic alliance (relationship), more attention to teaching emotional regulation skills, and a gradual approach to exposure therapy may be required.</a:t>
            </a:r>
          </a:p>
          <a:p>
            <a:pPr eaLnBrk="1" hangingPunct="1">
              <a:buClr>
                <a:schemeClr val="accent3"/>
              </a:buClr>
              <a:buFont typeface="Arial" panose="020B0604020202020204" pitchFamily="34" charset="0"/>
              <a:buChar char="•"/>
            </a:pPr>
            <a:endParaRPr lang="en-AU" altLang="en-US" sz="2100" dirty="0"/>
          </a:p>
          <a:p>
            <a:pPr marL="109537" indent="0" algn="r" eaLnBrk="1" hangingPunct="1">
              <a:buClr>
                <a:schemeClr val="accent3"/>
              </a:buClr>
              <a:buNone/>
            </a:pPr>
            <a:r>
              <a:rPr lang="en-AU" altLang="en-US" sz="1200" i="1" dirty="0" smtClean="0"/>
              <a:t>(Australian Centre for Post-Traumatic Mental Health)</a:t>
            </a:r>
            <a:endParaRPr lang="en-AU" altLang="en-US" sz="1200" b="1" i="1" dirty="0" smtClean="0"/>
          </a:p>
        </p:txBody>
      </p:sp>
      <p:sp>
        <p:nvSpPr>
          <p:cNvPr id="25604" name="Title 2"/>
          <p:cNvSpPr>
            <a:spLocks noGrp="1"/>
          </p:cNvSpPr>
          <p:nvPr>
            <p:ph type="title"/>
          </p:nvPr>
        </p:nvSpPr>
        <p:spPr>
          <a:xfrm>
            <a:off x="20832" y="27566"/>
            <a:ext cx="9123167" cy="881154"/>
          </a:xfrm>
        </p:spPr>
        <p:txBody>
          <a:bodyPr/>
          <a:lstStyle/>
          <a:p>
            <a:pPr algn="ctr" eaLnBrk="1" fontAlgn="auto" hangingPunct="1">
              <a:spcAft>
                <a:spcPts val="0"/>
              </a:spcAft>
              <a:defRPr/>
            </a:pPr>
            <a:r>
              <a:rPr lang="en-AU" sz="4400" dirty="0" smtClean="0">
                <a:solidFill>
                  <a:schemeClr val="bg2">
                    <a:lumMod val="50000"/>
                  </a:schemeClr>
                </a:solidFill>
              </a:rPr>
              <a:t>Complex Trauma</a:t>
            </a:r>
          </a:p>
        </p:txBody>
      </p:sp>
      <p:pic>
        <p:nvPicPr>
          <p:cNvPr id="4" name="Picture 3"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335477"/>
            <a:ext cx="1440160" cy="522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5"/>
          <p:cNvSpPr>
            <a:spLocks noGrp="1"/>
          </p:cNvSpPr>
          <p:nvPr>
            <p:ph sz="half" idx="1"/>
          </p:nvPr>
        </p:nvSpPr>
        <p:spPr>
          <a:xfrm>
            <a:off x="900113" y="1524000"/>
            <a:ext cx="3816350" cy="4664075"/>
          </a:xfrm>
        </p:spPr>
        <p:txBody>
          <a:bodyPr/>
          <a:lstStyle/>
          <a:p>
            <a:pPr indent="-282575" eaLnBrk="1" hangingPunct="1">
              <a:lnSpc>
                <a:spcPct val="160000"/>
              </a:lnSpc>
              <a:buClr>
                <a:schemeClr val="accent3"/>
              </a:buClr>
              <a:buSzPct val="80000"/>
              <a:buFont typeface="Wingdings 2" pitchFamily="18" charset="2"/>
              <a:buChar char=""/>
            </a:pPr>
            <a:r>
              <a:rPr lang="en-AU" altLang="en-US" sz="1800" dirty="0" smtClean="0">
                <a:latin typeface="Arial" charset="0"/>
                <a:cs typeface="Arial" charset="0"/>
              </a:rPr>
              <a:t>Sleeping problems</a:t>
            </a:r>
          </a:p>
          <a:p>
            <a:pPr indent="-282575" eaLnBrk="1" hangingPunct="1">
              <a:lnSpc>
                <a:spcPct val="160000"/>
              </a:lnSpc>
              <a:buClr>
                <a:schemeClr val="accent3"/>
              </a:buClr>
              <a:buSzPct val="80000"/>
              <a:buFont typeface="Wingdings 2" pitchFamily="18" charset="2"/>
              <a:buChar char=""/>
            </a:pPr>
            <a:r>
              <a:rPr lang="en-AU" altLang="en-US" sz="1800" dirty="0" smtClean="0">
                <a:latin typeface="Arial" charset="0"/>
                <a:cs typeface="Arial" charset="0"/>
              </a:rPr>
              <a:t>Headaches</a:t>
            </a:r>
          </a:p>
          <a:p>
            <a:pPr indent="-282575" eaLnBrk="1" hangingPunct="1">
              <a:lnSpc>
                <a:spcPct val="160000"/>
              </a:lnSpc>
              <a:buClr>
                <a:schemeClr val="accent3"/>
              </a:buClr>
              <a:buSzPct val="80000"/>
              <a:buFont typeface="Wingdings 2" pitchFamily="18" charset="2"/>
              <a:buChar char=""/>
            </a:pPr>
            <a:r>
              <a:rPr lang="en-AU" altLang="en-US" sz="1800" dirty="0" smtClean="0">
                <a:latin typeface="Arial" charset="0"/>
                <a:cs typeface="Arial" charset="0"/>
              </a:rPr>
              <a:t>Stomach aches or other bodily pains</a:t>
            </a:r>
          </a:p>
          <a:p>
            <a:pPr indent="-282575" eaLnBrk="1" hangingPunct="1">
              <a:lnSpc>
                <a:spcPct val="160000"/>
              </a:lnSpc>
              <a:buClr>
                <a:schemeClr val="accent3"/>
              </a:buClr>
              <a:buSzPct val="80000"/>
              <a:buFont typeface="Wingdings 2" pitchFamily="18" charset="2"/>
              <a:buChar char=""/>
            </a:pPr>
            <a:r>
              <a:rPr lang="en-AU" altLang="en-US" sz="1800" dirty="0" smtClean="0">
                <a:latin typeface="Arial" charset="0"/>
                <a:cs typeface="Arial" charset="0"/>
              </a:rPr>
              <a:t>Reluctance to talk about past experiences</a:t>
            </a:r>
          </a:p>
          <a:p>
            <a:pPr indent="-282575" eaLnBrk="1" hangingPunct="1">
              <a:lnSpc>
                <a:spcPct val="160000"/>
              </a:lnSpc>
              <a:buClr>
                <a:schemeClr val="accent3"/>
              </a:buClr>
              <a:buSzPct val="80000"/>
              <a:buFont typeface="Wingdings 2" pitchFamily="18" charset="2"/>
              <a:buChar char=""/>
            </a:pPr>
            <a:r>
              <a:rPr lang="en-AU" altLang="en-US" sz="1800" dirty="0" smtClean="0">
                <a:latin typeface="Arial" charset="0"/>
                <a:cs typeface="Arial" charset="0"/>
              </a:rPr>
              <a:t>Becoming very demanding</a:t>
            </a:r>
          </a:p>
          <a:p>
            <a:pPr indent="-282575" eaLnBrk="1" hangingPunct="1">
              <a:lnSpc>
                <a:spcPct val="160000"/>
              </a:lnSpc>
              <a:buClr>
                <a:schemeClr val="accent3"/>
              </a:buClr>
              <a:buSzPct val="80000"/>
              <a:buFont typeface="Wingdings 2" pitchFamily="18" charset="2"/>
              <a:buChar char=""/>
            </a:pPr>
            <a:r>
              <a:rPr lang="en-AU" altLang="en-US" sz="1800" dirty="0" smtClean="0">
                <a:latin typeface="Arial" charset="0"/>
                <a:cs typeface="Arial" charset="0"/>
              </a:rPr>
              <a:t>Stealing or hoarding of food, books or clothing</a:t>
            </a:r>
          </a:p>
          <a:p>
            <a:pPr indent="-282575" eaLnBrk="1" hangingPunct="1">
              <a:lnSpc>
                <a:spcPct val="160000"/>
              </a:lnSpc>
              <a:buClr>
                <a:schemeClr val="accent3"/>
              </a:buClr>
              <a:buSzPct val="80000"/>
              <a:buFont typeface="Wingdings 2" pitchFamily="18" charset="2"/>
              <a:buChar char=""/>
            </a:pPr>
            <a:endParaRPr lang="en-US" altLang="en-US" sz="1800" dirty="0" smtClean="0"/>
          </a:p>
        </p:txBody>
      </p:sp>
      <p:sp>
        <p:nvSpPr>
          <p:cNvPr id="29699" name="Text Placeholder 4"/>
          <p:cNvSpPr>
            <a:spLocks noGrp="1"/>
          </p:cNvSpPr>
          <p:nvPr>
            <p:ph sz="half" idx="2"/>
          </p:nvPr>
        </p:nvSpPr>
        <p:spPr>
          <a:xfrm>
            <a:off x="4500563" y="1484313"/>
            <a:ext cx="3960812" cy="4664075"/>
          </a:xfrm>
        </p:spPr>
        <p:txBody>
          <a:bodyPr/>
          <a:lstStyle/>
          <a:p>
            <a:pPr indent="-282575" eaLnBrk="1" hangingPunct="1">
              <a:lnSpc>
                <a:spcPct val="200000"/>
              </a:lnSpc>
              <a:buClr>
                <a:schemeClr val="accent3"/>
              </a:buClr>
              <a:buSzPct val="80000"/>
              <a:buFont typeface="Wingdings 2" pitchFamily="18" charset="2"/>
              <a:buChar char=""/>
            </a:pPr>
            <a:r>
              <a:rPr lang="en-AU" altLang="en-US" sz="1800" dirty="0" smtClean="0">
                <a:latin typeface="Arial" charset="0"/>
                <a:cs typeface="Arial" charset="0"/>
              </a:rPr>
              <a:t>Eating too little or too much/fussy eating</a:t>
            </a:r>
          </a:p>
          <a:p>
            <a:pPr indent="-282575" eaLnBrk="1" hangingPunct="1">
              <a:lnSpc>
                <a:spcPct val="200000"/>
              </a:lnSpc>
              <a:buClr>
                <a:schemeClr val="accent3"/>
              </a:buClr>
              <a:buSzPct val="80000"/>
              <a:buFont typeface="Wingdings 2" pitchFamily="18" charset="2"/>
              <a:buChar char=""/>
            </a:pPr>
            <a:r>
              <a:rPr lang="en-AU" altLang="en-US" sz="1800" dirty="0" smtClean="0">
                <a:latin typeface="Arial" charset="0"/>
                <a:cs typeface="Arial" charset="0"/>
              </a:rPr>
              <a:t>Increased or decreased weight</a:t>
            </a:r>
          </a:p>
          <a:p>
            <a:pPr indent="-282575" eaLnBrk="1" hangingPunct="1">
              <a:lnSpc>
                <a:spcPct val="200000"/>
              </a:lnSpc>
              <a:buClr>
                <a:schemeClr val="accent3"/>
              </a:buClr>
              <a:buSzPct val="80000"/>
              <a:buFont typeface="Wingdings 2" pitchFamily="18" charset="2"/>
              <a:buChar char=""/>
            </a:pPr>
            <a:r>
              <a:rPr lang="en-AU" altLang="en-US" sz="1800" dirty="0" smtClean="0">
                <a:latin typeface="Arial" charset="0"/>
                <a:cs typeface="Arial" charset="0"/>
              </a:rPr>
              <a:t>Aggressive behaviour</a:t>
            </a:r>
          </a:p>
          <a:p>
            <a:pPr indent="-282575" eaLnBrk="1" hangingPunct="1">
              <a:lnSpc>
                <a:spcPct val="200000"/>
              </a:lnSpc>
              <a:buClr>
                <a:schemeClr val="accent3"/>
              </a:buClr>
              <a:buSzPct val="80000"/>
              <a:buFont typeface="Wingdings 2" pitchFamily="18" charset="2"/>
              <a:buChar char=""/>
            </a:pPr>
            <a:r>
              <a:rPr lang="en-AU" altLang="en-US" sz="1800" dirty="0" smtClean="0">
                <a:latin typeface="Arial" charset="0"/>
                <a:cs typeface="Arial" charset="0"/>
              </a:rPr>
              <a:t>Excessive shyness or avoiding other people</a:t>
            </a:r>
          </a:p>
          <a:p>
            <a:pPr indent="-282575" eaLnBrk="1" hangingPunct="1">
              <a:lnSpc>
                <a:spcPct val="200000"/>
              </a:lnSpc>
              <a:buClr>
                <a:schemeClr val="accent3"/>
              </a:buClr>
              <a:buSzPct val="80000"/>
              <a:buFont typeface="Wingdings 2" pitchFamily="18" charset="2"/>
              <a:buChar char=""/>
            </a:pPr>
            <a:r>
              <a:rPr lang="en-AU" altLang="en-US" sz="1800" dirty="0" smtClean="0">
                <a:latin typeface="Arial" charset="0"/>
                <a:cs typeface="Arial" charset="0"/>
              </a:rPr>
              <a:t>Overly protective of children</a:t>
            </a:r>
          </a:p>
          <a:p>
            <a:pPr indent="-282575" eaLnBrk="1" hangingPunct="1">
              <a:lnSpc>
                <a:spcPct val="200000"/>
              </a:lnSpc>
              <a:buClr>
                <a:schemeClr val="accent3"/>
              </a:buClr>
              <a:buSzPct val="80000"/>
              <a:buFont typeface="Wingdings 2" pitchFamily="18" charset="2"/>
              <a:buChar char=""/>
            </a:pPr>
            <a:r>
              <a:rPr lang="en-AU" altLang="en-US" sz="1800" dirty="0" smtClean="0">
                <a:latin typeface="Arial" charset="0"/>
                <a:cs typeface="Arial" charset="0"/>
              </a:rPr>
              <a:t>Irritability or outbursts of anger</a:t>
            </a:r>
            <a:endParaRPr lang="en-US" altLang="en-US" sz="1800" dirty="0" smtClean="0">
              <a:latin typeface="Arial" charset="0"/>
              <a:cs typeface="Arial" charset="0"/>
            </a:endParaRPr>
          </a:p>
        </p:txBody>
      </p:sp>
      <p:sp>
        <p:nvSpPr>
          <p:cNvPr id="6" name="Title 3"/>
          <p:cNvSpPr txBox="1">
            <a:spLocks/>
          </p:cNvSpPr>
          <p:nvPr/>
        </p:nvSpPr>
        <p:spPr>
          <a:xfrm>
            <a:off x="611560" y="44624"/>
            <a:ext cx="8064896" cy="1152128"/>
          </a:xfrm>
          <a:prstGeom prst="rect">
            <a:avLst/>
          </a:prstGeom>
        </p:spPr>
        <p:txBody>
          <a:bodyPr anchor="ctr">
            <a:normAutofit fontScale="975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hangingPunct="1">
              <a:defRPr/>
            </a:pPr>
            <a:r>
              <a:rPr lang="en-AU" sz="3700" dirty="0" smtClean="0">
                <a:solidFill>
                  <a:schemeClr val="bg2">
                    <a:lumMod val="50000"/>
                  </a:schemeClr>
                </a:solidFill>
                <a:latin typeface="Arial" pitchFamily="34" charset="0"/>
                <a:cs typeface="Arial" pitchFamily="34" charset="0"/>
              </a:rPr>
              <a:t>Signs To Look For</a:t>
            </a:r>
            <a:r>
              <a:rPr lang="en-AU" dirty="0" smtClean="0">
                <a:latin typeface="Arial" pitchFamily="34" charset="0"/>
                <a:cs typeface="Arial" pitchFamily="34" charset="0"/>
              </a:rPr>
              <a:t/>
            </a:r>
            <a:br>
              <a:rPr lang="en-AU" dirty="0" smtClean="0">
                <a:latin typeface="Arial" pitchFamily="34" charset="0"/>
                <a:cs typeface="Arial" pitchFamily="34" charset="0"/>
              </a:rPr>
            </a:br>
            <a:r>
              <a:rPr lang="en-AU" sz="1800" i="1" dirty="0" smtClean="0">
                <a:latin typeface="Arial" pitchFamily="34" charset="0"/>
                <a:cs typeface="Arial" pitchFamily="34" charset="0"/>
              </a:rPr>
              <a:t>These Can Be Observed Or Disclosed</a:t>
            </a:r>
            <a:endParaRPr lang="en-US" sz="1800" i="1" dirty="0" smtClean="0">
              <a:latin typeface="Arial" pitchFamily="34" charset="0"/>
              <a:cs typeface="Arial" pitchFamily="34" charset="0"/>
            </a:endParaRPr>
          </a:p>
        </p:txBody>
      </p:sp>
      <p:pic>
        <p:nvPicPr>
          <p:cNvPr id="5" name="Picture 4"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335477"/>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idx="4294967295"/>
          </p:nvPr>
        </p:nvSpPr>
        <p:spPr>
          <a:xfrm>
            <a:off x="683568" y="44624"/>
            <a:ext cx="7776864" cy="1296144"/>
          </a:xfrm>
        </p:spPr>
        <p:txBody>
          <a:bodyPr>
            <a:normAutofit/>
          </a:bodyPr>
          <a:lstStyle/>
          <a:p>
            <a:pPr algn="ctr" eaLnBrk="1" hangingPunct="1">
              <a:defRPr/>
            </a:pPr>
            <a:r>
              <a:rPr lang="en-AU" sz="3600" dirty="0" smtClean="0">
                <a:solidFill>
                  <a:schemeClr val="bg2">
                    <a:lumMod val="50000"/>
                  </a:schemeClr>
                </a:solidFill>
                <a:latin typeface="Arial" pitchFamily="34" charset="0"/>
                <a:cs typeface="Arial" pitchFamily="34" charset="0"/>
              </a:rPr>
              <a:t>Signs To Look For </a:t>
            </a:r>
            <a:r>
              <a:rPr lang="en-AU" sz="3600" dirty="0" err="1" smtClean="0">
                <a:solidFill>
                  <a:schemeClr val="bg2">
                    <a:lumMod val="50000"/>
                  </a:schemeClr>
                </a:solidFill>
                <a:latin typeface="Arial" pitchFamily="34" charset="0"/>
                <a:cs typeface="Arial" pitchFamily="34" charset="0"/>
              </a:rPr>
              <a:t>Cont</a:t>
            </a:r>
            <a:r>
              <a:rPr lang="en-AU" dirty="0" smtClean="0">
                <a:latin typeface="Arial" pitchFamily="34" charset="0"/>
                <a:cs typeface="Arial" pitchFamily="34" charset="0"/>
              </a:rPr>
              <a:t/>
            </a:r>
            <a:br>
              <a:rPr lang="en-AU" dirty="0" smtClean="0">
                <a:latin typeface="Arial" pitchFamily="34" charset="0"/>
                <a:cs typeface="Arial" pitchFamily="34" charset="0"/>
              </a:rPr>
            </a:br>
            <a:r>
              <a:rPr lang="en-AU" sz="1800" i="1" dirty="0" smtClean="0">
                <a:latin typeface="Arial" pitchFamily="34" charset="0"/>
                <a:cs typeface="Arial" pitchFamily="34" charset="0"/>
              </a:rPr>
              <a:t>These Can Be Observed Or Disclosed</a:t>
            </a:r>
            <a:endParaRPr lang="en-US" sz="1800" i="1" dirty="0" smtClean="0">
              <a:latin typeface="Arial" pitchFamily="34" charset="0"/>
              <a:cs typeface="Arial" pitchFamily="34" charset="0"/>
            </a:endParaRPr>
          </a:p>
        </p:txBody>
      </p:sp>
      <p:sp>
        <p:nvSpPr>
          <p:cNvPr id="30723" name="Content Placeholder 5"/>
          <p:cNvSpPr>
            <a:spLocks noGrp="1"/>
          </p:cNvSpPr>
          <p:nvPr>
            <p:ph sz="half" idx="4294967295"/>
          </p:nvPr>
        </p:nvSpPr>
        <p:spPr>
          <a:xfrm>
            <a:off x="755650" y="1484313"/>
            <a:ext cx="3816350" cy="4664075"/>
          </a:xfrm>
        </p:spPr>
        <p:txBody>
          <a:bodyPr/>
          <a:lstStyle/>
          <a:p>
            <a:pPr indent="-282575" eaLnBrk="1" hangingPunct="1">
              <a:lnSpc>
                <a:spcPct val="190000"/>
              </a:lnSpc>
              <a:buClr>
                <a:schemeClr val="accent3"/>
              </a:buClr>
              <a:buSzPct val="80000"/>
              <a:buFont typeface="Wingdings 2" pitchFamily="18" charset="2"/>
              <a:buChar char=""/>
            </a:pPr>
            <a:r>
              <a:rPr lang="en-AU" altLang="en-US" sz="1800" dirty="0" smtClean="0">
                <a:latin typeface="Arial" charset="0"/>
                <a:cs typeface="Arial" charset="0"/>
              </a:rPr>
              <a:t>Accident-prone</a:t>
            </a:r>
          </a:p>
          <a:p>
            <a:pPr indent="-282575" eaLnBrk="1" hangingPunct="1">
              <a:lnSpc>
                <a:spcPct val="190000"/>
              </a:lnSpc>
              <a:buClr>
                <a:schemeClr val="accent3"/>
              </a:buClr>
              <a:buSzPct val="80000"/>
              <a:buFont typeface="Wingdings 2" pitchFamily="18" charset="2"/>
              <a:buChar char=""/>
            </a:pPr>
            <a:r>
              <a:rPr lang="en-AU" altLang="en-US" sz="1800" dirty="0" smtClean="0">
                <a:latin typeface="Arial" charset="0"/>
                <a:cs typeface="Arial" charset="0"/>
              </a:rPr>
              <a:t>Evidence of self-harm, such as scarring</a:t>
            </a:r>
          </a:p>
          <a:p>
            <a:pPr indent="-282575" eaLnBrk="1" hangingPunct="1">
              <a:lnSpc>
                <a:spcPct val="190000"/>
              </a:lnSpc>
              <a:buClr>
                <a:schemeClr val="accent3"/>
              </a:buClr>
              <a:buSzPct val="80000"/>
              <a:buFont typeface="Wingdings 2" pitchFamily="18" charset="2"/>
              <a:buChar char=""/>
            </a:pPr>
            <a:r>
              <a:rPr lang="en-AU" altLang="en-US" sz="1800" dirty="0" smtClean="0">
                <a:latin typeface="Arial" charset="0"/>
                <a:cs typeface="Arial" charset="0"/>
              </a:rPr>
              <a:t>Expressing hopelessness or guilt</a:t>
            </a:r>
          </a:p>
          <a:p>
            <a:pPr indent="-282575" eaLnBrk="1" hangingPunct="1">
              <a:lnSpc>
                <a:spcPct val="190000"/>
              </a:lnSpc>
              <a:buClr>
                <a:schemeClr val="accent3"/>
              </a:buClr>
              <a:buSzPct val="80000"/>
              <a:buFont typeface="Wingdings 2" pitchFamily="18" charset="2"/>
              <a:buChar char=""/>
            </a:pPr>
            <a:r>
              <a:rPr lang="en-AU" altLang="en-US" sz="1800" dirty="0" smtClean="0">
                <a:latin typeface="Arial" charset="0"/>
                <a:cs typeface="Arial" charset="0"/>
              </a:rPr>
              <a:t>Excessive tiredness</a:t>
            </a:r>
          </a:p>
          <a:p>
            <a:pPr indent="-282575" eaLnBrk="1" hangingPunct="1">
              <a:lnSpc>
                <a:spcPct val="190000"/>
              </a:lnSpc>
              <a:buClr>
                <a:schemeClr val="accent3"/>
              </a:buClr>
              <a:buSzPct val="80000"/>
              <a:buFont typeface="Wingdings 2" pitchFamily="18" charset="2"/>
              <a:buChar char=""/>
            </a:pPr>
            <a:r>
              <a:rPr lang="en-AU" altLang="en-US" sz="1800" dirty="0" smtClean="0">
                <a:latin typeface="Arial" charset="0"/>
                <a:cs typeface="Arial" charset="0"/>
              </a:rPr>
              <a:t>Appearing very sad</a:t>
            </a:r>
          </a:p>
          <a:p>
            <a:pPr indent="-282575" eaLnBrk="1" hangingPunct="1">
              <a:lnSpc>
                <a:spcPct val="190000"/>
              </a:lnSpc>
              <a:buClr>
                <a:schemeClr val="accent3"/>
              </a:buClr>
              <a:buSzPct val="80000"/>
              <a:buFont typeface="Wingdings 2" pitchFamily="18" charset="2"/>
              <a:buChar char=""/>
            </a:pPr>
            <a:endParaRPr lang="en-AU" altLang="en-US" sz="1800" dirty="0" smtClean="0"/>
          </a:p>
          <a:p>
            <a:pPr indent="-282575" eaLnBrk="1" hangingPunct="1">
              <a:lnSpc>
                <a:spcPct val="190000"/>
              </a:lnSpc>
              <a:buClr>
                <a:schemeClr val="accent3"/>
              </a:buClr>
              <a:buSzPct val="80000"/>
              <a:buFont typeface="Wingdings 2" pitchFamily="18" charset="2"/>
              <a:buChar char=""/>
            </a:pPr>
            <a:endParaRPr lang="en-US" altLang="en-US" sz="1800" dirty="0" smtClean="0"/>
          </a:p>
        </p:txBody>
      </p:sp>
      <p:sp>
        <p:nvSpPr>
          <p:cNvPr id="2" name="Text Placeholder 4"/>
          <p:cNvSpPr>
            <a:spLocks noGrp="1"/>
          </p:cNvSpPr>
          <p:nvPr>
            <p:ph sz="half" idx="4294967295"/>
          </p:nvPr>
        </p:nvSpPr>
        <p:spPr>
          <a:xfrm>
            <a:off x="4356100" y="1412875"/>
            <a:ext cx="3960813" cy="4967288"/>
          </a:xfrm>
        </p:spPr>
        <p:txBody>
          <a:bodyPr>
            <a:normAutofit fontScale="77500" lnSpcReduction="20000"/>
          </a:bodyPr>
          <a:lstStyle/>
          <a:p>
            <a:pPr indent="-282575" eaLnBrk="1" hangingPunct="1">
              <a:lnSpc>
                <a:spcPct val="190000"/>
              </a:lnSpc>
              <a:buClr>
                <a:schemeClr val="accent3"/>
              </a:buClr>
              <a:buSzPct val="80000"/>
              <a:buFont typeface="Wingdings 2" pitchFamily="18" charset="2"/>
              <a:buChar char=""/>
              <a:defRPr/>
            </a:pPr>
            <a:r>
              <a:rPr lang="en-AU" sz="2300" dirty="0" smtClean="0">
                <a:latin typeface="Arial" pitchFamily="34" charset="0"/>
                <a:cs typeface="Arial" pitchFamily="34" charset="0"/>
              </a:rPr>
              <a:t>Poor memory or poor concentration (or “</a:t>
            </a:r>
            <a:r>
              <a:rPr lang="en-AU" sz="2300" dirty="0" err="1" smtClean="0">
                <a:latin typeface="Arial" pitchFamily="34" charset="0"/>
                <a:cs typeface="Arial" pitchFamily="34" charset="0"/>
              </a:rPr>
              <a:t>vaguing</a:t>
            </a:r>
            <a:r>
              <a:rPr lang="en-AU" sz="2300" dirty="0" smtClean="0">
                <a:latin typeface="Arial" pitchFamily="34" charset="0"/>
                <a:cs typeface="Arial" pitchFamily="34" charset="0"/>
              </a:rPr>
              <a:t> out”)</a:t>
            </a:r>
          </a:p>
          <a:p>
            <a:pPr indent="-282575" eaLnBrk="1" hangingPunct="1">
              <a:lnSpc>
                <a:spcPct val="190000"/>
              </a:lnSpc>
              <a:buClr>
                <a:schemeClr val="accent3"/>
              </a:buClr>
              <a:buSzPct val="80000"/>
              <a:buFont typeface="Wingdings 2" pitchFamily="18" charset="2"/>
              <a:buChar char=""/>
              <a:defRPr/>
            </a:pPr>
            <a:r>
              <a:rPr lang="en-AU" sz="2300" dirty="0" smtClean="0">
                <a:latin typeface="Arial" pitchFamily="34" charset="0"/>
                <a:cs typeface="Arial" pitchFamily="34" charset="0"/>
              </a:rPr>
              <a:t>Becoming easily upset</a:t>
            </a:r>
          </a:p>
          <a:p>
            <a:pPr indent="-282575" eaLnBrk="1" hangingPunct="1">
              <a:lnSpc>
                <a:spcPct val="190000"/>
              </a:lnSpc>
              <a:buClr>
                <a:schemeClr val="accent3"/>
              </a:buClr>
              <a:buSzPct val="80000"/>
              <a:buFont typeface="Wingdings 2" pitchFamily="18" charset="2"/>
              <a:buChar char=""/>
              <a:defRPr/>
            </a:pPr>
            <a:r>
              <a:rPr lang="en-AU" sz="2300" dirty="0" smtClean="0">
                <a:latin typeface="Arial" pitchFamily="34" charset="0"/>
                <a:cs typeface="Arial" pitchFamily="34" charset="0"/>
              </a:rPr>
              <a:t>Nightmares</a:t>
            </a:r>
          </a:p>
          <a:p>
            <a:pPr indent="-282575" eaLnBrk="1" hangingPunct="1">
              <a:lnSpc>
                <a:spcPct val="190000"/>
              </a:lnSpc>
              <a:buClr>
                <a:schemeClr val="accent3"/>
              </a:buClr>
              <a:buSzPct val="80000"/>
              <a:buFont typeface="Wingdings 2" pitchFamily="18" charset="2"/>
              <a:buChar char=""/>
              <a:defRPr/>
            </a:pPr>
            <a:r>
              <a:rPr lang="en-AU" sz="2300" dirty="0" smtClean="0">
                <a:latin typeface="Arial" pitchFamily="34" charset="0"/>
                <a:cs typeface="Arial" pitchFamily="34" charset="0"/>
              </a:rPr>
              <a:t>Appearing fearful</a:t>
            </a:r>
          </a:p>
          <a:p>
            <a:pPr indent="-282575" eaLnBrk="1" hangingPunct="1">
              <a:lnSpc>
                <a:spcPct val="190000"/>
              </a:lnSpc>
              <a:buClr>
                <a:schemeClr val="accent3"/>
              </a:buClr>
              <a:buSzPct val="80000"/>
              <a:buFont typeface="Wingdings 2" pitchFamily="18" charset="2"/>
              <a:buChar char=""/>
              <a:defRPr/>
            </a:pPr>
            <a:r>
              <a:rPr lang="en-AU" sz="2300" dirty="0" smtClean="0">
                <a:latin typeface="Arial" pitchFamily="34" charset="0"/>
                <a:cs typeface="Arial" pitchFamily="34" charset="0"/>
              </a:rPr>
              <a:t>Appearing very tense</a:t>
            </a:r>
          </a:p>
          <a:p>
            <a:pPr indent="-282575" eaLnBrk="1" hangingPunct="1">
              <a:lnSpc>
                <a:spcPct val="190000"/>
              </a:lnSpc>
              <a:buClr>
                <a:schemeClr val="accent3"/>
              </a:buClr>
              <a:buSzPct val="80000"/>
              <a:buFont typeface="Wingdings 2" pitchFamily="18" charset="2"/>
              <a:buChar char=""/>
              <a:defRPr/>
            </a:pPr>
            <a:r>
              <a:rPr lang="en-AU" sz="2300" dirty="0" smtClean="0">
                <a:latin typeface="Arial" pitchFamily="34" charset="0"/>
                <a:cs typeface="Arial" pitchFamily="34" charset="0"/>
              </a:rPr>
              <a:t>Shortness of breath, or rapid breathing or heart rate when not exercising</a:t>
            </a:r>
          </a:p>
          <a:p>
            <a:pPr indent="-282575" eaLnBrk="1" hangingPunct="1">
              <a:lnSpc>
                <a:spcPct val="190000"/>
              </a:lnSpc>
              <a:buClr>
                <a:schemeClr val="accent3"/>
              </a:buClr>
              <a:buSzPct val="80000"/>
              <a:buFont typeface="Wingdings 2" pitchFamily="18" charset="2"/>
              <a:buChar char=""/>
              <a:defRPr/>
            </a:pPr>
            <a:endParaRPr lang="en-US" sz="1800" dirty="0" smtClean="0"/>
          </a:p>
        </p:txBody>
      </p:sp>
      <p:pic>
        <p:nvPicPr>
          <p:cNvPr id="5" name="Picture 4"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335477"/>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5"/>
          <p:cNvSpPr>
            <a:spLocks noGrp="1"/>
          </p:cNvSpPr>
          <p:nvPr>
            <p:ph sz="half" idx="4294967295"/>
          </p:nvPr>
        </p:nvSpPr>
        <p:spPr>
          <a:xfrm>
            <a:off x="684213" y="1412875"/>
            <a:ext cx="4017962" cy="4664075"/>
          </a:xfrm>
        </p:spPr>
        <p:txBody>
          <a:bodyPr/>
          <a:lstStyle/>
          <a:p>
            <a:pPr indent="-282575" eaLnBrk="1" hangingPunct="1">
              <a:lnSpc>
                <a:spcPct val="200000"/>
              </a:lnSpc>
              <a:buClr>
                <a:schemeClr val="accent3"/>
              </a:buClr>
              <a:buSzPct val="80000"/>
              <a:buFont typeface="Wingdings 2" pitchFamily="18" charset="2"/>
              <a:buChar char=""/>
            </a:pPr>
            <a:r>
              <a:rPr lang="en-AU" altLang="en-US" sz="1800" dirty="0" smtClean="0">
                <a:latin typeface="Arial" charset="0"/>
                <a:cs typeface="Arial" charset="0"/>
              </a:rPr>
              <a:t>Clumsiness</a:t>
            </a:r>
          </a:p>
          <a:p>
            <a:pPr indent="-282575" eaLnBrk="1" hangingPunct="1">
              <a:lnSpc>
                <a:spcPct val="170000"/>
              </a:lnSpc>
              <a:buClr>
                <a:schemeClr val="accent3"/>
              </a:buClr>
              <a:buSzPct val="80000"/>
              <a:buFont typeface="Wingdings 2" pitchFamily="18" charset="2"/>
              <a:buChar char=""/>
              <a:defRPr/>
            </a:pPr>
            <a:r>
              <a:rPr lang="en-AU" sz="1800" dirty="0">
                <a:latin typeface="Arial" pitchFamily="34" charset="0"/>
                <a:cs typeface="Arial" pitchFamily="34" charset="0"/>
              </a:rPr>
              <a:t>Irritability</a:t>
            </a:r>
          </a:p>
          <a:p>
            <a:pPr indent="-282575" eaLnBrk="1" hangingPunct="1">
              <a:lnSpc>
                <a:spcPct val="170000"/>
              </a:lnSpc>
              <a:buClr>
                <a:schemeClr val="accent3"/>
              </a:buClr>
              <a:buSzPct val="80000"/>
              <a:buFont typeface="Wingdings 2" pitchFamily="18" charset="2"/>
              <a:buChar char=""/>
              <a:defRPr/>
            </a:pPr>
            <a:r>
              <a:rPr lang="en-AU" sz="1800" dirty="0">
                <a:latin typeface="Arial" pitchFamily="34" charset="0"/>
                <a:cs typeface="Arial" pitchFamily="34" charset="0"/>
              </a:rPr>
              <a:t>In play, acting out bad experiences (including drawing them)</a:t>
            </a:r>
          </a:p>
          <a:p>
            <a:pPr indent="-282575" eaLnBrk="1" hangingPunct="1">
              <a:lnSpc>
                <a:spcPct val="170000"/>
              </a:lnSpc>
              <a:buClr>
                <a:schemeClr val="accent3"/>
              </a:buClr>
              <a:buSzPct val="80000"/>
              <a:buFont typeface="Wingdings 2" pitchFamily="18" charset="2"/>
              <a:buChar char=""/>
              <a:defRPr/>
            </a:pPr>
            <a:r>
              <a:rPr lang="en-AU" sz="1800" dirty="0">
                <a:latin typeface="Arial" pitchFamily="34" charset="0"/>
                <a:cs typeface="Arial" pitchFamily="34" charset="0"/>
              </a:rPr>
              <a:t>Acting younger or older than </a:t>
            </a:r>
            <a:endParaRPr lang="en-AU" sz="1800" dirty="0" smtClean="0">
              <a:latin typeface="Arial" pitchFamily="34" charset="0"/>
              <a:cs typeface="Arial" pitchFamily="34" charset="0"/>
            </a:endParaRPr>
          </a:p>
          <a:p>
            <a:pPr marL="363538" indent="0" eaLnBrk="1" hangingPunct="1">
              <a:lnSpc>
                <a:spcPct val="170000"/>
              </a:lnSpc>
              <a:buClr>
                <a:schemeClr val="accent3"/>
              </a:buClr>
              <a:buSzPct val="80000"/>
              <a:buNone/>
              <a:defRPr/>
            </a:pPr>
            <a:r>
              <a:rPr lang="en-AU" sz="1800" dirty="0" smtClean="0">
                <a:latin typeface="Arial" pitchFamily="34" charset="0"/>
                <a:cs typeface="Arial" pitchFamily="34" charset="0"/>
              </a:rPr>
              <a:t>their </a:t>
            </a:r>
            <a:r>
              <a:rPr lang="en-AU" sz="1800" dirty="0">
                <a:latin typeface="Arial" pitchFamily="34" charset="0"/>
                <a:cs typeface="Arial" pitchFamily="34" charset="0"/>
              </a:rPr>
              <a:t>age</a:t>
            </a:r>
          </a:p>
          <a:p>
            <a:pPr indent="-282575" eaLnBrk="1" hangingPunct="1">
              <a:lnSpc>
                <a:spcPct val="200000"/>
              </a:lnSpc>
              <a:buClr>
                <a:schemeClr val="accent3"/>
              </a:buClr>
              <a:buSzPct val="80000"/>
              <a:buFont typeface="Wingdings 2" pitchFamily="18" charset="2"/>
              <a:buChar char=""/>
            </a:pPr>
            <a:r>
              <a:rPr lang="en-AU" altLang="en-US" sz="1800" dirty="0" smtClean="0">
                <a:latin typeface="Arial" charset="0"/>
                <a:cs typeface="Arial" charset="0"/>
              </a:rPr>
              <a:t> Not attending school</a:t>
            </a:r>
          </a:p>
        </p:txBody>
      </p:sp>
      <p:sp>
        <p:nvSpPr>
          <p:cNvPr id="2" name="Text Placeholder 4"/>
          <p:cNvSpPr>
            <a:spLocks noGrp="1"/>
          </p:cNvSpPr>
          <p:nvPr>
            <p:ph sz="half" idx="4294967295"/>
          </p:nvPr>
        </p:nvSpPr>
        <p:spPr>
          <a:xfrm>
            <a:off x="4455283" y="1340768"/>
            <a:ext cx="4247777" cy="4664075"/>
          </a:xfrm>
        </p:spPr>
        <p:txBody>
          <a:bodyPr>
            <a:normAutofit/>
          </a:bodyPr>
          <a:lstStyle/>
          <a:p>
            <a:pPr indent="-282575" eaLnBrk="1" hangingPunct="1">
              <a:lnSpc>
                <a:spcPct val="170000"/>
              </a:lnSpc>
              <a:buClr>
                <a:schemeClr val="accent3"/>
              </a:buClr>
              <a:buSzPct val="80000"/>
              <a:buFont typeface="Wingdings 2" pitchFamily="18" charset="2"/>
              <a:buChar char=""/>
              <a:defRPr/>
            </a:pPr>
            <a:r>
              <a:rPr lang="en-AU" sz="1900" dirty="0" smtClean="0">
                <a:latin typeface="Arial" pitchFamily="34" charset="0"/>
                <a:cs typeface="Arial" pitchFamily="34" charset="0"/>
              </a:rPr>
              <a:t>‘Bedwetting</a:t>
            </a:r>
          </a:p>
          <a:p>
            <a:pPr indent="-282575" eaLnBrk="1" hangingPunct="1">
              <a:lnSpc>
                <a:spcPct val="170000"/>
              </a:lnSpc>
              <a:buClr>
                <a:schemeClr val="accent3"/>
              </a:buClr>
              <a:buSzPct val="80000"/>
              <a:buFont typeface="Wingdings 2" pitchFamily="18" charset="2"/>
              <a:buChar char=""/>
              <a:defRPr/>
            </a:pPr>
            <a:r>
              <a:rPr lang="en-AU" sz="1900" dirty="0" smtClean="0">
                <a:latin typeface="Arial" pitchFamily="34" charset="0"/>
                <a:cs typeface="Arial" pitchFamily="34" charset="0"/>
              </a:rPr>
              <a:t>‘Clinginess’ to parents or teachers</a:t>
            </a:r>
          </a:p>
          <a:p>
            <a:pPr indent="-282575" eaLnBrk="1" hangingPunct="1">
              <a:lnSpc>
                <a:spcPct val="170000"/>
              </a:lnSpc>
              <a:buClr>
                <a:schemeClr val="accent3"/>
              </a:buClr>
              <a:buSzPct val="80000"/>
              <a:buFont typeface="Wingdings 2" pitchFamily="18" charset="2"/>
              <a:buChar char=""/>
              <a:defRPr/>
            </a:pPr>
            <a:r>
              <a:rPr lang="en-AU" sz="1900" dirty="0" smtClean="0">
                <a:latin typeface="Arial" pitchFamily="34" charset="0"/>
                <a:cs typeface="Arial" pitchFamily="34" charset="0"/>
              </a:rPr>
              <a:t>Very distressed when separated from parents</a:t>
            </a:r>
          </a:p>
          <a:p>
            <a:pPr indent="-282575" eaLnBrk="1" hangingPunct="1">
              <a:lnSpc>
                <a:spcPct val="200000"/>
              </a:lnSpc>
              <a:buClr>
                <a:schemeClr val="accent3"/>
              </a:buClr>
              <a:buSzPct val="80000"/>
              <a:buFont typeface="Wingdings 2" pitchFamily="18" charset="2"/>
              <a:buChar char=""/>
              <a:defRPr/>
            </a:pPr>
            <a:r>
              <a:rPr lang="en-AU" sz="1900" dirty="0">
                <a:latin typeface="Arial" pitchFamily="34" charset="0"/>
                <a:cs typeface="Arial" pitchFamily="34" charset="0"/>
              </a:rPr>
              <a:t>Overly protective of parents</a:t>
            </a:r>
          </a:p>
          <a:p>
            <a:pPr indent="-282575" eaLnBrk="1" hangingPunct="1">
              <a:lnSpc>
                <a:spcPct val="200000"/>
              </a:lnSpc>
              <a:buClr>
                <a:schemeClr val="accent3"/>
              </a:buClr>
              <a:buSzPct val="80000"/>
              <a:buFont typeface="Wingdings 2" pitchFamily="18" charset="2"/>
              <a:buChar char=""/>
              <a:defRPr/>
            </a:pPr>
            <a:r>
              <a:rPr lang="en-AU" sz="1900" dirty="0">
                <a:latin typeface="Arial" pitchFamily="34" charset="0"/>
                <a:cs typeface="Arial" pitchFamily="34" charset="0"/>
              </a:rPr>
              <a:t>Tantrums</a:t>
            </a:r>
          </a:p>
          <a:p>
            <a:pPr indent="-282575" eaLnBrk="1" hangingPunct="1">
              <a:lnSpc>
                <a:spcPct val="200000"/>
              </a:lnSpc>
              <a:buClr>
                <a:schemeClr val="accent3"/>
              </a:buClr>
              <a:buSzPct val="80000"/>
              <a:buFont typeface="Wingdings 2" pitchFamily="18" charset="2"/>
              <a:buChar char=""/>
              <a:defRPr/>
            </a:pPr>
            <a:r>
              <a:rPr lang="en-AU" sz="1900" dirty="0">
                <a:latin typeface="Arial" pitchFamily="34" charset="0"/>
                <a:cs typeface="Arial" pitchFamily="34" charset="0"/>
              </a:rPr>
              <a:t>Daydreaming</a:t>
            </a:r>
          </a:p>
          <a:p>
            <a:pPr indent="-282575" eaLnBrk="1" hangingPunct="1">
              <a:lnSpc>
                <a:spcPct val="170000"/>
              </a:lnSpc>
              <a:buClr>
                <a:schemeClr val="accent3"/>
              </a:buClr>
              <a:buSzPct val="80000"/>
              <a:buFont typeface="Wingdings 2" pitchFamily="18" charset="2"/>
              <a:buChar char=""/>
              <a:defRPr/>
            </a:pPr>
            <a:endParaRPr lang="en-AU" sz="1900" dirty="0" smtClean="0">
              <a:latin typeface="Arial" pitchFamily="34" charset="0"/>
              <a:cs typeface="Arial" pitchFamily="34" charset="0"/>
            </a:endParaRPr>
          </a:p>
        </p:txBody>
      </p:sp>
      <p:sp>
        <p:nvSpPr>
          <p:cNvPr id="5" name="Title 3"/>
          <p:cNvSpPr txBox="1">
            <a:spLocks/>
          </p:cNvSpPr>
          <p:nvPr/>
        </p:nvSpPr>
        <p:spPr>
          <a:xfrm>
            <a:off x="467544" y="44624"/>
            <a:ext cx="8208912" cy="1296144"/>
          </a:xfrm>
          <a:prstGeom prst="rect">
            <a:avLst/>
          </a:prstGeom>
        </p:spPr>
        <p:txBody>
          <a:bodyPr anchor="ctr">
            <a:normAutofit fontScale="90000" lnSpcReduction="200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hangingPunct="1">
              <a:defRPr/>
            </a:pPr>
            <a:r>
              <a:rPr lang="en-AU" sz="4400" dirty="0" smtClean="0">
                <a:solidFill>
                  <a:schemeClr val="bg2">
                    <a:lumMod val="50000"/>
                  </a:schemeClr>
                </a:solidFill>
                <a:latin typeface="Arial" pitchFamily="34" charset="0"/>
                <a:cs typeface="Arial" pitchFamily="34" charset="0"/>
              </a:rPr>
              <a:t>Additional possible presentations for Children</a:t>
            </a:r>
            <a:r>
              <a:rPr lang="en-AU" dirty="0" smtClean="0">
                <a:latin typeface="Arial" pitchFamily="34" charset="0"/>
                <a:cs typeface="Arial" pitchFamily="34" charset="0"/>
              </a:rPr>
              <a:t/>
            </a:r>
            <a:br>
              <a:rPr lang="en-AU" dirty="0" smtClean="0">
                <a:latin typeface="Arial" pitchFamily="34" charset="0"/>
                <a:cs typeface="Arial" pitchFamily="34" charset="0"/>
              </a:rPr>
            </a:br>
            <a:r>
              <a:rPr lang="en-AU" sz="1800" i="1" dirty="0" smtClean="0">
                <a:latin typeface="Arial" pitchFamily="34" charset="0"/>
                <a:cs typeface="Arial" pitchFamily="34" charset="0"/>
              </a:rPr>
              <a:t>These Can Be Observed/Disclosed By The Child Or Their Parent / Carer</a:t>
            </a:r>
            <a:endParaRPr lang="en-US" sz="1800" i="1" dirty="0" smtClean="0">
              <a:latin typeface="Arial" pitchFamily="34" charset="0"/>
              <a:cs typeface="Arial" pitchFamily="34" charset="0"/>
            </a:endParaRPr>
          </a:p>
        </p:txBody>
      </p:sp>
      <p:pic>
        <p:nvPicPr>
          <p:cNvPr id="6" name="Picture 5"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722" y="6335477"/>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Autofit/>
          </a:bodyPr>
          <a:lstStyle/>
          <a:p>
            <a:pPr algn="ctr">
              <a:defRPr/>
            </a:pPr>
            <a:r>
              <a:rPr lang="en-AU" sz="4800" dirty="0" smtClean="0">
                <a:solidFill>
                  <a:schemeClr val="bg2">
                    <a:lumMod val="50000"/>
                  </a:schemeClr>
                </a:solidFill>
              </a:rPr>
              <a:t/>
            </a:r>
            <a:br>
              <a:rPr lang="en-AU" sz="4800" dirty="0" smtClean="0">
                <a:solidFill>
                  <a:schemeClr val="bg2">
                    <a:lumMod val="50000"/>
                  </a:schemeClr>
                </a:solidFill>
              </a:rPr>
            </a:br>
            <a:r>
              <a:rPr lang="en-AU" sz="4400" dirty="0" smtClean="0">
                <a:solidFill>
                  <a:schemeClr val="bg2">
                    <a:lumMod val="50000"/>
                  </a:schemeClr>
                </a:solidFill>
              </a:rPr>
              <a:t>Key Issues Encountered With This Client Group</a:t>
            </a:r>
            <a:r>
              <a:rPr lang="en-AU" sz="4800" dirty="0" smtClean="0">
                <a:solidFill>
                  <a:schemeClr val="bg2">
                    <a:lumMod val="50000"/>
                  </a:schemeClr>
                </a:solidFill>
              </a:rPr>
              <a:t/>
            </a:r>
            <a:br>
              <a:rPr lang="en-AU" sz="4800" dirty="0" smtClean="0">
                <a:solidFill>
                  <a:schemeClr val="bg2">
                    <a:lumMod val="50000"/>
                  </a:schemeClr>
                </a:solidFill>
              </a:rPr>
            </a:br>
            <a:endParaRPr lang="en-AU" sz="4800" dirty="0">
              <a:solidFill>
                <a:schemeClr val="bg2">
                  <a:lumMod val="50000"/>
                </a:schemeClr>
              </a:solidFill>
            </a:endParaRPr>
          </a:p>
        </p:txBody>
      </p:sp>
      <p:sp>
        <p:nvSpPr>
          <p:cNvPr id="34819" name="Content Placeholder 2"/>
          <p:cNvSpPr>
            <a:spLocks noGrp="1"/>
          </p:cNvSpPr>
          <p:nvPr>
            <p:ph idx="1"/>
          </p:nvPr>
        </p:nvSpPr>
        <p:spPr>
          <a:xfrm>
            <a:off x="395288" y="1412776"/>
            <a:ext cx="8497192" cy="4392488"/>
          </a:xfrm>
        </p:spPr>
        <p:txBody>
          <a:bodyPr/>
          <a:lstStyle/>
          <a:p>
            <a:pPr eaLnBrk="1" hangingPunct="1">
              <a:buClr>
                <a:schemeClr val="accent3"/>
              </a:buClr>
              <a:buFont typeface="Arial" panose="020B0604020202020204" pitchFamily="34" charset="0"/>
              <a:buChar char="•"/>
            </a:pPr>
            <a:r>
              <a:rPr lang="en-AU" altLang="en-US" sz="2000" dirty="0" smtClean="0"/>
              <a:t>Normal reactions to abnormal circumstances</a:t>
            </a:r>
            <a:br>
              <a:rPr lang="en-AU" altLang="en-US" sz="2000" dirty="0" smtClean="0"/>
            </a:br>
            <a:r>
              <a:rPr lang="en-AU" altLang="en-US" sz="2000" dirty="0" smtClean="0"/>
              <a:t>The majority of clients seen at QPASTT have experienced:</a:t>
            </a:r>
          </a:p>
          <a:p>
            <a:pPr lvl="2" eaLnBrk="1" hangingPunct="1">
              <a:buClr>
                <a:schemeClr val="accent3"/>
              </a:buClr>
              <a:buFont typeface="Arial" panose="020B0604020202020204" pitchFamily="34" charset="0"/>
              <a:buChar char="•"/>
            </a:pPr>
            <a:r>
              <a:rPr lang="en-AU" altLang="en-US" sz="1600" dirty="0" smtClean="0"/>
              <a:t>Some form of state sanctioned violence (torture) and/or trauma </a:t>
            </a:r>
          </a:p>
          <a:p>
            <a:pPr lvl="2" eaLnBrk="1" hangingPunct="1">
              <a:buClr>
                <a:schemeClr val="accent3"/>
              </a:buClr>
              <a:buFont typeface="Arial" panose="020B0604020202020204" pitchFamily="34" charset="0"/>
              <a:buChar char="•"/>
            </a:pPr>
            <a:r>
              <a:rPr lang="en-AU" altLang="en-US" sz="1600" dirty="0" smtClean="0"/>
              <a:t>Long periods of displacement in harsh conditions with limited access to basic services</a:t>
            </a:r>
          </a:p>
          <a:p>
            <a:pPr marL="363538" lvl="2" indent="-269875" eaLnBrk="1" hangingPunct="1">
              <a:buClr>
                <a:schemeClr val="accent3"/>
              </a:buClr>
              <a:buFont typeface="Arial" panose="020B0604020202020204" pitchFamily="34" charset="0"/>
              <a:buChar char="•"/>
              <a:tabLst>
                <a:tab pos="363538" algn="l"/>
              </a:tabLst>
            </a:pPr>
            <a:r>
              <a:rPr lang="en-AU" altLang="en-US" sz="2000" dirty="0"/>
              <a:t>Cultural adjustment on arrival, which can be equally traumatic</a:t>
            </a:r>
            <a:br>
              <a:rPr lang="en-AU" altLang="en-US" sz="2000" dirty="0"/>
            </a:br>
            <a:r>
              <a:rPr lang="en-AU" altLang="en-US" sz="2000" dirty="0"/>
              <a:t>Challenges of settlement</a:t>
            </a:r>
            <a:br>
              <a:rPr lang="en-AU" altLang="en-US" sz="2000" dirty="0"/>
            </a:br>
            <a:r>
              <a:rPr lang="en-AU" altLang="en-US" sz="2000" dirty="0"/>
              <a:t>New &amp; confusing systems </a:t>
            </a:r>
            <a:br>
              <a:rPr lang="en-AU" altLang="en-US" sz="2000" dirty="0"/>
            </a:br>
            <a:r>
              <a:rPr lang="en-AU" altLang="en-US" sz="2000" dirty="0"/>
              <a:t>Complex Trauma</a:t>
            </a:r>
            <a:br>
              <a:rPr lang="en-AU" altLang="en-US" sz="2000" dirty="0"/>
            </a:br>
            <a:r>
              <a:rPr lang="en-AU" altLang="en-US" sz="2000" dirty="0"/>
              <a:t>Post Traumatic Stress Disorder (PTSD)</a:t>
            </a:r>
            <a:br>
              <a:rPr lang="en-AU" altLang="en-US" sz="2000" dirty="0"/>
            </a:br>
            <a:r>
              <a:rPr lang="en-AU" altLang="en-US" sz="2000" dirty="0"/>
              <a:t>Grief and Loss </a:t>
            </a:r>
          </a:p>
          <a:p>
            <a:pPr lvl="1">
              <a:spcAft>
                <a:spcPts val="600"/>
              </a:spcAft>
              <a:defRPr/>
            </a:pPr>
            <a:r>
              <a:rPr lang="en-AU" sz="2000" dirty="0"/>
              <a:t>Asylum seekers/refugees can experience strong fear reactions that may compromise ability to communicate.  This condition can continue for years.</a:t>
            </a:r>
          </a:p>
          <a:p>
            <a:pPr lvl="1">
              <a:spcAft>
                <a:spcPts val="600"/>
              </a:spcAft>
              <a:defRPr/>
            </a:pPr>
            <a:r>
              <a:rPr lang="en-AU" sz="2000" dirty="0"/>
              <a:t>Refugees often fear authority and may not trust officials or lawyers.</a:t>
            </a:r>
          </a:p>
          <a:p>
            <a:pPr eaLnBrk="1" hangingPunct="1">
              <a:lnSpc>
                <a:spcPct val="90000"/>
              </a:lnSpc>
              <a:buClr>
                <a:schemeClr val="accent3"/>
              </a:buClr>
              <a:buFont typeface="Arial" panose="020B0604020202020204" pitchFamily="34" charset="0"/>
              <a:buChar char="•"/>
            </a:pPr>
            <a:endParaRPr lang="en-AU" altLang="en-US" sz="1800" dirty="0" smtClean="0"/>
          </a:p>
        </p:txBody>
      </p:sp>
      <p:pic>
        <p:nvPicPr>
          <p:cNvPr id="4" name="Picture 3"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314539"/>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521804" y="476672"/>
            <a:ext cx="8100392" cy="876300"/>
          </a:xfrm>
        </p:spPr>
        <p:txBody>
          <a:bodyPr>
            <a:noAutofit/>
          </a:bodyPr>
          <a:lstStyle/>
          <a:p>
            <a:pPr algn="ctr" eaLnBrk="1" fontAlgn="auto" hangingPunct="1">
              <a:spcAft>
                <a:spcPts val="0"/>
              </a:spcAft>
              <a:defRPr/>
            </a:pPr>
            <a:r>
              <a:rPr lang="en-US" sz="4400" dirty="0">
                <a:solidFill>
                  <a:schemeClr val="bg2">
                    <a:lumMod val="50000"/>
                  </a:schemeClr>
                </a:solidFill>
              </a:rPr>
              <a:t>Additional Challenges faced during settlement</a:t>
            </a:r>
            <a:endParaRPr lang="en-AU" sz="4400" dirty="0">
              <a:solidFill>
                <a:schemeClr val="bg2">
                  <a:lumMod val="50000"/>
                </a:schemeClr>
              </a:solidFill>
            </a:endParaRPr>
          </a:p>
        </p:txBody>
      </p:sp>
      <p:sp>
        <p:nvSpPr>
          <p:cNvPr id="23555" name="Rectangle 3"/>
          <p:cNvSpPr>
            <a:spLocks noGrp="1" noChangeArrowheads="1"/>
          </p:cNvSpPr>
          <p:nvPr>
            <p:ph type="body" idx="4294967295"/>
          </p:nvPr>
        </p:nvSpPr>
        <p:spPr>
          <a:xfrm>
            <a:off x="827088" y="1773238"/>
            <a:ext cx="8316912" cy="4084637"/>
          </a:xfrm>
        </p:spPr>
        <p:txBody>
          <a:bodyPr>
            <a:normAutofit fontScale="92500" lnSpcReduction="20000"/>
          </a:bodyPr>
          <a:lstStyle/>
          <a:p>
            <a:pPr marL="273050" indent="-273050" eaLnBrk="1" fontAlgn="auto" hangingPunct="1">
              <a:lnSpc>
                <a:spcPct val="150000"/>
              </a:lnSpc>
              <a:spcAft>
                <a:spcPts val="0"/>
              </a:spcAft>
              <a:buClr>
                <a:srgbClr val="9BBB59"/>
              </a:buClr>
              <a:buFont typeface="Wingdings 3"/>
              <a:buChar char=""/>
              <a:defRPr/>
            </a:pPr>
            <a:r>
              <a:rPr lang="en-US" sz="2200" dirty="0">
                <a:latin typeface="Calibri" pitchFamily="34" charset="0"/>
                <a:cs typeface="Calibri" pitchFamily="34" charset="0"/>
              </a:rPr>
              <a:t>Differences between the culture of the refugee and the host culture</a:t>
            </a:r>
          </a:p>
          <a:p>
            <a:pPr marL="273050" indent="-273050" eaLnBrk="1" fontAlgn="auto" hangingPunct="1">
              <a:lnSpc>
                <a:spcPct val="150000"/>
              </a:lnSpc>
              <a:spcAft>
                <a:spcPts val="0"/>
              </a:spcAft>
              <a:buClr>
                <a:srgbClr val="9BBB59"/>
              </a:buClr>
              <a:buFont typeface="Wingdings 3"/>
              <a:buChar char=""/>
              <a:defRPr/>
            </a:pPr>
            <a:r>
              <a:rPr lang="en-US" sz="2200" dirty="0">
                <a:latin typeface="Calibri" pitchFamily="34" charset="0"/>
                <a:cs typeface="Calibri" pitchFamily="34" charset="0"/>
              </a:rPr>
              <a:t>Loss of possessions, loss of employment (status), loss of family, loss of culture, loss of country, without a sense of belonging</a:t>
            </a:r>
          </a:p>
          <a:p>
            <a:pPr marL="273050" indent="-273050" eaLnBrk="1" fontAlgn="auto" hangingPunct="1">
              <a:lnSpc>
                <a:spcPct val="150000"/>
              </a:lnSpc>
              <a:spcAft>
                <a:spcPts val="0"/>
              </a:spcAft>
              <a:buClr>
                <a:srgbClr val="9BBB59"/>
              </a:buClr>
              <a:buFont typeface="Wingdings 3"/>
              <a:buChar char=""/>
              <a:defRPr/>
            </a:pPr>
            <a:r>
              <a:rPr lang="en-US" sz="2200" dirty="0">
                <a:latin typeface="Calibri" pitchFamily="34" charset="0"/>
                <a:cs typeface="Calibri" pitchFamily="34" charset="0"/>
              </a:rPr>
              <a:t>Lack of family or other social support &amp; changes in family dynamics</a:t>
            </a:r>
          </a:p>
          <a:p>
            <a:pPr marL="273050" indent="-273050" eaLnBrk="1" fontAlgn="auto" hangingPunct="1">
              <a:lnSpc>
                <a:spcPct val="150000"/>
              </a:lnSpc>
              <a:spcAft>
                <a:spcPts val="0"/>
              </a:spcAft>
              <a:buClr>
                <a:srgbClr val="9BBB59"/>
              </a:buClr>
              <a:buFont typeface="Wingdings 3"/>
              <a:buChar char=""/>
              <a:defRPr/>
            </a:pPr>
            <a:r>
              <a:rPr lang="en-US" sz="2200" dirty="0">
                <a:latin typeface="Calibri" pitchFamily="34" charset="0"/>
                <a:cs typeface="Calibri" pitchFamily="34" charset="0"/>
              </a:rPr>
              <a:t>Difficult living conditions (e.g. housing, poverty, feeling unsafe, difficulty communicating in new language)</a:t>
            </a:r>
          </a:p>
          <a:p>
            <a:pPr marL="273050" indent="-273050" eaLnBrk="1" fontAlgn="auto" hangingPunct="1">
              <a:lnSpc>
                <a:spcPct val="150000"/>
              </a:lnSpc>
              <a:spcAft>
                <a:spcPts val="0"/>
              </a:spcAft>
              <a:buClr>
                <a:srgbClr val="9BBB59"/>
              </a:buClr>
              <a:buFont typeface="Wingdings 3"/>
              <a:buChar char=""/>
              <a:defRPr/>
            </a:pPr>
            <a:r>
              <a:rPr lang="en-US" sz="2200" dirty="0">
                <a:latin typeface="Calibri" pitchFamily="34" charset="0"/>
                <a:cs typeface="Calibri" pitchFamily="34" charset="0"/>
              </a:rPr>
              <a:t>Continued worries concerning family members left behind</a:t>
            </a:r>
          </a:p>
          <a:p>
            <a:pPr marL="273050" indent="-273050" eaLnBrk="1" fontAlgn="auto" hangingPunct="1">
              <a:lnSpc>
                <a:spcPct val="150000"/>
              </a:lnSpc>
              <a:spcAft>
                <a:spcPts val="0"/>
              </a:spcAft>
              <a:buClr>
                <a:srgbClr val="9BBB59"/>
              </a:buClr>
              <a:buFont typeface="Wingdings 3"/>
              <a:buChar char=""/>
              <a:defRPr/>
            </a:pPr>
            <a:r>
              <a:rPr lang="en-US" sz="2200" dirty="0">
                <a:latin typeface="Calibri" pitchFamily="34" charset="0"/>
                <a:cs typeface="Calibri" pitchFamily="34" charset="0"/>
              </a:rPr>
              <a:t>Discrimination by the host community against refugees</a:t>
            </a:r>
          </a:p>
          <a:p>
            <a:pPr marL="273050" indent="-273050" eaLnBrk="1" fontAlgn="auto" hangingPunct="1">
              <a:lnSpc>
                <a:spcPct val="150000"/>
              </a:lnSpc>
              <a:spcAft>
                <a:spcPts val="0"/>
              </a:spcAft>
              <a:buClr>
                <a:srgbClr val="9BBB59"/>
              </a:buClr>
              <a:buFont typeface="Wingdings 3"/>
              <a:buChar char=""/>
              <a:defRPr/>
            </a:pPr>
            <a:r>
              <a:rPr lang="en-US" sz="2200" dirty="0" smtClean="0">
                <a:latin typeface="Calibri" pitchFamily="34" charset="0"/>
                <a:cs typeface="Calibri" pitchFamily="34" charset="0"/>
              </a:rPr>
              <a:t>Ongoing </a:t>
            </a:r>
            <a:r>
              <a:rPr lang="en-US" sz="2200" dirty="0">
                <a:latin typeface="Calibri" pitchFamily="34" charset="0"/>
                <a:cs typeface="Calibri" pitchFamily="34" charset="0"/>
              </a:rPr>
              <a:t>feeling of being different</a:t>
            </a:r>
          </a:p>
          <a:p>
            <a:pPr marL="273050" indent="-273050" eaLnBrk="1" fontAlgn="auto" hangingPunct="1">
              <a:lnSpc>
                <a:spcPct val="90000"/>
              </a:lnSpc>
              <a:spcAft>
                <a:spcPts val="0"/>
              </a:spcAft>
              <a:buFont typeface="Arial" charset="0"/>
              <a:buNone/>
              <a:defRPr/>
            </a:pPr>
            <a:endParaRPr lang="en-AU" dirty="0" smtClean="0">
              <a:latin typeface="Century Schoolbook" pitchFamily="18" charset="0"/>
            </a:endParaRPr>
          </a:p>
          <a:p>
            <a:pPr marL="273050" indent="-273050" eaLnBrk="1" fontAlgn="auto" hangingPunct="1">
              <a:lnSpc>
                <a:spcPct val="90000"/>
              </a:lnSpc>
              <a:spcAft>
                <a:spcPts val="0"/>
              </a:spcAft>
              <a:buFontTx/>
              <a:buNone/>
              <a:defRPr/>
            </a:pPr>
            <a:endParaRPr lang="en-AU" sz="2000" dirty="0" smtClean="0">
              <a:latin typeface="Century Schoolbook" pitchFamily="18" charset="0"/>
            </a:endParaRPr>
          </a:p>
        </p:txBody>
      </p:sp>
      <p:sp>
        <p:nvSpPr>
          <p:cNvPr id="30724" name="Text Box 4"/>
          <p:cNvSpPr txBox="1">
            <a:spLocks noChangeArrowheads="1"/>
          </p:cNvSpPr>
          <p:nvPr/>
        </p:nvSpPr>
        <p:spPr bwMode="auto">
          <a:xfrm>
            <a:off x="4572000" y="647700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sz="900" dirty="0">
                <a:solidFill>
                  <a:prstClr val="black"/>
                </a:solidFill>
                <a:latin typeface="Times New Roman" pitchFamily="18" charset="0"/>
                <a:ea typeface="ＭＳ Ｐゴシック" pitchFamily="34" charset="-128"/>
              </a:rPr>
              <a:t>NSW Service for the Treatment and Rehabilitation of Torture and Trauma Survivors (STARTTS)</a:t>
            </a:r>
          </a:p>
        </p:txBody>
      </p:sp>
      <p:pic>
        <p:nvPicPr>
          <p:cNvPr id="5" name="Picture 4"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44780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251520" y="28726"/>
            <a:ext cx="8748464" cy="1096017"/>
          </a:xfrm>
        </p:spPr>
        <p:txBody>
          <a:bodyPr>
            <a:noAutofit/>
          </a:bodyPr>
          <a:lstStyle/>
          <a:p>
            <a:pPr algn="ctr" eaLnBrk="1" fontAlgn="auto" hangingPunct="1">
              <a:spcAft>
                <a:spcPts val="0"/>
              </a:spcAft>
              <a:defRPr/>
            </a:pPr>
            <a:r>
              <a:rPr lang="en-US" sz="4400" dirty="0" smtClean="0">
                <a:solidFill>
                  <a:schemeClr val="bg2">
                    <a:lumMod val="50000"/>
                  </a:schemeClr>
                </a:solidFill>
                <a:cs typeface="Tahoma" pitchFamily="34" charset="0"/>
              </a:rPr>
              <a:t>U-Curve Of Adjustment</a:t>
            </a:r>
            <a:endParaRPr lang="en-AU" sz="4400" dirty="0">
              <a:solidFill>
                <a:schemeClr val="bg2">
                  <a:lumMod val="50000"/>
                </a:schemeClr>
              </a:solidFill>
              <a:cs typeface="Tahoma" pitchFamily="34" charset="0"/>
            </a:endParaRPr>
          </a:p>
        </p:txBody>
      </p:sp>
      <p:grpSp>
        <p:nvGrpSpPr>
          <p:cNvPr id="2" name="Group 1"/>
          <p:cNvGrpSpPr/>
          <p:nvPr/>
        </p:nvGrpSpPr>
        <p:grpSpPr>
          <a:xfrm>
            <a:off x="1187971" y="980728"/>
            <a:ext cx="7056437" cy="5366361"/>
            <a:chOff x="1043608" y="1055076"/>
            <a:chExt cx="7056437" cy="5366361"/>
          </a:xfrm>
        </p:grpSpPr>
        <p:pic>
          <p:nvPicPr>
            <p:cNvPr id="3" name="irc_mi" descr="http://www.uq.edu.au/international-guide/images/ucurve.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572"/>
            <a:stretch/>
          </p:blipFill>
          <p:spPr bwMode="auto">
            <a:xfrm>
              <a:off x="1043608" y="1055076"/>
              <a:ext cx="7056437" cy="53663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1330945" y="2549525"/>
              <a:ext cx="1081088"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eaLnBrk="1" hangingPunct="1">
                <a:spcBef>
                  <a:spcPct val="0"/>
                </a:spcBef>
                <a:buClrTx/>
                <a:buSzTx/>
                <a:buFontTx/>
                <a:buNone/>
              </a:pPr>
              <a:r>
                <a:rPr lang="en-AU" altLang="en-US" sz="800">
                  <a:latin typeface="Arial" charset="0"/>
                </a:rPr>
                <a:t>Nervous</a:t>
              </a:r>
            </a:p>
            <a:p>
              <a:pPr eaLnBrk="1" hangingPunct="1">
                <a:spcBef>
                  <a:spcPct val="0"/>
                </a:spcBef>
                <a:buClrTx/>
                <a:buSzTx/>
                <a:buFontTx/>
                <a:buNone/>
              </a:pPr>
              <a:r>
                <a:rPr lang="en-AU" altLang="en-US" sz="800">
                  <a:latin typeface="Arial" charset="0"/>
                </a:rPr>
                <a:t>Excited</a:t>
              </a:r>
            </a:p>
            <a:p>
              <a:pPr eaLnBrk="1" hangingPunct="1">
                <a:spcBef>
                  <a:spcPct val="0"/>
                </a:spcBef>
                <a:buClrTx/>
                <a:buSzTx/>
                <a:buFontTx/>
                <a:buNone/>
              </a:pPr>
              <a:r>
                <a:rPr lang="en-AU" altLang="en-US" sz="800">
                  <a:latin typeface="Arial" charset="0"/>
                </a:rPr>
                <a:t>Happy </a:t>
              </a:r>
            </a:p>
            <a:p>
              <a:pPr eaLnBrk="1" hangingPunct="1">
                <a:spcBef>
                  <a:spcPct val="0"/>
                </a:spcBef>
                <a:buClrTx/>
                <a:buSzTx/>
                <a:buFontTx/>
                <a:buNone/>
              </a:pPr>
              <a:r>
                <a:rPr lang="en-AU" altLang="en-US" sz="800">
                  <a:latin typeface="Arial" charset="0"/>
                </a:rPr>
                <a:t>Sad</a:t>
              </a:r>
            </a:p>
            <a:p>
              <a:pPr eaLnBrk="1" hangingPunct="1">
                <a:spcBef>
                  <a:spcPct val="0"/>
                </a:spcBef>
                <a:buClrTx/>
                <a:buSzTx/>
                <a:buFontTx/>
                <a:buNone/>
              </a:pPr>
              <a:r>
                <a:rPr lang="en-AU" altLang="en-US" sz="800">
                  <a:latin typeface="Arial" charset="0"/>
                </a:rPr>
                <a:t>Relief</a:t>
              </a:r>
            </a:p>
          </p:txBody>
        </p:sp>
        <p:sp>
          <p:nvSpPr>
            <p:cNvPr id="6" name="TextBox 6"/>
            <p:cNvSpPr txBox="1">
              <a:spLocks noChangeArrowheads="1"/>
            </p:cNvSpPr>
            <p:nvPr/>
          </p:nvSpPr>
          <p:spPr bwMode="auto">
            <a:xfrm>
              <a:off x="1872283" y="3681413"/>
              <a:ext cx="1331912"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eaLnBrk="1" hangingPunct="1">
                <a:spcBef>
                  <a:spcPct val="0"/>
                </a:spcBef>
                <a:buClrTx/>
                <a:buSzTx/>
                <a:buFontTx/>
                <a:buNone/>
              </a:pPr>
              <a:r>
                <a:rPr lang="en-AU" altLang="en-US" sz="800">
                  <a:latin typeface="Arial" charset="0"/>
                </a:rPr>
                <a:t>Confused</a:t>
              </a:r>
            </a:p>
            <a:p>
              <a:pPr eaLnBrk="1" hangingPunct="1">
                <a:spcBef>
                  <a:spcPct val="0"/>
                </a:spcBef>
                <a:buClrTx/>
                <a:buSzTx/>
                <a:buFontTx/>
                <a:buNone/>
              </a:pPr>
              <a:r>
                <a:rPr lang="en-AU" altLang="en-US" sz="800">
                  <a:latin typeface="Arial" charset="0"/>
                </a:rPr>
                <a:t>Tired</a:t>
              </a:r>
            </a:p>
            <a:p>
              <a:pPr eaLnBrk="1" hangingPunct="1">
                <a:spcBef>
                  <a:spcPct val="0"/>
                </a:spcBef>
                <a:buClrTx/>
                <a:buSzTx/>
                <a:buFontTx/>
                <a:buNone/>
              </a:pPr>
              <a:r>
                <a:rPr lang="en-AU" altLang="en-US" sz="800">
                  <a:latin typeface="Arial" charset="0"/>
                </a:rPr>
                <a:t>Still happy</a:t>
              </a:r>
            </a:p>
            <a:p>
              <a:pPr eaLnBrk="1" hangingPunct="1">
                <a:spcBef>
                  <a:spcPct val="0"/>
                </a:spcBef>
                <a:buClrTx/>
                <a:buSzTx/>
                <a:buFontTx/>
                <a:buNone/>
              </a:pPr>
              <a:r>
                <a:rPr lang="en-AU" altLang="en-US" sz="800">
                  <a:latin typeface="Arial" charset="0"/>
                </a:rPr>
                <a:t>Adventurous</a:t>
              </a:r>
            </a:p>
            <a:p>
              <a:pPr eaLnBrk="1" hangingPunct="1">
                <a:spcBef>
                  <a:spcPct val="0"/>
                </a:spcBef>
                <a:buClrTx/>
                <a:buSzTx/>
                <a:buFontTx/>
                <a:buNone/>
              </a:pPr>
              <a:endParaRPr lang="en-AU" altLang="en-US" sz="800">
                <a:latin typeface="Arial" charset="0"/>
              </a:endParaRPr>
            </a:p>
          </p:txBody>
        </p:sp>
        <p:sp>
          <p:nvSpPr>
            <p:cNvPr id="7" name="TextBox 7"/>
            <p:cNvSpPr txBox="1">
              <a:spLocks noChangeArrowheads="1"/>
            </p:cNvSpPr>
            <p:nvPr/>
          </p:nvSpPr>
          <p:spPr bwMode="auto">
            <a:xfrm>
              <a:off x="1943720" y="4468813"/>
              <a:ext cx="1403350"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eaLnBrk="1" hangingPunct="1">
                <a:spcBef>
                  <a:spcPct val="0"/>
                </a:spcBef>
                <a:buClrTx/>
                <a:buSzTx/>
                <a:buFontTx/>
                <a:buNone/>
              </a:pPr>
              <a:r>
                <a:rPr lang="en-AU" altLang="en-US" sz="800">
                  <a:latin typeface="Arial" charset="0"/>
                </a:rPr>
                <a:t>Lonely</a:t>
              </a:r>
            </a:p>
            <a:p>
              <a:pPr eaLnBrk="1" hangingPunct="1">
                <a:spcBef>
                  <a:spcPct val="0"/>
                </a:spcBef>
                <a:buClrTx/>
                <a:buSzTx/>
                <a:buFontTx/>
                <a:buNone/>
              </a:pPr>
              <a:r>
                <a:rPr lang="en-AU" altLang="en-US" sz="800">
                  <a:latin typeface="Arial" charset="0"/>
                </a:rPr>
                <a:t>New Food, language,</a:t>
              </a:r>
            </a:p>
            <a:p>
              <a:pPr eaLnBrk="1" hangingPunct="1">
                <a:spcBef>
                  <a:spcPct val="0"/>
                </a:spcBef>
                <a:buClrTx/>
                <a:buSzTx/>
                <a:buFontTx/>
                <a:buNone/>
              </a:pPr>
              <a:r>
                <a:rPr lang="en-AU" altLang="en-US" sz="800">
                  <a:latin typeface="Arial" charset="0"/>
                </a:rPr>
                <a:t>Culture, environment</a:t>
              </a:r>
            </a:p>
            <a:p>
              <a:pPr eaLnBrk="1" hangingPunct="1">
                <a:spcBef>
                  <a:spcPct val="0"/>
                </a:spcBef>
                <a:buClrTx/>
                <a:buSzTx/>
                <a:buFontTx/>
                <a:buNone/>
              </a:pPr>
              <a:r>
                <a:rPr lang="en-AU" altLang="en-US" sz="800">
                  <a:latin typeface="Arial" charset="0"/>
                </a:rPr>
                <a:t>Trying to make friends</a:t>
              </a:r>
            </a:p>
            <a:p>
              <a:pPr eaLnBrk="1" hangingPunct="1">
                <a:spcBef>
                  <a:spcPct val="0"/>
                </a:spcBef>
                <a:buClrTx/>
                <a:buSzTx/>
                <a:buFontTx/>
                <a:buNone/>
              </a:pPr>
              <a:r>
                <a:rPr lang="en-AU" altLang="en-US" sz="800">
                  <a:latin typeface="Arial" charset="0"/>
                </a:rPr>
                <a:t>Looking for home</a:t>
              </a:r>
            </a:p>
            <a:p>
              <a:pPr eaLnBrk="1" hangingPunct="1">
                <a:spcBef>
                  <a:spcPct val="0"/>
                </a:spcBef>
                <a:buClrTx/>
                <a:buSzTx/>
                <a:buFontTx/>
                <a:buNone/>
              </a:pPr>
              <a:endParaRPr lang="en-AU" altLang="en-US" sz="800">
                <a:latin typeface="Arial" charset="0"/>
              </a:endParaRPr>
            </a:p>
            <a:p>
              <a:pPr eaLnBrk="1" hangingPunct="1">
                <a:spcBef>
                  <a:spcPct val="0"/>
                </a:spcBef>
                <a:buClrTx/>
                <a:buSzTx/>
                <a:buFontTx/>
                <a:buNone/>
              </a:pPr>
              <a:endParaRPr lang="en-AU" altLang="en-US" sz="800">
                <a:latin typeface="Arial" charset="0"/>
              </a:endParaRPr>
            </a:p>
            <a:p>
              <a:pPr eaLnBrk="1" hangingPunct="1">
                <a:spcBef>
                  <a:spcPct val="0"/>
                </a:spcBef>
                <a:buClrTx/>
                <a:buSzTx/>
                <a:buFontTx/>
                <a:buNone/>
              </a:pPr>
              <a:endParaRPr lang="en-AU" altLang="en-US" sz="800">
                <a:latin typeface="Arial" charset="0"/>
              </a:endParaRPr>
            </a:p>
          </p:txBody>
        </p:sp>
        <p:sp>
          <p:nvSpPr>
            <p:cNvPr id="8" name="TextBox 8"/>
            <p:cNvSpPr txBox="1">
              <a:spLocks noChangeArrowheads="1"/>
            </p:cNvSpPr>
            <p:nvPr/>
          </p:nvSpPr>
          <p:spPr bwMode="auto">
            <a:xfrm>
              <a:off x="3562970" y="5616575"/>
              <a:ext cx="252095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eaLnBrk="1" hangingPunct="1">
                <a:spcBef>
                  <a:spcPct val="0"/>
                </a:spcBef>
                <a:buClrTx/>
                <a:buSzTx/>
                <a:buFontTx/>
                <a:buNone/>
              </a:pPr>
              <a:r>
                <a:rPr lang="en-AU" altLang="en-US" sz="800">
                  <a:latin typeface="Arial" charset="0"/>
                </a:rPr>
                <a:t>Feeling miserable</a:t>
              </a:r>
            </a:p>
            <a:p>
              <a:pPr eaLnBrk="1" hangingPunct="1">
                <a:spcBef>
                  <a:spcPct val="0"/>
                </a:spcBef>
                <a:buClrTx/>
                <a:buSzTx/>
                <a:buFontTx/>
                <a:buNone/>
              </a:pPr>
              <a:r>
                <a:rPr lang="en-AU" altLang="en-US" sz="800">
                  <a:latin typeface="Arial" charset="0"/>
                </a:rPr>
                <a:t>Was I right to come to Australia?</a:t>
              </a:r>
            </a:p>
            <a:p>
              <a:pPr eaLnBrk="1" hangingPunct="1">
                <a:spcBef>
                  <a:spcPct val="0"/>
                </a:spcBef>
                <a:buClrTx/>
                <a:buSzTx/>
                <a:buFontTx/>
                <a:buNone/>
              </a:pPr>
              <a:r>
                <a:rPr lang="en-AU" altLang="en-US" sz="800">
                  <a:latin typeface="Arial" charset="0"/>
                </a:rPr>
                <a:t>Does anybody like me?</a:t>
              </a:r>
            </a:p>
            <a:p>
              <a:pPr eaLnBrk="1" hangingPunct="1">
                <a:spcBef>
                  <a:spcPct val="0"/>
                </a:spcBef>
                <a:buClrTx/>
                <a:buSzTx/>
                <a:buFontTx/>
                <a:buNone/>
              </a:pPr>
              <a:r>
                <a:rPr lang="en-AU" altLang="en-US" sz="800">
                  <a:latin typeface="Arial" charset="0"/>
                </a:rPr>
                <a:t>Do I belong?</a:t>
              </a:r>
            </a:p>
          </p:txBody>
        </p:sp>
        <p:sp>
          <p:nvSpPr>
            <p:cNvPr id="9" name="TextBox 9"/>
            <p:cNvSpPr txBox="1">
              <a:spLocks noChangeArrowheads="1"/>
            </p:cNvSpPr>
            <p:nvPr/>
          </p:nvSpPr>
          <p:spPr bwMode="auto">
            <a:xfrm>
              <a:off x="5831508" y="3654425"/>
              <a:ext cx="1081087"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eaLnBrk="1" hangingPunct="1">
                <a:spcBef>
                  <a:spcPct val="0"/>
                </a:spcBef>
                <a:buClrTx/>
                <a:buSzTx/>
                <a:buFontTx/>
                <a:buNone/>
              </a:pPr>
              <a:r>
                <a:rPr lang="en-AU" altLang="en-US" sz="800">
                  <a:latin typeface="Arial" charset="0"/>
                </a:rPr>
                <a:t>Work/ Study, friends, activities, things going better</a:t>
              </a:r>
            </a:p>
            <a:p>
              <a:pPr eaLnBrk="1" hangingPunct="1">
                <a:spcBef>
                  <a:spcPct val="0"/>
                </a:spcBef>
                <a:buClrTx/>
                <a:buSzTx/>
                <a:buFontTx/>
                <a:buNone/>
              </a:pPr>
              <a:endParaRPr lang="en-AU" altLang="en-US" sz="800">
                <a:latin typeface="Arial" charset="0"/>
              </a:endParaRPr>
            </a:p>
            <a:p>
              <a:pPr eaLnBrk="1" hangingPunct="1">
                <a:spcBef>
                  <a:spcPct val="0"/>
                </a:spcBef>
                <a:buClrTx/>
                <a:buSzTx/>
                <a:buFontTx/>
                <a:buNone/>
              </a:pPr>
              <a:endParaRPr lang="en-AU" altLang="en-US" sz="800">
                <a:latin typeface="Arial" charset="0"/>
              </a:endParaRPr>
            </a:p>
          </p:txBody>
        </p:sp>
        <p:sp>
          <p:nvSpPr>
            <p:cNvPr id="10" name="TextBox 10"/>
            <p:cNvSpPr txBox="1">
              <a:spLocks noChangeArrowheads="1"/>
            </p:cNvSpPr>
            <p:nvPr/>
          </p:nvSpPr>
          <p:spPr bwMode="auto">
            <a:xfrm>
              <a:off x="5148238" y="1866726"/>
              <a:ext cx="1223962"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eaLnBrk="1" hangingPunct="1">
                <a:spcBef>
                  <a:spcPct val="0"/>
                </a:spcBef>
                <a:buClrTx/>
                <a:buSzTx/>
                <a:buFontTx/>
                <a:buNone/>
              </a:pPr>
              <a:r>
                <a:rPr lang="en-AU" altLang="en-US" sz="800">
                  <a:latin typeface="Arial" charset="0"/>
                </a:rPr>
                <a:t>Confident and Happy</a:t>
              </a:r>
            </a:p>
            <a:p>
              <a:pPr eaLnBrk="1" hangingPunct="1">
                <a:spcBef>
                  <a:spcPct val="0"/>
                </a:spcBef>
                <a:buClrTx/>
                <a:buSzTx/>
                <a:buFontTx/>
                <a:buNone/>
              </a:pPr>
              <a:endParaRPr lang="en-AU" altLang="en-US" sz="800">
                <a:latin typeface="Arial" charset="0"/>
              </a:endParaRPr>
            </a:p>
          </p:txBody>
        </p:sp>
      </p:grpSp>
      <p:pic>
        <p:nvPicPr>
          <p:cNvPr id="11" name="Picture 10" descr="G:\Admin\5. Forms, Templates &amp; Procedures\RAILS Logos Brochures\Logo 2011\Logos\colrail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891" y="6335477"/>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17327757"/>
              </p:ext>
            </p:extLst>
          </p:nvPr>
        </p:nvGraphicFramePr>
        <p:xfrm>
          <a:off x="1187624" y="1339733"/>
          <a:ext cx="6336704" cy="3528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4" name="Rectangle 2"/>
          <p:cNvSpPr>
            <a:spLocks noGrp="1" noChangeArrowheads="1"/>
          </p:cNvSpPr>
          <p:nvPr>
            <p:ph type="title"/>
          </p:nvPr>
        </p:nvSpPr>
        <p:spPr>
          <a:xfrm>
            <a:off x="457200" y="-27384"/>
            <a:ext cx="8229600" cy="1008112"/>
          </a:xfrm>
        </p:spPr>
        <p:txBody>
          <a:bodyPr rtlCol="0"/>
          <a:lstStyle/>
          <a:p>
            <a:pPr algn="ctr" eaLnBrk="1" fontAlgn="auto" hangingPunct="1">
              <a:spcAft>
                <a:spcPts val="0"/>
              </a:spcAft>
              <a:defRPr/>
            </a:pPr>
            <a:r>
              <a:rPr lang="en-US" sz="4400" dirty="0" smtClean="0">
                <a:solidFill>
                  <a:schemeClr val="bg2">
                    <a:lumMod val="50000"/>
                  </a:schemeClr>
                </a:solidFill>
              </a:rPr>
              <a:t>Impacts To Consider</a:t>
            </a:r>
          </a:p>
        </p:txBody>
      </p:sp>
      <p:pic>
        <p:nvPicPr>
          <p:cNvPr id="4" name="Picture 3" descr="G:\Admin\5. Forms, Templates &amp; Procedures\RAILS Logos Brochures\Logo 2011\Logos\colrail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323528" y="4941912"/>
            <a:ext cx="8424168" cy="12954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p:cNvSpPr/>
          <p:nvPr/>
        </p:nvSpPr>
        <p:spPr>
          <a:xfrm>
            <a:off x="323528" y="3574504"/>
            <a:ext cx="8424168" cy="12954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p:cNvSpPr/>
          <p:nvPr/>
        </p:nvSpPr>
        <p:spPr>
          <a:xfrm>
            <a:off x="324296" y="2205608"/>
            <a:ext cx="8424168" cy="12954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323528" y="828278"/>
            <a:ext cx="8424168" cy="12954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362" name="Rectangle 2"/>
          <p:cNvSpPr>
            <a:spLocks noChangeArrowheads="1"/>
          </p:cNvSpPr>
          <p:nvPr/>
        </p:nvSpPr>
        <p:spPr bwMode="auto">
          <a:xfrm>
            <a:off x="300608" y="278110"/>
            <a:ext cx="1917700" cy="487338"/>
          </a:xfrm>
          <a:prstGeom prst="rect">
            <a:avLst/>
          </a:prstGeom>
          <a:solidFill>
            <a:schemeClr val="accent1"/>
          </a:solidFill>
          <a:ln w="9525">
            <a:noFill/>
            <a:miter lim="800000"/>
            <a:headEnd/>
            <a:tailEnd/>
          </a:ln>
          <a:effectLst/>
        </p:spPr>
        <p:txBody>
          <a:bodyPr/>
          <a:lstStyle/>
          <a:p>
            <a:pPr algn="ctr" eaLnBrk="0" hangingPunct="0">
              <a:lnSpc>
                <a:spcPct val="85000"/>
              </a:lnSpc>
              <a:defRPr/>
            </a:pPr>
            <a:r>
              <a:rPr lang="en-AU" sz="1300" b="1">
                <a:solidFill>
                  <a:schemeClr val="bg1"/>
                </a:solidFill>
                <a:latin typeface="+mn-lt"/>
              </a:rPr>
              <a:t>Violence and persecution</a:t>
            </a:r>
          </a:p>
        </p:txBody>
      </p:sp>
      <p:grpSp>
        <p:nvGrpSpPr>
          <p:cNvPr id="39939" name="Group 3"/>
          <p:cNvGrpSpPr>
            <a:grpSpLocks/>
          </p:cNvGrpSpPr>
          <p:nvPr/>
        </p:nvGrpSpPr>
        <p:grpSpPr bwMode="auto">
          <a:xfrm>
            <a:off x="300608" y="828278"/>
            <a:ext cx="1908175" cy="5410200"/>
            <a:chOff x="162" y="720"/>
            <a:chExt cx="1134" cy="3408"/>
          </a:xfrm>
        </p:grpSpPr>
        <p:sp>
          <p:nvSpPr>
            <p:cNvPr id="15364" name="Rectangle 4"/>
            <p:cNvSpPr>
              <a:spLocks noChangeArrowheads="1"/>
            </p:cNvSpPr>
            <p:nvPr/>
          </p:nvSpPr>
          <p:spPr bwMode="auto">
            <a:xfrm>
              <a:off x="162" y="720"/>
              <a:ext cx="1134" cy="816"/>
            </a:xfrm>
            <a:prstGeom prst="rect">
              <a:avLst/>
            </a:prstGeom>
            <a:solidFill>
              <a:schemeClr val="bg1"/>
            </a:solidFill>
            <a:ln w="28575">
              <a:solidFill>
                <a:schemeClr val="tx2">
                  <a:lumMod val="60000"/>
                  <a:lumOff val="40000"/>
                </a:schemeClr>
              </a:solidFill>
              <a:miter lim="800000"/>
              <a:headEnd/>
              <a:tailEnd/>
            </a:ln>
            <a:effectLst/>
          </p:spPr>
          <p:txBody>
            <a:bodyPr anchor="ctr"/>
            <a:lstStyle/>
            <a:p>
              <a:pPr algn="ctr" eaLnBrk="0" hangingPunct="0">
                <a:defRPr/>
              </a:pPr>
              <a:r>
                <a:rPr lang="en-AU" sz="1300" b="1" dirty="0">
                  <a:latin typeface="+mn-lt"/>
                </a:rPr>
                <a:t>Life threat</a:t>
              </a:r>
            </a:p>
            <a:p>
              <a:pPr algn="ctr" eaLnBrk="0" hangingPunct="0">
                <a:spcBef>
                  <a:spcPct val="20000"/>
                </a:spcBef>
                <a:defRPr/>
              </a:pPr>
              <a:r>
                <a:rPr lang="en-AU" sz="1300" b="1" dirty="0">
                  <a:latin typeface="+mn-lt"/>
                </a:rPr>
                <a:t> Killings, assaults</a:t>
              </a:r>
            </a:p>
            <a:p>
              <a:pPr algn="ctr" eaLnBrk="0" hangingPunct="0">
                <a:spcBef>
                  <a:spcPct val="20000"/>
                </a:spcBef>
                <a:defRPr/>
              </a:pPr>
              <a:r>
                <a:rPr lang="en-AU" sz="1300" b="1" dirty="0">
                  <a:latin typeface="+mn-lt"/>
                </a:rPr>
                <a:t>Threats of harm to family, friends</a:t>
              </a:r>
            </a:p>
            <a:p>
              <a:pPr algn="ctr" eaLnBrk="0" hangingPunct="0">
                <a:spcBef>
                  <a:spcPct val="20000"/>
                </a:spcBef>
                <a:defRPr/>
              </a:pPr>
              <a:r>
                <a:rPr lang="en-AU" sz="1300" b="1" dirty="0">
                  <a:latin typeface="+mn-lt"/>
                </a:rPr>
                <a:t>Poor nutrition</a:t>
              </a:r>
            </a:p>
          </p:txBody>
        </p:sp>
        <p:sp>
          <p:nvSpPr>
            <p:cNvPr id="15365" name="Rectangle 5"/>
            <p:cNvSpPr>
              <a:spLocks noChangeArrowheads="1"/>
            </p:cNvSpPr>
            <p:nvPr/>
          </p:nvSpPr>
          <p:spPr bwMode="auto">
            <a:xfrm>
              <a:off x="162" y="1584"/>
              <a:ext cx="1134" cy="816"/>
            </a:xfrm>
            <a:prstGeom prst="rect">
              <a:avLst/>
            </a:prstGeom>
            <a:solidFill>
              <a:schemeClr val="bg1"/>
            </a:solidFill>
            <a:ln w="28575">
              <a:solidFill>
                <a:schemeClr val="tx2">
                  <a:lumMod val="60000"/>
                  <a:lumOff val="40000"/>
                </a:schemeClr>
              </a:solidFill>
              <a:miter lim="800000"/>
              <a:headEnd/>
              <a:tailEnd/>
            </a:ln>
            <a:effectLst/>
          </p:spPr>
          <p:txBody>
            <a:bodyPr anchor="ctr"/>
            <a:lstStyle/>
            <a:p>
              <a:pPr algn="ctr" eaLnBrk="0" hangingPunct="0">
                <a:defRPr/>
              </a:pPr>
              <a:r>
                <a:rPr lang="en-AU" sz="1300" b="1" dirty="0">
                  <a:latin typeface="+mn-lt"/>
                </a:rPr>
                <a:t>Loss</a:t>
              </a:r>
            </a:p>
            <a:p>
              <a:pPr algn="ctr" eaLnBrk="0" hangingPunct="0">
                <a:spcBef>
                  <a:spcPct val="30000"/>
                </a:spcBef>
                <a:defRPr/>
              </a:pPr>
              <a:r>
                <a:rPr lang="en-AU" sz="1300" b="1" dirty="0">
                  <a:latin typeface="+mn-lt"/>
                </a:rPr>
                <a:t>Death</a:t>
              </a:r>
            </a:p>
            <a:p>
              <a:pPr algn="ctr" eaLnBrk="0" hangingPunct="0">
                <a:spcBef>
                  <a:spcPct val="20000"/>
                </a:spcBef>
                <a:defRPr/>
              </a:pPr>
              <a:r>
                <a:rPr lang="en-AU" sz="1300" b="1" dirty="0">
                  <a:latin typeface="+mn-lt"/>
                </a:rPr>
                <a:t>Separation</a:t>
              </a:r>
            </a:p>
            <a:p>
              <a:pPr algn="ctr" eaLnBrk="0" hangingPunct="0">
                <a:spcBef>
                  <a:spcPct val="20000"/>
                </a:spcBef>
                <a:defRPr/>
              </a:pPr>
              <a:r>
                <a:rPr lang="en-AU" sz="1300" b="1" dirty="0">
                  <a:latin typeface="+mn-lt"/>
                </a:rPr>
                <a:t>Isolation, dislocation</a:t>
              </a:r>
            </a:p>
            <a:p>
              <a:pPr algn="ctr" eaLnBrk="0" hangingPunct="0">
                <a:lnSpc>
                  <a:spcPct val="90000"/>
                </a:lnSpc>
                <a:spcBef>
                  <a:spcPct val="20000"/>
                </a:spcBef>
                <a:defRPr/>
              </a:pPr>
              <a:endParaRPr lang="en-AU" sz="1300" b="1" dirty="0">
                <a:latin typeface="+mn-lt"/>
              </a:endParaRPr>
            </a:p>
          </p:txBody>
        </p:sp>
        <p:sp>
          <p:nvSpPr>
            <p:cNvPr id="15366" name="Rectangle 6"/>
            <p:cNvSpPr>
              <a:spLocks noChangeArrowheads="1"/>
            </p:cNvSpPr>
            <p:nvPr/>
          </p:nvSpPr>
          <p:spPr bwMode="auto">
            <a:xfrm>
              <a:off x="162" y="2448"/>
              <a:ext cx="1134" cy="816"/>
            </a:xfrm>
            <a:prstGeom prst="rect">
              <a:avLst/>
            </a:prstGeom>
            <a:solidFill>
              <a:schemeClr val="bg1"/>
            </a:solidFill>
            <a:ln w="28575">
              <a:solidFill>
                <a:schemeClr val="tx2">
                  <a:lumMod val="60000"/>
                  <a:lumOff val="40000"/>
                </a:schemeClr>
              </a:solidFill>
              <a:miter lim="800000"/>
              <a:headEnd/>
              <a:tailEnd/>
            </a:ln>
            <a:effectLst/>
          </p:spPr>
          <p:txBody>
            <a:bodyPr anchor="ctr"/>
            <a:lstStyle/>
            <a:p>
              <a:pPr algn="ctr" eaLnBrk="0" hangingPunct="0">
                <a:lnSpc>
                  <a:spcPct val="90000"/>
                </a:lnSpc>
                <a:spcBef>
                  <a:spcPct val="30000"/>
                </a:spcBef>
                <a:defRPr/>
              </a:pPr>
              <a:r>
                <a:rPr lang="en-AU" sz="1300" b="1" dirty="0">
                  <a:latin typeface="+mn-lt"/>
                </a:rPr>
                <a:t>Exposure to boundless human brutality  on mass scale</a:t>
              </a:r>
            </a:p>
          </p:txBody>
        </p:sp>
        <p:sp>
          <p:nvSpPr>
            <p:cNvPr id="15367" name="Rectangle 7"/>
            <p:cNvSpPr>
              <a:spLocks noChangeArrowheads="1"/>
            </p:cNvSpPr>
            <p:nvPr/>
          </p:nvSpPr>
          <p:spPr bwMode="auto">
            <a:xfrm>
              <a:off x="162" y="3312"/>
              <a:ext cx="1134" cy="816"/>
            </a:xfrm>
            <a:prstGeom prst="rect">
              <a:avLst/>
            </a:prstGeom>
            <a:solidFill>
              <a:schemeClr val="bg1"/>
            </a:solidFill>
            <a:ln w="28575">
              <a:solidFill>
                <a:schemeClr val="tx2">
                  <a:lumMod val="60000"/>
                  <a:lumOff val="40000"/>
                </a:schemeClr>
              </a:solidFill>
              <a:miter lim="800000"/>
              <a:headEnd/>
              <a:tailEnd/>
            </a:ln>
            <a:effectLst/>
          </p:spPr>
          <p:txBody>
            <a:bodyPr anchor="ctr"/>
            <a:lstStyle/>
            <a:p>
              <a:pPr algn="ctr" eaLnBrk="0" hangingPunct="0">
                <a:defRPr/>
              </a:pPr>
              <a:r>
                <a:rPr lang="en-AU" sz="1300" b="1" dirty="0">
                  <a:latin typeface="+mn-lt"/>
                </a:rPr>
                <a:t>Value transgression</a:t>
              </a:r>
            </a:p>
            <a:p>
              <a:pPr algn="ctr" eaLnBrk="0" hangingPunct="0">
                <a:spcBef>
                  <a:spcPct val="30000"/>
                </a:spcBef>
                <a:defRPr/>
              </a:pPr>
              <a:r>
                <a:rPr lang="en-AU" sz="1300" b="1" dirty="0">
                  <a:latin typeface="+mn-lt"/>
                </a:rPr>
                <a:t>Invasion of personal boundaries</a:t>
              </a:r>
            </a:p>
            <a:p>
              <a:pPr algn="ctr" eaLnBrk="0" hangingPunct="0">
                <a:spcBef>
                  <a:spcPct val="30000"/>
                </a:spcBef>
                <a:defRPr/>
              </a:pPr>
              <a:r>
                <a:rPr lang="en-AU" sz="1300" b="1" dirty="0">
                  <a:latin typeface="+mn-lt"/>
                </a:rPr>
                <a:t>Impossible choices</a:t>
              </a:r>
            </a:p>
          </p:txBody>
        </p:sp>
      </p:grpSp>
      <p:grpSp>
        <p:nvGrpSpPr>
          <p:cNvPr id="39940" name="Group 8"/>
          <p:cNvGrpSpPr>
            <a:grpSpLocks/>
          </p:cNvGrpSpPr>
          <p:nvPr/>
        </p:nvGrpSpPr>
        <p:grpSpPr bwMode="auto">
          <a:xfrm>
            <a:off x="3635946" y="836934"/>
            <a:ext cx="1908175" cy="5415061"/>
            <a:chOff x="1584" y="675"/>
            <a:chExt cx="1134" cy="3372"/>
          </a:xfrm>
        </p:grpSpPr>
        <p:sp>
          <p:nvSpPr>
            <p:cNvPr id="15369" name="Rectangle 9"/>
            <p:cNvSpPr>
              <a:spLocks noChangeArrowheads="1"/>
            </p:cNvSpPr>
            <p:nvPr/>
          </p:nvSpPr>
          <p:spPr bwMode="auto">
            <a:xfrm>
              <a:off x="1584" y="675"/>
              <a:ext cx="1134" cy="816"/>
            </a:xfrm>
            <a:prstGeom prst="rect">
              <a:avLst/>
            </a:prstGeom>
            <a:solidFill>
              <a:schemeClr val="bg1"/>
            </a:solidFill>
            <a:ln w="28575">
              <a:solidFill>
                <a:schemeClr val="tx2">
                  <a:lumMod val="60000"/>
                  <a:lumOff val="40000"/>
                </a:schemeClr>
              </a:solidFill>
              <a:miter lim="800000"/>
              <a:headEnd/>
              <a:tailEnd/>
            </a:ln>
            <a:effectLst/>
          </p:spPr>
          <p:txBody>
            <a:bodyPr anchor="ctr"/>
            <a:lstStyle/>
            <a:p>
              <a:pPr algn="ctr" eaLnBrk="0" hangingPunct="0">
                <a:defRPr/>
              </a:pPr>
              <a:r>
                <a:rPr lang="en-AU" sz="1300" i="1" dirty="0">
                  <a:latin typeface="+mn-lt"/>
                </a:rPr>
                <a:t>Chronic fear and alarm</a:t>
              </a:r>
            </a:p>
            <a:p>
              <a:pPr algn="ctr" eaLnBrk="0" hangingPunct="0">
                <a:defRPr/>
              </a:pPr>
              <a:endParaRPr lang="en-AU" sz="1300" i="1" dirty="0">
                <a:latin typeface="+mn-lt"/>
              </a:endParaRPr>
            </a:p>
          </p:txBody>
        </p:sp>
        <p:sp>
          <p:nvSpPr>
            <p:cNvPr id="15370" name="Rectangle 10"/>
            <p:cNvSpPr>
              <a:spLocks noChangeArrowheads="1"/>
            </p:cNvSpPr>
            <p:nvPr/>
          </p:nvSpPr>
          <p:spPr bwMode="auto">
            <a:xfrm>
              <a:off x="1584" y="1527"/>
              <a:ext cx="1134" cy="816"/>
            </a:xfrm>
            <a:prstGeom prst="rect">
              <a:avLst/>
            </a:prstGeom>
            <a:solidFill>
              <a:schemeClr val="bg1"/>
            </a:solidFill>
            <a:ln w="28575">
              <a:solidFill>
                <a:schemeClr val="tx2">
                  <a:lumMod val="60000"/>
                  <a:lumOff val="40000"/>
                </a:schemeClr>
              </a:solidFill>
              <a:miter lim="800000"/>
              <a:headEnd/>
              <a:tailEnd/>
            </a:ln>
            <a:effectLst/>
          </p:spPr>
          <p:txBody>
            <a:bodyPr anchor="ctr"/>
            <a:lstStyle/>
            <a:p>
              <a:pPr algn="ctr" eaLnBrk="0" hangingPunct="0">
                <a:spcBef>
                  <a:spcPct val="30000"/>
                </a:spcBef>
                <a:defRPr/>
              </a:pPr>
              <a:r>
                <a:rPr lang="en-AU" sz="1300" i="1" dirty="0">
                  <a:latin typeface="+mn-lt"/>
                </a:rPr>
                <a:t>Disruption of connections to family, friends, community, and cultural beliefs</a:t>
              </a:r>
            </a:p>
          </p:txBody>
        </p:sp>
        <p:sp>
          <p:nvSpPr>
            <p:cNvPr id="15371" name="Rectangle 11"/>
            <p:cNvSpPr>
              <a:spLocks noChangeArrowheads="1"/>
            </p:cNvSpPr>
            <p:nvPr/>
          </p:nvSpPr>
          <p:spPr bwMode="auto">
            <a:xfrm>
              <a:off x="1584" y="2379"/>
              <a:ext cx="1134" cy="816"/>
            </a:xfrm>
            <a:prstGeom prst="rect">
              <a:avLst/>
            </a:prstGeom>
            <a:solidFill>
              <a:schemeClr val="bg1"/>
            </a:solidFill>
            <a:ln w="28575">
              <a:solidFill>
                <a:schemeClr val="tx2">
                  <a:lumMod val="60000"/>
                  <a:lumOff val="40000"/>
                </a:schemeClr>
              </a:solidFill>
              <a:miter lim="800000"/>
              <a:headEnd/>
              <a:tailEnd/>
            </a:ln>
            <a:effectLst/>
          </p:spPr>
          <p:txBody>
            <a:bodyPr anchor="ctr"/>
            <a:lstStyle/>
            <a:p>
              <a:pPr algn="ctr" eaLnBrk="0" hangingPunct="0">
                <a:defRPr/>
              </a:pPr>
              <a:r>
                <a:rPr lang="en-AU" sz="1300" i="1" dirty="0">
                  <a:latin typeface="+mn-lt"/>
                </a:rPr>
                <a:t>Destruction of central values of human existence</a:t>
              </a:r>
            </a:p>
          </p:txBody>
        </p:sp>
        <p:sp>
          <p:nvSpPr>
            <p:cNvPr id="15372" name="Rectangle 12"/>
            <p:cNvSpPr>
              <a:spLocks noChangeArrowheads="1"/>
            </p:cNvSpPr>
            <p:nvPr/>
          </p:nvSpPr>
          <p:spPr bwMode="auto">
            <a:xfrm>
              <a:off x="1584" y="3231"/>
              <a:ext cx="1134" cy="816"/>
            </a:xfrm>
            <a:prstGeom prst="rect">
              <a:avLst/>
            </a:prstGeom>
            <a:solidFill>
              <a:schemeClr val="bg1"/>
            </a:solidFill>
            <a:ln w="28575">
              <a:solidFill>
                <a:schemeClr val="tx2">
                  <a:lumMod val="60000"/>
                  <a:lumOff val="40000"/>
                </a:schemeClr>
              </a:solidFill>
              <a:miter lim="800000"/>
              <a:headEnd/>
              <a:tailEnd/>
            </a:ln>
            <a:effectLst/>
          </p:spPr>
          <p:txBody>
            <a:bodyPr wrap="none" anchor="ctr"/>
            <a:lstStyle/>
            <a:p>
              <a:pPr algn="ctr" eaLnBrk="0" hangingPunct="0">
                <a:defRPr/>
              </a:pPr>
              <a:r>
                <a:rPr lang="en-AU" sz="1300" i="1">
                  <a:latin typeface="+mn-lt"/>
                </a:rPr>
                <a:t>Humiliation</a:t>
              </a:r>
            </a:p>
            <a:p>
              <a:pPr algn="ctr" eaLnBrk="0" hangingPunct="0">
                <a:spcBef>
                  <a:spcPct val="30000"/>
                </a:spcBef>
                <a:defRPr/>
              </a:pPr>
              <a:r>
                <a:rPr lang="en-AU" sz="1300" i="1">
                  <a:latin typeface="+mn-lt"/>
                </a:rPr>
                <a:t>and</a:t>
              </a:r>
            </a:p>
            <a:p>
              <a:pPr algn="ctr" eaLnBrk="0" hangingPunct="0">
                <a:spcBef>
                  <a:spcPct val="30000"/>
                </a:spcBef>
                <a:defRPr/>
              </a:pPr>
              <a:r>
                <a:rPr lang="en-AU" sz="1300" i="1">
                  <a:latin typeface="+mn-lt"/>
                </a:rPr>
                <a:t>Degradation</a:t>
              </a:r>
            </a:p>
          </p:txBody>
        </p:sp>
      </p:grpSp>
      <p:grpSp>
        <p:nvGrpSpPr>
          <p:cNvPr id="39941" name="Group 13"/>
          <p:cNvGrpSpPr>
            <a:grpSpLocks/>
          </p:cNvGrpSpPr>
          <p:nvPr/>
        </p:nvGrpSpPr>
        <p:grpSpPr bwMode="auto">
          <a:xfrm>
            <a:off x="6947471" y="827856"/>
            <a:ext cx="1800225" cy="5410200"/>
            <a:chOff x="3043" y="720"/>
            <a:chExt cx="1133" cy="3408"/>
          </a:xfrm>
        </p:grpSpPr>
        <p:sp>
          <p:nvSpPr>
            <p:cNvPr id="15374" name="Rectangle 14"/>
            <p:cNvSpPr>
              <a:spLocks noChangeArrowheads="1"/>
            </p:cNvSpPr>
            <p:nvPr/>
          </p:nvSpPr>
          <p:spPr bwMode="auto">
            <a:xfrm>
              <a:off x="3043" y="720"/>
              <a:ext cx="1133" cy="816"/>
            </a:xfrm>
            <a:prstGeom prst="rect">
              <a:avLst/>
            </a:prstGeom>
            <a:solidFill>
              <a:schemeClr val="bg1"/>
            </a:solidFill>
            <a:ln w="28575">
              <a:solidFill>
                <a:schemeClr val="tx2">
                  <a:lumMod val="60000"/>
                  <a:lumOff val="40000"/>
                </a:schemeClr>
              </a:solidFill>
              <a:miter lim="800000"/>
              <a:headEnd/>
              <a:tailEnd/>
            </a:ln>
            <a:effectLst/>
          </p:spPr>
          <p:txBody>
            <a:bodyPr anchor="ctr"/>
            <a:lstStyle/>
            <a:p>
              <a:pPr algn="ctr" eaLnBrk="0" hangingPunct="0">
                <a:defRPr/>
              </a:pPr>
              <a:r>
                <a:rPr lang="en-AU" sz="1300" b="1" dirty="0">
                  <a:latin typeface="+mn-lt"/>
                </a:rPr>
                <a:t>Anxiety</a:t>
              </a:r>
            </a:p>
            <a:p>
              <a:pPr algn="ctr" eaLnBrk="0" hangingPunct="0">
                <a:spcBef>
                  <a:spcPct val="30000"/>
                </a:spcBef>
                <a:defRPr/>
              </a:pPr>
              <a:r>
                <a:rPr lang="en-AU" sz="1300" b="1" dirty="0">
                  <a:latin typeface="+mn-lt"/>
                </a:rPr>
                <a:t>Feelings of </a:t>
              </a:r>
            </a:p>
            <a:p>
              <a:pPr algn="ctr" eaLnBrk="0" hangingPunct="0">
                <a:defRPr/>
              </a:pPr>
              <a:r>
                <a:rPr lang="en-AU" sz="1300" b="1" dirty="0">
                  <a:latin typeface="+mn-lt"/>
                </a:rPr>
                <a:t>helplessness</a:t>
              </a:r>
            </a:p>
            <a:p>
              <a:pPr algn="ctr" eaLnBrk="0" hangingPunct="0">
                <a:spcBef>
                  <a:spcPct val="30000"/>
                </a:spcBef>
                <a:defRPr/>
              </a:pPr>
              <a:r>
                <a:rPr lang="en-AU" sz="1300" b="1" dirty="0">
                  <a:latin typeface="+mn-lt"/>
                </a:rPr>
                <a:t>Loss of control</a:t>
              </a:r>
            </a:p>
          </p:txBody>
        </p:sp>
        <p:sp>
          <p:nvSpPr>
            <p:cNvPr id="15375" name="Rectangle 15"/>
            <p:cNvSpPr>
              <a:spLocks noChangeArrowheads="1"/>
            </p:cNvSpPr>
            <p:nvPr/>
          </p:nvSpPr>
          <p:spPr bwMode="auto">
            <a:xfrm>
              <a:off x="3043" y="1584"/>
              <a:ext cx="1133" cy="816"/>
            </a:xfrm>
            <a:prstGeom prst="rect">
              <a:avLst/>
            </a:prstGeom>
            <a:solidFill>
              <a:schemeClr val="bg1"/>
            </a:solidFill>
            <a:ln w="28575">
              <a:solidFill>
                <a:schemeClr val="tx2">
                  <a:lumMod val="60000"/>
                  <a:lumOff val="40000"/>
                </a:schemeClr>
              </a:solidFill>
              <a:miter lim="800000"/>
              <a:headEnd/>
              <a:tailEnd/>
            </a:ln>
            <a:effectLst/>
          </p:spPr>
          <p:txBody>
            <a:bodyPr anchor="ctr"/>
            <a:lstStyle/>
            <a:p>
              <a:pPr algn="ctr" eaLnBrk="0" hangingPunct="0">
                <a:defRPr/>
              </a:pPr>
              <a:r>
                <a:rPr lang="en-AU" sz="1300" b="1" dirty="0">
                  <a:latin typeface="+mn-lt"/>
                </a:rPr>
                <a:t>Relationships changed</a:t>
              </a:r>
            </a:p>
            <a:p>
              <a:pPr algn="ctr" eaLnBrk="0" hangingPunct="0">
                <a:spcBef>
                  <a:spcPct val="30000"/>
                </a:spcBef>
                <a:defRPr/>
              </a:pPr>
              <a:r>
                <a:rPr lang="en-AU" sz="1300" b="1" dirty="0">
                  <a:latin typeface="+mn-lt"/>
                </a:rPr>
                <a:t>Grief</a:t>
              </a:r>
            </a:p>
            <a:p>
              <a:pPr algn="ctr" eaLnBrk="0" hangingPunct="0">
                <a:spcBef>
                  <a:spcPct val="30000"/>
                </a:spcBef>
                <a:defRPr/>
              </a:pPr>
              <a:r>
                <a:rPr lang="en-AU" sz="1300" b="1" dirty="0">
                  <a:latin typeface="+mn-lt"/>
                </a:rPr>
                <a:t>Depression</a:t>
              </a:r>
            </a:p>
          </p:txBody>
        </p:sp>
        <p:sp>
          <p:nvSpPr>
            <p:cNvPr id="15376" name="Rectangle 16"/>
            <p:cNvSpPr>
              <a:spLocks noChangeArrowheads="1"/>
            </p:cNvSpPr>
            <p:nvPr/>
          </p:nvSpPr>
          <p:spPr bwMode="auto">
            <a:xfrm>
              <a:off x="3043" y="2448"/>
              <a:ext cx="1133" cy="816"/>
            </a:xfrm>
            <a:prstGeom prst="rect">
              <a:avLst/>
            </a:prstGeom>
            <a:solidFill>
              <a:schemeClr val="bg1"/>
            </a:solidFill>
            <a:ln w="28575">
              <a:solidFill>
                <a:schemeClr val="tx2">
                  <a:lumMod val="60000"/>
                  <a:lumOff val="40000"/>
                </a:schemeClr>
              </a:solidFill>
              <a:miter lim="800000"/>
              <a:headEnd/>
              <a:tailEnd/>
            </a:ln>
            <a:effectLst/>
          </p:spPr>
          <p:txBody>
            <a:bodyPr anchor="ctr"/>
            <a:lstStyle/>
            <a:p>
              <a:pPr algn="ctr" eaLnBrk="0" hangingPunct="0">
                <a:lnSpc>
                  <a:spcPct val="90000"/>
                </a:lnSpc>
                <a:defRPr/>
              </a:pPr>
              <a:r>
                <a:rPr lang="en-AU" sz="1300" b="1" dirty="0">
                  <a:latin typeface="+mn-lt"/>
                </a:rPr>
                <a:t>Shattering of previously held assumptions:</a:t>
              </a:r>
            </a:p>
            <a:p>
              <a:pPr algn="ctr" eaLnBrk="0" hangingPunct="0">
                <a:lnSpc>
                  <a:spcPct val="90000"/>
                </a:lnSpc>
                <a:spcBef>
                  <a:spcPct val="20000"/>
                </a:spcBef>
                <a:defRPr/>
              </a:pPr>
              <a:r>
                <a:rPr lang="en-AU" sz="1300" b="1" dirty="0">
                  <a:latin typeface="+mn-lt"/>
                </a:rPr>
                <a:t>Loss of trust</a:t>
              </a:r>
            </a:p>
            <a:p>
              <a:pPr algn="ctr" eaLnBrk="0" hangingPunct="0">
                <a:lnSpc>
                  <a:spcPct val="90000"/>
                </a:lnSpc>
                <a:defRPr/>
              </a:pPr>
              <a:r>
                <a:rPr lang="en-AU" sz="1300" b="1" dirty="0">
                  <a:latin typeface="+mn-lt"/>
                </a:rPr>
                <a:t>Meaning, identity &amp; future</a:t>
              </a:r>
            </a:p>
          </p:txBody>
        </p:sp>
        <p:sp>
          <p:nvSpPr>
            <p:cNvPr id="15377" name="Rectangle 17"/>
            <p:cNvSpPr>
              <a:spLocks noChangeArrowheads="1"/>
            </p:cNvSpPr>
            <p:nvPr/>
          </p:nvSpPr>
          <p:spPr bwMode="auto">
            <a:xfrm>
              <a:off x="3043" y="3312"/>
              <a:ext cx="1133" cy="816"/>
            </a:xfrm>
            <a:prstGeom prst="rect">
              <a:avLst/>
            </a:prstGeom>
            <a:solidFill>
              <a:schemeClr val="bg1"/>
            </a:solidFill>
            <a:ln w="28575">
              <a:solidFill>
                <a:schemeClr val="tx2">
                  <a:lumMod val="60000"/>
                  <a:lumOff val="40000"/>
                </a:schemeClr>
              </a:solidFill>
              <a:miter lim="800000"/>
              <a:headEnd/>
              <a:tailEnd/>
            </a:ln>
            <a:effectLst/>
          </p:spPr>
          <p:txBody>
            <a:bodyPr anchor="ctr"/>
            <a:lstStyle/>
            <a:p>
              <a:pPr algn="ctr" eaLnBrk="0" hangingPunct="0">
                <a:defRPr/>
              </a:pPr>
              <a:r>
                <a:rPr lang="en-AU" sz="1300" b="1" dirty="0">
                  <a:latin typeface="+mn-lt"/>
                </a:rPr>
                <a:t>Guilt</a:t>
              </a:r>
            </a:p>
            <a:p>
              <a:pPr algn="ctr" eaLnBrk="0" hangingPunct="0">
                <a:spcBef>
                  <a:spcPct val="30000"/>
                </a:spcBef>
                <a:defRPr/>
              </a:pPr>
              <a:r>
                <a:rPr lang="en-AU" sz="1300" b="1" dirty="0">
                  <a:latin typeface="+mn-lt"/>
                </a:rPr>
                <a:t>Shame</a:t>
              </a:r>
            </a:p>
          </p:txBody>
        </p:sp>
      </p:grpSp>
      <p:grpSp>
        <p:nvGrpSpPr>
          <p:cNvPr id="5" name="Group 23"/>
          <p:cNvGrpSpPr>
            <a:grpSpLocks/>
          </p:cNvGrpSpPr>
          <p:nvPr/>
        </p:nvGrpSpPr>
        <p:grpSpPr bwMode="auto">
          <a:xfrm>
            <a:off x="2699792" y="1269504"/>
            <a:ext cx="304800" cy="4495800"/>
            <a:chOff x="1344" y="1008"/>
            <a:chExt cx="192" cy="2832"/>
          </a:xfrm>
          <a:solidFill>
            <a:schemeClr val="tx2">
              <a:lumMod val="60000"/>
              <a:lumOff val="40000"/>
            </a:schemeClr>
          </a:solidFill>
        </p:grpSpPr>
        <p:sp>
          <p:nvSpPr>
            <p:cNvPr id="15384" name="AutoShape 24"/>
            <p:cNvSpPr>
              <a:spLocks noChangeArrowheads="1"/>
            </p:cNvSpPr>
            <p:nvPr/>
          </p:nvSpPr>
          <p:spPr bwMode="auto">
            <a:xfrm>
              <a:off x="1344" y="1008"/>
              <a:ext cx="192" cy="240"/>
            </a:xfrm>
            <a:prstGeom prst="rightArrow">
              <a:avLst>
                <a:gd name="adj1" fmla="val 50000"/>
                <a:gd name="adj2" fmla="val 25000"/>
              </a:avLst>
            </a:prstGeom>
            <a:grpFill/>
            <a:ln w="9525">
              <a:noFill/>
              <a:miter lim="800000"/>
              <a:headEnd/>
              <a:tailEnd/>
            </a:ln>
            <a:effectLst/>
          </p:spPr>
          <p:txBody>
            <a:bodyPr wrap="none" anchor="ctr"/>
            <a:lstStyle/>
            <a:p>
              <a:pPr>
                <a:defRPr/>
              </a:pPr>
              <a:endParaRPr lang="en-US">
                <a:latin typeface="+mn-lt"/>
              </a:endParaRPr>
            </a:p>
          </p:txBody>
        </p:sp>
        <p:sp>
          <p:nvSpPr>
            <p:cNvPr id="15385" name="AutoShape 25"/>
            <p:cNvSpPr>
              <a:spLocks noChangeArrowheads="1"/>
            </p:cNvSpPr>
            <p:nvPr/>
          </p:nvSpPr>
          <p:spPr bwMode="auto">
            <a:xfrm>
              <a:off x="1344" y="1872"/>
              <a:ext cx="192" cy="240"/>
            </a:xfrm>
            <a:prstGeom prst="rightArrow">
              <a:avLst>
                <a:gd name="adj1" fmla="val 50000"/>
                <a:gd name="adj2" fmla="val 25000"/>
              </a:avLst>
            </a:prstGeom>
            <a:grpFill/>
            <a:ln w="9525">
              <a:noFill/>
              <a:miter lim="800000"/>
              <a:headEnd/>
              <a:tailEnd/>
            </a:ln>
            <a:effectLst/>
          </p:spPr>
          <p:txBody>
            <a:bodyPr wrap="none" anchor="ctr"/>
            <a:lstStyle/>
            <a:p>
              <a:pPr>
                <a:defRPr/>
              </a:pPr>
              <a:endParaRPr lang="en-US">
                <a:latin typeface="+mn-lt"/>
              </a:endParaRPr>
            </a:p>
          </p:txBody>
        </p:sp>
        <p:sp>
          <p:nvSpPr>
            <p:cNvPr id="15386" name="AutoShape 26"/>
            <p:cNvSpPr>
              <a:spLocks noChangeArrowheads="1"/>
            </p:cNvSpPr>
            <p:nvPr/>
          </p:nvSpPr>
          <p:spPr bwMode="auto">
            <a:xfrm>
              <a:off x="1344" y="2736"/>
              <a:ext cx="192" cy="240"/>
            </a:xfrm>
            <a:prstGeom prst="rightArrow">
              <a:avLst>
                <a:gd name="adj1" fmla="val 50000"/>
                <a:gd name="adj2" fmla="val 25000"/>
              </a:avLst>
            </a:prstGeom>
            <a:grpFill/>
            <a:ln w="9525">
              <a:noFill/>
              <a:miter lim="800000"/>
              <a:headEnd/>
              <a:tailEnd/>
            </a:ln>
            <a:effectLst/>
          </p:spPr>
          <p:txBody>
            <a:bodyPr wrap="none" anchor="ctr"/>
            <a:lstStyle/>
            <a:p>
              <a:pPr>
                <a:defRPr/>
              </a:pPr>
              <a:endParaRPr lang="en-US">
                <a:latin typeface="+mn-lt"/>
              </a:endParaRPr>
            </a:p>
          </p:txBody>
        </p:sp>
        <p:sp>
          <p:nvSpPr>
            <p:cNvPr id="15387" name="AutoShape 27"/>
            <p:cNvSpPr>
              <a:spLocks noChangeArrowheads="1"/>
            </p:cNvSpPr>
            <p:nvPr/>
          </p:nvSpPr>
          <p:spPr bwMode="auto">
            <a:xfrm>
              <a:off x="1344" y="3600"/>
              <a:ext cx="192" cy="240"/>
            </a:xfrm>
            <a:prstGeom prst="rightArrow">
              <a:avLst>
                <a:gd name="adj1" fmla="val 50000"/>
                <a:gd name="adj2" fmla="val 25000"/>
              </a:avLst>
            </a:prstGeom>
            <a:grpFill/>
            <a:ln w="9525">
              <a:noFill/>
              <a:miter lim="800000"/>
              <a:headEnd/>
              <a:tailEnd/>
            </a:ln>
            <a:effectLst/>
          </p:spPr>
          <p:txBody>
            <a:bodyPr wrap="none" anchor="ctr"/>
            <a:lstStyle/>
            <a:p>
              <a:pPr>
                <a:defRPr/>
              </a:pPr>
              <a:endParaRPr lang="en-US">
                <a:latin typeface="+mn-lt"/>
              </a:endParaRPr>
            </a:p>
          </p:txBody>
        </p:sp>
      </p:grpSp>
      <p:sp>
        <p:nvSpPr>
          <p:cNvPr id="15388" name="Rectangle 28"/>
          <p:cNvSpPr>
            <a:spLocks noChangeArrowheads="1"/>
          </p:cNvSpPr>
          <p:nvPr/>
        </p:nvSpPr>
        <p:spPr bwMode="auto">
          <a:xfrm>
            <a:off x="3635946" y="277367"/>
            <a:ext cx="1944687" cy="487337"/>
          </a:xfrm>
          <a:prstGeom prst="rect">
            <a:avLst/>
          </a:prstGeom>
          <a:solidFill>
            <a:schemeClr val="accent1"/>
          </a:solidFill>
          <a:ln w="9525">
            <a:noFill/>
            <a:miter lim="800000"/>
            <a:headEnd/>
            <a:tailEnd/>
          </a:ln>
          <a:effectLst/>
        </p:spPr>
        <p:txBody>
          <a:bodyPr lIns="36000" rIns="36000"/>
          <a:lstStyle/>
          <a:p>
            <a:pPr algn="ctr" eaLnBrk="0" hangingPunct="0">
              <a:lnSpc>
                <a:spcPct val="85000"/>
              </a:lnSpc>
              <a:defRPr/>
            </a:pPr>
            <a:r>
              <a:rPr lang="en-AU" sz="1300" b="1" dirty="0">
                <a:solidFill>
                  <a:schemeClr val="bg1"/>
                </a:solidFill>
                <a:latin typeface="+mn-lt"/>
              </a:rPr>
              <a:t>Social &amp; Psychological Effects</a:t>
            </a:r>
            <a:endParaRPr lang="en-AU" sz="1200" b="1" dirty="0">
              <a:solidFill>
                <a:schemeClr val="bg1"/>
              </a:solidFill>
              <a:latin typeface="+mn-lt"/>
            </a:endParaRPr>
          </a:p>
        </p:txBody>
      </p:sp>
      <p:sp>
        <p:nvSpPr>
          <p:cNvPr id="15389" name="Rectangle 29"/>
          <p:cNvSpPr>
            <a:spLocks noChangeArrowheads="1"/>
          </p:cNvSpPr>
          <p:nvPr/>
        </p:nvSpPr>
        <p:spPr bwMode="auto">
          <a:xfrm>
            <a:off x="6947471" y="277367"/>
            <a:ext cx="1800225" cy="487337"/>
          </a:xfrm>
          <a:prstGeom prst="rect">
            <a:avLst/>
          </a:prstGeom>
          <a:solidFill>
            <a:schemeClr val="accent1"/>
          </a:solidFill>
          <a:ln w="9525">
            <a:noFill/>
            <a:miter lim="800000"/>
            <a:headEnd/>
            <a:tailEnd/>
          </a:ln>
          <a:effectLst/>
        </p:spPr>
        <p:txBody>
          <a:bodyPr/>
          <a:lstStyle/>
          <a:p>
            <a:pPr algn="ctr" eaLnBrk="0" hangingPunct="0">
              <a:lnSpc>
                <a:spcPct val="90000"/>
              </a:lnSpc>
              <a:defRPr/>
            </a:pPr>
            <a:r>
              <a:rPr lang="en-AU" sz="1300" b="1" dirty="0">
                <a:solidFill>
                  <a:schemeClr val="bg1"/>
                </a:solidFill>
                <a:latin typeface="+mn-lt"/>
              </a:rPr>
              <a:t>Core Components of the Trauma Reaction</a:t>
            </a:r>
          </a:p>
        </p:txBody>
      </p:sp>
      <p:grpSp>
        <p:nvGrpSpPr>
          <p:cNvPr id="6" name="Group 31"/>
          <p:cNvGrpSpPr>
            <a:grpSpLocks/>
          </p:cNvGrpSpPr>
          <p:nvPr/>
        </p:nvGrpSpPr>
        <p:grpSpPr bwMode="auto">
          <a:xfrm>
            <a:off x="6156176" y="1269504"/>
            <a:ext cx="304800" cy="4495800"/>
            <a:chOff x="1344" y="1008"/>
            <a:chExt cx="192" cy="2832"/>
          </a:xfrm>
          <a:solidFill>
            <a:schemeClr val="tx2">
              <a:lumMod val="60000"/>
              <a:lumOff val="40000"/>
            </a:schemeClr>
          </a:solidFill>
        </p:grpSpPr>
        <p:sp>
          <p:nvSpPr>
            <p:cNvPr id="15392" name="AutoShape 32"/>
            <p:cNvSpPr>
              <a:spLocks noChangeArrowheads="1"/>
            </p:cNvSpPr>
            <p:nvPr/>
          </p:nvSpPr>
          <p:spPr bwMode="auto">
            <a:xfrm>
              <a:off x="1344" y="1008"/>
              <a:ext cx="192" cy="240"/>
            </a:xfrm>
            <a:prstGeom prst="rightArrow">
              <a:avLst>
                <a:gd name="adj1" fmla="val 50000"/>
                <a:gd name="adj2" fmla="val 25000"/>
              </a:avLst>
            </a:prstGeom>
            <a:grpFill/>
            <a:ln w="9525">
              <a:noFill/>
              <a:miter lim="800000"/>
              <a:headEnd/>
              <a:tailEnd/>
            </a:ln>
            <a:effectLst/>
          </p:spPr>
          <p:txBody>
            <a:bodyPr wrap="none" anchor="ctr"/>
            <a:lstStyle/>
            <a:p>
              <a:pPr>
                <a:defRPr/>
              </a:pPr>
              <a:endParaRPr lang="en-US">
                <a:solidFill>
                  <a:srgbClr val="0033CC"/>
                </a:solidFill>
                <a:latin typeface="+mn-lt"/>
              </a:endParaRPr>
            </a:p>
          </p:txBody>
        </p:sp>
        <p:sp>
          <p:nvSpPr>
            <p:cNvPr id="15393" name="AutoShape 33"/>
            <p:cNvSpPr>
              <a:spLocks noChangeArrowheads="1"/>
            </p:cNvSpPr>
            <p:nvPr/>
          </p:nvSpPr>
          <p:spPr bwMode="auto">
            <a:xfrm>
              <a:off x="1344" y="1872"/>
              <a:ext cx="192" cy="240"/>
            </a:xfrm>
            <a:prstGeom prst="rightArrow">
              <a:avLst>
                <a:gd name="adj1" fmla="val 50000"/>
                <a:gd name="adj2" fmla="val 25000"/>
              </a:avLst>
            </a:prstGeom>
            <a:grpFill/>
            <a:ln w="9525">
              <a:noFill/>
              <a:miter lim="800000"/>
              <a:headEnd/>
              <a:tailEnd/>
            </a:ln>
            <a:effectLst/>
          </p:spPr>
          <p:txBody>
            <a:bodyPr wrap="none" anchor="ctr"/>
            <a:lstStyle/>
            <a:p>
              <a:pPr>
                <a:defRPr/>
              </a:pPr>
              <a:endParaRPr lang="en-US">
                <a:solidFill>
                  <a:srgbClr val="0033CC"/>
                </a:solidFill>
                <a:latin typeface="+mn-lt"/>
              </a:endParaRPr>
            </a:p>
          </p:txBody>
        </p:sp>
        <p:sp>
          <p:nvSpPr>
            <p:cNvPr id="15394" name="AutoShape 34"/>
            <p:cNvSpPr>
              <a:spLocks noChangeArrowheads="1"/>
            </p:cNvSpPr>
            <p:nvPr/>
          </p:nvSpPr>
          <p:spPr bwMode="auto">
            <a:xfrm>
              <a:off x="1344" y="2736"/>
              <a:ext cx="192" cy="240"/>
            </a:xfrm>
            <a:prstGeom prst="rightArrow">
              <a:avLst>
                <a:gd name="adj1" fmla="val 50000"/>
                <a:gd name="adj2" fmla="val 25000"/>
              </a:avLst>
            </a:prstGeom>
            <a:grpFill/>
            <a:ln w="9525">
              <a:noFill/>
              <a:miter lim="800000"/>
              <a:headEnd/>
              <a:tailEnd/>
            </a:ln>
            <a:effectLst/>
          </p:spPr>
          <p:txBody>
            <a:bodyPr wrap="none" anchor="ctr"/>
            <a:lstStyle/>
            <a:p>
              <a:pPr>
                <a:defRPr/>
              </a:pPr>
              <a:endParaRPr lang="en-US">
                <a:solidFill>
                  <a:srgbClr val="0033CC"/>
                </a:solidFill>
                <a:latin typeface="+mn-lt"/>
              </a:endParaRPr>
            </a:p>
          </p:txBody>
        </p:sp>
        <p:sp>
          <p:nvSpPr>
            <p:cNvPr id="15395" name="AutoShape 35"/>
            <p:cNvSpPr>
              <a:spLocks noChangeArrowheads="1"/>
            </p:cNvSpPr>
            <p:nvPr/>
          </p:nvSpPr>
          <p:spPr bwMode="auto">
            <a:xfrm>
              <a:off x="1344" y="3600"/>
              <a:ext cx="192" cy="240"/>
            </a:xfrm>
            <a:prstGeom prst="rightArrow">
              <a:avLst>
                <a:gd name="adj1" fmla="val 50000"/>
                <a:gd name="adj2" fmla="val 25000"/>
              </a:avLst>
            </a:prstGeom>
            <a:grpFill/>
            <a:ln w="9525">
              <a:noFill/>
              <a:miter lim="800000"/>
              <a:headEnd/>
              <a:tailEnd/>
            </a:ln>
            <a:effectLst/>
          </p:spPr>
          <p:txBody>
            <a:bodyPr wrap="none" anchor="ctr"/>
            <a:lstStyle/>
            <a:p>
              <a:pPr>
                <a:defRPr/>
              </a:pPr>
              <a:endParaRPr lang="en-US">
                <a:solidFill>
                  <a:srgbClr val="0033CC"/>
                </a:solidFill>
                <a:latin typeface="+mn-lt"/>
              </a:endParaRPr>
            </a:p>
          </p:txBody>
        </p:sp>
      </p:grpSp>
      <p:pic>
        <p:nvPicPr>
          <p:cNvPr id="34" name="Picture 33"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35"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5536" y="44624"/>
            <a:ext cx="8229600" cy="476250"/>
          </a:xfrm>
        </p:spPr>
        <p:txBody>
          <a:bodyPr>
            <a:noAutofit/>
          </a:bodyPr>
          <a:lstStyle/>
          <a:p>
            <a:pPr algn="ctr" eaLnBrk="1" fontAlgn="auto" hangingPunct="1">
              <a:spcAft>
                <a:spcPts val="0"/>
              </a:spcAft>
              <a:defRPr/>
            </a:pPr>
            <a:r>
              <a:rPr lang="en-US" sz="3600" dirty="0" smtClean="0">
                <a:solidFill>
                  <a:schemeClr val="bg2">
                    <a:lumMod val="50000"/>
                  </a:schemeClr>
                </a:solidFill>
              </a:rPr>
              <a:t>The Four Recovery Goals</a:t>
            </a:r>
          </a:p>
        </p:txBody>
      </p:sp>
      <p:sp>
        <p:nvSpPr>
          <p:cNvPr id="26112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nchor="ctr" anchorCtr="1"/>
          <a:lstStyle/>
          <a:p>
            <a:pPr algn="ctr" fontAlgn="auto">
              <a:spcBef>
                <a:spcPts val="0"/>
              </a:spcBef>
              <a:spcAft>
                <a:spcPts val="0"/>
              </a:spcAft>
              <a:defRPr/>
            </a:pPr>
            <a:endParaRPr lang="en-US" sz="4400">
              <a:solidFill>
                <a:schemeClr val="tx2"/>
              </a:solidFill>
              <a:effectLst>
                <a:outerShdw blurRad="38100" dist="38100" dir="2700000" algn="tl">
                  <a:srgbClr val="000000"/>
                </a:outerShdw>
              </a:effectLst>
              <a:latin typeface="+mn-lt"/>
            </a:endParaRPr>
          </a:p>
        </p:txBody>
      </p:sp>
      <p:sp>
        <p:nvSpPr>
          <p:cNvPr id="261125" name="Rectangle 5"/>
          <p:cNvSpPr>
            <a:spLocks noChangeArrowheads="1"/>
          </p:cNvSpPr>
          <p:nvPr/>
        </p:nvSpPr>
        <p:spPr bwMode="auto">
          <a:xfrm>
            <a:off x="457200" y="1600200"/>
            <a:ext cx="8229600" cy="4924425"/>
          </a:xfrm>
          <a:prstGeom prst="rect">
            <a:avLst/>
          </a:prstGeom>
          <a:noFill/>
          <a:ln w="9525">
            <a:noFill/>
            <a:miter lim="800000"/>
            <a:headEnd/>
            <a:tailEnd/>
          </a:ln>
          <a:effectLst/>
        </p:spPr>
        <p:txBody>
          <a:bodyPr/>
          <a:lstStyle/>
          <a:p>
            <a:pPr marL="342900" indent="-342900" fontAlgn="auto">
              <a:spcBef>
                <a:spcPct val="20000"/>
              </a:spcBef>
              <a:spcAft>
                <a:spcPts val="0"/>
              </a:spcAft>
              <a:buClr>
                <a:schemeClr val="hlink"/>
              </a:buClr>
              <a:buSzPct val="90000"/>
              <a:buFont typeface="Wingdings" pitchFamily="2" charset="2"/>
              <a:buBlip>
                <a:blip r:embed="rId3"/>
              </a:buBlip>
              <a:defRPr/>
            </a:pPr>
            <a:endParaRPr lang="en-US" sz="3200">
              <a:effectLst>
                <a:outerShdw blurRad="38100" dist="38100" dir="2700000" algn="tl">
                  <a:srgbClr val="000000"/>
                </a:outerShdw>
              </a:effectLst>
              <a:latin typeface="+mn-lt"/>
            </a:endParaRPr>
          </a:p>
        </p:txBody>
      </p:sp>
      <p:sp>
        <p:nvSpPr>
          <p:cNvPr id="40965" name="Rectangle 6"/>
          <p:cNvSpPr>
            <a:spLocks noChangeArrowheads="1"/>
          </p:cNvSpPr>
          <p:nvPr/>
        </p:nvSpPr>
        <p:spPr bwMode="auto">
          <a:xfrm>
            <a:off x="457200" y="0"/>
            <a:ext cx="82296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algn="ctr">
              <a:spcBef>
                <a:spcPct val="0"/>
              </a:spcBef>
              <a:buClrTx/>
              <a:buSzTx/>
              <a:buFontTx/>
              <a:buNone/>
            </a:pPr>
            <a:endParaRPr lang="en-US" altLang="en-US" sz="1800"/>
          </a:p>
        </p:txBody>
      </p:sp>
      <p:sp>
        <p:nvSpPr>
          <p:cNvPr id="40967" name="Rectangle 8"/>
          <p:cNvSpPr>
            <a:spLocks noChangeArrowheads="1"/>
          </p:cNvSpPr>
          <p:nvPr/>
        </p:nvSpPr>
        <p:spPr bwMode="auto">
          <a:xfrm>
            <a:off x="250825" y="620713"/>
            <a:ext cx="3600450" cy="647700"/>
          </a:xfrm>
          <a:prstGeom prst="rect">
            <a:avLst/>
          </a:prstGeom>
          <a:solidFill>
            <a:schemeClr val="accent1"/>
          </a:solidFill>
          <a:ln w="9525">
            <a:solidFill>
              <a:schemeClr val="accent1"/>
            </a:solidFill>
            <a:miter lim="800000"/>
            <a:headEnd/>
            <a:tailEnd/>
          </a:ln>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a:spcBef>
                <a:spcPct val="0"/>
              </a:spcBef>
              <a:buClrTx/>
              <a:buSzTx/>
              <a:buFontTx/>
              <a:buNone/>
            </a:pPr>
            <a:endParaRPr lang="en-AU" altLang="en-US" sz="1800"/>
          </a:p>
        </p:txBody>
      </p:sp>
      <p:sp>
        <p:nvSpPr>
          <p:cNvPr id="40968" name="Rectangle 9"/>
          <p:cNvSpPr>
            <a:spLocks noChangeArrowheads="1"/>
          </p:cNvSpPr>
          <p:nvPr/>
        </p:nvSpPr>
        <p:spPr bwMode="auto">
          <a:xfrm>
            <a:off x="4932363" y="620713"/>
            <a:ext cx="3959225" cy="649287"/>
          </a:xfrm>
          <a:prstGeom prst="rect">
            <a:avLst/>
          </a:prstGeom>
          <a:solidFill>
            <a:schemeClr val="accent1"/>
          </a:solidFill>
          <a:ln w="9525">
            <a:solidFill>
              <a:schemeClr val="accent1"/>
            </a:solidFill>
            <a:miter lim="800000"/>
            <a:headEnd/>
            <a:tailEnd/>
          </a:ln>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a:spcBef>
                <a:spcPct val="0"/>
              </a:spcBef>
              <a:buClrTx/>
              <a:buSzTx/>
              <a:buFontTx/>
              <a:buNone/>
            </a:pPr>
            <a:endParaRPr lang="en-AU" altLang="en-US" sz="1800"/>
          </a:p>
        </p:txBody>
      </p:sp>
      <p:sp>
        <p:nvSpPr>
          <p:cNvPr id="40969" name="Text Box 10"/>
          <p:cNvSpPr txBox="1">
            <a:spLocks noChangeArrowheads="1"/>
          </p:cNvSpPr>
          <p:nvPr/>
        </p:nvSpPr>
        <p:spPr bwMode="auto">
          <a:xfrm>
            <a:off x="323850" y="620713"/>
            <a:ext cx="3527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algn="ctr">
              <a:spcBef>
                <a:spcPct val="0"/>
              </a:spcBef>
              <a:buClrTx/>
              <a:buSzTx/>
              <a:buFontTx/>
              <a:buNone/>
            </a:pPr>
            <a:r>
              <a:rPr lang="en-US" altLang="en-US" sz="1800" b="1">
                <a:solidFill>
                  <a:schemeClr val="bg1"/>
                </a:solidFill>
              </a:rPr>
              <a:t>CORE COMPONENTS OF THE TRAUMA REACTION</a:t>
            </a:r>
          </a:p>
        </p:txBody>
      </p:sp>
      <p:sp>
        <p:nvSpPr>
          <p:cNvPr id="40970" name="Text Box 11"/>
          <p:cNvSpPr txBox="1">
            <a:spLocks noChangeArrowheads="1"/>
          </p:cNvSpPr>
          <p:nvPr/>
        </p:nvSpPr>
        <p:spPr bwMode="auto">
          <a:xfrm>
            <a:off x="4932363" y="765175"/>
            <a:ext cx="3960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algn="ctr">
              <a:spcBef>
                <a:spcPct val="0"/>
              </a:spcBef>
              <a:buClrTx/>
              <a:buSzTx/>
              <a:buFontTx/>
              <a:buNone/>
            </a:pPr>
            <a:r>
              <a:rPr lang="en-US" altLang="en-US" sz="1800" b="1">
                <a:solidFill>
                  <a:schemeClr val="bg1"/>
                </a:solidFill>
              </a:rPr>
              <a:t>THE RECOVERY GOALS</a:t>
            </a:r>
            <a:endParaRPr lang="en-US" altLang="en-US" sz="1800">
              <a:solidFill>
                <a:schemeClr val="bg1"/>
              </a:solidFill>
            </a:endParaRPr>
          </a:p>
        </p:txBody>
      </p:sp>
      <p:sp>
        <p:nvSpPr>
          <p:cNvPr id="40971" name="Rectangle 12"/>
          <p:cNvSpPr>
            <a:spLocks noChangeArrowheads="1"/>
          </p:cNvSpPr>
          <p:nvPr/>
        </p:nvSpPr>
        <p:spPr bwMode="auto">
          <a:xfrm>
            <a:off x="250825" y="1341438"/>
            <a:ext cx="3600450" cy="10795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a:spcBef>
                <a:spcPct val="0"/>
              </a:spcBef>
              <a:buClrTx/>
              <a:buSzTx/>
              <a:buFontTx/>
              <a:buNone/>
            </a:pPr>
            <a:endParaRPr lang="en-AU" altLang="en-US" sz="1800"/>
          </a:p>
        </p:txBody>
      </p:sp>
      <p:sp>
        <p:nvSpPr>
          <p:cNvPr id="40972" name="Text Box 13"/>
          <p:cNvSpPr txBox="1">
            <a:spLocks noChangeArrowheads="1"/>
          </p:cNvSpPr>
          <p:nvPr/>
        </p:nvSpPr>
        <p:spPr bwMode="auto">
          <a:xfrm>
            <a:off x="251520" y="1557338"/>
            <a:ext cx="359975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algn="ctr">
              <a:spcBef>
                <a:spcPct val="0"/>
              </a:spcBef>
              <a:buClrTx/>
              <a:buSzTx/>
              <a:buFontTx/>
              <a:buNone/>
            </a:pPr>
            <a:r>
              <a:rPr lang="en-US" altLang="en-US" sz="1600"/>
              <a:t>Anxiety</a:t>
            </a:r>
          </a:p>
          <a:p>
            <a:pPr algn="ctr">
              <a:spcBef>
                <a:spcPct val="0"/>
              </a:spcBef>
              <a:buClrTx/>
              <a:buSzTx/>
              <a:buFontTx/>
              <a:buNone/>
            </a:pPr>
            <a:r>
              <a:rPr lang="en-US" altLang="en-US" sz="1600"/>
              <a:t>Feelings of helplessness</a:t>
            </a:r>
          </a:p>
          <a:p>
            <a:pPr algn="ctr">
              <a:spcBef>
                <a:spcPct val="0"/>
              </a:spcBef>
              <a:buClrTx/>
              <a:buSzTx/>
              <a:buFontTx/>
              <a:buNone/>
            </a:pPr>
            <a:r>
              <a:rPr lang="en-US" altLang="en-US" sz="1600"/>
              <a:t>Perceived loss of control</a:t>
            </a:r>
          </a:p>
        </p:txBody>
      </p:sp>
      <p:sp>
        <p:nvSpPr>
          <p:cNvPr id="40973" name="Rectangle 14"/>
          <p:cNvSpPr>
            <a:spLocks noChangeArrowheads="1"/>
          </p:cNvSpPr>
          <p:nvPr/>
        </p:nvSpPr>
        <p:spPr bwMode="auto">
          <a:xfrm>
            <a:off x="4932363" y="1341438"/>
            <a:ext cx="3960812" cy="10795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a:spcBef>
                <a:spcPct val="0"/>
              </a:spcBef>
              <a:buClrTx/>
              <a:buSzTx/>
              <a:buFontTx/>
              <a:buNone/>
            </a:pPr>
            <a:endParaRPr lang="en-AU" altLang="en-US" sz="1800"/>
          </a:p>
        </p:txBody>
      </p:sp>
      <p:sp>
        <p:nvSpPr>
          <p:cNvPr id="40974" name="Text Box 15"/>
          <p:cNvSpPr txBox="1">
            <a:spLocks noChangeArrowheads="1"/>
          </p:cNvSpPr>
          <p:nvPr/>
        </p:nvSpPr>
        <p:spPr bwMode="auto">
          <a:xfrm>
            <a:off x="4932363" y="1557338"/>
            <a:ext cx="39608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algn="ctr">
              <a:spcBef>
                <a:spcPct val="0"/>
              </a:spcBef>
              <a:buClrTx/>
              <a:buSzTx/>
              <a:buFontTx/>
              <a:buNone/>
            </a:pPr>
            <a:r>
              <a:rPr lang="en-US" altLang="en-US" sz="1600" i="1" dirty="0"/>
              <a:t>To restore safety, enhance control</a:t>
            </a:r>
          </a:p>
          <a:p>
            <a:pPr algn="ctr">
              <a:spcBef>
                <a:spcPct val="0"/>
              </a:spcBef>
              <a:buClrTx/>
              <a:buSzTx/>
              <a:buFontTx/>
              <a:buNone/>
            </a:pPr>
            <a:r>
              <a:rPr lang="en-US" altLang="en-US" sz="1600" i="1" dirty="0"/>
              <a:t>and reduce the disabling effects of fear and anxiety</a:t>
            </a:r>
          </a:p>
        </p:txBody>
      </p:sp>
      <p:sp>
        <p:nvSpPr>
          <p:cNvPr id="40975" name="Rectangle 16"/>
          <p:cNvSpPr>
            <a:spLocks noChangeArrowheads="1"/>
          </p:cNvSpPr>
          <p:nvPr/>
        </p:nvSpPr>
        <p:spPr bwMode="auto">
          <a:xfrm>
            <a:off x="250825" y="2492375"/>
            <a:ext cx="3600450" cy="15113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a:spcBef>
                <a:spcPct val="0"/>
              </a:spcBef>
              <a:buClrTx/>
              <a:buSzTx/>
              <a:buFontTx/>
              <a:buNone/>
            </a:pPr>
            <a:endParaRPr lang="en-AU" altLang="en-US" sz="1800"/>
          </a:p>
        </p:txBody>
      </p:sp>
      <p:sp>
        <p:nvSpPr>
          <p:cNvPr id="40976" name="Text Box 17"/>
          <p:cNvSpPr txBox="1">
            <a:spLocks noChangeArrowheads="1"/>
          </p:cNvSpPr>
          <p:nvPr/>
        </p:nvSpPr>
        <p:spPr bwMode="auto">
          <a:xfrm>
            <a:off x="323850" y="2852738"/>
            <a:ext cx="35274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algn="ctr">
              <a:spcBef>
                <a:spcPct val="0"/>
              </a:spcBef>
              <a:buClrTx/>
              <a:buSzTx/>
              <a:buFontTx/>
              <a:buNone/>
            </a:pPr>
            <a:r>
              <a:rPr lang="en-US" altLang="en-US" sz="1600" dirty="0"/>
              <a:t>Relationships changed</a:t>
            </a:r>
          </a:p>
          <a:p>
            <a:pPr algn="ctr">
              <a:spcBef>
                <a:spcPct val="0"/>
              </a:spcBef>
              <a:buClrTx/>
              <a:buSzTx/>
              <a:buFontTx/>
              <a:buNone/>
            </a:pPr>
            <a:r>
              <a:rPr lang="en-US" altLang="en-US" sz="1600" dirty="0"/>
              <a:t>Capacity for intimacy altered</a:t>
            </a:r>
          </a:p>
          <a:p>
            <a:pPr algn="ctr">
              <a:spcBef>
                <a:spcPct val="0"/>
              </a:spcBef>
              <a:buClrTx/>
              <a:buSzTx/>
              <a:buFontTx/>
              <a:buNone/>
            </a:pPr>
            <a:r>
              <a:rPr lang="en-US" altLang="en-US" sz="1600" dirty="0"/>
              <a:t>Grief</a:t>
            </a:r>
          </a:p>
          <a:p>
            <a:pPr algn="ctr">
              <a:spcBef>
                <a:spcPct val="0"/>
              </a:spcBef>
              <a:buClrTx/>
              <a:buSzTx/>
              <a:buFontTx/>
              <a:buNone/>
            </a:pPr>
            <a:r>
              <a:rPr lang="en-US" altLang="en-US" sz="1600" dirty="0"/>
              <a:t>Depression</a:t>
            </a:r>
          </a:p>
        </p:txBody>
      </p:sp>
      <p:sp>
        <p:nvSpPr>
          <p:cNvPr id="40977" name="Rectangle 18"/>
          <p:cNvSpPr>
            <a:spLocks noChangeArrowheads="1"/>
          </p:cNvSpPr>
          <p:nvPr/>
        </p:nvSpPr>
        <p:spPr bwMode="auto">
          <a:xfrm>
            <a:off x="4932363" y="2492375"/>
            <a:ext cx="3960812" cy="14414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a:spcBef>
                <a:spcPct val="0"/>
              </a:spcBef>
              <a:buClrTx/>
              <a:buSzTx/>
              <a:buFontTx/>
              <a:buNone/>
            </a:pPr>
            <a:endParaRPr lang="en-AU" altLang="en-US" sz="1800"/>
          </a:p>
        </p:txBody>
      </p:sp>
      <p:sp>
        <p:nvSpPr>
          <p:cNvPr id="40978" name="Text Box 19"/>
          <p:cNvSpPr txBox="1">
            <a:spLocks noChangeArrowheads="1"/>
          </p:cNvSpPr>
          <p:nvPr/>
        </p:nvSpPr>
        <p:spPr bwMode="auto">
          <a:xfrm>
            <a:off x="4932363" y="2781300"/>
            <a:ext cx="38877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algn="ctr">
              <a:spcBef>
                <a:spcPct val="0"/>
              </a:spcBef>
              <a:buClrTx/>
              <a:buSzTx/>
              <a:buFontTx/>
              <a:buNone/>
            </a:pPr>
            <a:r>
              <a:rPr lang="en-US" altLang="en-US" sz="1600" i="1"/>
              <a:t>To restore attachment and</a:t>
            </a:r>
          </a:p>
          <a:p>
            <a:pPr algn="ctr">
              <a:spcBef>
                <a:spcPct val="0"/>
              </a:spcBef>
              <a:buClrTx/>
              <a:buSzTx/>
              <a:buFontTx/>
              <a:buNone/>
            </a:pPr>
            <a:r>
              <a:rPr lang="en-US" altLang="en-US" sz="1600" i="1"/>
              <a:t>connections to other human </a:t>
            </a:r>
          </a:p>
          <a:p>
            <a:pPr algn="ctr">
              <a:spcBef>
                <a:spcPct val="0"/>
              </a:spcBef>
              <a:buClrTx/>
              <a:buSzTx/>
              <a:buFontTx/>
              <a:buNone/>
            </a:pPr>
            <a:r>
              <a:rPr lang="en-US" altLang="en-US" sz="1600" i="1"/>
              <a:t>beings who can offer emotional</a:t>
            </a:r>
          </a:p>
          <a:p>
            <a:pPr algn="ctr">
              <a:spcBef>
                <a:spcPct val="0"/>
              </a:spcBef>
              <a:buClrTx/>
              <a:buSzTx/>
              <a:buFontTx/>
              <a:buNone/>
            </a:pPr>
            <a:r>
              <a:rPr lang="en-US" altLang="en-US" sz="1600" i="1"/>
              <a:t>support and care</a:t>
            </a:r>
          </a:p>
        </p:txBody>
      </p:sp>
      <p:sp>
        <p:nvSpPr>
          <p:cNvPr id="40979" name="Rectangle 20"/>
          <p:cNvSpPr>
            <a:spLocks noChangeArrowheads="1"/>
          </p:cNvSpPr>
          <p:nvPr/>
        </p:nvSpPr>
        <p:spPr bwMode="auto">
          <a:xfrm>
            <a:off x="250825" y="4076700"/>
            <a:ext cx="3600450" cy="12239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a:spcBef>
                <a:spcPct val="0"/>
              </a:spcBef>
              <a:buClrTx/>
              <a:buSzTx/>
              <a:buFontTx/>
              <a:buNone/>
            </a:pPr>
            <a:endParaRPr lang="en-AU" altLang="en-US" sz="1800"/>
          </a:p>
        </p:txBody>
      </p:sp>
      <p:sp>
        <p:nvSpPr>
          <p:cNvPr id="40980" name="Text Box 21"/>
          <p:cNvSpPr txBox="1">
            <a:spLocks noChangeArrowheads="1"/>
          </p:cNvSpPr>
          <p:nvPr/>
        </p:nvSpPr>
        <p:spPr bwMode="auto">
          <a:xfrm>
            <a:off x="250825" y="4221163"/>
            <a:ext cx="36004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algn="ctr">
              <a:spcBef>
                <a:spcPct val="0"/>
              </a:spcBef>
              <a:buClrTx/>
              <a:buSzTx/>
              <a:buFontTx/>
              <a:buNone/>
            </a:pPr>
            <a:r>
              <a:rPr lang="en-US" altLang="en-US" sz="1400"/>
              <a:t>Shattering of previously held assumptions:</a:t>
            </a:r>
          </a:p>
          <a:p>
            <a:pPr algn="ctr">
              <a:spcBef>
                <a:spcPct val="0"/>
              </a:spcBef>
              <a:buClrTx/>
              <a:buSzTx/>
              <a:buFontTx/>
              <a:buNone/>
            </a:pPr>
            <a:r>
              <a:rPr lang="en-US" altLang="en-US" sz="1400"/>
              <a:t>loss of trust</a:t>
            </a:r>
          </a:p>
          <a:p>
            <a:pPr algn="ctr">
              <a:spcBef>
                <a:spcPct val="0"/>
              </a:spcBef>
              <a:buClrTx/>
              <a:buSzTx/>
              <a:buFontTx/>
              <a:buNone/>
            </a:pPr>
            <a:r>
              <a:rPr lang="en-US" altLang="en-US" sz="1400"/>
              <a:t>meaning &amp; identity destroyed</a:t>
            </a:r>
          </a:p>
          <a:p>
            <a:pPr algn="ctr">
              <a:spcBef>
                <a:spcPct val="0"/>
              </a:spcBef>
              <a:buClrTx/>
              <a:buSzTx/>
              <a:buFontTx/>
              <a:buNone/>
            </a:pPr>
            <a:r>
              <a:rPr lang="en-US" altLang="en-US" sz="1400"/>
              <a:t>view of the future altered</a:t>
            </a:r>
          </a:p>
        </p:txBody>
      </p:sp>
      <p:sp>
        <p:nvSpPr>
          <p:cNvPr id="40981" name="Rectangle 22"/>
          <p:cNvSpPr>
            <a:spLocks noChangeArrowheads="1"/>
          </p:cNvSpPr>
          <p:nvPr/>
        </p:nvSpPr>
        <p:spPr bwMode="auto">
          <a:xfrm>
            <a:off x="4932363" y="4005263"/>
            <a:ext cx="3960812" cy="12954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a:spcBef>
                <a:spcPct val="0"/>
              </a:spcBef>
              <a:buClrTx/>
              <a:buSzTx/>
              <a:buFontTx/>
              <a:buNone/>
            </a:pPr>
            <a:endParaRPr lang="en-AU" altLang="en-US" sz="1800"/>
          </a:p>
        </p:txBody>
      </p:sp>
      <p:sp>
        <p:nvSpPr>
          <p:cNvPr id="40982" name="Rectangle 23"/>
          <p:cNvSpPr>
            <a:spLocks noChangeArrowheads="1"/>
          </p:cNvSpPr>
          <p:nvPr/>
        </p:nvSpPr>
        <p:spPr bwMode="auto">
          <a:xfrm>
            <a:off x="250825" y="5373688"/>
            <a:ext cx="3600450" cy="9350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a:spcBef>
                <a:spcPct val="0"/>
              </a:spcBef>
              <a:buClrTx/>
              <a:buSzTx/>
              <a:buFontTx/>
              <a:buNone/>
            </a:pPr>
            <a:endParaRPr lang="en-AU" altLang="en-US" sz="1800"/>
          </a:p>
        </p:txBody>
      </p:sp>
      <p:sp>
        <p:nvSpPr>
          <p:cNvPr id="40983" name="Text Box 24"/>
          <p:cNvSpPr txBox="1">
            <a:spLocks noChangeArrowheads="1"/>
          </p:cNvSpPr>
          <p:nvPr/>
        </p:nvSpPr>
        <p:spPr bwMode="auto">
          <a:xfrm>
            <a:off x="250825" y="5516563"/>
            <a:ext cx="36004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algn="ctr">
              <a:spcBef>
                <a:spcPct val="0"/>
              </a:spcBef>
              <a:buClrTx/>
              <a:buSzTx/>
              <a:buFontTx/>
              <a:buNone/>
            </a:pPr>
            <a:r>
              <a:rPr lang="en-US" altLang="en-US" sz="1600"/>
              <a:t>Guilt</a:t>
            </a:r>
          </a:p>
          <a:p>
            <a:pPr algn="ctr">
              <a:spcBef>
                <a:spcPct val="0"/>
              </a:spcBef>
              <a:buClrTx/>
              <a:buSzTx/>
              <a:buFontTx/>
              <a:buNone/>
            </a:pPr>
            <a:r>
              <a:rPr lang="en-US" altLang="en-US" sz="1600"/>
              <a:t>Shame</a:t>
            </a:r>
          </a:p>
        </p:txBody>
      </p:sp>
      <p:sp>
        <p:nvSpPr>
          <p:cNvPr id="40984" name="Rectangle 25"/>
          <p:cNvSpPr>
            <a:spLocks noChangeArrowheads="1"/>
          </p:cNvSpPr>
          <p:nvPr/>
        </p:nvSpPr>
        <p:spPr bwMode="auto">
          <a:xfrm>
            <a:off x="4932363" y="5373688"/>
            <a:ext cx="3960812" cy="9350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a:spcBef>
                <a:spcPct val="0"/>
              </a:spcBef>
              <a:buClrTx/>
              <a:buSzTx/>
              <a:buFontTx/>
              <a:buNone/>
            </a:pPr>
            <a:endParaRPr lang="en-AU" altLang="en-US" sz="1800"/>
          </a:p>
        </p:txBody>
      </p:sp>
      <p:sp>
        <p:nvSpPr>
          <p:cNvPr id="40985" name="Text Box 26"/>
          <p:cNvSpPr txBox="1">
            <a:spLocks noChangeArrowheads="1"/>
          </p:cNvSpPr>
          <p:nvPr/>
        </p:nvSpPr>
        <p:spPr bwMode="auto">
          <a:xfrm>
            <a:off x="4932363" y="5445125"/>
            <a:ext cx="38877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algn="ctr">
              <a:spcBef>
                <a:spcPct val="0"/>
              </a:spcBef>
              <a:buClrTx/>
              <a:buSzTx/>
              <a:buFontTx/>
              <a:buNone/>
            </a:pPr>
            <a:r>
              <a:rPr lang="en-US" altLang="en-US" sz="1600" i="1"/>
              <a:t>To restore dignity and value which</a:t>
            </a:r>
          </a:p>
          <a:p>
            <a:pPr algn="ctr">
              <a:spcBef>
                <a:spcPct val="0"/>
              </a:spcBef>
              <a:buClrTx/>
              <a:buSzTx/>
              <a:buFontTx/>
              <a:buNone/>
            </a:pPr>
            <a:r>
              <a:rPr lang="en-US" altLang="en-US" sz="1600" i="1"/>
              <a:t>includes reducing excessive</a:t>
            </a:r>
          </a:p>
          <a:p>
            <a:pPr algn="ctr">
              <a:spcBef>
                <a:spcPct val="0"/>
              </a:spcBef>
              <a:buClrTx/>
              <a:buSzTx/>
              <a:buFontTx/>
              <a:buNone/>
            </a:pPr>
            <a:r>
              <a:rPr lang="en-US" altLang="en-US" sz="1600" i="1"/>
              <a:t>shame and guilt</a:t>
            </a:r>
          </a:p>
        </p:txBody>
      </p:sp>
      <p:sp>
        <p:nvSpPr>
          <p:cNvPr id="261147" name="AutoShape 27"/>
          <p:cNvSpPr>
            <a:spLocks noChangeArrowheads="1"/>
          </p:cNvSpPr>
          <p:nvPr/>
        </p:nvSpPr>
        <p:spPr bwMode="auto">
          <a:xfrm>
            <a:off x="3995738" y="1557338"/>
            <a:ext cx="720725" cy="576262"/>
          </a:xfrm>
          <a:prstGeom prst="rightArrow">
            <a:avLst>
              <a:gd name="adj1" fmla="val 50000"/>
              <a:gd name="adj2" fmla="val 31267"/>
            </a:avLst>
          </a:prstGeom>
          <a:solidFill>
            <a:schemeClr val="accent1">
              <a:alpha val="52940"/>
            </a:schemeClr>
          </a:solidFill>
          <a:ln w="9525">
            <a:solidFill>
              <a:schemeClr val="bg1">
                <a:lumMod val="50000"/>
              </a:schemeClr>
            </a:solidFill>
            <a:miter lim="800000"/>
            <a:headEnd/>
            <a:tailEnd/>
          </a:ln>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a:spcBef>
                <a:spcPct val="0"/>
              </a:spcBef>
              <a:buClrTx/>
              <a:buSzTx/>
              <a:buFontTx/>
              <a:buNone/>
            </a:pPr>
            <a:endParaRPr lang="en-AU" altLang="en-US" sz="1800"/>
          </a:p>
        </p:txBody>
      </p:sp>
      <p:sp>
        <p:nvSpPr>
          <p:cNvPr id="261148" name="AutoShape 28"/>
          <p:cNvSpPr>
            <a:spLocks noChangeArrowheads="1"/>
          </p:cNvSpPr>
          <p:nvPr/>
        </p:nvSpPr>
        <p:spPr bwMode="auto">
          <a:xfrm>
            <a:off x="3995738" y="2997200"/>
            <a:ext cx="720725" cy="647700"/>
          </a:xfrm>
          <a:prstGeom prst="rightArrow">
            <a:avLst>
              <a:gd name="adj1" fmla="val 50000"/>
              <a:gd name="adj2" fmla="val 27819"/>
            </a:avLst>
          </a:prstGeom>
          <a:solidFill>
            <a:schemeClr val="accent1">
              <a:alpha val="52940"/>
            </a:schemeClr>
          </a:solidFill>
          <a:ln w="9525">
            <a:solidFill>
              <a:schemeClr val="bg1">
                <a:lumMod val="50000"/>
              </a:schemeClr>
            </a:solidFill>
            <a:miter lim="800000"/>
            <a:headEnd/>
            <a:tailEnd/>
          </a:ln>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a:spcBef>
                <a:spcPct val="0"/>
              </a:spcBef>
              <a:buClrTx/>
              <a:buSzTx/>
              <a:buFontTx/>
              <a:buNone/>
            </a:pPr>
            <a:endParaRPr lang="en-AU" altLang="en-US" sz="1800"/>
          </a:p>
        </p:txBody>
      </p:sp>
      <p:sp>
        <p:nvSpPr>
          <p:cNvPr id="261149" name="AutoShape 29"/>
          <p:cNvSpPr>
            <a:spLocks noChangeArrowheads="1"/>
          </p:cNvSpPr>
          <p:nvPr/>
        </p:nvSpPr>
        <p:spPr bwMode="auto">
          <a:xfrm>
            <a:off x="3995738" y="4365625"/>
            <a:ext cx="647700" cy="719138"/>
          </a:xfrm>
          <a:prstGeom prst="rightArrow">
            <a:avLst>
              <a:gd name="adj1" fmla="val 50000"/>
              <a:gd name="adj2" fmla="val 25000"/>
            </a:avLst>
          </a:prstGeom>
          <a:solidFill>
            <a:schemeClr val="accent1">
              <a:alpha val="52940"/>
            </a:schemeClr>
          </a:solidFill>
          <a:ln w="9525">
            <a:solidFill>
              <a:schemeClr val="bg1">
                <a:lumMod val="50000"/>
              </a:schemeClr>
            </a:solidFill>
            <a:miter lim="800000"/>
            <a:headEnd/>
            <a:tailEnd/>
          </a:ln>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a:spcBef>
                <a:spcPct val="0"/>
              </a:spcBef>
              <a:buClrTx/>
              <a:buSzTx/>
              <a:buFontTx/>
              <a:buNone/>
            </a:pPr>
            <a:endParaRPr lang="en-AU" altLang="en-US" sz="1800"/>
          </a:p>
        </p:txBody>
      </p:sp>
      <p:sp>
        <p:nvSpPr>
          <p:cNvPr id="261150" name="AutoShape 30"/>
          <p:cNvSpPr>
            <a:spLocks noChangeArrowheads="1"/>
          </p:cNvSpPr>
          <p:nvPr/>
        </p:nvSpPr>
        <p:spPr bwMode="auto">
          <a:xfrm>
            <a:off x="3995738" y="5589588"/>
            <a:ext cx="720725" cy="576262"/>
          </a:xfrm>
          <a:prstGeom prst="rightArrow">
            <a:avLst>
              <a:gd name="adj1" fmla="val 50000"/>
              <a:gd name="adj2" fmla="val 31267"/>
            </a:avLst>
          </a:prstGeom>
          <a:solidFill>
            <a:schemeClr val="accent1">
              <a:alpha val="52940"/>
            </a:schemeClr>
          </a:solidFill>
          <a:ln w="9525">
            <a:solidFill>
              <a:schemeClr val="bg1">
                <a:lumMod val="50000"/>
              </a:schemeClr>
            </a:solidFill>
            <a:miter lim="800000"/>
            <a:headEnd/>
            <a:tailEnd/>
          </a:ln>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a:spcBef>
                <a:spcPct val="0"/>
              </a:spcBef>
              <a:buClrTx/>
              <a:buSzTx/>
              <a:buFontTx/>
              <a:buNone/>
            </a:pPr>
            <a:endParaRPr lang="en-AU" altLang="en-US" sz="1800"/>
          </a:p>
        </p:txBody>
      </p:sp>
      <p:sp>
        <p:nvSpPr>
          <p:cNvPr id="40990" name="Text Box 31"/>
          <p:cNvSpPr txBox="1">
            <a:spLocks noChangeArrowheads="1"/>
          </p:cNvSpPr>
          <p:nvPr/>
        </p:nvSpPr>
        <p:spPr bwMode="auto">
          <a:xfrm>
            <a:off x="5003800" y="4365625"/>
            <a:ext cx="381635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Calibri"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Calibri"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Calibri"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Calibri"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Calibri"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Calibri" pitchFamily="34" charset="0"/>
              </a:defRPr>
            </a:lvl9pPr>
          </a:lstStyle>
          <a:p>
            <a:pPr algn="ctr">
              <a:spcBef>
                <a:spcPct val="50000"/>
              </a:spcBef>
              <a:buClrTx/>
              <a:buSzTx/>
              <a:buFontTx/>
              <a:buNone/>
            </a:pPr>
            <a:r>
              <a:rPr lang="en-US" altLang="en-US" sz="1600" i="1"/>
              <a:t>To restore meaning and</a:t>
            </a:r>
          </a:p>
          <a:p>
            <a:pPr algn="ctr">
              <a:spcBef>
                <a:spcPct val="50000"/>
              </a:spcBef>
              <a:buClrTx/>
              <a:buSzTx/>
              <a:buFontTx/>
              <a:buNone/>
            </a:pPr>
            <a:r>
              <a:rPr lang="en-US" altLang="en-US" sz="1600" i="1"/>
              <a:t>purpose to life</a:t>
            </a:r>
          </a:p>
        </p:txBody>
      </p:sp>
      <p:pic>
        <p:nvPicPr>
          <p:cNvPr id="30" name="Picture 29" descr="G:\Admin\5. Forms, Templates &amp; Procedures\RAILS Logos Brochures\Logo 2011\Logos\colrail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31"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61147"/>
                                        </p:tgtEl>
                                        <p:attrNameLst>
                                          <p:attrName>style.visibility</p:attrName>
                                        </p:attrNameLst>
                                      </p:cBhvr>
                                      <p:to>
                                        <p:strVal val="visible"/>
                                      </p:to>
                                    </p:set>
                                    <p:animEffect transition="in" filter="diamond(in)">
                                      <p:cBhvr>
                                        <p:cTn id="7" dur="2000"/>
                                        <p:tgtEl>
                                          <p:spTgt spid="261147"/>
                                        </p:tgtEl>
                                      </p:cBhvr>
                                    </p:animEffect>
                                  </p:childTnLst>
                                </p:cTn>
                              </p:par>
                            </p:childTnLst>
                          </p:cTn>
                        </p:par>
                        <p:par>
                          <p:cTn id="8" fill="hold" nodeType="afterGroup">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61148"/>
                                        </p:tgtEl>
                                        <p:attrNameLst>
                                          <p:attrName>style.visibility</p:attrName>
                                        </p:attrNameLst>
                                      </p:cBhvr>
                                      <p:to>
                                        <p:strVal val="visible"/>
                                      </p:to>
                                    </p:set>
                                    <p:animEffect transition="in" filter="diamond(in)">
                                      <p:cBhvr>
                                        <p:cTn id="11" dur="2000"/>
                                        <p:tgtEl>
                                          <p:spTgt spid="261148"/>
                                        </p:tgtEl>
                                      </p:cBhvr>
                                    </p:animEffect>
                                  </p:childTnLst>
                                </p:cTn>
                              </p:par>
                            </p:childTnLst>
                          </p:cTn>
                        </p:par>
                        <p:par>
                          <p:cTn id="12" fill="hold" nodeType="afterGroup">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261149"/>
                                        </p:tgtEl>
                                        <p:attrNameLst>
                                          <p:attrName>style.visibility</p:attrName>
                                        </p:attrNameLst>
                                      </p:cBhvr>
                                      <p:to>
                                        <p:strVal val="visible"/>
                                      </p:to>
                                    </p:set>
                                    <p:animEffect transition="in" filter="diamond(in)">
                                      <p:cBhvr>
                                        <p:cTn id="15" dur="2000"/>
                                        <p:tgtEl>
                                          <p:spTgt spid="261149"/>
                                        </p:tgtEl>
                                      </p:cBhvr>
                                    </p:animEffect>
                                  </p:childTnLst>
                                </p:cTn>
                              </p:par>
                            </p:childTnLst>
                          </p:cTn>
                        </p:par>
                        <p:par>
                          <p:cTn id="16" fill="hold" nodeType="afterGroup">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261150"/>
                                        </p:tgtEl>
                                        <p:attrNameLst>
                                          <p:attrName>style.visibility</p:attrName>
                                        </p:attrNameLst>
                                      </p:cBhvr>
                                      <p:to>
                                        <p:strVal val="visible"/>
                                      </p:to>
                                    </p:set>
                                    <p:animEffect transition="in" filter="diamond(in)">
                                      <p:cBhvr>
                                        <p:cTn id="19" dur="2000"/>
                                        <p:tgtEl>
                                          <p:spTgt spid="261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47" grpId="0" animBg="1"/>
      <p:bldP spid="261148" grpId="0" animBg="1"/>
      <p:bldP spid="261149" grpId="0" animBg="1"/>
      <p:bldP spid="2611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23528" y="908720"/>
            <a:ext cx="8568952" cy="5329014"/>
          </a:xfrm>
        </p:spPr>
        <p:txBody>
          <a:bodyPr>
            <a:normAutofit fontScale="92500" lnSpcReduction="20000"/>
          </a:bodyPr>
          <a:lstStyle/>
          <a:p>
            <a:pPr marL="452628" indent="-342900" eaLnBrk="1" fontAlgn="auto" hangingPunct="1">
              <a:lnSpc>
                <a:spcPct val="110000"/>
              </a:lnSpc>
              <a:spcAft>
                <a:spcPts val="0"/>
              </a:spcAft>
              <a:buClr>
                <a:schemeClr val="accent3"/>
              </a:buClr>
              <a:buFont typeface="Arial" panose="020B0604020202020204" pitchFamily="34" charset="0"/>
              <a:buChar char="•"/>
              <a:defRPr/>
            </a:pPr>
            <a:r>
              <a:rPr lang="en-AU" sz="2200" dirty="0">
                <a:cs typeface="Calibri" pitchFamily="34" charset="0"/>
              </a:rPr>
              <a:t>QPASTT was established in 1995 to provide a </a:t>
            </a:r>
            <a:r>
              <a:rPr lang="en-AU" sz="2200" dirty="0" smtClean="0">
                <a:cs typeface="Calibri" pitchFamily="34" charset="0"/>
              </a:rPr>
              <a:t>community-based </a:t>
            </a:r>
            <a:r>
              <a:rPr lang="en-AU" sz="2200" dirty="0">
                <a:cs typeface="Calibri" pitchFamily="34" charset="0"/>
              </a:rPr>
              <a:t>response to the needs </a:t>
            </a:r>
            <a:r>
              <a:rPr lang="en-AU" sz="2200" dirty="0" smtClean="0">
                <a:cs typeface="Calibri" pitchFamily="34" charset="0"/>
              </a:rPr>
              <a:t>of </a:t>
            </a:r>
            <a:r>
              <a:rPr lang="en-AU" sz="2200" dirty="0">
                <a:cs typeface="Calibri" pitchFamily="34" charset="0"/>
              </a:rPr>
              <a:t>refugees in Queensland</a:t>
            </a:r>
          </a:p>
          <a:p>
            <a:pPr marL="452628" indent="-342900" eaLnBrk="1" fontAlgn="auto" hangingPunct="1">
              <a:lnSpc>
                <a:spcPct val="110000"/>
              </a:lnSpc>
              <a:spcAft>
                <a:spcPts val="0"/>
              </a:spcAft>
              <a:buClr>
                <a:schemeClr val="accent3"/>
              </a:buClr>
              <a:buFont typeface="Arial" panose="020B0604020202020204" pitchFamily="34" charset="0"/>
              <a:buChar char="•"/>
              <a:defRPr/>
            </a:pPr>
            <a:endParaRPr lang="en-AU" sz="2200" dirty="0">
              <a:cs typeface="Calibri" pitchFamily="34" charset="0"/>
            </a:endParaRPr>
          </a:p>
          <a:p>
            <a:pPr marL="452628" indent="-342900" eaLnBrk="1" fontAlgn="auto" hangingPunct="1">
              <a:lnSpc>
                <a:spcPct val="110000"/>
              </a:lnSpc>
              <a:spcAft>
                <a:spcPts val="0"/>
              </a:spcAft>
              <a:buClr>
                <a:schemeClr val="accent3"/>
              </a:buClr>
              <a:buFont typeface="Arial" panose="020B0604020202020204" pitchFamily="34" charset="0"/>
              <a:buChar char="•"/>
              <a:defRPr/>
            </a:pPr>
            <a:r>
              <a:rPr lang="en-AU" sz="2200" dirty="0">
                <a:cs typeface="Calibri" pitchFamily="34" charset="0"/>
              </a:rPr>
              <a:t>The service was developed in consultation with key communities and is part of a National Forum of Services for Survivors of Torture and Trauma </a:t>
            </a:r>
            <a:r>
              <a:rPr lang="en-AU" sz="2200" dirty="0" smtClean="0">
                <a:cs typeface="Calibri" pitchFamily="34" charset="0"/>
              </a:rPr>
              <a:t>(eight </a:t>
            </a:r>
            <a:r>
              <a:rPr lang="en-AU" sz="2200" dirty="0">
                <a:cs typeface="Calibri" pitchFamily="34" charset="0"/>
              </a:rPr>
              <a:t>services nationally)</a:t>
            </a:r>
          </a:p>
          <a:p>
            <a:pPr marL="452628" indent="-342900" eaLnBrk="1" fontAlgn="auto" hangingPunct="1">
              <a:lnSpc>
                <a:spcPct val="110000"/>
              </a:lnSpc>
              <a:spcAft>
                <a:spcPts val="0"/>
              </a:spcAft>
              <a:buClr>
                <a:schemeClr val="accent3"/>
              </a:buClr>
              <a:buFont typeface="Arial" panose="020B0604020202020204" pitchFamily="34" charset="0"/>
              <a:buChar char="•"/>
              <a:defRPr/>
            </a:pPr>
            <a:endParaRPr lang="en-AU" sz="2200" dirty="0">
              <a:cs typeface="Calibri" pitchFamily="34" charset="0"/>
            </a:endParaRPr>
          </a:p>
          <a:p>
            <a:pPr marL="452628" indent="-342900" eaLnBrk="1" fontAlgn="auto" hangingPunct="1">
              <a:lnSpc>
                <a:spcPct val="110000"/>
              </a:lnSpc>
              <a:spcAft>
                <a:spcPts val="0"/>
              </a:spcAft>
              <a:buClr>
                <a:schemeClr val="accent3"/>
              </a:buClr>
              <a:buFont typeface="Arial" panose="020B0604020202020204" pitchFamily="34" charset="0"/>
              <a:buChar char="•"/>
              <a:defRPr/>
            </a:pPr>
            <a:r>
              <a:rPr lang="en-AU" sz="2200" dirty="0" smtClean="0">
                <a:cs typeface="Calibri" pitchFamily="34" charset="0"/>
              </a:rPr>
              <a:t>It is </a:t>
            </a:r>
            <a:r>
              <a:rPr lang="en-AU" sz="2200" dirty="0">
                <a:cs typeface="Calibri" pitchFamily="34" charset="0"/>
              </a:rPr>
              <a:t>a </a:t>
            </a:r>
            <a:r>
              <a:rPr lang="en-AU" sz="2200" dirty="0" smtClean="0">
                <a:cs typeface="Calibri" pitchFamily="34" charset="0"/>
              </a:rPr>
              <a:t>state-wide specialised </a:t>
            </a:r>
            <a:r>
              <a:rPr lang="en-AU" sz="2200" dirty="0">
                <a:cs typeface="Calibri" pitchFamily="34" charset="0"/>
              </a:rPr>
              <a:t>service which aims to provide a range of flexible and culturally sensitive services to people who have been </a:t>
            </a:r>
            <a:r>
              <a:rPr lang="en-AU" sz="2200" dirty="0" smtClean="0">
                <a:cs typeface="Calibri" pitchFamily="34" charset="0"/>
              </a:rPr>
              <a:t>tortured, </a:t>
            </a:r>
            <a:r>
              <a:rPr lang="en-AU" sz="2200" dirty="0">
                <a:cs typeface="Calibri" pitchFamily="34" charset="0"/>
              </a:rPr>
              <a:t>or who have suffered refugee related </a:t>
            </a:r>
            <a:r>
              <a:rPr lang="en-AU" sz="2200" dirty="0" smtClean="0">
                <a:cs typeface="Calibri" pitchFamily="34" charset="0"/>
              </a:rPr>
              <a:t>trauma, </a:t>
            </a:r>
            <a:r>
              <a:rPr lang="en-AU" sz="2200" dirty="0">
                <a:cs typeface="Calibri" pitchFamily="34" charset="0"/>
              </a:rPr>
              <a:t>prior to migrating to Australia </a:t>
            </a:r>
            <a:endParaRPr lang="en-AU" sz="2200" dirty="0" smtClean="0">
              <a:cs typeface="Calibri" pitchFamily="34" charset="0"/>
            </a:endParaRPr>
          </a:p>
          <a:p>
            <a:pPr marL="452628" indent="-342900" eaLnBrk="1" fontAlgn="auto" hangingPunct="1">
              <a:lnSpc>
                <a:spcPct val="110000"/>
              </a:lnSpc>
              <a:spcAft>
                <a:spcPts val="0"/>
              </a:spcAft>
              <a:buClr>
                <a:schemeClr val="accent3"/>
              </a:buClr>
              <a:buFont typeface="Arial" panose="020B0604020202020204" pitchFamily="34" charset="0"/>
              <a:buChar char="•"/>
              <a:defRPr/>
            </a:pPr>
            <a:endParaRPr lang="en-AU" sz="2200" dirty="0">
              <a:cs typeface="Calibri" pitchFamily="34" charset="0"/>
            </a:endParaRPr>
          </a:p>
          <a:p>
            <a:pPr marL="452628" indent="-342900" eaLnBrk="1" fontAlgn="auto" hangingPunct="1">
              <a:lnSpc>
                <a:spcPct val="110000"/>
              </a:lnSpc>
              <a:spcAft>
                <a:spcPts val="0"/>
              </a:spcAft>
              <a:buClr>
                <a:schemeClr val="accent3"/>
              </a:buClr>
              <a:buFont typeface="Arial" panose="020B0604020202020204" pitchFamily="34" charset="0"/>
              <a:buChar char="•"/>
              <a:defRPr/>
            </a:pPr>
            <a:r>
              <a:rPr lang="en-AU" sz="2200" dirty="0" smtClean="0">
                <a:cs typeface="Calibri" pitchFamily="34" charset="0"/>
              </a:rPr>
              <a:t>QPASTT main office is in Brisbane. We also service Toowoomba, Gatton, Logan, Gold Coast, Inala, Goodna, Ipswich, Townsville, Rockhampton</a:t>
            </a:r>
            <a:r>
              <a:rPr lang="en-AU" sz="2200" dirty="0">
                <a:cs typeface="Calibri" pitchFamily="34" charset="0"/>
              </a:rPr>
              <a:t> </a:t>
            </a:r>
            <a:r>
              <a:rPr lang="en-AU" sz="2200" dirty="0" smtClean="0">
                <a:cs typeface="Calibri" pitchFamily="34" charset="0"/>
              </a:rPr>
              <a:t>and Cairns.</a:t>
            </a:r>
          </a:p>
          <a:p>
            <a:pPr marL="452628" indent="-342900" eaLnBrk="1" fontAlgn="auto" hangingPunct="1">
              <a:lnSpc>
                <a:spcPct val="110000"/>
              </a:lnSpc>
              <a:spcAft>
                <a:spcPts val="0"/>
              </a:spcAft>
              <a:buClr>
                <a:schemeClr val="accent3"/>
              </a:buClr>
              <a:buFont typeface="Arial" panose="020B0604020202020204" pitchFamily="34" charset="0"/>
              <a:buChar char="•"/>
              <a:defRPr/>
            </a:pPr>
            <a:endParaRPr lang="en-AU" sz="2200" dirty="0" smtClean="0">
              <a:cs typeface="Calibri" pitchFamily="34" charset="0"/>
            </a:endParaRPr>
          </a:p>
          <a:p>
            <a:pPr marL="452628" indent="-342900" eaLnBrk="1" fontAlgn="auto" hangingPunct="1">
              <a:lnSpc>
                <a:spcPct val="110000"/>
              </a:lnSpc>
              <a:spcAft>
                <a:spcPts val="0"/>
              </a:spcAft>
              <a:buClr>
                <a:schemeClr val="accent3"/>
              </a:buClr>
              <a:buFont typeface="Arial" panose="020B0604020202020204" pitchFamily="34" charset="0"/>
              <a:buChar char="•"/>
              <a:defRPr/>
            </a:pPr>
            <a:r>
              <a:rPr lang="en-AU" sz="2200" dirty="0" smtClean="0">
                <a:cs typeface="Calibri" pitchFamily="34" charset="0"/>
              </a:rPr>
              <a:t>More information about QPASTT and it’s various services see </a:t>
            </a:r>
            <a:r>
              <a:rPr lang="en-AU" sz="2200" dirty="0" smtClean="0">
                <a:solidFill>
                  <a:schemeClr val="accent3"/>
                </a:solidFill>
                <a:cs typeface="Calibri" pitchFamily="34" charset="0"/>
                <a:hlinkClick r:id="rId3"/>
              </a:rPr>
              <a:t>www.qpastt.org.au</a:t>
            </a:r>
            <a:r>
              <a:rPr lang="en-AU" sz="2200" dirty="0" smtClean="0">
                <a:cs typeface="Calibri" pitchFamily="34" charset="0"/>
              </a:rPr>
              <a:t>  </a:t>
            </a:r>
            <a:endParaRPr lang="en-AU" sz="2200" dirty="0">
              <a:cs typeface="Calibri" pitchFamily="34" charset="0"/>
            </a:endParaRPr>
          </a:p>
          <a:p>
            <a:pPr marL="566928" indent="-457200" eaLnBrk="1" fontAlgn="auto" hangingPunct="1">
              <a:lnSpc>
                <a:spcPct val="110000"/>
              </a:lnSpc>
              <a:spcAft>
                <a:spcPts val="0"/>
              </a:spcAft>
              <a:buFont typeface="Wingdings" panose="05000000000000000000" pitchFamily="2" charset="2"/>
              <a:buChar char="§"/>
              <a:defRPr/>
            </a:pPr>
            <a:endParaRPr lang="en-AU" sz="2800" dirty="0" smtClean="0"/>
          </a:p>
        </p:txBody>
      </p:sp>
      <p:sp>
        <p:nvSpPr>
          <p:cNvPr id="8194" name="Rectangle 2"/>
          <p:cNvSpPr>
            <a:spLocks noGrp="1" noChangeArrowheads="1"/>
          </p:cNvSpPr>
          <p:nvPr>
            <p:ph type="title"/>
          </p:nvPr>
        </p:nvSpPr>
        <p:spPr>
          <a:xfrm>
            <a:off x="179512" y="53180"/>
            <a:ext cx="8820000" cy="855540"/>
          </a:xfrm>
        </p:spPr>
        <p:txBody>
          <a:bodyPr/>
          <a:lstStyle/>
          <a:p>
            <a:pPr algn="ctr" eaLnBrk="1" fontAlgn="auto" hangingPunct="1">
              <a:spcAft>
                <a:spcPts val="0"/>
              </a:spcAft>
              <a:defRPr/>
            </a:pPr>
            <a:r>
              <a:rPr lang="en-AU" sz="4400" dirty="0" smtClean="0">
                <a:solidFill>
                  <a:schemeClr val="bg2">
                    <a:lumMod val="50000"/>
                  </a:schemeClr>
                </a:solidFill>
              </a:rPr>
              <a:t>QPASTT</a:t>
            </a:r>
          </a:p>
        </p:txBody>
      </p:sp>
      <p:pic>
        <p:nvPicPr>
          <p:cNvPr id="4" name="Picture 3" descr="G:\Admin\5. Forms, Templates &amp; Procedures\RAILS Logos Brochures\Logo 2011\Logos\colrail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39552" y="1484784"/>
            <a:ext cx="4038600" cy="4954555"/>
          </a:xfrm>
        </p:spPr>
        <p:txBody>
          <a:bodyPr/>
          <a:lstStyle/>
          <a:p>
            <a:r>
              <a:rPr lang="en-AU" dirty="0" smtClean="0"/>
              <a:t>Helplessness and isolation are the core experiences of psychological trauma</a:t>
            </a:r>
          </a:p>
          <a:p>
            <a:endParaRPr lang="en-AU" dirty="0" smtClean="0"/>
          </a:p>
          <a:p>
            <a:r>
              <a:rPr lang="en-AU" dirty="0" smtClean="0"/>
              <a:t>Empowerment and reconnection are the core experiences of recovery</a:t>
            </a:r>
            <a:endParaRPr lang="en-AU" dirty="0"/>
          </a:p>
        </p:txBody>
      </p:sp>
      <p:pic>
        <p:nvPicPr>
          <p:cNvPr id="1026" name="Picture 2" descr="C:\Users\kalilohman\AppData\Local\Microsoft\Windows\Temporary Internet Files\Content.IE5\A3QHTX70\MC900441191[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700808"/>
            <a:ext cx="3682752" cy="40324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116632"/>
            <a:ext cx="8136904" cy="954107"/>
          </a:xfrm>
          <a:prstGeom prst="rect">
            <a:avLst/>
          </a:prstGeom>
          <a:noFill/>
        </p:spPr>
        <p:txBody>
          <a:bodyPr wrap="square" rtlCol="0">
            <a:spAutoFit/>
          </a:bodyPr>
          <a:lstStyle/>
          <a:p>
            <a:r>
              <a:rPr lang="en-AU" sz="2800" b="1" dirty="0">
                <a:solidFill>
                  <a:schemeClr val="bg2">
                    <a:lumMod val="50000"/>
                  </a:schemeClr>
                </a:solidFill>
              </a:rPr>
              <a:t>Strategies for Working with People From  Refugee Backgrounds</a:t>
            </a:r>
            <a:endParaRPr lang="en-AU" sz="2800" b="1" dirty="0"/>
          </a:p>
        </p:txBody>
      </p:sp>
      <p:pic>
        <p:nvPicPr>
          <p:cNvPr id="5" name="Picture 4"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extLst>
      <p:ext uri="{BB962C8B-B14F-4D97-AF65-F5344CB8AC3E}">
        <p14:creationId xmlns:p14="http://schemas.microsoft.com/office/powerpoint/2010/main" val="2213653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497192" cy="5112568"/>
          </a:xfrm>
        </p:spPr>
        <p:txBody>
          <a:bodyPr/>
          <a:lstStyle/>
          <a:p>
            <a:pPr marL="109537" indent="0" algn="ctr">
              <a:buClr>
                <a:schemeClr val="accent3"/>
              </a:buClr>
              <a:buNone/>
              <a:defRPr/>
            </a:pPr>
            <a:r>
              <a:rPr lang="en-AU" sz="2400" b="1" dirty="0">
                <a:solidFill>
                  <a:schemeClr val="accent3"/>
                </a:solidFill>
                <a:effectLst>
                  <a:outerShdw blurRad="38100" dist="38100" dir="2700000" algn="tl">
                    <a:srgbClr val="000000">
                      <a:alpha val="43137"/>
                    </a:srgbClr>
                  </a:outerShdw>
                </a:effectLst>
              </a:rPr>
              <a:t>Important principles: </a:t>
            </a:r>
            <a:r>
              <a:rPr lang="en-AU" sz="2400" i="1" dirty="0">
                <a:solidFill>
                  <a:schemeClr val="accent3"/>
                </a:solidFill>
                <a:effectLst>
                  <a:outerShdw blurRad="38100" dist="38100" dir="2700000" algn="tl">
                    <a:srgbClr val="000000">
                      <a:alpha val="43137"/>
                    </a:srgbClr>
                  </a:outerShdw>
                </a:effectLst>
              </a:rPr>
              <a:t>reliability, predictability, honesty, </a:t>
            </a:r>
            <a:r>
              <a:rPr lang="en-AU" sz="2400" i="1" dirty="0" smtClean="0">
                <a:solidFill>
                  <a:schemeClr val="accent3"/>
                </a:solidFill>
                <a:effectLst>
                  <a:outerShdw blurRad="38100" dist="38100" dir="2700000" algn="tl">
                    <a:srgbClr val="000000">
                      <a:alpha val="43137"/>
                    </a:srgbClr>
                  </a:outerShdw>
                </a:effectLst>
              </a:rPr>
              <a:t>empathy</a:t>
            </a:r>
          </a:p>
          <a:p>
            <a:pPr>
              <a:buClr>
                <a:schemeClr val="accent3"/>
              </a:buClr>
              <a:buFont typeface="Arial" panose="020B0604020202020204" pitchFamily="34" charset="0"/>
              <a:buChar char="•"/>
              <a:defRPr/>
            </a:pPr>
            <a:r>
              <a:rPr lang="en-US" sz="1600" dirty="0" smtClean="0"/>
              <a:t>Be open and curious, </a:t>
            </a:r>
            <a:r>
              <a:rPr lang="en-US" sz="1600" dirty="0"/>
              <a:t>adopt a learning perspective to new cultures, embrace difference acknowledging the positive impact this has on our </a:t>
            </a:r>
            <a:r>
              <a:rPr lang="en-US" sz="1600" dirty="0" smtClean="0"/>
              <a:t>society</a:t>
            </a:r>
            <a:br>
              <a:rPr lang="en-US" sz="1600" dirty="0" smtClean="0"/>
            </a:br>
            <a:endParaRPr lang="en-AU" sz="1600" dirty="0"/>
          </a:p>
          <a:p>
            <a:pPr>
              <a:buClr>
                <a:schemeClr val="accent3"/>
              </a:buClr>
              <a:buFont typeface="Arial" panose="020B0604020202020204" pitchFamily="34" charset="0"/>
              <a:buChar char="•"/>
              <a:defRPr/>
            </a:pPr>
            <a:r>
              <a:rPr lang="en-US" sz="1600" dirty="0"/>
              <a:t>Assess each situation and </a:t>
            </a:r>
            <a:r>
              <a:rPr lang="en-US" sz="1600" dirty="0" smtClean="0"/>
              <a:t>person </a:t>
            </a:r>
            <a:r>
              <a:rPr lang="en-US" sz="1600" dirty="0"/>
              <a:t>– </a:t>
            </a:r>
            <a:r>
              <a:rPr lang="en-US" sz="1600" dirty="0" smtClean="0"/>
              <a:t>explore</a:t>
            </a:r>
            <a:br>
              <a:rPr lang="en-US" sz="1600" dirty="0" smtClean="0"/>
            </a:br>
            <a:endParaRPr lang="en-AU" sz="1600" dirty="0"/>
          </a:p>
          <a:p>
            <a:pPr>
              <a:buClr>
                <a:schemeClr val="accent3"/>
              </a:buClr>
              <a:buFont typeface="Arial" panose="020B0604020202020204" pitchFamily="34" charset="0"/>
              <a:buChar char="•"/>
              <a:defRPr/>
            </a:pPr>
            <a:r>
              <a:rPr lang="en-US" sz="1600" dirty="0" smtClean="0"/>
              <a:t>Listen attentively </a:t>
            </a:r>
            <a:br>
              <a:rPr lang="en-US" sz="1600" dirty="0" smtClean="0"/>
            </a:br>
            <a:endParaRPr lang="en-AU" sz="1600" dirty="0"/>
          </a:p>
          <a:p>
            <a:pPr>
              <a:buClr>
                <a:schemeClr val="accent3"/>
              </a:buClr>
              <a:buFont typeface="Arial" panose="020B0604020202020204" pitchFamily="34" charset="0"/>
              <a:buChar char="•"/>
              <a:defRPr/>
            </a:pPr>
            <a:r>
              <a:rPr lang="en-US" sz="1600" dirty="0" smtClean="0"/>
              <a:t>Encourage the use of interpreters</a:t>
            </a:r>
            <a:br>
              <a:rPr lang="en-US" sz="1600" dirty="0" smtClean="0"/>
            </a:br>
            <a:endParaRPr lang="en-AU" sz="1600" dirty="0"/>
          </a:p>
          <a:p>
            <a:pPr>
              <a:buClr>
                <a:schemeClr val="accent3"/>
              </a:buClr>
              <a:buFont typeface="Arial" panose="020B0604020202020204" pitchFamily="34" charset="0"/>
              <a:buChar char="•"/>
              <a:defRPr/>
            </a:pPr>
            <a:r>
              <a:rPr lang="en-US" sz="1600" dirty="0" smtClean="0"/>
              <a:t>Be respectful of cultural practices </a:t>
            </a:r>
            <a:br>
              <a:rPr lang="en-US" sz="1600" dirty="0" smtClean="0"/>
            </a:br>
            <a:endParaRPr lang="en-AU" sz="1600" dirty="0"/>
          </a:p>
          <a:p>
            <a:pPr>
              <a:buClr>
                <a:schemeClr val="accent3"/>
              </a:buClr>
              <a:buFont typeface="Arial" panose="020B0604020202020204" pitchFamily="34" charset="0"/>
              <a:buChar char="•"/>
              <a:defRPr/>
            </a:pPr>
            <a:r>
              <a:rPr lang="en-US" sz="1600" dirty="0"/>
              <a:t>Be as consistent as possible, say things you know you can commit </a:t>
            </a:r>
            <a:r>
              <a:rPr lang="en-US" sz="1600" dirty="0" smtClean="0"/>
              <a:t>to</a:t>
            </a:r>
            <a:br>
              <a:rPr lang="en-US" sz="1600" dirty="0" smtClean="0"/>
            </a:br>
            <a:endParaRPr lang="en-AU" sz="1600" dirty="0"/>
          </a:p>
          <a:p>
            <a:pPr>
              <a:buClr>
                <a:schemeClr val="accent3"/>
              </a:buClr>
              <a:buFont typeface="Arial" panose="020B0604020202020204" pitchFamily="34" charset="0"/>
              <a:buChar char="•"/>
              <a:defRPr/>
            </a:pPr>
            <a:r>
              <a:rPr lang="en-US" sz="1600" dirty="0"/>
              <a:t>Dress </a:t>
            </a:r>
            <a:r>
              <a:rPr lang="en-US" sz="1600" dirty="0" smtClean="0"/>
              <a:t>appropriately</a:t>
            </a:r>
            <a:br>
              <a:rPr lang="en-US" sz="1600" dirty="0" smtClean="0"/>
            </a:br>
            <a:endParaRPr lang="en-AU" sz="1600" dirty="0"/>
          </a:p>
          <a:p>
            <a:pPr>
              <a:buClr>
                <a:schemeClr val="accent3"/>
              </a:buClr>
              <a:buFont typeface="Arial" panose="020B0604020202020204" pitchFamily="34" charset="0"/>
              <a:buChar char="•"/>
              <a:defRPr/>
            </a:pPr>
            <a:r>
              <a:rPr lang="en-US" sz="1600" dirty="0" smtClean="0"/>
              <a:t>Recognize </a:t>
            </a:r>
            <a:r>
              <a:rPr lang="en-US" sz="1600" dirty="0"/>
              <a:t>client </a:t>
            </a:r>
            <a:r>
              <a:rPr lang="en-US" sz="1600" dirty="0" smtClean="0"/>
              <a:t>strengths </a:t>
            </a:r>
            <a:r>
              <a:rPr lang="en-US" sz="1600" dirty="0"/>
              <a:t>and encourage them </a:t>
            </a:r>
            <a:r>
              <a:rPr lang="en-US" sz="1600" dirty="0" smtClean="0"/>
              <a:t>to build on these</a:t>
            </a:r>
            <a:endParaRPr lang="en-AU" sz="1600" dirty="0"/>
          </a:p>
          <a:p>
            <a:pPr>
              <a:buClr>
                <a:schemeClr val="accent3"/>
              </a:buClr>
              <a:buFont typeface="Arial" panose="020B0604020202020204" pitchFamily="34" charset="0"/>
              <a:buChar char="•"/>
              <a:defRPr/>
            </a:pPr>
            <a:endParaRPr lang="en-AU" sz="1800" dirty="0"/>
          </a:p>
          <a:p>
            <a:pPr>
              <a:buClr>
                <a:schemeClr val="accent3"/>
              </a:buClr>
              <a:buFont typeface="Arial" panose="020B0604020202020204" pitchFamily="34" charset="0"/>
              <a:buChar char="•"/>
              <a:defRPr/>
            </a:pPr>
            <a:endParaRPr lang="en-AU" sz="1800" dirty="0"/>
          </a:p>
          <a:p>
            <a:pPr>
              <a:buClr>
                <a:schemeClr val="accent3"/>
              </a:buClr>
              <a:buFont typeface="Arial" panose="020B0604020202020204" pitchFamily="34" charset="0"/>
              <a:buChar char="•"/>
              <a:defRPr/>
            </a:pPr>
            <a:endParaRPr lang="en-AU" dirty="0"/>
          </a:p>
        </p:txBody>
      </p:sp>
      <p:sp>
        <p:nvSpPr>
          <p:cNvPr id="3" name="Title 2"/>
          <p:cNvSpPr>
            <a:spLocks noGrp="1"/>
          </p:cNvSpPr>
          <p:nvPr>
            <p:ph type="title"/>
          </p:nvPr>
        </p:nvSpPr>
        <p:spPr>
          <a:xfrm>
            <a:off x="179512" y="116632"/>
            <a:ext cx="8784976" cy="1080120"/>
          </a:xfrm>
        </p:spPr>
        <p:txBody>
          <a:bodyPr>
            <a:noAutofit/>
          </a:bodyPr>
          <a:lstStyle/>
          <a:p>
            <a:pPr algn="ctr">
              <a:defRPr/>
            </a:pPr>
            <a:r>
              <a:rPr lang="en-AU" sz="4400" dirty="0" smtClean="0">
                <a:solidFill>
                  <a:schemeClr val="bg2">
                    <a:lumMod val="50000"/>
                  </a:schemeClr>
                </a:solidFill>
              </a:rPr>
              <a:t/>
            </a:r>
            <a:br>
              <a:rPr lang="en-AU" sz="4400" dirty="0" smtClean="0">
                <a:solidFill>
                  <a:schemeClr val="bg2">
                    <a:lumMod val="50000"/>
                  </a:schemeClr>
                </a:solidFill>
              </a:rPr>
            </a:br>
            <a:r>
              <a:rPr lang="en-AU" sz="3600" dirty="0" smtClean="0">
                <a:solidFill>
                  <a:schemeClr val="bg2">
                    <a:lumMod val="50000"/>
                  </a:schemeClr>
                </a:solidFill>
              </a:rPr>
              <a:t>Strategies </a:t>
            </a:r>
            <a:r>
              <a:rPr lang="en-AU" sz="3600" dirty="0">
                <a:solidFill>
                  <a:schemeClr val="bg2">
                    <a:lumMod val="50000"/>
                  </a:schemeClr>
                </a:solidFill>
              </a:rPr>
              <a:t>for </a:t>
            </a:r>
            <a:r>
              <a:rPr lang="en-AU" sz="3600" dirty="0" smtClean="0">
                <a:solidFill>
                  <a:schemeClr val="bg2">
                    <a:lumMod val="50000"/>
                  </a:schemeClr>
                </a:solidFill>
              </a:rPr>
              <a:t>Working </a:t>
            </a:r>
            <a:r>
              <a:rPr lang="en-AU" sz="3600" dirty="0">
                <a:solidFill>
                  <a:schemeClr val="bg2">
                    <a:lumMod val="50000"/>
                  </a:schemeClr>
                </a:solidFill>
              </a:rPr>
              <a:t>with </a:t>
            </a:r>
            <a:r>
              <a:rPr lang="en-AU" sz="3600" dirty="0" smtClean="0">
                <a:solidFill>
                  <a:schemeClr val="bg2">
                    <a:lumMod val="50000"/>
                  </a:schemeClr>
                </a:solidFill>
              </a:rPr>
              <a:t>People From  Refugee Backgrounds</a:t>
            </a:r>
            <a:r>
              <a:rPr lang="en-AU" sz="5400" dirty="0">
                <a:solidFill>
                  <a:schemeClr val="bg2">
                    <a:lumMod val="50000"/>
                  </a:schemeClr>
                </a:solidFill>
              </a:rPr>
              <a:t/>
            </a:r>
            <a:br>
              <a:rPr lang="en-AU" sz="5400" dirty="0">
                <a:solidFill>
                  <a:schemeClr val="bg2">
                    <a:lumMod val="50000"/>
                  </a:schemeClr>
                </a:solidFill>
              </a:rPr>
            </a:br>
            <a:endParaRPr lang="en-AU" sz="5400" dirty="0">
              <a:solidFill>
                <a:schemeClr val="bg2">
                  <a:lumMod val="50000"/>
                </a:schemeClr>
              </a:solidFill>
            </a:endParaRPr>
          </a:p>
        </p:txBody>
      </p:sp>
      <p:pic>
        <p:nvPicPr>
          <p:cNvPr id="4" name="Picture 3"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1800" dirty="0" smtClean="0"/>
              <a:t>Be </a:t>
            </a:r>
            <a:r>
              <a:rPr lang="en-US" sz="1800" dirty="0"/>
              <a:t>open, adopt a learning perspective to new cultures, embrace difference acknowledging the positive impact this has on our society</a:t>
            </a:r>
            <a:endParaRPr lang="en-AU" sz="1800" dirty="0"/>
          </a:p>
          <a:p>
            <a:pPr lvl="0"/>
            <a:r>
              <a:rPr lang="en-US" sz="1800" dirty="0"/>
              <a:t>Assess each situation and </a:t>
            </a:r>
            <a:r>
              <a:rPr lang="en-US" sz="1800" dirty="0" smtClean="0"/>
              <a:t>person </a:t>
            </a:r>
            <a:r>
              <a:rPr lang="en-US" sz="1800" dirty="0"/>
              <a:t>– explore</a:t>
            </a:r>
            <a:endParaRPr lang="en-AU" sz="1800" dirty="0"/>
          </a:p>
          <a:p>
            <a:pPr lvl="0"/>
            <a:r>
              <a:rPr lang="en-US" sz="1800" dirty="0" smtClean="0"/>
              <a:t>Research </a:t>
            </a:r>
            <a:r>
              <a:rPr lang="en-US" sz="1800" dirty="0"/>
              <a:t>to build your </a:t>
            </a:r>
            <a:r>
              <a:rPr lang="en-US" sz="1800" dirty="0" smtClean="0"/>
              <a:t>knowledge of country of origin</a:t>
            </a:r>
            <a:endParaRPr lang="en-AU" sz="1800" dirty="0"/>
          </a:p>
          <a:p>
            <a:pPr lvl="0"/>
            <a:r>
              <a:rPr lang="en-US" sz="1800" dirty="0"/>
              <a:t>Give examples to assist to normalise situations</a:t>
            </a:r>
            <a:endParaRPr lang="en-AU" sz="1800" dirty="0"/>
          </a:p>
          <a:p>
            <a:pPr lvl="0"/>
            <a:r>
              <a:rPr lang="en-US" sz="1800" dirty="0"/>
              <a:t>Attentively listen</a:t>
            </a:r>
            <a:endParaRPr lang="en-AU" sz="1800" dirty="0"/>
          </a:p>
          <a:p>
            <a:pPr lvl="0"/>
            <a:r>
              <a:rPr lang="en-US" sz="1800" dirty="0"/>
              <a:t>Use interpreters to listen to client’s needs</a:t>
            </a:r>
            <a:endParaRPr lang="en-AU" sz="1800" dirty="0"/>
          </a:p>
          <a:p>
            <a:pPr lvl="0"/>
            <a:r>
              <a:rPr lang="en-US" sz="1800" dirty="0"/>
              <a:t>Have a welcoming and warm environment </a:t>
            </a:r>
            <a:endParaRPr lang="en-AU" sz="1800" dirty="0"/>
          </a:p>
          <a:p>
            <a:pPr lvl="0"/>
            <a:r>
              <a:rPr lang="en-US" sz="1800" dirty="0"/>
              <a:t>Be as consistent as possible, say things you know you can commit to</a:t>
            </a:r>
            <a:endParaRPr lang="en-AU" sz="1800" dirty="0"/>
          </a:p>
          <a:p>
            <a:pPr lvl="0"/>
            <a:r>
              <a:rPr lang="en-US" sz="1800" dirty="0"/>
              <a:t>Dress appropriately</a:t>
            </a:r>
            <a:endParaRPr lang="en-AU" sz="1800" dirty="0"/>
          </a:p>
          <a:p>
            <a:pPr lvl="0"/>
            <a:r>
              <a:rPr lang="en-US" sz="1800" dirty="0"/>
              <a:t>Recognise client strengths and encourage them </a:t>
            </a:r>
            <a:endParaRPr lang="en-AU" sz="1800" dirty="0"/>
          </a:p>
          <a:p>
            <a:pPr lvl="0"/>
            <a:r>
              <a:rPr lang="en-US" sz="1800" dirty="0"/>
              <a:t>Discourage violence and inappropriate behaviour</a:t>
            </a:r>
            <a:endParaRPr lang="en-AU" sz="1800" dirty="0"/>
          </a:p>
          <a:p>
            <a:pPr lvl="0"/>
            <a:r>
              <a:rPr lang="en-US" sz="1800" dirty="0"/>
              <a:t>Help identify symptoms and help others to understand</a:t>
            </a:r>
            <a:endParaRPr lang="en-AU" sz="1800" dirty="0"/>
          </a:p>
          <a:p>
            <a:endParaRPr lang="en-AU" dirty="0"/>
          </a:p>
        </p:txBody>
      </p:sp>
      <p:sp>
        <p:nvSpPr>
          <p:cNvPr id="3" name="Title 2"/>
          <p:cNvSpPr>
            <a:spLocks noGrp="1"/>
          </p:cNvSpPr>
          <p:nvPr>
            <p:ph type="title"/>
          </p:nvPr>
        </p:nvSpPr>
        <p:spPr>
          <a:xfrm>
            <a:off x="467544" y="188640"/>
            <a:ext cx="8229600" cy="1143000"/>
          </a:xfrm>
        </p:spPr>
        <p:txBody>
          <a:bodyPr>
            <a:normAutofit fontScale="90000"/>
          </a:bodyPr>
          <a:lstStyle/>
          <a:p>
            <a:pPr algn="ctr"/>
            <a:r>
              <a:rPr lang="en-AU" sz="3100" dirty="0" smtClean="0"/>
              <a:t/>
            </a:r>
            <a:br>
              <a:rPr lang="en-AU" sz="3100" dirty="0" smtClean="0"/>
            </a:br>
            <a:r>
              <a:rPr lang="en-AU" sz="3600" spc="-300" dirty="0">
                <a:solidFill>
                  <a:schemeClr val="bg2">
                    <a:lumMod val="50000"/>
                  </a:schemeClr>
                </a:solidFill>
              </a:rPr>
              <a:t>Strategies for Working with Survivors of Torture and Trauma</a:t>
            </a:r>
            <a:br>
              <a:rPr lang="en-AU" sz="3600" spc="-300" dirty="0">
                <a:solidFill>
                  <a:schemeClr val="bg2">
                    <a:lumMod val="50000"/>
                  </a:schemeClr>
                </a:solidFill>
              </a:rPr>
            </a:br>
            <a:endParaRPr lang="en-AU" sz="3600" spc="-300" dirty="0">
              <a:solidFill>
                <a:schemeClr val="bg2">
                  <a:lumMod val="50000"/>
                </a:schemeClr>
              </a:solidFill>
            </a:endParaRPr>
          </a:p>
        </p:txBody>
      </p:sp>
      <p:pic>
        <p:nvPicPr>
          <p:cNvPr id="4" name="Picture 3"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extLst>
      <p:ext uri="{BB962C8B-B14F-4D97-AF65-F5344CB8AC3E}">
        <p14:creationId xmlns:p14="http://schemas.microsoft.com/office/powerpoint/2010/main" val="2884114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000" dirty="0"/>
              <a:t>Ensure confidentiality </a:t>
            </a:r>
            <a:endParaRPr lang="en-AU" sz="2000" dirty="0"/>
          </a:p>
          <a:p>
            <a:pPr lvl="0"/>
            <a:r>
              <a:rPr lang="en-US" sz="2000" dirty="0"/>
              <a:t>Negotiate times and stick to them</a:t>
            </a:r>
            <a:endParaRPr lang="en-AU" sz="2000" dirty="0"/>
          </a:p>
          <a:p>
            <a:pPr lvl="0"/>
            <a:r>
              <a:rPr lang="en-US" sz="2000" dirty="0"/>
              <a:t>Provide options and choice </a:t>
            </a:r>
            <a:r>
              <a:rPr lang="en-US" sz="2000" dirty="0" smtClean="0"/>
              <a:t>wherever </a:t>
            </a:r>
            <a:r>
              <a:rPr lang="en-US" sz="2000" dirty="0"/>
              <a:t>possible to promote self determination</a:t>
            </a:r>
            <a:endParaRPr lang="en-AU" sz="2000" dirty="0"/>
          </a:p>
          <a:p>
            <a:pPr lvl="0"/>
            <a:r>
              <a:rPr lang="en-US" sz="2000" dirty="0"/>
              <a:t>When organising activities be sensitive to environment, food, clothing and interactions</a:t>
            </a:r>
            <a:endParaRPr lang="en-AU" sz="2000" dirty="0"/>
          </a:p>
          <a:p>
            <a:pPr lvl="0"/>
            <a:r>
              <a:rPr lang="en-US" sz="2000" dirty="0"/>
              <a:t>Be sensitive to competing needs and </a:t>
            </a:r>
            <a:r>
              <a:rPr lang="en-US" sz="2000" dirty="0" smtClean="0"/>
              <a:t>people’s </a:t>
            </a:r>
            <a:r>
              <a:rPr lang="en-US" sz="2000" dirty="0"/>
              <a:t>own priorities and need for their own time</a:t>
            </a:r>
            <a:endParaRPr lang="en-AU" sz="2000" dirty="0"/>
          </a:p>
          <a:p>
            <a:pPr lvl="0"/>
            <a:r>
              <a:rPr lang="en-US" sz="2000" dirty="0"/>
              <a:t>Create spaces where clients can help each other and encourage this</a:t>
            </a:r>
            <a:endParaRPr lang="en-AU" sz="2000" dirty="0"/>
          </a:p>
          <a:p>
            <a:pPr lvl="0"/>
            <a:r>
              <a:rPr lang="en-US" sz="2000" dirty="0"/>
              <a:t>Refer appropriately in a supportive and containing way</a:t>
            </a:r>
            <a:endParaRPr lang="en-AU" sz="2000" dirty="0"/>
          </a:p>
          <a:p>
            <a:pPr lvl="0"/>
            <a:r>
              <a:rPr lang="en-US" sz="2000" dirty="0"/>
              <a:t>Encourage people to defend their rights and speak out for themselves</a:t>
            </a:r>
            <a:endParaRPr lang="en-AU" sz="2000" dirty="0"/>
          </a:p>
          <a:p>
            <a:endParaRPr lang="en-AU" sz="1800" dirty="0"/>
          </a:p>
        </p:txBody>
      </p:sp>
      <p:sp>
        <p:nvSpPr>
          <p:cNvPr id="3" name="Title 2"/>
          <p:cNvSpPr>
            <a:spLocks noGrp="1"/>
          </p:cNvSpPr>
          <p:nvPr>
            <p:ph type="title"/>
          </p:nvPr>
        </p:nvSpPr>
        <p:spPr/>
        <p:txBody>
          <a:bodyPr>
            <a:normAutofit/>
          </a:bodyPr>
          <a:lstStyle/>
          <a:p>
            <a:pPr algn="ctr"/>
            <a:r>
              <a:rPr lang="en-AU" sz="3200" spc="-300" dirty="0">
                <a:solidFill>
                  <a:schemeClr val="bg2">
                    <a:lumMod val="50000"/>
                  </a:schemeClr>
                </a:solidFill>
              </a:rPr>
              <a:t>More Strategies …</a:t>
            </a:r>
          </a:p>
        </p:txBody>
      </p:sp>
      <p:pic>
        <p:nvPicPr>
          <p:cNvPr id="4" name="Picture 3"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extLst>
      <p:ext uri="{BB962C8B-B14F-4D97-AF65-F5344CB8AC3E}">
        <p14:creationId xmlns:p14="http://schemas.microsoft.com/office/powerpoint/2010/main" val="25774000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algn="ctr" eaLnBrk="1" hangingPunct="1"/>
            <a:r>
              <a:rPr lang="en-US" altLang="en-US" sz="3200" spc="-300" dirty="0">
                <a:solidFill>
                  <a:schemeClr val="bg2">
                    <a:lumMod val="50000"/>
                  </a:schemeClr>
                </a:solidFill>
              </a:rPr>
              <a:t>Incidental Counselling Skills</a:t>
            </a:r>
            <a:endParaRPr lang="en-AU" altLang="en-US" sz="3200" spc="-300" dirty="0">
              <a:solidFill>
                <a:schemeClr val="bg2">
                  <a:lumMod val="50000"/>
                </a:schemeClr>
              </a:solidFill>
            </a:endParaRPr>
          </a:p>
        </p:txBody>
      </p:sp>
      <p:sp>
        <p:nvSpPr>
          <p:cNvPr id="36867" name="Rectangle 3"/>
          <p:cNvSpPr>
            <a:spLocks noGrp="1" noChangeArrowheads="1"/>
          </p:cNvSpPr>
          <p:nvPr>
            <p:ph type="body" idx="1"/>
          </p:nvPr>
        </p:nvSpPr>
        <p:spPr/>
        <p:txBody>
          <a:bodyPr/>
          <a:lstStyle/>
          <a:p>
            <a:pPr eaLnBrk="1" hangingPunct="1">
              <a:lnSpc>
                <a:spcPct val="90000"/>
              </a:lnSpc>
            </a:pPr>
            <a:r>
              <a:rPr lang="en-US" altLang="en-US" sz="2000" dirty="0" smtClean="0"/>
              <a:t>Maintain respect</a:t>
            </a:r>
          </a:p>
          <a:p>
            <a:pPr eaLnBrk="1" hangingPunct="1">
              <a:lnSpc>
                <a:spcPct val="90000"/>
              </a:lnSpc>
            </a:pPr>
            <a:r>
              <a:rPr lang="en-US" altLang="en-US" sz="2000" dirty="0" smtClean="0"/>
              <a:t>Remain calm</a:t>
            </a:r>
          </a:p>
          <a:p>
            <a:pPr eaLnBrk="1" hangingPunct="1">
              <a:lnSpc>
                <a:spcPct val="90000"/>
              </a:lnSpc>
            </a:pPr>
            <a:r>
              <a:rPr lang="en-US" altLang="en-US" sz="2000" dirty="0" smtClean="0"/>
              <a:t>Acknowledge his or her feelings</a:t>
            </a:r>
          </a:p>
          <a:p>
            <a:pPr eaLnBrk="1" hangingPunct="1">
              <a:lnSpc>
                <a:spcPct val="90000"/>
              </a:lnSpc>
            </a:pPr>
            <a:r>
              <a:rPr lang="en-US" altLang="en-US" sz="2000" dirty="0" smtClean="0"/>
              <a:t>Allow the individual to talk</a:t>
            </a:r>
          </a:p>
          <a:p>
            <a:pPr eaLnBrk="1" hangingPunct="1">
              <a:lnSpc>
                <a:spcPct val="90000"/>
              </a:lnSpc>
            </a:pPr>
            <a:r>
              <a:rPr lang="en-US" altLang="en-US" sz="2000" dirty="0" smtClean="0"/>
              <a:t>Show you are willing to help</a:t>
            </a:r>
          </a:p>
          <a:p>
            <a:pPr eaLnBrk="1" hangingPunct="1">
              <a:lnSpc>
                <a:spcPct val="90000"/>
              </a:lnSpc>
            </a:pPr>
            <a:r>
              <a:rPr lang="en-US" altLang="en-US" sz="2000" dirty="0" smtClean="0"/>
              <a:t>Speak slowly and clearly</a:t>
            </a:r>
          </a:p>
          <a:p>
            <a:pPr eaLnBrk="1" hangingPunct="1">
              <a:lnSpc>
                <a:spcPct val="90000"/>
              </a:lnSpc>
            </a:pPr>
            <a:r>
              <a:rPr lang="en-US" altLang="en-US" sz="2000" dirty="0" smtClean="0"/>
              <a:t>Do not take comments personally</a:t>
            </a:r>
          </a:p>
          <a:p>
            <a:pPr eaLnBrk="1" hangingPunct="1">
              <a:lnSpc>
                <a:spcPct val="90000"/>
              </a:lnSpc>
            </a:pPr>
            <a:r>
              <a:rPr lang="en-US" altLang="en-US" sz="2000" dirty="0" smtClean="0"/>
              <a:t>Offer refreshments</a:t>
            </a:r>
          </a:p>
          <a:p>
            <a:pPr eaLnBrk="1" hangingPunct="1">
              <a:lnSpc>
                <a:spcPct val="90000"/>
              </a:lnSpc>
            </a:pPr>
            <a:r>
              <a:rPr lang="en-US" altLang="en-US" sz="2000" dirty="0" smtClean="0"/>
              <a:t>Use open ended questions</a:t>
            </a:r>
          </a:p>
          <a:p>
            <a:pPr eaLnBrk="1" hangingPunct="1">
              <a:lnSpc>
                <a:spcPct val="90000"/>
              </a:lnSpc>
            </a:pPr>
            <a:r>
              <a:rPr lang="en-US" altLang="en-US" sz="2000" dirty="0" smtClean="0"/>
              <a:t>Try to be honest - don’t make promises you can’t keep or give false hope</a:t>
            </a:r>
          </a:p>
          <a:p>
            <a:pPr eaLnBrk="1" hangingPunct="1">
              <a:lnSpc>
                <a:spcPct val="90000"/>
              </a:lnSpc>
            </a:pPr>
            <a:endParaRPr lang="en-US" altLang="en-US" sz="2400" dirty="0" smtClean="0"/>
          </a:p>
          <a:p>
            <a:pPr eaLnBrk="1" hangingPunct="1">
              <a:lnSpc>
                <a:spcPct val="90000"/>
              </a:lnSpc>
            </a:pPr>
            <a:endParaRPr lang="en-US" altLang="en-US" sz="2400" dirty="0" smtClean="0"/>
          </a:p>
          <a:p>
            <a:pPr lvl="1" eaLnBrk="1" hangingPunct="1">
              <a:lnSpc>
                <a:spcPct val="90000"/>
              </a:lnSpc>
            </a:pPr>
            <a:endParaRPr lang="en-AU" altLang="en-US" sz="2000" dirty="0" smtClean="0"/>
          </a:p>
        </p:txBody>
      </p:sp>
      <p:pic>
        <p:nvPicPr>
          <p:cNvPr id="4" name="Picture 3"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extLst>
      <p:ext uri="{BB962C8B-B14F-4D97-AF65-F5344CB8AC3E}">
        <p14:creationId xmlns:p14="http://schemas.microsoft.com/office/powerpoint/2010/main" val="42711854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200" spc="-300" dirty="0">
                <a:solidFill>
                  <a:schemeClr val="bg2">
                    <a:lumMod val="50000"/>
                  </a:schemeClr>
                </a:solidFill>
              </a:rPr>
              <a:t>Tips for Active Listening</a:t>
            </a:r>
          </a:p>
        </p:txBody>
      </p:sp>
      <p:sp>
        <p:nvSpPr>
          <p:cNvPr id="3" name="Content Placeholder 2"/>
          <p:cNvSpPr>
            <a:spLocks noGrp="1"/>
          </p:cNvSpPr>
          <p:nvPr>
            <p:ph idx="1"/>
          </p:nvPr>
        </p:nvSpPr>
        <p:spPr/>
        <p:txBody>
          <a:bodyPr/>
          <a:lstStyle/>
          <a:p>
            <a:r>
              <a:rPr lang="en-AU" sz="2000" dirty="0" smtClean="0"/>
              <a:t>Face the  person and stand or sit still, don’t fidget or look distracted</a:t>
            </a:r>
          </a:p>
          <a:p>
            <a:r>
              <a:rPr lang="en-AU" sz="2000" dirty="0" smtClean="0"/>
              <a:t>Focus your attention on them (awareness of your own thoughts)</a:t>
            </a:r>
          </a:p>
          <a:p>
            <a:r>
              <a:rPr lang="en-AU" sz="2000" dirty="0" smtClean="0"/>
              <a:t>Keep an open mind, don’t pass judgement</a:t>
            </a:r>
          </a:p>
          <a:p>
            <a:r>
              <a:rPr lang="en-AU" sz="2000" dirty="0" smtClean="0"/>
              <a:t>Ask questions to clarify and make sure you understand</a:t>
            </a:r>
          </a:p>
          <a:p>
            <a:r>
              <a:rPr lang="en-AU" sz="2000" dirty="0" smtClean="0"/>
              <a:t>Pay attention to their non-verbal cues such as body language and tone of voice</a:t>
            </a:r>
          </a:p>
          <a:p>
            <a:r>
              <a:rPr lang="en-AU" sz="2000" dirty="0" smtClean="0"/>
              <a:t>Learn to be comfortable with silence and pauses – allow the person time to gather their thoughts</a:t>
            </a:r>
          </a:p>
          <a:p>
            <a:r>
              <a:rPr lang="en-AU" sz="2000" dirty="0" smtClean="0"/>
              <a:t>Don’t try to change the subject or talk about yourself</a:t>
            </a:r>
          </a:p>
          <a:p>
            <a:r>
              <a:rPr lang="en-AU" sz="2000" dirty="0" smtClean="0"/>
              <a:t>Don’t speak over the top of the person</a:t>
            </a:r>
          </a:p>
          <a:p>
            <a:r>
              <a:rPr lang="en-AU" sz="2000" dirty="0" smtClean="0"/>
              <a:t>Think before giving advice</a:t>
            </a:r>
          </a:p>
          <a:p>
            <a:endParaRPr lang="en-AU" sz="2000" dirty="0" smtClean="0"/>
          </a:p>
          <a:p>
            <a:pPr>
              <a:buNone/>
            </a:pPr>
            <a:r>
              <a:rPr lang="en-AU" sz="1000" dirty="0" smtClean="0"/>
              <a:t>Adapted from Australian Institute of Professional Counsellors (2010). </a:t>
            </a:r>
            <a:r>
              <a:rPr lang="en-AU" sz="1000" i="1" dirty="0" smtClean="0"/>
              <a:t>Principles of Active Listening. www.aipc.net.au</a:t>
            </a:r>
            <a:endParaRPr lang="en-AU" sz="1000" dirty="0" smtClean="0"/>
          </a:p>
        </p:txBody>
      </p:sp>
      <p:pic>
        <p:nvPicPr>
          <p:cNvPr id="4" name="Picture 3"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762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752475"/>
          </a:xfrm>
        </p:spPr>
        <p:txBody>
          <a:bodyPr>
            <a:normAutofit/>
          </a:bodyPr>
          <a:lstStyle/>
          <a:p>
            <a:pPr algn="ctr" eaLnBrk="1" hangingPunct="1"/>
            <a:r>
              <a:rPr lang="en-US" altLang="en-US" sz="3200" spc="-300" dirty="0">
                <a:solidFill>
                  <a:schemeClr val="bg2">
                    <a:lumMod val="50000"/>
                  </a:schemeClr>
                </a:solidFill>
              </a:rPr>
              <a:t>Managing Challenging Behaviours</a:t>
            </a:r>
            <a:endParaRPr lang="en-AU" altLang="en-US" sz="3200" spc="-300" dirty="0">
              <a:solidFill>
                <a:schemeClr val="bg2">
                  <a:lumMod val="50000"/>
                </a:schemeClr>
              </a:solidFill>
            </a:endParaRPr>
          </a:p>
        </p:txBody>
      </p:sp>
      <p:sp>
        <p:nvSpPr>
          <p:cNvPr id="21507" name="Content Placeholder 2"/>
          <p:cNvSpPr>
            <a:spLocks noGrp="1"/>
          </p:cNvSpPr>
          <p:nvPr>
            <p:ph idx="1"/>
          </p:nvPr>
        </p:nvSpPr>
        <p:spPr/>
        <p:txBody>
          <a:bodyPr/>
          <a:lstStyle/>
          <a:p>
            <a:pPr eaLnBrk="1" hangingPunct="1"/>
            <a:r>
              <a:rPr lang="en-US" altLang="en-US" sz="2000" dirty="0" smtClean="0"/>
              <a:t>Accept that everyone has the right to feel angry, if you become defensive you may escalate the person’s anger.</a:t>
            </a:r>
          </a:p>
          <a:p>
            <a:pPr eaLnBrk="1" hangingPunct="1"/>
            <a:r>
              <a:rPr lang="en-US" altLang="en-US" sz="2000" dirty="0"/>
              <a:t>Acknowledge and accept the full verbal expression of the aggressive feelings. </a:t>
            </a:r>
            <a:r>
              <a:rPr lang="en-US" altLang="en-US" sz="2000" dirty="0" smtClean="0"/>
              <a:t>Move </a:t>
            </a:r>
            <a:r>
              <a:rPr lang="en-US" altLang="en-US" sz="2000" dirty="0"/>
              <a:t>on to finding out </a:t>
            </a:r>
            <a:r>
              <a:rPr lang="en-US" altLang="en-US" sz="2000" dirty="0" smtClean="0"/>
              <a:t>why </a:t>
            </a:r>
            <a:r>
              <a:rPr lang="en-US" altLang="en-US" sz="2000" dirty="0"/>
              <a:t>the person is feeling this way. Just because the person is directing their anger at you does not mean you are the cause of their anger</a:t>
            </a:r>
            <a:r>
              <a:rPr lang="en-US" altLang="en-US" sz="2000" dirty="0" smtClean="0"/>
              <a:t>.</a:t>
            </a:r>
          </a:p>
          <a:p>
            <a:pPr eaLnBrk="1" hangingPunct="1"/>
            <a:r>
              <a:rPr lang="en-US" altLang="en-US" sz="2000" dirty="0"/>
              <a:t>Talk to the person about what leads to aggressive feelings. If the person is yelling, it is better to speak in a normal volume or even softly. The person may stop yelling in order to hear what you are saying. Take control -don’t yell back</a:t>
            </a:r>
            <a:r>
              <a:rPr lang="en-US" altLang="en-US" sz="2000" dirty="0" smtClean="0"/>
              <a:t>.</a:t>
            </a:r>
          </a:p>
          <a:p>
            <a:pPr eaLnBrk="1" hangingPunct="1"/>
            <a:endParaRPr lang="en-US" altLang="en-US" sz="2000" dirty="0"/>
          </a:p>
          <a:p>
            <a:pPr eaLnBrk="1" hangingPunct="1"/>
            <a:endParaRPr lang="en-US" altLang="en-US" sz="2400" dirty="0" smtClean="0"/>
          </a:p>
          <a:p>
            <a:pPr eaLnBrk="1" hangingPunct="1"/>
            <a:endParaRPr lang="en-US" altLang="en-US" dirty="0" smtClean="0"/>
          </a:p>
          <a:p>
            <a:pPr eaLnBrk="1" hangingPunct="1"/>
            <a:endParaRPr lang="en-AU" altLang="en-US" dirty="0" smtClean="0"/>
          </a:p>
        </p:txBody>
      </p:sp>
      <p:pic>
        <p:nvPicPr>
          <p:cNvPr id="4" name="Picture 3"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extLst>
      <p:ext uri="{BB962C8B-B14F-4D97-AF65-F5344CB8AC3E}">
        <p14:creationId xmlns:p14="http://schemas.microsoft.com/office/powerpoint/2010/main" val="35356647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pPr algn="ctr" eaLnBrk="1" hangingPunct="1"/>
            <a:r>
              <a:rPr lang="en-US" altLang="en-US" sz="3200" spc="-300" dirty="0">
                <a:solidFill>
                  <a:schemeClr val="bg2">
                    <a:lumMod val="50000"/>
                  </a:schemeClr>
                </a:solidFill>
              </a:rPr>
              <a:t>Managing Challenging Behaviours cont.</a:t>
            </a:r>
            <a:endParaRPr lang="en-AU" altLang="en-US" sz="3200" spc="-300" dirty="0">
              <a:solidFill>
                <a:schemeClr val="bg2">
                  <a:lumMod val="50000"/>
                </a:schemeClr>
              </a:solidFill>
            </a:endParaRPr>
          </a:p>
        </p:txBody>
      </p:sp>
      <p:sp>
        <p:nvSpPr>
          <p:cNvPr id="24579" name="Content Placeholder 2"/>
          <p:cNvSpPr>
            <a:spLocks noGrp="1"/>
          </p:cNvSpPr>
          <p:nvPr>
            <p:ph idx="1"/>
          </p:nvPr>
        </p:nvSpPr>
        <p:spPr/>
        <p:txBody>
          <a:bodyPr/>
          <a:lstStyle/>
          <a:p>
            <a:pPr eaLnBrk="1" hangingPunct="1"/>
            <a:r>
              <a:rPr lang="en-US" altLang="en-US" sz="2000" dirty="0"/>
              <a:t>Let the client talk – avoid interrupting.</a:t>
            </a:r>
            <a:endParaRPr lang="en-AU" altLang="en-US" sz="2000" dirty="0"/>
          </a:p>
          <a:p>
            <a:pPr eaLnBrk="1" hangingPunct="1"/>
            <a:r>
              <a:rPr lang="en-US" altLang="en-US" sz="2000" dirty="0" smtClean="0"/>
              <a:t>Don't defend the situation that the person is angry about. This can be especially difficult if the person is attacking you.</a:t>
            </a:r>
          </a:p>
          <a:p>
            <a:pPr eaLnBrk="1" hangingPunct="1"/>
            <a:r>
              <a:rPr lang="en-US" altLang="en-US" sz="2000" dirty="0" smtClean="0"/>
              <a:t>Avoid confrontation - it may be worth just leaving it alone until the person cools down.</a:t>
            </a:r>
          </a:p>
          <a:p>
            <a:pPr eaLnBrk="1" hangingPunct="1"/>
            <a:r>
              <a:rPr lang="en-US" altLang="en-US" sz="2000" dirty="0"/>
              <a:t>Avoid backing the person into a corner, either physically or emotionally. Often people will abandon aggression if there is a way out. </a:t>
            </a:r>
            <a:endParaRPr lang="en-US" altLang="en-US" sz="2000" dirty="0" smtClean="0"/>
          </a:p>
          <a:p>
            <a:pPr eaLnBrk="1" hangingPunct="1"/>
            <a:r>
              <a:rPr lang="en-US" altLang="en-US" sz="2000" dirty="0"/>
              <a:t>Stick with one message, </a:t>
            </a:r>
            <a:r>
              <a:rPr lang="en-US" altLang="en-US" sz="2000" dirty="0" err="1"/>
              <a:t>eg</a:t>
            </a:r>
            <a:r>
              <a:rPr lang="en-US" altLang="en-US" sz="2000" dirty="0"/>
              <a:t>., “phone the police</a:t>
            </a:r>
            <a:r>
              <a:rPr lang="en-US" altLang="en-US" sz="2000" dirty="0" smtClean="0"/>
              <a:t>”, or “please stop yelling”.</a:t>
            </a:r>
            <a:endParaRPr lang="en-US" altLang="en-US" sz="2000" dirty="0"/>
          </a:p>
          <a:p>
            <a:pPr eaLnBrk="1" hangingPunct="1"/>
            <a:endParaRPr lang="en-US" altLang="en-US" sz="2000" dirty="0"/>
          </a:p>
          <a:p>
            <a:pPr eaLnBrk="1" hangingPunct="1"/>
            <a:endParaRPr lang="en-AU" altLang="en-US" sz="2400" dirty="0" smtClean="0"/>
          </a:p>
        </p:txBody>
      </p:sp>
      <p:pic>
        <p:nvPicPr>
          <p:cNvPr id="4" name="Picture 3"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extLst>
      <p:ext uri="{BB962C8B-B14F-4D97-AF65-F5344CB8AC3E}">
        <p14:creationId xmlns:p14="http://schemas.microsoft.com/office/powerpoint/2010/main" val="36824112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p:txBody>
          <a:bodyPr>
            <a:normAutofit/>
          </a:bodyPr>
          <a:lstStyle/>
          <a:p>
            <a:pPr algn="ctr"/>
            <a:r>
              <a:rPr lang="en-US" altLang="en-US" sz="3200" spc="-300" dirty="0">
                <a:solidFill>
                  <a:schemeClr val="bg2">
                    <a:lumMod val="50000"/>
                  </a:schemeClr>
                </a:solidFill>
              </a:rPr>
              <a:t>The Incidental  Trauma Counsellor: </a:t>
            </a:r>
            <a:br>
              <a:rPr lang="en-US" altLang="en-US" sz="3200" spc="-300" dirty="0">
                <a:solidFill>
                  <a:schemeClr val="bg2">
                    <a:lumMod val="50000"/>
                  </a:schemeClr>
                </a:solidFill>
              </a:rPr>
            </a:br>
            <a:r>
              <a:rPr lang="en-US" altLang="en-US" sz="3200" spc="-300" dirty="0">
                <a:solidFill>
                  <a:schemeClr val="bg2">
                    <a:lumMod val="50000"/>
                  </a:schemeClr>
                </a:solidFill>
              </a:rPr>
              <a:t>Respectful Responses to Disclosures of Trauma</a:t>
            </a:r>
          </a:p>
        </p:txBody>
      </p:sp>
      <p:sp>
        <p:nvSpPr>
          <p:cNvPr id="29699" name="Rectangle 3"/>
          <p:cNvSpPr>
            <a:spLocks noGrp="1"/>
          </p:cNvSpPr>
          <p:nvPr>
            <p:ph type="body" idx="4294967295"/>
          </p:nvPr>
        </p:nvSpPr>
        <p:spPr/>
        <p:txBody>
          <a:bodyPr/>
          <a:lstStyle/>
          <a:p>
            <a:pPr>
              <a:lnSpc>
                <a:spcPct val="80000"/>
              </a:lnSpc>
            </a:pPr>
            <a:r>
              <a:rPr lang="en-US" altLang="en-US" sz="2000" dirty="0" smtClean="0">
                <a:latin typeface="Calibri" panose="020F0502020204030204" pitchFamily="34" charset="0"/>
                <a:cs typeface="Calibri" panose="020F0502020204030204" pitchFamily="34" charset="0"/>
              </a:rPr>
              <a:t>Remind client that they only need to share if they feel safe to do so, i.e. if they do not feel emotionally overwhelmed and/or there are not other more pressing matters.</a:t>
            </a:r>
          </a:p>
          <a:p>
            <a:pPr>
              <a:lnSpc>
                <a:spcPct val="80000"/>
              </a:lnSpc>
            </a:pPr>
            <a:r>
              <a:rPr lang="en-US" altLang="en-US" sz="2000" dirty="0" smtClean="0">
                <a:latin typeface="Calibri" panose="020F0502020204030204" pitchFamily="34" charset="0"/>
                <a:cs typeface="Calibri" panose="020F0502020204030204" pitchFamily="34" charset="0"/>
              </a:rPr>
              <a:t>Honour story by listening intently and remaining authentic</a:t>
            </a:r>
          </a:p>
          <a:p>
            <a:pPr>
              <a:lnSpc>
                <a:spcPct val="80000"/>
              </a:lnSpc>
            </a:pPr>
            <a:r>
              <a:rPr lang="en-US" altLang="en-US" sz="2000" dirty="0" smtClean="0">
                <a:latin typeface="Calibri" panose="020F0502020204030204" pitchFamily="34" charset="0"/>
                <a:cs typeface="Calibri" panose="020F0502020204030204" pitchFamily="34" charset="0"/>
              </a:rPr>
              <a:t>Normalise common reactions to trauma, e.g. powerlessness, helplessness, guilt and shame</a:t>
            </a:r>
          </a:p>
          <a:p>
            <a:pPr>
              <a:lnSpc>
                <a:spcPct val="80000"/>
              </a:lnSpc>
            </a:pPr>
            <a:r>
              <a:rPr lang="en-US" altLang="en-US" sz="2000" dirty="0" smtClean="0">
                <a:latin typeface="Calibri" panose="020F0502020204030204" pitchFamily="34" charset="0"/>
                <a:cs typeface="Calibri" panose="020F0502020204030204" pitchFamily="34" charset="0"/>
              </a:rPr>
              <a:t>Acknowledge pain, loss, and horror</a:t>
            </a:r>
          </a:p>
          <a:p>
            <a:pPr>
              <a:lnSpc>
                <a:spcPct val="80000"/>
              </a:lnSpc>
              <a:buClr>
                <a:schemeClr val="accent1"/>
              </a:buClr>
              <a:buFont typeface="Wingdings" pitchFamily="2" charset="2"/>
              <a:buChar char="Ø"/>
            </a:pPr>
            <a:r>
              <a:rPr lang="en-US" altLang="en-US" sz="2000" dirty="0">
                <a:latin typeface="Calibri" panose="020F0502020204030204" pitchFamily="34" charset="0"/>
                <a:cs typeface="Calibri" panose="020F0502020204030204" pitchFamily="34" charset="0"/>
              </a:rPr>
              <a:t>Talk  about trauma in the past tense</a:t>
            </a:r>
          </a:p>
          <a:p>
            <a:pPr>
              <a:lnSpc>
                <a:spcPct val="80000"/>
              </a:lnSpc>
              <a:buClr>
                <a:schemeClr val="accent1"/>
              </a:buClr>
              <a:buFont typeface="Wingdings" pitchFamily="2" charset="2"/>
              <a:buChar char="Ø"/>
            </a:pPr>
            <a:r>
              <a:rPr lang="en-US" altLang="en-US" sz="2000" dirty="0">
                <a:latin typeface="Calibri" panose="020F0502020204030204" pitchFamily="34" charset="0"/>
                <a:cs typeface="Calibri" panose="020F0502020204030204" pitchFamily="34" charset="0"/>
              </a:rPr>
              <a:t>Watch for signs of dissociation (glazed eyes, pale, distant, trailing speech) or panic (shaking, sweating, pressured speech) – slow down and return to the present</a:t>
            </a:r>
          </a:p>
          <a:p>
            <a:pPr>
              <a:lnSpc>
                <a:spcPct val="80000"/>
              </a:lnSpc>
              <a:buClr>
                <a:schemeClr val="accent1"/>
              </a:buClr>
              <a:buFont typeface="Wingdings" pitchFamily="2" charset="2"/>
              <a:buChar char="Ø"/>
            </a:pPr>
            <a:r>
              <a:rPr lang="en-US" altLang="en-US" sz="2000" dirty="0">
                <a:latin typeface="Calibri" panose="020F0502020204030204" pitchFamily="34" charset="0"/>
                <a:cs typeface="Calibri" panose="020F0502020204030204" pitchFamily="34" charset="0"/>
              </a:rPr>
              <a:t>Bring client back to present (grounding activities) and remind of survival</a:t>
            </a:r>
          </a:p>
          <a:p>
            <a:pPr>
              <a:lnSpc>
                <a:spcPct val="80000"/>
              </a:lnSpc>
              <a:buClr>
                <a:schemeClr val="accent1"/>
              </a:buClr>
              <a:buFont typeface="Wingdings" pitchFamily="2" charset="2"/>
              <a:buChar char="Ø"/>
            </a:pPr>
            <a:r>
              <a:rPr lang="en-US" altLang="en-US" sz="2000" dirty="0">
                <a:latin typeface="Calibri" panose="020F0502020204030204" pitchFamily="34" charset="0"/>
                <a:cs typeface="Calibri" panose="020F0502020204030204" pitchFamily="34" charset="0"/>
              </a:rPr>
              <a:t>Sit with silence and tears (except if dissociating - ground)</a:t>
            </a:r>
          </a:p>
          <a:p>
            <a:pPr>
              <a:lnSpc>
                <a:spcPct val="80000"/>
              </a:lnSpc>
              <a:buClr>
                <a:schemeClr val="accent1"/>
              </a:buClr>
              <a:buFont typeface="Wingdings" pitchFamily="2" charset="2"/>
              <a:buChar char="Ø"/>
            </a:pPr>
            <a:r>
              <a:rPr lang="en-US" altLang="en-US" sz="2000" dirty="0">
                <a:latin typeface="Calibri" panose="020F0502020204030204" pitchFamily="34" charset="0"/>
                <a:cs typeface="Calibri" panose="020F0502020204030204" pitchFamily="34" charset="0"/>
              </a:rPr>
              <a:t>Curb own curiosity – allow for gaps in story and for client to stop telling story</a:t>
            </a:r>
          </a:p>
          <a:p>
            <a:pPr>
              <a:lnSpc>
                <a:spcPct val="80000"/>
              </a:lnSpc>
            </a:pPr>
            <a:endParaRPr lang="en-US" altLang="en-US" sz="2000" dirty="0" smtClean="0">
              <a:latin typeface="Calibri" panose="020F0502020204030204" pitchFamily="34" charset="0"/>
              <a:cs typeface="Calibri" panose="020F0502020204030204" pitchFamily="34" charset="0"/>
            </a:endParaRPr>
          </a:p>
          <a:p>
            <a:pPr marL="109537" indent="0">
              <a:lnSpc>
                <a:spcPct val="80000"/>
              </a:lnSpc>
              <a:buNone/>
            </a:pPr>
            <a:endParaRPr lang="en-US" altLang="en-US" sz="2000" dirty="0" smtClean="0"/>
          </a:p>
          <a:p>
            <a:pPr>
              <a:lnSpc>
                <a:spcPct val="80000"/>
              </a:lnSpc>
            </a:pPr>
            <a:endParaRPr lang="en-US" altLang="en-US" sz="2000" dirty="0" smtClean="0"/>
          </a:p>
        </p:txBody>
      </p:sp>
      <p:pic>
        <p:nvPicPr>
          <p:cNvPr id="4" name="Picture 3"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extLst>
      <p:ext uri="{BB962C8B-B14F-4D97-AF65-F5344CB8AC3E}">
        <p14:creationId xmlns:p14="http://schemas.microsoft.com/office/powerpoint/2010/main" val="15908277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308902"/>
            <a:ext cx="7632848" cy="5164491"/>
          </a:xfrm>
          <a:prstGeom prst="rect">
            <a:avLst/>
          </a:prstGeom>
        </p:spPr>
        <p:txBody>
          <a:bodyPr wrap="square">
            <a:spAutoFit/>
          </a:bodyPr>
          <a:lstStyle/>
          <a:p>
            <a:pPr marL="539750" indent="-539750">
              <a:lnSpc>
                <a:spcPct val="80000"/>
              </a:lnSpc>
              <a:buClr>
                <a:schemeClr val="accent1"/>
              </a:buClr>
              <a:buFont typeface="Wingdings" pitchFamily="2" charset="2"/>
              <a:buChar char="Ø"/>
            </a:pPr>
            <a:r>
              <a:rPr lang="en-US" altLang="en-US" sz="2400" dirty="0" smtClean="0">
                <a:latin typeface="Calibri" panose="020F0502020204030204" pitchFamily="34" charset="0"/>
                <a:cs typeface="Calibri" panose="020F0502020204030204" pitchFamily="34" charset="0"/>
              </a:rPr>
              <a:t>Thank them for their trust</a:t>
            </a:r>
          </a:p>
          <a:p>
            <a:pPr marL="539750" indent="-539750">
              <a:lnSpc>
                <a:spcPct val="80000"/>
              </a:lnSpc>
              <a:buClr>
                <a:schemeClr val="accent1"/>
              </a:buClr>
              <a:buFont typeface="Wingdings" pitchFamily="2" charset="2"/>
              <a:buChar char="Ø"/>
            </a:pPr>
            <a:r>
              <a:rPr lang="en-US" altLang="en-US" sz="2400" dirty="0" smtClean="0">
                <a:latin typeface="Calibri" panose="020F0502020204030204" pitchFamily="34" charset="0"/>
                <a:cs typeface="Calibri" panose="020F0502020204030204" pitchFamily="34" charset="0"/>
              </a:rPr>
              <a:t>Plan for after session, discuss the provocative nature of sharing story and encourage self-care</a:t>
            </a:r>
          </a:p>
          <a:p>
            <a:pPr marL="539750" indent="-539750">
              <a:lnSpc>
                <a:spcPct val="80000"/>
              </a:lnSpc>
              <a:buClr>
                <a:schemeClr val="accent1"/>
              </a:buClr>
              <a:buFont typeface="Wingdings" pitchFamily="2" charset="2"/>
              <a:buChar char="Ø"/>
            </a:pPr>
            <a:r>
              <a:rPr lang="en-US" altLang="en-US" sz="2400" dirty="0" smtClean="0">
                <a:latin typeface="Calibri" panose="020F0502020204030204" pitchFamily="34" charset="0"/>
                <a:cs typeface="Calibri" panose="020F0502020204030204" pitchFamily="34" charset="0"/>
              </a:rPr>
              <a:t>Check in post disclosure re: wellbeing</a:t>
            </a:r>
          </a:p>
          <a:p>
            <a:pPr marL="539750" indent="-539750">
              <a:lnSpc>
                <a:spcPct val="80000"/>
              </a:lnSpc>
              <a:buClr>
                <a:schemeClr val="accent1"/>
              </a:buClr>
              <a:buFont typeface="Wingdings" pitchFamily="2" charset="2"/>
              <a:buChar char="Ø"/>
            </a:pPr>
            <a:r>
              <a:rPr lang="en-US" altLang="en-US" sz="2400" dirty="0" smtClean="0">
                <a:latin typeface="Calibri" panose="020F0502020204030204" pitchFamily="34" charset="0"/>
                <a:cs typeface="Calibri" panose="020F0502020204030204" pitchFamily="34" charset="0"/>
              </a:rPr>
              <a:t>Use disclosure as opportunity to </a:t>
            </a:r>
            <a:r>
              <a:rPr lang="en-US" altLang="en-US" sz="2400" dirty="0">
                <a:latin typeface="Calibri" panose="020F0502020204030204" pitchFamily="34" charset="0"/>
                <a:cs typeface="Calibri" panose="020F0502020204030204" pitchFamily="34" charset="0"/>
              </a:rPr>
              <a:t>explore potential </a:t>
            </a:r>
            <a:r>
              <a:rPr lang="en-US" altLang="en-US" sz="2400" dirty="0" smtClean="0">
                <a:latin typeface="Calibri" panose="020F0502020204030204" pitchFamily="34" charset="0"/>
                <a:cs typeface="Calibri" panose="020F0502020204030204" pitchFamily="34" charset="0"/>
              </a:rPr>
              <a:t>for further support, e.g. counselling</a:t>
            </a:r>
          </a:p>
          <a:p>
            <a:pPr marL="539750" indent="-539750">
              <a:lnSpc>
                <a:spcPct val="80000"/>
              </a:lnSpc>
              <a:buClr>
                <a:schemeClr val="accent1"/>
              </a:buClr>
              <a:buFont typeface="Wingdings" pitchFamily="2" charset="2"/>
              <a:buChar char="Ø"/>
            </a:pPr>
            <a:r>
              <a:rPr lang="en-US" altLang="en-US" sz="2400" dirty="0" smtClean="0">
                <a:latin typeface="Calibri" panose="020F0502020204030204" pitchFamily="34" charset="0"/>
                <a:cs typeface="Calibri" panose="020F0502020204030204" pitchFamily="34" charset="0"/>
              </a:rPr>
              <a:t>Practice self-care, debrief </a:t>
            </a:r>
          </a:p>
          <a:p>
            <a:pPr marL="539750" indent="-539750">
              <a:lnSpc>
                <a:spcPct val="80000"/>
              </a:lnSpc>
              <a:buClr>
                <a:schemeClr val="accent1"/>
              </a:buClr>
              <a:buFont typeface="Wingdings" pitchFamily="2" charset="2"/>
              <a:buChar char="Ø"/>
            </a:pPr>
            <a:r>
              <a:rPr lang="en-US" altLang="en-US" sz="2400" dirty="0">
                <a:latin typeface="Calibri" panose="020F0502020204030204" pitchFamily="34" charset="0"/>
                <a:cs typeface="Calibri" panose="020F0502020204030204" pitchFamily="34" charset="0"/>
              </a:rPr>
              <a:t>Recognise your limitations and set boundaries</a:t>
            </a:r>
          </a:p>
          <a:p>
            <a:pPr marL="539750" indent="-539750">
              <a:lnSpc>
                <a:spcPct val="80000"/>
              </a:lnSpc>
              <a:buClr>
                <a:schemeClr val="accent1"/>
              </a:buClr>
              <a:buFont typeface="Wingdings" pitchFamily="2" charset="2"/>
              <a:buChar char="Ø"/>
            </a:pPr>
            <a:r>
              <a:rPr lang="en-US" altLang="en-US" sz="2400" dirty="0" smtClean="0">
                <a:latin typeface="Calibri" panose="020F0502020204030204" pitchFamily="34" charset="0"/>
                <a:cs typeface="Calibri" panose="020F0502020204030204" pitchFamily="34" charset="0"/>
              </a:rPr>
              <a:t>Importance of centering self (</a:t>
            </a:r>
            <a:r>
              <a:rPr lang="en-US" altLang="en-US" sz="2400" dirty="0" err="1" smtClean="0">
                <a:latin typeface="Calibri" panose="020F0502020204030204" pitchFamily="34" charset="0"/>
                <a:cs typeface="Calibri" panose="020F0502020204030204" pitchFamily="34" charset="0"/>
              </a:rPr>
              <a:t>eg</a:t>
            </a:r>
            <a:r>
              <a:rPr lang="en-US" altLang="en-US" sz="2400" dirty="0" smtClean="0">
                <a:latin typeface="Calibri" panose="020F0502020204030204" pitchFamily="34" charset="0"/>
                <a:cs typeface="Calibri" panose="020F0502020204030204" pitchFamily="34" charset="0"/>
              </a:rPr>
              <a:t>., notice breath, drop shoulders)</a:t>
            </a:r>
          </a:p>
          <a:p>
            <a:pPr marL="539750" indent="-539750">
              <a:lnSpc>
                <a:spcPct val="80000"/>
              </a:lnSpc>
              <a:buClr>
                <a:schemeClr val="accent1"/>
              </a:buClr>
              <a:buFont typeface="Wingdings" pitchFamily="2" charset="2"/>
              <a:buChar char="Ø"/>
            </a:pPr>
            <a:r>
              <a:rPr lang="en-US" altLang="en-US" sz="2400" dirty="0">
                <a:latin typeface="Calibri" panose="020F0502020204030204" pitchFamily="34" charset="0"/>
                <a:cs typeface="Calibri" panose="020F0502020204030204" pitchFamily="34" charset="0"/>
              </a:rPr>
              <a:t>Consider timing of disclosure and the client’s safety - do you, the worker, have the emotional space or time? Is the client overwhelmed emotionally?  Do they have safety in their environment? If not, stop them from proceeding further, share any concerns and make other arrangements. </a:t>
            </a:r>
          </a:p>
          <a:p>
            <a:pPr>
              <a:lnSpc>
                <a:spcPct val="80000"/>
              </a:lnSpc>
              <a:buClr>
                <a:schemeClr val="accent1"/>
              </a:buClr>
            </a:pPr>
            <a:endParaRPr lang="en-US" altLang="en-US" sz="2000" dirty="0" smtClean="0"/>
          </a:p>
        </p:txBody>
      </p:sp>
      <p:pic>
        <p:nvPicPr>
          <p:cNvPr id="3" name="Picture 2"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
        <p:nvSpPr>
          <p:cNvPr id="5" name="Rectangle 4"/>
          <p:cNvSpPr/>
          <p:nvPr/>
        </p:nvSpPr>
        <p:spPr>
          <a:xfrm>
            <a:off x="1331640" y="472316"/>
            <a:ext cx="6390404" cy="584775"/>
          </a:xfrm>
          <a:prstGeom prst="rect">
            <a:avLst/>
          </a:prstGeom>
        </p:spPr>
        <p:txBody>
          <a:bodyPr wrap="none">
            <a:spAutoFit/>
          </a:bodyPr>
          <a:lstStyle/>
          <a:p>
            <a:r>
              <a:rPr lang="en-US" altLang="en-US" sz="3200" b="1" spc="-300" dirty="0">
                <a:solidFill>
                  <a:schemeClr val="bg2">
                    <a:lumMod val="50000"/>
                  </a:schemeClr>
                </a:solidFill>
                <a:effectLst>
                  <a:outerShdw blurRad="31750" dist="25400" dir="5400000" algn="tl" rotWithShape="0">
                    <a:srgbClr val="000000">
                      <a:alpha val="25000"/>
                    </a:srgbClr>
                  </a:outerShdw>
                </a:effectLst>
                <a:latin typeface="+mj-lt"/>
                <a:ea typeface="+mj-ea"/>
                <a:cs typeface="+mj-cs"/>
              </a:rPr>
              <a:t>Respectful</a:t>
            </a:r>
            <a:r>
              <a:rPr lang="en-US" altLang="en-US" dirty="0">
                <a:latin typeface="Calibri" panose="020F0502020204030204" pitchFamily="34" charset="0"/>
                <a:cs typeface="Calibri" panose="020F0502020204030204" pitchFamily="34" charset="0"/>
              </a:rPr>
              <a:t> </a:t>
            </a:r>
            <a:r>
              <a:rPr lang="en-US" altLang="en-US" sz="3200" b="1" spc="-300" dirty="0">
                <a:solidFill>
                  <a:schemeClr val="bg2">
                    <a:lumMod val="50000"/>
                  </a:schemeClr>
                </a:solidFill>
                <a:effectLst>
                  <a:outerShdw blurRad="31750" dist="25400" dir="5400000" algn="tl" rotWithShape="0">
                    <a:srgbClr val="000000">
                      <a:alpha val="25000"/>
                    </a:srgbClr>
                  </a:outerShdw>
                </a:effectLst>
                <a:latin typeface="+mj-lt"/>
                <a:ea typeface="+mj-ea"/>
                <a:cs typeface="+mj-cs"/>
              </a:rPr>
              <a:t>Responses to Disclosures of Trauma</a:t>
            </a:r>
            <a:endParaRPr lang="en-AU" sz="3200" b="1" spc="-300" dirty="0">
              <a:solidFill>
                <a:schemeClr val="bg2">
                  <a:lumMod val="50000"/>
                </a:schemeClr>
              </a:solidFill>
              <a:effectLst>
                <a:outerShdw blurRad="31750" dist="25400" dir="54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1030971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556284" y="260648"/>
            <a:ext cx="8229600" cy="5903912"/>
          </a:xfrm>
        </p:spPr>
        <p:txBody>
          <a:bodyPr/>
          <a:lstStyle/>
          <a:p>
            <a:pPr algn="ctr">
              <a:buNone/>
            </a:pPr>
            <a:r>
              <a:rPr lang="en-US" sz="4000" b="1" spc="-300" dirty="0">
                <a:solidFill>
                  <a:schemeClr val="bg2">
                    <a:lumMod val="50000"/>
                  </a:schemeClr>
                </a:solidFill>
                <a:effectLst>
                  <a:outerShdw blurRad="31750" dist="25400" dir="5400000" algn="tl" rotWithShape="0">
                    <a:srgbClr val="000000">
                      <a:alpha val="25000"/>
                    </a:srgbClr>
                  </a:outerShdw>
                </a:effectLst>
                <a:latin typeface="+mj-lt"/>
                <a:ea typeface="+mj-ea"/>
                <a:cs typeface="+mj-cs"/>
              </a:rPr>
              <a:t>RAILS </a:t>
            </a:r>
          </a:p>
          <a:p>
            <a:r>
              <a:rPr lang="en-AU" sz="2800" dirty="0" smtClean="0">
                <a:effectLst/>
              </a:rPr>
              <a:t>1980 South Brisbane Legal Service  </a:t>
            </a:r>
          </a:p>
          <a:p>
            <a:r>
              <a:rPr lang="en-AU" sz="2800" dirty="0" smtClean="0">
                <a:effectLst/>
              </a:rPr>
              <a:t>1990 South Brisbane Immigration and Community Legal Service</a:t>
            </a:r>
            <a:endParaRPr lang="en-AU" sz="2800" dirty="0">
              <a:effectLst/>
            </a:endParaRPr>
          </a:p>
          <a:p>
            <a:r>
              <a:rPr lang="en-AU" sz="2800" dirty="0" smtClean="0">
                <a:effectLst/>
              </a:rPr>
              <a:t>2005 Refugee and Immigration Legal Service</a:t>
            </a:r>
          </a:p>
          <a:p>
            <a:pPr algn="ctr">
              <a:buNone/>
            </a:pPr>
            <a:endParaRPr lang="en-US" sz="3600" b="1" dirty="0" smtClean="0"/>
          </a:p>
          <a:p>
            <a:pPr algn="ctr">
              <a:buNone/>
            </a:pPr>
            <a:r>
              <a:rPr lang="en-US" sz="4000" b="1" spc="-300" dirty="0">
                <a:solidFill>
                  <a:schemeClr val="bg2">
                    <a:lumMod val="50000"/>
                  </a:schemeClr>
                </a:solidFill>
                <a:effectLst>
                  <a:outerShdw blurRad="31750" dist="25400" dir="5400000" algn="tl" rotWithShape="0">
                    <a:srgbClr val="000000">
                      <a:alpha val="25000"/>
                    </a:srgbClr>
                  </a:outerShdw>
                </a:effectLst>
                <a:latin typeface="+mj-lt"/>
                <a:ea typeface="+mj-ea"/>
                <a:cs typeface="+mj-cs"/>
              </a:rPr>
              <a:t>What RAILS Does</a:t>
            </a:r>
          </a:p>
          <a:p>
            <a:pPr algn="ctr">
              <a:buNone/>
            </a:pPr>
            <a:endParaRPr lang="en-US" sz="800" b="1" dirty="0"/>
          </a:p>
          <a:p>
            <a:r>
              <a:rPr lang="en-AU" sz="2800" dirty="0"/>
              <a:t>Specialises in refugee and immigration law</a:t>
            </a:r>
          </a:p>
          <a:p>
            <a:endParaRPr lang="en-AU" sz="800" dirty="0"/>
          </a:p>
          <a:p>
            <a:r>
              <a:rPr lang="en-AU" sz="2800" dirty="0"/>
              <a:t>Advises and assists highest need clients before </a:t>
            </a:r>
            <a:r>
              <a:rPr lang="en-AU" sz="2800" dirty="0" smtClean="0"/>
              <a:t>DIBP, </a:t>
            </a:r>
            <a:r>
              <a:rPr lang="en-AU" sz="2800" dirty="0"/>
              <a:t>Migration Review Tribunal, Refugee Review Tribunal and Federal courts. </a:t>
            </a:r>
          </a:p>
          <a:p>
            <a:endParaRPr lang="en-AU" sz="2800" dirty="0" smtClean="0">
              <a:effectLst/>
            </a:endParaRPr>
          </a:p>
        </p:txBody>
      </p:sp>
      <p:sp>
        <p:nvSpPr>
          <p:cNvPr id="2" name="Slide Number Placeholder 1"/>
          <p:cNvSpPr>
            <a:spLocks noGrp="1"/>
          </p:cNvSpPr>
          <p:nvPr>
            <p:ph type="sldNum" sz="quarter" idx="12"/>
          </p:nvPr>
        </p:nvSpPr>
        <p:spPr/>
        <p:txBody>
          <a:bodyPr/>
          <a:lstStyle/>
          <a:p>
            <a:fld id="{53BF0F08-6DFE-4D7D-A15D-733E5ACF051F}" type="slidenum">
              <a:rPr lang="en-US" smtClean="0">
                <a:effectLst/>
              </a:rPr>
              <a:pPr/>
              <a:t>4</a:t>
            </a:fld>
            <a:endParaRPr lang="en-US" dirty="0">
              <a:effectLst/>
            </a:endParaRPr>
          </a:p>
        </p:txBody>
      </p:sp>
      <p:pic>
        <p:nvPicPr>
          <p:cNvPr id="5" name="Picture 2"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6332605"/>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extLst>
      <p:ext uri="{BB962C8B-B14F-4D97-AF65-F5344CB8AC3E}">
        <p14:creationId xmlns:p14="http://schemas.microsoft.com/office/powerpoint/2010/main" val="3841018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457200" y="1268760"/>
            <a:ext cx="8229600" cy="4738340"/>
          </a:xfrm>
        </p:spPr>
        <p:txBody>
          <a:bodyPr/>
          <a:lstStyle/>
          <a:p>
            <a:r>
              <a:rPr lang="en-US" altLang="en-US" sz="2400" dirty="0"/>
              <a:t>Grounding techniques used </a:t>
            </a:r>
            <a:r>
              <a:rPr lang="en-US" altLang="en-US" sz="2400" dirty="0" smtClean="0"/>
              <a:t>when:</a:t>
            </a:r>
            <a:endParaRPr lang="en-US" altLang="en-US" sz="2400" dirty="0"/>
          </a:p>
          <a:p>
            <a:pPr lvl="1"/>
            <a:r>
              <a:rPr lang="en-US" altLang="en-US" sz="2400" dirty="0"/>
              <a:t>Sudden panic</a:t>
            </a:r>
          </a:p>
          <a:p>
            <a:pPr lvl="1"/>
            <a:r>
              <a:rPr lang="en-US" altLang="en-US" sz="2400" dirty="0"/>
              <a:t>Flashbacks</a:t>
            </a:r>
          </a:p>
          <a:p>
            <a:pPr lvl="1"/>
            <a:r>
              <a:rPr lang="en-US" altLang="en-US" sz="2400" dirty="0"/>
              <a:t>Intrusive </a:t>
            </a:r>
            <a:r>
              <a:rPr lang="en-US" altLang="en-US" sz="2400" dirty="0" smtClean="0"/>
              <a:t>thoughts or memories</a:t>
            </a:r>
            <a:endParaRPr lang="en-US" altLang="en-US" sz="2400" dirty="0"/>
          </a:p>
          <a:p>
            <a:pPr lvl="1"/>
            <a:r>
              <a:rPr lang="en-US" altLang="en-US" sz="2400" dirty="0" smtClean="0"/>
              <a:t>Highly distressed</a:t>
            </a:r>
          </a:p>
          <a:p>
            <a:pPr marL="365125" lvl="1" indent="-255588">
              <a:spcBef>
                <a:spcPts val="400"/>
              </a:spcBef>
              <a:buSzPct val="68000"/>
              <a:buFont typeface="Wingdings 3" pitchFamily="18" charset="2"/>
              <a:buChar char=""/>
            </a:pPr>
            <a:r>
              <a:rPr lang="en-US" altLang="en-US" sz="2400" dirty="0" smtClean="0"/>
              <a:t>Focus </a:t>
            </a:r>
            <a:r>
              <a:rPr lang="en-US" altLang="en-US" sz="2400" dirty="0"/>
              <a:t>the client’s attention on the here and now, which feels more safe and predictable.</a:t>
            </a:r>
          </a:p>
          <a:p>
            <a:r>
              <a:rPr lang="en-US" altLang="en-US" sz="2400" dirty="0" smtClean="0"/>
              <a:t>Can be useful in crisis situations.</a:t>
            </a:r>
          </a:p>
          <a:p>
            <a:r>
              <a:rPr lang="en-US" altLang="en-US" sz="2400" dirty="0" smtClean="0"/>
              <a:t>Be careful not to stigmatize the client by over- dramatizing the situation – remain calm.</a:t>
            </a:r>
            <a:endParaRPr lang="en-AU" altLang="en-US" sz="2400" dirty="0" smtClean="0"/>
          </a:p>
        </p:txBody>
      </p:sp>
      <p:sp>
        <p:nvSpPr>
          <p:cNvPr id="14338" name="Rectangle 2"/>
          <p:cNvSpPr>
            <a:spLocks noGrp="1" noChangeArrowheads="1"/>
          </p:cNvSpPr>
          <p:nvPr>
            <p:ph type="title"/>
          </p:nvPr>
        </p:nvSpPr>
        <p:spPr/>
        <p:txBody>
          <a:bodyPr>
            <a:normAutofit/>
          </a:bodyPr>
          <a:lstStyle/>
          <a:p>
            <a:pPr algn="ctr" fontAlgn="auto">
              <a:spcAft>
                <a:spcPts val="0"/>
              </a:spcAft>
              <a:defRPr/>
            </a:pPr>
            <a:r>
              <a:rPr lang="en-US" sz="4400" spc="-300" dirty="0">
                <a:solidFill>
                  <a:schemeClr val="bg2">
                    <a:lumMod val="50000"/>
                  </a:schemeClr>
                </a:solidFill>
              </a:rPr>
              <a:t>Grounding Principles</a:t>
            </a:r>
            <a:endParaRPr lang="en-AU" sz="4400" spc="-300" dirty="0">
              <a:solidFill>
                <a:schemeClr val="bg2">
                  <a:lumMod val="50000"/>
                </a:schemeClr>
              </a:solidFill>
            </a:endParaRPr>
          </a:p>
        </p:txBody>
      </p:sp>
      <p:pic>
        <p:nvPicPr>
          <p:cNvPr id="4" name="Picture 3"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extLst>
      <p:ext uri="{BB962C8B-B14F-4D97-AF65-F5344CB8AC3E}">
        <p14:creationId xmlns:p14="http://schemas.microsoft.com/office/powerpoint/2010/main" val="88578972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457200" y="1196752"/>
            <a:ext cx="8229600" cy="4810348"/>
          </a:xfrm>
        </p:spPr>
        <p:txBody>
          <a:bodyPr/>
          <a:lstStyle/>
          <a:p>
            <a:pPr marL="609600" indent="-609600">
              <a:buFont typeface="Wingdings" pitchFamily="2" charset="2"/>
              <a:buNone/>
            </a:pPr>
            <a:r>
              <a:rPr lang="en-US" altLang="en-US" dirty="0" smtClean="0"/>
              <a:t> </a:t>
            </a:r>
            <a:r>
              <a:rPr lang="en-US" altLang="en-US" sz="1800" dirty="0" smtClean="0"/>
              <a:t>1</a:t>
            </a:r>
            <a:r>
              <a:rPr lang="en-US" altLang="en-US" sz="1600" dirty="0" smtClean="0"/>
              <a:t>. </a:t>
            </a:r>
            <a:r>
              <a:rPr lang="en-US" altLang="en-US" sz="2000" dirty="0" smtClean="0"/>
              <a:t>Focus the client’s attention onto yourself as opposed to internal processes.</a:t>
            </a:r>
          </a:p>
          <a:p>
            <a:pPr marL="609600" indent="-609600"/>
            <a:r>
              <a:rPr lang="en-US" altLang="en-US" sz="2000" dirty="0" smtClean="0"/>
              <a:t>Shift closer to the client</a:t>
            </a:r>
          </a:p>
          <a:p>
            <a:pPr marL="609600" indent="-609600"/>
            <a:r>
              <a:rPr lang="en-US" altLang="en-US" sz="2000" dirty="0" smtClean="0"/>
              <a:t>Speak clearly</a:t>
            </a:r>
          </a:p>
          <a:p>
            <a:pPr marL="609600" indent="-609600"/>
            <a:r>
              <a:rPr lang="en-US" altLang="en-US" sz="2000" dirty="0" smtClean="0"/>
              <a:t>Be careful with touch – verbal interventions are recommended.</a:t>
            </a:r>
          </a:p>
          <a:p>
            <a:pPr marL="609600" indent="-609600"/>
            <a:endParaRPr lang="en-US" altLang="en-US" sz="2000" dirty="0" smtClean="0"/>
          </a:p>
          <a:p>
            <a:pPr>
              <a:lnSpc>
                <a:spcPct val="80000"/>
              </a:lnSpc>
              <a:buFont typeface="Wingdings" pitchFamily="2" charset="2"/>
              <a:buNone/>
            </a:pPr>
            <a:r>
              <a:rPr lang="en-US" altLang="en-US" sz="2000" dirty="0" smtClean="0"/>
              <a:t>2.  Ask the client to describe/label his or her internal experience (not in detail). Keep focus on the present, not the past.</a:t>
            </a:r>
          </a:p>
          <a:p>
            <a:pPr>
              <a:lnSpc>
                <a:spcPct val="80000"/>
              </a:lnSpc>
              <a:buFont typeface="Wingdings" pitchFamily="2" charset="2"/>
              <a:buNone/>
            </a:pPr>
            <a:endParaRPr lang="en-US" altLang="en-US" sz="2000" dirty="0" smtClean="0"/>
          </a:p>
          <a:p>
            <a:pPr marL="109537" indent="0">
              <a:lnSpc>
                <a:spcPct val="80000"/>
              </a:lnSpc>
              <a:buNone/>
            </a:pPr>
            <a:r>
              <a:rPr lang="en-US" altLang="en-US" sz="2000" dirty="0" smtClean="0"/>
              <a:t>3.  Orient the client to the immediate external environment. Use their name:   “…….. you are here, safe in this room”</a:t>
            </a:r>
          </a:p>
          <a:p>
            <a:pPr marL="452437" indent="-342900">
              <a:lnSpc>
                <a:spcPct val="80000"/>
              </a:lnSpc>
              <a:buAutoNum type="arabicPeriod" startAt="3"/>
            </a:pPr>
            <a:endParaRPr lang="en-US" altLang="en-US" sz="2000" dirty="0" smtClean="0"/>
          </a:p>
          <a:p>
            <a:pPr marL="109537" indent="0">
              <a:buNone/>
            </a:pPr>
            <a:r>
              <a:rPr lang="en-US" altLang="en-US" sz="2000" dirty="0"/>
              <a:t>4. Focus on breathing </a:t>
            </a:r>
            <a:r>
              <a:rPr lang="en-US" altLang="en-US" sz="2000" dirty="0" smtClean="0"/>
              <a:t>practice, </a:t>
            </a:r>
            <a:r>
              <a:rPr lang="en-US" altLang="en-US" sz="2000" dirty="0"/>
              <a:t>if indicated</a:t>
            </a:r>
            <a:r>
              <a:rPr lang="en-US" altLang="en-US" sz="2000" dirty="0" smtClean="0"/>
              <a:t>.</a:t>
            </a:r>
          </a:p>
          <a:p>
            <a:pPr marL="109537" indent="0">
              <a:buNone/>
            </a:pPr>
            <a:endParaRPr lang="en-US" altLang="en-US" sz="2000" dirty="0"/>
          </a:p>
          <a:p>
            <a:pPr marL="109537" indent="0">
              <a:buNone/>
            </a:pPr>
            <a:r>
              <a:rPr lang="en-US" altLang="en-US" sz="2000" dirty="0"/>
              <a:t>5. Repeat steps 2 and 3 and assess the client’s ability and willingness to </a:t>
            </a:r>
            <a:r>
              <a:rPr lang="en-US" altLang="en-US" sz="2000" dirty="0" smtClean="0"/>
              <a:t>continue</a:t>
            </a:r>
            <a:r>
              <a:rPr lang="en-US" altLang="en-US" sz="1600" dirty="0" smtClean="0"/>
              <a:t>.</a:t>
            </a:r>
            <a:endParaRPr lang="en-US" altLang="en-US" sz="1600" dirty="0"/>
          </a:p>
          <a:p>
            <a:pPr marL="109537" indent="0">
              <a:buNone/>
            </a:pPr>
            <a:r>
              <a:rPr lang="en-US" altLang="en-US" sz="1000" dirty="0" smtClean="0"/>
              <a:t>		John </a:t>
            </a:r>
            <a:r>
              <a:rPr lang="en-US" altLang="en-US" sz="1000" dirty="0"/>
              <a:t>Briere PhD &amp; Catherine Scott </a:t>
            </a:r>
            <a:r>
              <a:rPr lang="en-US" altLang="en-US" sz="1000" dirty="0" smtClean="0"/>
              <a:t>MD. </a:t>
            </a:r>
            <a:r>
              <a:rPr lang="en-US" altLang="en-US" sz="1000" i="1" dirty="0"/>
              <a:t>Principles of Trauma </a:t>
            </a:r>
            <a:r>
              <a:rPr lang="en-US" altLang="en-US" sz="1000" i="1" dirty="0" smtClean="0"/>
              <a:t>Therapy: </a:t>
            </a:r>
            <a:r>
              <a:rPr lang="en-US" altLang="en-US" sz="1000" i="1" dirty="0"/>
              <a:t>A Guide to Symptoms, </a:t>
            </a:r>
            <a:r>
              <a:rPr lang="en-US" altLang="en-US" sz="1000" i="1" dirty="0" smtClean="0"/>
              <a:t>		Evaluation </a:t>
            </a:r>
            <a:r>
              <a:rPr lang="en-US" altLang="en-US" sz="1000" i="1" dirty="0"/>
              <a:t>and </a:t>
            </a:r>
            <a:r>
              <a:rPr lang="en-US" altLang="en-US" sz="1000" i="1" dirty="0" smtClean="0"/>
              <a:t>Treatment</a:t>
            </a:r>
            <a:r>
              <a:rPr lang="en-US" altLang="en-US" sz="1000" i="1" dirty="0"/>
              <a:t>. Sage Publications Inc 2006, London. </a:t>
            </a:r>
          </a:p>
          <a:p>
            <a:pPr marL="452437" indent="-342900">
              <a:lnSpc>
                <a:spcPct val="80000"/>
              </a:lnSpc>
              <a:buFont typeface="Wingdings" pitchFamily="2" charset="2"/>
              <a:buAutoNum type="arabicPeriod" startAt="3"/>
            </a:pPr>
            <a:endParaRPr lang="en-US" altLang="en-US" sz="1600" dirty="0" smtClean="0"/>
          </a:p>
          <a:p>
            <a:pPr>
              <a:lnSpc>
                <a:spcPct val="80000"/>
              </a:lnSpc>
              <a:buFont typeface="Wingdings" pitchFamily="2" charset="2"/>
              <a:buNone/>
            </a:pPr>
            <a:endParaRPr lang="en-US" altLang="en-US" sz="2000" dirty="0" smtClean="0"/>
          </a:p>
          <a:p>
            <a:pPr marL="609600" indent="-609600"/>
            <a:endParaRPr lang="en-US" altLang="en-US" sz="2000" dirty="0" smtClean="0"/>
          </a:p>
          <a:p>
            <a:pPr marL="609600" indent="-609600"/>
            <a:endParaRPr lang="en-AU" altLang="en-US" dirty="0" smtClean="0"/>
          </a:p>
        </p:txBody>
      </p:sp>
      <p:sp>
        <p:nvSpPr>
          <p:cNvPr id="15362" name="Rectangle 2"/>
          <p:cNvSpPr>
            <a:spLocks noGrp="1" noChangeArrowheads="1"/>
          </p:cNvSpPr>
          <p:nvPr>
            <p:ph type="title"/>
          </p:nvPr>
        </p:nvSpPr>
        <p:spPr>
          <a:xfrm>
            <a:off x="412522" y="188640"/>
            <a:ext cx="8229600" cy="1143000"/>
          </a:xfrm>
        </p:spPr>
        <p:txBody>
          <a:bodyPr>
            <a:normAutofit/>
          </a:bodyPr>
          <a:lstStyle/>
          <a:p>
            <a:pPr algn="ctr" fontAlgn="auto">
              <a:spcAft>
                <a:spcPts val="0"/>
              </a:spcAft>
              <a:defRPr/>
            </a:pPr>
            <a:r>
              <a:rPr lang="en-US" sz="4400" spc="-300" dirty="0">
                <a:solidFill>
                  <a:schemeClr val="bg2">
                    <a:lumMod val="50000"/>
                  </a:schemeClr>
                </a:solidFill>
              </a:rPr>
              <a:t>Basic Grounding</a:t>
            </a:r>
            <a:endParaRPr lang="en-AU" sz="4400" spc="-300" dirty="0">
              <a:solidFill>
                <a:schemeClr val="bg2">
                  <a:lumMod val="50000"/>
                </a:schemeClr>
              </a:solidFill>
            </a:endParaRPr>
          </a:p>
        </p:txBody>
      </p:sp>
      <p:pic>
        <p:nvPicPr>
          <p:cNvPr id="4" name="Picture 3"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extLst>
      <p:ext uri="{BB962C8B-B14F-4D97-AF65-F5344CB8AC3E}">
        <p14:creationId xmlns:p14="http://schemas.microsoft.com/office/powerpoint/2010/main" val="379834859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07767" y="260648"/>
            <a:ext cx="8229600" cy="503238"/>
          </a:xfrm>
          <a:noFill/>
        </p:spPr>
        <p:txBody>
          <a:bodyPr>
            <a:noAutofit/>
          </a:bodyPr>
          <a:lstStyle/>
          <a:p>
            <a:pPr algn="ctr" eaLnBrk="1" hangingPunct="1"/>
            <a:r>
              <a:rPr lang="en-US" sz="4400" spc="-300" dirty="0">
                <a:solidFill>
                  <a:schemeClr val="bg2">
                    <a:lumMod val="50000"/>
                  </a:schemeClr>
                </a:solidFill>
              </a:rPr>
              <a:t>Burnout </a:t>
            </a:r>
            <a:r>
              <a:rPr lang="en-US" sz="4400" spc="-300" dirty="0" smtClean="0">
                <a:solidFill>
                  <a:schemeClr val="bg2">
                    <a:lumMod val="50000"/>
                  </a:schemeClr>
                </a:solidFill>
              </a:rPr>
              <a:t> and  Vicarious Trauma</a:t>
            </a:r>
            <a:endParaRPr lang="en-US" sz="4400" spc="-300" dirty="0">
              <a:solidFill>
                <a:schemeClr val="bg2">
                  <a:lumMod val="50000"/>
                </a:schemeClr>
              </a:solidFill>
            </a:endParaRPr>
          </a:p>
        </p:txBody>
      </p:sp>
      <p:sp>
        <p:nvSpPr>
          <p:cNvPr id="21507" name="Rectangle 3"/>
          <p:cNvSpPr>
            <a:spLocks noGrp="1" noChangeArrowheads="1"/>
          </p:cNvSpPr>
          <p:nvPr>
            <p:ph idx="1"/>
          </p:nvPr>
        </p:nvSpPr>
        <p:spPr>
          <a:xfrm>
            <a:off x="457200" y="1285875"/>
            <a:ext cx="8229600" cy="4840288"/>
          </a:xfrm>
        </p:spPr>
        <p:txBody>
          <a:bodyPr>
            <a:normAutofit fontScale="92500" lnSpcReduction="10000"/>
          </a:bodyPr>
          <a:lstStyle/>
          <a:p>
            <a:pPr eaLnBrk="1" hangingPunct="1"/>
            <a:r>
              <a:rPr lang="en-US" sz="1800" b="1" dirty="0" smtClean="0">
                <a:latin typeface="Century Gothic" pitchFamily="34" charset="0"/>
              </a:rPr>
              <a:t>Being involved in emotionally demanding situations over a long period may cause physical, emotional and mental exhaustion known as burnout</a:t>
            </a:r>
          </a:p>
          <a:p>
            <a:pPr eaLnBrk="1" hangingPunct="1"/>
            <a:endParaRPr lang="en-US" sz="1800" b="1" dirty="0" smtClean="0">
              <a:latin typeface="Century Gothic" pitchFamily="34" charset="0"/>
            </a:endParaRPr>
          </a:p>
          <a:p>
            <a:pPr eaLnBrk="1" hangingPunct="1"/>
            <a:r>
              <a:rPr lang="en-US" sz="1800" b="1" dirty="0" smtClean="0">
                <a:latin typeface="Century Gothic" pitchFamily="34" charset="0"/>
              </a:rPr>
              <a:t>Being exposed to another persons trauma history may cause vicarious trauma. Vicarious trauma mirrors traumatic stress.  It happens suddenly and typically results in depression, despair, alienation from self/others, inability to work or  inability to experience enjoyment</a:t>
            </a:r>
          </a:p>
          <a:p>
            <a:pPr eaLnBrk="1" hangingPunct="1"/>
            <a:endParaRPr lang="en-US" sz="1800" b="1" dirty="0" smtClean="0">
              <a:latin typeface="Century Gothic" pitchFamily="34" charset="0"/>
            </a:endParaRPr>
          </a:p>
          <a:p>
            <a:pPr eaLnBrk="1" hangingPunct="1"/>
            <a:endParaRPr lang="en-US" sz="1800" b="1" dirty="0" smtClean="0">
              <a:latin typeface="Century Gothic" pitchFamily="34" charset="0"/>
            </a:endParaRPr>
          </a:p>
          <a:p>
            <a:r>
              <a:rPr lang="en-US" sz="1800" b="1" dirty="0" smtClean="0">
                <a:latin typeface="Century Gothic" pitchFamily="34" charset="0"/>
              </a:rPr>
              <a:t>The extent of vicarious trauma experienced differs from person to person.  This can depend on personality type, protective factors, life experience including own trauma or similar, and the appropriateness of work/life balance. </a:t>
            </a:r>
          </a:p>
          <a:p>
            <a:pPr eaLnBrk="1" hangingPunct="1"/>
            <a:endParaRPr lang="en-US" sz="1800" b="1" dirty="0" smtClean="0">
              <a:latin typeface="Century Gothic" pitchFamily="34" charset="0"/>
            </a:endParaRPr>
          </a:p>
          <a:p>
            <a:pPr eaLnBrk="1" hangingPunct="1"/>
            <a:r>
              <a:rPr lang="en-US" sz="1800" b="1" dirty="0" smtClean="0">
                <a:latin typeface="Century Gothic" pitchFamily="34" charset="0"/>
              </a:rPr>
              <a:t>It is also possible to experience vicarious resilience – a sense of greater personal strength or courage through working with another who, against all odds, has triumphed over their circumstances.</a:t>
            </a:r>
          </a:p>
          <a:p>
            <a:pPr eaLnBrk="1" hangingPunct="1"/>
            <a:endParaRPr lang="en-US" sz="1800" dirty="0" smtClean="0">
              <a:latin typeface="Century Gothic" pitchFamily="34" charset="0"/>
            </a:endParaRPr>
          </a:p>
          <a:p>
            <a:pPr eaLnBrk="1" hangingPunct="1">
              <a:buFontTx/>
              <a:buNone/>
            </a:pPr>
            <a:endParaRPr lang="en-US" sz="1800" dirty="0" smtClean="0">
              <a:latin typeface="Century Gothic" pitchFamily="34" charset="0"/>
            </a:endParaRPr>
          </a:p>
        </p:txBody>
      </p:sp>
      <p:sp>
        <p:nvSpPr>
          <p:cNvPr id="21508" name="Text Box 5"/>
          <p:cNvSpPr txBox="1">
            <a:spLocks noChangeArrowheads="1"/>
          </p:cNvSpPr>
          <p:nvPr/>
        </p:nvSpPr>
        <p:spPr bwMode="auto">
          <a:xfrm>
            <a:off x="8172450" y="6381750"/>
            <a:ext cx="792163"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t>© FASSTT</a:t>
            </a:r>
          </a:p>
        </p:txBody>
      </p:sp>
      <p:pic>
        <p:nvPicPr>
          <p:cNvPr id="5" name="Picture 4"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0206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404813"/>
            <a:ext cx="8229600" cy="503237"/>
          </a:xfrm>
          <a:noFill/>
        </p:spPr>
        <p:txBody>
          <a:bodyPr>
            <a:noAutofit/>
          </a:bodyPr>
          <a:lstStyle/>
          <a:p>
            <a:pPr algn="ctr" eaLnBrk="1" hangingPunct="1"/>
            <a:r>
              <a:rPr lang="en-US" sz="4400" spc="-300" dirty="0">
                <a:solidFill>
                  <a:schemeClr val="bg2">
                    <a:lumMod val="50000"/>
                  </a:schemeClr>
                </a:solidFill>
              </a:rPr>
              <a:t>Risk </a:t>
            </a:r>
            <a:r>
              <a:rPr lang="en-US" sz="4400" spc="-300" dirty="0" smtClean="0">
                <a:solidFill>
                  <a:schemeClr val="bg2">
                    <a:lumMod val="50000"/>
                  </a:schemeClr>
                </a:solidFill>
              </a:rPr>
              <a:t> Factors  for </a:t>
            </a:r>
            <a:r>
              <a:rPr lang="en-US" sz="4400" spc="-300" dirty="0">
                <a:solidFill>
                  <a:schemeClr val="bg2">
                    <a:lumMod val="50000"/>
                  </a:schemeClr>
                </a:solidFill>
              </a:rPr>
              <a:t>Burnout </a:t>
            </a:r>
            <a:r>
              <a:rPr lang="en-US" sz="4400" spc="-300" dirty="0" smtClean="0">
                <a:solidFill>
                  <a:schemeClr val="bg2">
                    <a:lumMod val="50000"/>
                  </a:schemeClr>
                </a:solidFill>
              </a:rPr>
              <a:t> and  Vicarious </a:t>
            </a:r>
            <a:r>
              <a:rPr lang="en-US" sz="4400" spc="-300" dirty="0">
                <a:solidFill>
                  <a:schemeClr val="bg2">
                    <a:lumMod val="50000"/>
                  </a:schemeClr>
                </a:solidFill>
              </a:rPr>
              <a:t>Trauma</a:t>
            </a:r>
          </a:p>
        </p:txBody>
      </p:sp>
      <p:sp>
        <p:nvSpPr>
          <p:cNvPr id="22531" name="Rectangle 3"/>
          <p:cNvSpPr>
            <a:spLocks noGrp="1" noChangeArrowheads="1"/>
          </p:cNvSpPr>
          <p:nvPr>
            <p:ph idx="1"/>
          </p:nvPr>
        </p:nvSpPr>
        <p:spPr>
          <a:xfrm>
            <a:off x="457200" y="1357313"/>
            <a:ext cx="8229600" cy="4768850"/>
          </a:xfrm>
        </p:spPr>
        <p:txBody>
          <a:bodyPr/>
          <a:lstStyle/>
          <a:p>
            <a:pPr eaLnBrk="1" hangingPunct="1"/>
            <a:endParaRPr lang="en-US" sz="800" dirty="0" smtClean="0">
              <a:latin typeface="Century Gothic" pitchFamily="34" charset="0"/>
            </a:endParaRPr>
          </a:p>
          <a:p>
            <a:pPr eaLnBrk="1" hangingPunct="1"/>
            <a:r>
              <a:rPr lang="en-US" sz="1800" b="1" dirty="0" smtClean="0">
                <a:latin typeface="Century Gothic" pitchFamily="34" charset="0"/>
              </a:rPr>
              <a:t>Clients with traumatic histories</a:t>
            </a:r>
          </a:p>
          <a:p>
            <a:pPr eaLnBrk="1" hangingPunct="1"/>
            <a:endParaRPr lang="en-US" sz="800" b="1" dirty="0" smtClean="0">
              <a:latin typeface="Century Gothic" pitchFamily="34" charset="0"/>
            </a:endParaRPr>
          </a:p>
          <a:p>
            <a:pPr eaLnBrk="1" hangingPunct="1"/>
            <a:r>
              <a:rPr lang="en-US" sz="1800" b="1" dirty="0" smtClean="0">
                <a:latin typeface="Century Gothic" pitchFamily="34" charset="0"/>
              </a:rPr>
              <a:t>Experiences of personal trauma</a:t>
            </a:r>
          </a:p>
          <a:p>
            <a:pPr eaLnBrk="1" hangingPunct="1"/>
            <a:endParaRPr lang="en-US" sz="800" b="1" dirty="0" smtClean="0">
              <a:latin typeface="Century Gothic" pitchFamily="34" charset="0"/>
            </a:endParaRPr>
          </a:p>
          <a:p>
            <a:pPr eaLnBrk="1" hangingPunct="1"/>
            <a:r>
              <a:rPr lang="en-US" sz="1800" b="1" dirty="0" smtClean="0">
                <a:latin typeface="Century Gothic" pitchFamily="34" charset="0"/>
              </a:rPr>
              <a:t>Unrealistic expectations of self</a:t>
            </a:r>
          </a:p>
          <a:p>
            <a:pPr eaLnBrk="1" hangingPunct="1"/>
            <a:endParaRPr lang="en-US" sz="800" b="1" dirty="0" smtClean="0">
              <a:latin typeface="Century Gothic" pitchFamily="34" charset="0"/>
            </a:endParaRPr>
          </a:p>
          <a:p>
            <a:pPr eaLnBrk="1" hangingPunct="1"/>
            <a:r>
              <a:rPr lang="en-US" sz="1800" b="1" dirty="0" smtClean="0">
                <a:latin typeface="Century Gothic" pitchFamily="34" charset="0"/>
              </a:rPr>
              <a:t>Inability to attend to self care</a:t>
            </a:r>
          </a:p>
          <a:p>
            <a:pPr eaLnBrk="1" hangingPunct="1"/>
            <a:endParaRPr lang="en-US" sz="800" b="1" dirty="0" smtClean="0">
              <a:latin typeface="Century Gothic" pitchFamily="34" charset="0"/>
            </a:endParaRPr>
          </a:p>
          <a:p>
            <a:pPr eaLnBrk="1" hangingPunct="1"/>
            <a:r>
              <a:rPr lang="en-US" sz="1800" b="1" dirty="0" smtClean="0">
                <a:latin typeface="Century Gothic" pitchFamily="34" charset="0"/>
              </a:rPr>
              <a:t>Too high demands from others and/or the situation</a:t>
            </a:r>
          </a:p>
          <a:p>
            <a:pPr eaLnBrk="1" hangingPunct="1"/>
            <a:endParaRPr lang="en-US" sz="800" b="1" dirty="0" smtClean="0">
              <a:latin typeface="Century Gothic" pitchFamily="34" charset="0"/>
            </a:endParaRPr>
          </a:p>
          <a:p>
            <a:pPr eaLnBrk="1" hangingPunct="1"/>
            <a:r>
              <a:rPr lang="en-US" sz="1800" b="1" dirty="0" smtClean="0">
                <a:latin typeface="Century Gothic" pitchFamily="34" charset="0"/>
              </a:rPr>
              <a:t>Lack of resources and time</a:t>
            </a:r>
          </a:p>
          <a:p>
            <a:pPr eaLnBrk="1" hangingPunct="1"/>
            <a:endParaRPr lang="en-US" sz="800" b="1" dirty="0" smtClean="0">
              <a:latin typeface="Century Gothic" pitchFamily="34" charset="0"/>
            </a:endParaRPr>
          </a:p>
          <a:p>
            <a:pPr eaLnBrk="1" hangingPunct="1"/>
            <a:r>
              <a:rPr lang="en-US" sz="1800" b="1" dirty="0" smtClean="0">
                <a:latin typeface="Century Gothic" pitchFamily="34" charset="0"/>
              </a:rPr>
              <a:t>Lack of control over work</a:t>
            </a:r>
          </a:p>
          <a:p>
            <a:pPr eaLnBrk="1" hangingPunct="1"/>
            <a:endParaRPr lang="en-US" sz="800" b="1" dirty="0" smtClean="0">
              <a:latin typeface="Century Gothic" pitchFamily="34" charset="0"/>
            </a:endParaRPr>
          </a:p>
          <a:p>
            <a:pPr eaLnBrk="1" hangingPunct="1"/>
            <a:r>
              <a:rPr lang="en-US" sz="1800" b="1" dirty="0" smtClean="0">
                <a:latin typeface="Century Gothic" pitchFamily="34" charset="0"/>
              </a:rPr>
              <a:t>Lack of support and acknowledgement from higher management</a:t>
            </a:r>
          </a:p>
          <a:p>
            <a:pPr eaLnBrk="1" hangingPunct="1"/>
            <a:endParaRPr lang="en-US" sz="1800" dirty="0" smtClean="0">
              <a:latin typeface="Century Gothic" pitchFamily="34" charset="0"/>
            </a:endParaRPr>
          </a:p>
        </p:txBody>
      </p:sp>
      <p:sp>
        <p:nvSpPr>
          <p:cNvPr id="22532"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pic>
        <p:nvPicPr>
          <p:cNvPr id="5" name="Picture 4"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4993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sz="2000" dirty="0" smtClean="0">
                <a:latin typeface="Calibri" panose="020F0502020204030204" pitchFamily="34" charset="0"/>
                <a:cs typeface="Calibri" panose="020F0502020204030204" pitchFamily="34" charset="0"/>
              </a:rPr>
              <a:t>You are not an expert on every topic – you don’t need to have an answer and you don’t need to do everything.</a:t>
            </a:r>
          </a:p>
          <a:p>
            <a:r>
              <a:rPr lang="en-AU" sz="2000" dirty="0" smtClean="0">
                <a:latin typeface="Calibri" panose="020F0502020204030204" pitchFamily="34" charset="0"/>
                <a:cs typeface="Calibri" panose="020F0502020204030204" pitchFamily="34" charset="0"/>
              </a:rPr>
              <a:t>It is best not to give advice – consider referral.</a:t>
            </a:r>
          </a:p>
          <a:p>
            <a:r>
              <a:rPr lang="en-AU" sz="2000" dirty="0" smtClean="0">
                <a:latin typeface="Calibri" panose="020F0502020204030204" pitchFamily="34" charset="0"/>
                <a:cs typeface="Calibri" panose="020F0502020204030204" pitchFamily="34" charset="0"/>
              </a:rPr>
              <a:t>If the client presents an issue you do not wish to discuss, it’s OK to respectfully suggest a referral, e.g.., “I understand this is very important to you and I want you to have the best help available”.</a:t>
            </a:r>
          </a:p>
          <a:p>
            <a:r>
              <a:rPr lang="en-AU" sz="2000" dirty="0" smtClean="0">
                <a:latin typeface="Calibri" panose="020F0502020204030204" pitchFamily="34" charset="0"/>
                <a:cs typeface="Calibri" panose="020F0502020204030204" pitchFamily="34" charset="0"/>
              </a:rPr>
              <a:t>Recognise your limitations and set boundaries. Don’t feel you have to step outside these because the client wants you to. </a:t>
            </a:r>
          </a:p>
          <a:p>
            <a:r>
              <a:rPr lang="en-AU" sz="2000" dirty="0" smtClean="0">
                <a:latin typeface="Calibri" panose="020F0502020204030204" pitchFamily="34" charset="0"/>
                <a:cs typeface="Calibri" panose="020F0502020204030204" pitchFamily="34" charset="0"/>
              </a:rPr>
              <a:t>Don’t under-estimate how much you are helping the client simply by listening attentively.</a:t>
            </a:r>
          </a:p>
          <a:p>
            <a:r>
              <a:rPr lang="en-AU" sz="2000" dirty="0" smtClean="0">
                <a:latin typeface="Calibri" panose="020F0502020204030204" pitchFamily="34" charset="0"/>
                <a:cs typeface="Calibri" panose="020F0502020204030204" pitchFamily="34" charset="0"/>
              </a:rPr>
              <a:t>Prioritise your own health and wellbeing.</a:t>
            </a:r>
            <a:endParaRPr lang="en-AU" sz="20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normAutofit/>
          </a:bodyPr>
          <a:lstStyle/>
          <a:p>
            <a:pPr algn="ctr"/>
            <a:r>
              <a:rPr lang="en-AU" sz="3200" spc="-300" dirty="0">
                <a:solidFill>
                  <a:schemeClr val="bg2">
                    <a:lumMod val="50000"/>
                  </a:schemeClr>
                </a:solidFill>
              </a:rPr>
              <a:t>Points to Remember:</a:t>
            </a:r>
          </a:p>
        </p:txBody>
      </p:sp>
      <p:pic>
        <p:nvPicPr>
          <p:cNvPr id="4" name="Picture 3"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extLst>
      <p:ext uri="{BB962C8B-B14F-4D97-AF65-F5344CB8AC3E}">
        <p14:creationId xmlns:p14="http://schemas.microsoft.com/office/powerpoint/2010/main" val="27561445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MC90043756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76672"/>
            <a:ext cx="1790700" cy="1104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864930" y="-49887"/>
            <a:ext cx="521976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AU" altLang="en-US" sz="3200" b="1" spc="-300" dirty="0">
                <a:solidFill>
                  <a:schemeClr val="bg2">
                    <a:lumMod val="50000"/>
                  </a:schemeClr>
                </a:solidFill>
                <a:effectLst>
                  <a:outerShdw blurRad="31750" dist="25400" dir="5400000" algn="tl" rotWithShape="0">
                    <a:srgbClr val="000000">
                      <a:alpha val="25000"/>
                    </a:srgbClr>
                  </a:outerShdw>
                </a:effectLst>
                <a:latin typeface="+mj-lt"/>
                <a:ea typeface="+mj-ea"/>
                <a:cs typeface="+mj-cs"/>
              </a:rPr>
              <a:t>RELAXED BREATHING PRACTICE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179512" y="1300917"/>
            <a:ext cx="8856984"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AU" altLang="en-US" sz="1400" i="1" dirty="0" smtClean="0">
                <a:latin typeface="Calibri" pitchFamily="34" charset="0"/>
                <a:ea typeface="Calibri" pitchFamily="34" charset="0"/>
                <a:cs typeface="Times New Roman" pitchFamily="18" charset="0"/>
              </a:rPr>
              <a:t> </a:t>
            </a:r>
            <a:endParaRPr lang="en-AU" altLang="en-US" sz="1400" i="1" dirty="0">
              <a:latin typeface="Calibri" pitchFamily="34" charset="0"/>
              <a:ea typeface="Calibri" pitchFamily="34" charset="0"/>
              <a:cs typeface="Times New Roman" pitchFamily="18" charset="0"/>
            </a:endParaRPr>
          </a:p>
          <a:p>
            <a:pPr lvl="0" algn="ctr"/>
            <a:r>
              <a:rPr lang="en-AU" altLang="en-US" sz="1400" b="1" i="1" dirty="0" smtClean="0">
                <a:latin typeface="Calibri" pitchFamily="34" charset="0"/>
                <a:ea typeface="Calibri" pitchFamily="34" charset="0"/>
                <a:cs typeface="Times New Roman" pitchFamily="18" charset="0"/>
              </a:rPr>
              <a:t>Find </a:t>
            </a:r>
            <a:r>
              <a:rPr lang="en-AU" altLang="en-US" sz="1400" b="1" i="1" dirty="0">
                <a:latin typeface="Calibri" pitchFamily="34" charset="0"/>
                <a:ea typeface="Calibri" pitchFamily="34" charset="0"/>
                <a:cs typeface="Times New Roman" pitchFamily="18" charset="0"/>
              </a:rPr>
              <a:t>somewhere comfortable and quiet to sit or lie down.</a:t>
            </a:r>
            <a:endParaRPr lang="en-AU" altLang="en-US" sz="600" b="1" dirty="0"/>
          </a:p>
          <a:p>
            <a:pPr lvl="0" algn="ctr" eaLnBrk="0" hangingPunct="0"/>
            <a:r>
              <a:rPr lang="en-AU" altLang="en-US" sz="1400" b="1" i="1" dirty="0">
                <a:latin typeface="Calibri" pitchFamily="34" charset="0"/>
                <a:ea typeface="Calibri" pitchFamily="34" charset="0"/>
                <a:cs typeface="Times New Roman" pitchFamily="18" charset="0"/>
              </a:rPr>
              <a:t>Whenever your thoughts wander, gently bring them back to your breath.</a:t>
            </a:r>
            <a:endParaRPr lang="en-AU" altLang="en-US" sz="600" b="1" dirty="0"/>
          </a:p>
          <a:p>
            <a:pPr lvl="0" algn="ctr" eaLnBrk="0" hangingPunct="0"/>
            <a:r>
              <a:rPr lang="en-AU" altLang="en-US" sz="1400" b="1" i="1" dirty="0">
                <a:latin typeface="Calibri" pitchFamily="34" charset="0"/>
                <a:ea typeface="Calibri" pitchFamily="34" charset="0"/>
                <a:cs typeface="Times New Roman" pitchFamily="18" charset="0"/>
              </a:rPr>
              <a:t>Practice this exercise for 5 to 10 minutes each day.</a:t>
            </a:r>
          </a:p>
          <a:p>
            <a:pPr marL="0" marR="0" lvl="0" indent="0" defTabSz="914400" rtl="0" eaLnBrk="1" fontAlgn="base" latinLnBrk="0" hangingPunct="1">
              <a:lnSpc>
                <a:spcPct val="100000"/>
              </a:lnSpc>
              <a:spcBef>
                <a:spcPct val="0"/>
              </a:spcBef>
              <a:spcAft>
                <a:spcPct val="0"/>
              </a:spcAft>
              <a:buClrTx/>
              <a:buSzTx/>
              <a:buFontTx/>
              <a:buNone/>
              <a:tabLst/>
            </a:pPr>
            <a:endParaRPr lang="en-AU" altLang="en-US" sz="1400" b="1" i="1"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600" b="1"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alt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Breathe in and out through your nose 6 times, paying attention to how long each in-breath and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alt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out-breath lasts.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alt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Count the breaths as you go.</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alt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Place one hand gently on your abdomen and the other on your chest. For the next 6 breaths, breathe much more deeply. Imagine your breath flowing into, and filling, your belly first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alt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then rising to fill your chest. When breathing out notice the breath leaving the chest first and then the abdomen.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alt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Next, slow the breath down again. Slowly count to 3 with each in-breath and each out-breath: in for 3, out for 3.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alt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Do this for 6 breaths.</a:t>
            </a:r>
            <a:endParaRPr kumimoji="0" lang="en-AU" altLang="en-US"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828600" y="57533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AU"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Adapted from Briere &amp; Scott, 2013</a:t>
            </a:r>
            <a:endParaRPr kumimoji="0" lang="en-AU"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G:\Admin\5. Forms, Templates &amp; Procedures\RAILS Logos Brochures\Logo 2011\Logos\colrail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201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475656" y="332656"/>
            <a:ext cx="7355160" cy="1282154"/>
          </a:xfrm>
        </p:spPr>
        <p:txBody>
          <a:bodyPr rtlCol="0">
            <a:normAutofit fontScale="90000"/>
          </a:bodyPr>
          <a:lstStyle/>
          <a:p>
            <a:pPr eaLnBrk="1" fontAlgn="auto" hangingPunct="1">
              <a:spcAft>
                <a:spcPts val="0"/>
              </a:spcAft>
              <a:defRPr/>
            </a:pPr>
            <a:r>
              <a:rPr lang="en-US" sz="3100" b="1" dirty="0" smtClean="0">
                <a:solidFill>
                  <a:srgbClr val="00B050"/>
                </a:solidFill>
              </a:rPr>
              <a:t>The following symptoms, where persistent, suggest the need for a referral</a:t>
            </a:r>
            <a:r>
              <a:rPr lang="en-US" sz="3600" b="1" dirty="0" smtClean="0">
                <a:solidFill>
                  <a:srgbClr val="00B050"/>
                </a:solidFill>
              </a:rPr>
              <a:t>:</a:t>
            </a:r>
            <a:br>
              <a:rPr lang="en-US" sz="3600" b="1" dirty="0" smtClean="0">
                <a:solidFill>
                  <a:srgbClr val="00B050"/>
                </a:solidFill>
              </a:rPr>
            </a:br>
            <a:endParaRPr lang="en-AU" sz="3600" b="1" dirty="0" smtClean="0">
              <a:solidFill>
                <a:srgbClr val="00B050"/>
              </a:solidFill>
            </a:endParaRPr>
          </a:p>
        </p:txBody>
      </p:sp>
      <p:sp>
        <p:nvSpPr>
          <p:cNvPr id="46083" name="Content Placeholder 2"/>
          <p:cNvSpPr>
            <a:spLocks noGrp="1"/>
          </p:cNvSpPr>
          <p:nvPr>
            <p:ph sz="half" idx="1"/>
          </p:nvPr>
        </p:nvSpPr>
        <p:spPr>
          <a:xfrm>
            <a:off x="457200" y="1481329"/>
            <a:ext cx="4038600" cy="3747872"/>
          </a:xfrm>
        </p:spPr>
        <p:txBody>
          <a:bodyPr rtlCol="0">
            <a:normAutofit/>
          </a:bodyPr>
          <a:lstStyle/>
          <a:p>
            <a:pPr marL="274320" indent="-274320" eaLnBrk="1" fontAlgn="auto" hangingPunct="1">
              <a:spcAft>
                <a:spcPts val="0"/>
              </a:spcAft>
              <a:buClr>
                <a:schemeClr val="accent3"/>
              </a:buClr>
              <a:buFontTx/>
              <a:buChar char="-"/>
              <a:defRPr/>
            </a:pPr>
            <a:r>
              <a:rPr lang="en-US" sz="2000" dirty="0" smtClean="0">
                <a:latin typeface="+mj-lt"/>
              </a:rPr>
              <a:t>Uncontrolled or frequent crying or other extreme reactions to mildly stressful events</a:t>
            </a:r>
          </a:p>
          <a:p>
            <a:pPr marL="274320" indent="-274320" eaLnBrk="1" fontAlgn="auto" hangingPunct="1">
              <a:spcAft>
                <a:spcPts val="0"/>
              </a:spcAft>
              <a:buClr>
                <a:schemeClr val="accent3"/>
              </a:buClr>
              <a:buFontTx/>
              <a:buChar char="-"/>
              <a:defRPr/>
            </a:pPr>
            <a:r>
              <a:rPr lang="en-US" sz="2000" dirty="0" smtClean="0">
                <a:latin typeface="+mj-lt"/>
              </a:rPr>
              <a:t>Sleep problems – too much or too little</a:t>
            </a:r>
          </a:p>
          <a:p>
            <a:pPr marL="274320" indent="-274320" eaLnBrk="1" fontAlgn="auto" hangingPunct="1">
              <a:spcAft>
                <a:spcPts val="0"/>
              </a:spcAft>
              <a:buClr>
                <a:schemeClr val="accent3"/>
              </a:buClr>
              <a:buFontTx/>
              <a:buChar char="-"/>
              <a:defRPr/>
            </a:pPr>
            <a:r>
              <a:rPr lang="en-US" sz="2000" dirty="0" smtClean="0">
                <a:latin typeface="+mj-lt"/>
              </a:rPr>
              <a:t>Depressed mood</a:t>
            </a:r>
          </a:p>
          <a:p>
            <a:pPr marL="274320" indent="-274320" eaLnBrk="1" fontAlgn="auto" hangingPunct="1">
              <a:spcAft>
                <a:spcPts val="0"/>
              </a:spcAft>
              <a:buClr>
                <a:schemeClr val="accent3"/>
              </a:buClr>
              <a:buFontTx/>
              <a:buChar char="-"/>
              <a:defRPr/>
            </a:pPr>
            <a:r>
              <a:rPr lang="en-US" sz="2000" dirty="0" smtClean="0">
                <a:latin typeface="+mj-lt"/>
              </a:rPr>
              <a:t>Fearfulness</a:t>
            </a:r>
          </a:p>
          <a:p>
            <a:pPr marL="274320" indent="-274320" eaLnBrk="1" fontAlgn="auto" hangingPunct="1">
              <a:spcAft>
                <a:spcPts val="0"/>
              </a:spcAft>
              <a:buClr>
                <a:schemeClr val="accent3"/>
              </a:buClr>
              <a:buFontTx/>
              <a:buChar char="-"/>
              <a:defRPr/>
            </a:pPr>
            <a:r>
              <a:rPr lang="en-US" sz="2000" dirty="0" smtClean="0">
                <a:latin typeface="+mj-lt"/>
              </a:rPr>
              <a:t>Significantly impaired memory &amp; concentration</a:t>
            </a:r>
          </a:p>
          <a:p>
            <a:pPr marL="274320" indent="-274320" eaLnBrk="1" fontAlgn="auto" hangingPunct="1">
              <a:spcAft>
                <a:spcPts val="0"/>
              </a:spcAft>
              <a:buClr>
                <a:schemeClr val="accent3"/>
              </a:buClr>
              <a:buFontTx/>
              <a:buChar char="-"/>
              <a:defRPr/>
            </a:pPr>
            <a:endParaRPr lang="en-US" dirty="0" smtClean="0">
              <a:solidFill>
                <a:srgbClr val="FF9900"/>
              </a:solidFill>
            </a:endParaRPr>
          </a:p>
          <a:p>
            <a:pPr marL="274320" indent="-274320" eaLnBrk="1" fontAlgn="auto" hangingPunct="1">
              <a:spcAft>
                <a:spcPts val="0"/>
              </a:spcAft>
              <a:buClr>
                <a:schemeClr val="accent3"/>
              </a:buClr>
              <a:buFontTx/>
              <a:buChar char="-"/>
              <a:defRPr/>
            </a:pPr>
            <a:endParaRPr lang="en-US" dirty="0" smtClean="0">
              <a:solidFill>
                <a:srgbClr val="FF9900"/>
              </a:solidFill>
            </a:endParaRPr>
          </a:p>
          <a:p>
            <a:pPr marL="1988820" lvl="4" indent="-274320">
              <a:buClr>
                <a:schemeClr val="accent3"/>
              </a:buClr>
              <a:buFontTx/>
              <a:buChar char="-"/>
              <a:defRPr/>
            </a:pPr>
            <a:endParaRPr lang="en-AU" dirty="0" smtClean="0">
              <a:solidFill>
                <a:srgbClr val="FF9900"/>
              </a:solidFill>
            </a:endParaRPr>
          </a:p>
        </p:txBody>
      </p:sp>
      <p:sp>
        <p:nvSpPr>
          <p:cNvPr id="46084" name="Content Placeholder 3"/>
          <p:cNvSpPr>
            <a:spLocks noGrp="1"/>
          </p:cNvSpPr>
          <p:nvPr>
            <p:ph sz="half" idx="2"/>
          </p:nvPr>
        </p:nvSpPr>
        <p:spPr>
          <a:xfrm>
            <a:off x="4932040" y="1556792"/>
            <a:ext cx="4038600" cy="4530725"/>
          </a:xfrm>
        </p:spPr>
        <p:txBody>
          <a:bodyPr rtlCol="0">
            <a:normAutofit/>
          </a:bodyPr>
          <a:lstStyle/>
          <a:p>
            <a:pPr marL="274320" indent="-274320" eaLnBrk="1" fontAlgn="auto" hangingPunct="1">
              <a:spcAft>
                <a:spcPts val="0"/>
              </a:spcAft>
              <a:buClr>
                <a:schemeClr val="accent3"/>
              </a:buClr>
              <a:buFontTx/>
              <a:buChar char="-"/>
              <a:defRPr/>
            </a:pPr>
            <a:r>
              <a:rPr lang="en-US" sz="2000" dirty="0" smtClean="0">
                <a:latin typeface="+mj-lt"/>
              </a:rPr>
              <a:t>Stress-related physical illness: headaches, stomach pain</a:t>
            </a:r>
          </a:p>
          <a:p>
            <a:pPr marL="274320" indent="-274320" eaLnBrk="1" fontAlgn="auto" hangingPunct="1">
              <a:spcAft>
                <a:spcPts val="0"/>
              </a:spcAft>
              <a:buClr>
                <a:schemeClr val="accent3"/>
              </a:buClr>
              <a:buFontTx/>
              <a:buChar char="-"/>
              <a:defRPr/>
            </a:pPr>
            <a:r>
              <a:rPr lang="en-US" sz="2000" dirty="0" smtClean="0">
                <a:latin typeface="+mj-lt"/>
              </a:rPr>
              <a:t>Flashbacks</a:t>
            </a:r>
          </a:p>
          <a:p>
            <a:pPr marL="274320" indent="-274320">
              <a:buClr>
                <a:schemeClr val="accent3"/>
              </a:buClr>
              <a:buFontTx/>
              <a:buChar char="-"/>
              <a:defRPr/>
            </a:pPr>
            <a:r>
              <a:rPr lang="en-US" sz="2000" dirty="0" smtClean="0"/>
              <a:t>Nightmares</a:t>
            </a:r>
            <a:endParaRPr lang="en-US" sz="2000" dirty="0" smtClean="0">
              <a:latin typeface="+mj-lt"/>
            </a:endParaRPr>
          </a:p>
          <a:p>
            <a:pPr marL="274320" indent="-274320" eaLnBrk="1" fontAlgn="auto" hangingPunct="1">
              <a:spcAft>
                <a:spcPts val="0"/>
              </a:spcAft>
              <a:buClr>
                <a:schemeClr val="accent3"/>
              </a:buClr>
              <a:buFontTx/>
              <a:buChar char="-"/>
              <a:defRPr/>
            </a:pPr>
            <a:r>
              <a:rPr lang="en-US" sz="2000" dirty="0" smtClean="0">
                <a:latin typeface="+mj-lt"/>
              </a:rPr>
              <a:t>Excessive rumination or preoccupation with one idea</a:t>
            </a:r>
          </a:p>
          <a:p>
            <a:pPr marL="274320" indent="-274320" eaLnBrk="1" fontAlgn="auto" hangingPunct="1">
              <a:spcAft>
                <a:spcPts val="0"/>
              </a:spcAft>
              <a:buClr>
                <a:schemeClr val="accent3"/>
              </a:buClr>
              <a:buFontTx/>
              <a:buChar char="-"/>
              <a:defRPr/>
            </a:pPr>
            <a:r>
              <a:rPr lang="en-US" sz="2000" dirty="0" smtClean="0">
                <a:latin typeface="+mj-lt"/>
              </a:rPr>
              <a:t>Excessive physiological startle response</a:t>
            </a:r>
          </a:p>
          <a:p>
            <a:pPr marL="274320" indent="-274320" eaLnBrk="1" fontAlgn="auto" hangingPunct="1">
              <a:spcAft>
                <a:spcPts val="0"/>
              </a:spcAft>
              <a:buClr>
                <a:schemeClr val="accent3"/>
              </a:buClr>
              <a:buFontTx/>
              <a:buChar char="-"/>
              <a:defRPr/>
            </a:pPr>
            <a:r>
              <a:rPr lang="en-US" sz="2000" dirty="0" smtClean="0">
                <a:latin typeface="+mj-lt"/>
              </a:rPr>
              <a:t>Avoidance of triggers</a:t>
            </a:r>
          </a:p>
        </p:txBody>
      </p:sp>
      <p:pic>
        <p:nvPicPr>
          <p:cNvPr id="18437" name="Picture 5" descr="logo1"/>
          <p:cNvPicPr>
            <a:picLocks noChangeAspect="1" noChangeArrowheads="1"/>
          </p:cNvPicPr>
          <p:nvPr/>
        </p:nvPicPr>
        <p:blipFill>
          <a:blip r:embed="rId3" cstate="print"/>
          <a:srcRect/>
          <a:stretch>
            <a:fillRect/>
          </a:stretch>
        </p:blipFill>
        <p:spPr bwMode="auto">
          <a:xfrm>
            <a:off x="179512" y="260648"/>
            <a:ext cx="685800" cy="1143000"/>
          </a:xfrm>
          <a:prstGeom prst="rect">
            <a:avLst/>
          </a:prstGeom>
          <a:noFill/>
          <a:ln w="9525">
            <a:noFill/>
            <a:miter lim="800000"/>
            <a:headEnd/>
            <a:tailEnd/>
          </a:ln>
        </p:spPr>
      </p:pic>
      <p:sp>
        <p:nvSpPr>
          <p:cNvPr id="6" name="TextBox 5"/>
          <p:cNvSpPr txBox="1"/>
          <p:nvPr/>
        </p:nvSpPr>
        <p:spPr>
          <a:xfrm>
            <a:off x="1403648" y="5013176"/>
            <a:ext cx="7056784" cy="1477328"/>
          </a:xfrm>
          <a:prstGeom prst="rect">
            <a:avLst/>
          </a:prstGeom>
          <a:noFill/>
        </p:spPr>
        <p:txBody>
          <a:bodyPr wrap="square" rtlCol="0">
            <a:spAutoFit/>
          </a:bodyPr>
          <a:lstStyle/>
          <a:p>
            <a:pPr algn="ctr"/>
            <a:endParaRPr lang="en-US" dirty="0" smtClean="0"/>
          </a:p>
          <a:p>
            <a:pPr algn="ctr"/>
            <a:r>
              <a:rPr lang="en-US" dirty="0" smtClean="0"/>
              <a:t>PLUS these symptoms are believed to be associated with client’s experiences of torture and/or trauma</a:t>
            </a:r>
          </a:p>
          <a:p>
            <a:pPr algn="ctr"/>
            <a:r>
              <a:rPr lang="en-US" i="1" dirty="0" smtClean="0"/>
              <a:t>* Remember children and young people will express their distress differently</a:t>
            </a:r>
            <a:endParaRPr lang="en-US" i="1" dirty="0"/>
          </a:p>
        </p:txBody>
      </p:sp>
      <p:pic>
        <p:nvPicPr>
          <p:cNvPr id="7" name="Picture 6" descr="G:\Admin\5. Forms, Templates &amp; Procedures\RAILS Logos Brochures\Logo 2011\Logos\colrail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extLst>
      <p:ext uri="{BB962C8B-B14F-4D97-AF65-F5344CB8AC3E}">
        <p14:creationId xmlns:p14="http://schemas.microsoft.com/office/powerpoint/2010/main" val="7714510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619250" y="274638"/>
            <a:ext cx="7273925" cy="1143000"/>
          </a:xfrm>
        </p:spPr>
        <p:txBody>
          <a:bodyPr>
            <a:normAutofit/>
          </a:bodyPr>
          <a:lstStyle/>
          <a:p>
            <a:pPr eaLnBrk="1" hangingPunct="1"/>
            <a:r>
              <a:rPr lang="en-US" sz="2800" b="1" dirty="0" smtClean="0">
                <a:solidFill>
                  <a:srgbClr val="00B050"/>
                </a:solidFill>
              </a:rPr>
              <a:t>The following symptoms, where persistent, STRONGLY suggest the need for a referral:</a:t>
            </a:r>
            <a:endParaRPr lang="en-AU" sz="2800" b="1" dirty="0" smtClean="0">
              <a:solidFill>
                <a:srgbClr val="00B050"/>
              </a:solidFill>
            </a:endParaRPr>
          </a:p>
        </p:txBody>
      </p:sp>
      <p:sp>
        <p:nvSpPr>
          <p:cNvPr id="47107" name="Content Placeholder 2"/>
          <p:cNvSpPr>
            <a:spLocks noGrp="1"/>
          </p:cNvSpPr>
          <p:nvPr>
            <p:ph sz="half" idx="1"/>
          </p:nvPr>
        </p:nvSpPr>
        <p:spPr/>
        <p:txBody>
          <a:bodyPr rtlCol="0">
            <a:normAutofit/>
          </a:bodyPr>
          <a:lstStyle/>
          <a:p>
            <a:pPr marL="274320" indent="-274320" eaLnBrk="1" fontAlgn="auto" hangingPunct="1">
              <a:spcAft>
                <a:spcPts val="0"/>
              </a:spcAft>
              <a:buClr>
                <a:schemeClr val="accent3"/>
              </a:buClr>
              <a:buFontTx/>
              <a:buChar char="-"/>
              <a:defRPr/>
            </a:pPr>
            <a:r>
              <a:rPr lang="en-US" sz="2000" dirty="0" smtClean="0">
                <a:latin typeface="+mj-lt"/>
              </a:rPr>
              <a:t>Fear/threats of harm to self or others </a:t>
            </a:r>
          </a:p>
          <a:p>
            <a:pPr marL="274320" indent="-274320" eaLnBrk="1" fontAlgn="auto" hangingPunct="1">
              <a:spcAft>
                <a:spcPts val="0"/>
              </a:spcAft>
              <a:buClr>
                <a:schemeClr val="accent3"/>
              </a:buClr>
              <a:buFontTx/>
              <a:buChar char="-"/>
              <a:defRPr/>
            </a:pPr>
            <a:r>
              <a:rPr lang="en-US" sz="2000" dirty="0" smtClean="0">
                <a:latin typeface="+mj-lt"/>
              </a:rPr>
              <a:t>Extreme withdrawal, no emotional response</a:t>
            </a:r>
          </a:p>
          <a:p>
            <a:pPr marL="274320" indent="-274320" eaLnBrk="1" fontAlgn="auto" hangingPunct="1">
              <a:spcAft>
                <a:spcPts val="0"/>
              </a:spcAft>
              <a:buClr>
                <a:schemeClr val="accent3"/>
              </a:buClr>
              <a:buFontTx/>
              <a:buChar char="-"/>
              <a:defRPr/>
            </a:pPr>
            <a:r>
              <a:rPr lang="en-US" sz="2000" dirty="0" smtClean="0">
                <a:latin typeface="+mj-lt"/>
              </a:rPr>
              <a:t>Self destructive despair</a:t>
            </a:r>
          </a:p>
        </p:txBody>
      </p:sp>
      <p:sp>
        <p:nvSpPr>
          <p:cNvPr id="47108" name="Content Placeholder 3"/>
          <p:cNvSpPr>
            <a:spLocks noGrp="1"/>
          </p:cNvSpPr>
          <p:nvPr>
            <p:ph sz="half" idx="2"/>
          </p:nvPr>
        </p:nvSpPr>
        <p:spPr>
          <a:xfrm>
            <a:off x="5276088" y="1524000"/>
            <a:ext cx="3657600" cy="3633192"/>
          </a:xfrm>
        </p:spPr>
        <p:txBody>
          <a:bodyPr rtlCol="0">
            <a:normAutofit/>
          </a:bodyPr>
          <a:lstStyle/>
          <a:p>
            <a:pPr marL="274320" indent="-274320">
              <a:buClr>
                <a:schemeClr val="accent3"/>
              </a:buClr>
              <a:buFontTx/>
              <a:buChar char="-"/>
              <a:defRPr/>
            </a:pPr>
            <a:r>
              <a:rPr lang="en-US" sz="2000" dirty="0" smtClean="0"/>
              <a:t>Marked agitation, irritability, aggression</a:t>
            </a:r>
            <a:endParaRPr lang="en-AU" sz="2000" dirty="0" smtClean="0"/>
          </a:p>
          <a:p>
            <a:pPr marL="274320" indent="-274320" eaLnBrk="1" fontAlgn="auto" hangingPunct="1">
              <a:spcAft>
                <a:spcPts val="0"/>
              </a:spcAft>
              <a:buClr>
                <a:schemeClr val="accent3"/>
              </a:buClr>
              <a:buFontTx/>
              <a:buChar char="-"/>
              <a:defRPr/>
            </a:pPr>
            <a:r>
              <a:rPr lang="en-US" sz="2000" dirty="0" smtClean="0">
                <a:latin typeface="+mj-lt"/>
              </a:rPr>
              <a:t>Frequent re-telling or re-living of a traumatic event</a:t>
            </a:r>
          </a:p>
          <a:p>
            <a:pPr marL="274320" indent="-274320" eaLnBrk="1" fontAlgn="auto" hangingPunct="1">
              <a:spcAft>
                <a:spcPts val="0"/>
              </a:spcAft>
              <a:buClr>
                <a:schemeClr val="accent3"/>
              </a:buClr>
              <a:buFontTx/>
              <a:buChar char="-"/>
              <a:defRPr/>
            </a:pPr>
            <a:r>
              <a:rPr lang="en-US" sz="2000" dirty="0" smtClean="0">
                <a:latin typeface="+mj-lt"/>
              </a:rPr>
              <a:t>Inability to take care of personal hygiene</a:t>
            </a:r>
          </a:p>
          <a:p>
            <a:pPr marL="274320" indent="-274320" eaLnBrk="1" fontAlgn="auto" hangingPunct="1">
              <a:spcAft>
                <a:spcPts val="0"/>
              </a:spcAft>
              <a:buClr>
                <a:schemeClr val="accent3"/>
              </a:buClr>
              <a:buNone/>
              <a:defRPr/>
            </a:pPr>
            <a:endParaRPr lang="en-US" sz="2000" dirty="0" smtClean="0">
              <a:latin typeface="+mj-lt"/>
            </a:endParaRPr>
          </a:p>
          <a:p>
            <a:pPr marL="274320" indent="-274320" eaLnBrk="1" fontAlgn="auto" hangingPunct="1">
              <a:spcAft>
                <a:spcPts val="0"/>
              </a:spcAft>
              <a:buClr>
                <a:schemeClr val="accent3"/>
              </a:buClr>
              <a:buNone/>
              <a:defRPr/>
            </a:pPr>
            <a:endParaRPr lang="en-AU" dirty="0" smtClean="0">
              <a:latin typeface="+mj-lt"/>
            </a:endParaRPr>
          </a:p>
        </p:txBody>
      </p:sp>
      <p:pic>
        <p:nvPicPr>
          <p:cNvPr id="19461" name="Picture 5" descr="logo1"/>
          <p:cNvPicPr>
            <a:picLocks noChangeAspect="1" noChangeArrowheads="1"/>
          </p:cNvPicPr>
          <p:nvPr/>
        </p:nvPicPr>
        <p:blipFill>
          <a:blip r:embed="rId3" cstate="print"/>
          <a:srcRect/>
          <a:stretch>
            <a:fillRect/>
          </a:stretch>
        </p:blipFill>
        <p:spPr bwMode="auto">
          <a:xfrm>
            <a:off x="179512" y="260648"/>
            <a:ext cx="685800" cy="1143000"/>
          </a:xfrm>
          <a:prstGeom prst="rect">
            <a:avLst/>
          </a:prstGeom>
          <a:noFill/>
          <a:ln w="9525">
            <a:noFill/>
            <a:miter lim="800000"/>
            <a:headEnd/>
            <a:tailEnd/>
          </a:ln>
        </p:spPr>
      </p:pic>
      <p:sp>
        <p:nvSpPr>
          <p:cNvPr id="7" name="Rectangle 6"/>
          <p:cNvSpPr/>
          <p:nvPr/>
        </p:nvSpPr>
        <p:spPr>
          <a:xfrm>
            <a:off x="971600" y="4077072"/>
            <a:ext cx="7632848" cy="1477328"/>
          </a:xfrm>
          <a:prstGeom prst="rect">
            <a:avLst/>
          </a:prstGeom>
        </p:spPr>
        <p:txBody>
          <a:bodyPr wrap="square">
            <a:spAutoFit/>
          </a:bodyPr>
          <a:lstStyle/>
          <a:p>
            <a:pPr algn="ctr"/>
            <a:r>
              <a:rPr lang="en-US" dirty="0" smtClean="0"/>
              <a:t>PLUS these symptoms are believed to be associated with client’s experiences of torture and/or trauma</a:t>
            </a:r>
          </a:p>
          <a:p>
            <a:pPr algn="ctr"/>
            <a:r>
              <a:rPr lang="en-US" i="1" dirty="0"/>
              <a:t>* Remember children and young people will express their distress differently</a:t>
            </a:r>
          </a:p>
          <a:p>
            <a:pPr algn="ctr"/>
            <a:endParaRPr lang="en-US" dirty="0"/>
          </a:p>
          <a:p>
            <a:pPr algn="ctr"/>
            <a:r>
              <a:rPr lang="en-US" b="1" dirty="0" smtClean="0"/>
              <a:t>Referral form available on our website: </a:t>
            </a:r>
            <a:r>
              <a:rPr lang="en-US" b="1" dirty="0" smtClean="0">
                <a:hlinkClick r:id="rId4"/>
              </a:rPr>
              <a:t>www.qpastt.org.au</a:t>
            </a:r>
            <a:r>
              <a:rPr lang="en-US" b="1" dirty="0" smtClean="0"/>
              <a:t> </a:t>
            </a:r>
            <a:endParaRPr lang="en-US" b="1" dirty="0"/>
          </a:p>
        </p:txBody>
      </p:sp>
      <p:pic>
        <p:nvPicPr>
          <p:cNvPr id="8" name="Picture 7" descr="G:\Admin\5. Forms, Templates &amp; Procedures\RAILS Logos Brochures\Logo 2011\Logos\colrail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extLst>
      <p:ext uri="{BB962C8B-B14F-4D97-AF65-F5344CB8AC3E}">
        <p14:creationId xmlns:p14="http://schemas.microsoft.com/office/powerpoint/2010/main" val="11367221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5538"/>
            <a:ext cx="8229600" cy="5038725"/>
          </a:xfrm>
        </p:spPr>
        <p:txBody>
          <a:bodyPr rtlCol="0">
            <a:normAutofit/>
          </a:bodyPr>
          <a:lstStyle/>
          <a:p>
            <a:pPr marL="452628" indent="-342900" eaLnBrk="1" fontAlgn="auto" hangingPunct="1">
              <a:spcAft>
                <a:spcPts val="0"/>
              </a:spcAft>
              <a:buClr>
                <a:schemeClr val="accent3"/>
              </a:buClr>
              <a:buFont typeface="Arial" panose="020B0604020202020204" pitchFamily="34" charset="0"/>
              <a:buChar char="•"/>
              <a:defRPr/>
            </a:pPr>
            <a:r>
              <a:rPr lang="en-AU" sz="2400" dirty="0" smtClean="0">
                <a:cs typeface="Calibri" pitchFamily="34" charset="0"/>
              </a:rPr>
              <a:t>QPASTT only works with people from refugee backgrounds  who have had trauma/torture as part of their refugee experience</a:t>
            </a:r>
            <a:br>
              <a:rPr lang="en-AU" sz="2400" dirty="0" smtClean="0">
                <a:cs typeface="Calibri" pitchFamily="34" charset="0"/>
              </a:rPr>
            </a:br>
            <a:endParaRPr lang="en-AU" sz="2400" dirty="0" smtClean="0">
              <a:cs typeface="Calibri" pitchFamily="34" charset="0"/>
            </a:endParaRPr>
          </a:p>
          <a:p>
            <a:pPr marL="452628" indent="-342900" eaLnBrk="1" fontAlgn="auto" hangingPunct="1">
              <a:spcAft>
                <a:spcPts val="0"/>
              </a:spcAft>
              <a:buClr>
                <a:schemeClr val="accent3"/>
              </a:buClr>
              <a:buFont typeface="Arial" panose="020B0604020202020204" pitchFamily="34" charset="0"/>
              <a:buChar char="•"/>
              <a:defRPr/>
            </a:pPr>
            <a:r>
              <a:rPr lang="en-AU" sz="2400" dirty="0" smtClean="0">
                <a:cs typeface="Calibri" pitchFamily="34" charset="0"/>
              </a:rPr>
              <a:t>QPASTT works with children, young people, individual, adults and families</a:t>
            </a:r>
            <a:br>
              <a:rPr lang="en-AU" sz="2400" dirty="0" smtClean="0">
                <a:cs typeface="Calibri" pitchFamily="34" charset="0"/>
              </a:rPr>
            </a:br>
            <a:endParaRPr lang="en-AU" sz="2400" dirty="0" smtClean="0">
              <a:cs typeface="Calibri" pitchFamily="34" charset="0"/>
            </a:endParaRPr>
          </a:p>
          <a:p>
            <a:pPr marL="452628" indent="-342900" eaLnBrk="1" fontAlgn="auto" hangingPunct="1">
              <a:spcAft>
                <a:spcPts val="0"/>
              </a:spcAft>
              <a:buClr>
                <a:schemeClr val="accent3"/>
              </a:buClr>
              <a:buFont typeface="Arial" panose="020B0604020202020204" pitchFamily="34" charset="0"/>
              <a:buChar char="•"/>
              <a:defRPr/>
            </a:pPr>
            <a:r>
              <a:rPr lang="en-AU" sz="2400" dirty="0" smtClean="0">
                <a:cs typeface="Calibri" pitchFamily="34" charset="0"/>
              </a:rPr>
              <a:t>QPASTT </a:t>
            </a:r>
            <a:r>
              <a:rPr lang="en-AU" sz="2400" b="1" i="1" dirty="0" smtClean="0">
                <a:cs typeface="Calibri" pitchFamily="34" charset="0"/>
              </a:rPr>
              <a:t>does not </a:t>
            </a:r>
            <a:r>
              <a:rPr lang="en-AU" sz="2400" dirty="0" smtClean="0">
                <a:cs typeface="Calibri" pitchFamily="34" charset="0"/>
              </a:rPr>
              <a:t>have the capacity to work with acute mental health issues or crisis situations</a:t>
            </a:r>
          </a:p>
          <a:p>
            <a:pPr marL="109728" indent="0" eaLnBrk="1" fontAlgn="auto" hangingPunct="1">
              <a:spcAft>
                <a:spcPts val="0"/>
              </a:spcAft>
              <a:buClr>
                <a:schemeClr val="accent3"/>
              </a:buClr>
              <a:buNone/>
              <a:defRPr/>
            </a:pPr>
            <a:endParaRPr lang="en-AU" sz="2400" b="1" dirty="0">
              <a:solidFill>
                <a:schemeClr val="accent1">
                  <a:lumMod val="75000"/>
                </a:schemeClr>
              </a:solidFill>
              <a:cs typeface="Calibri" pitchFamily="34" charset="0"/>
            </a:endParaRPr>
          </a:p>
          <a:p>
            <a:pPr marL="109728" indent="0" eaLnBrk="1" fontAlgn="auto" hangingPunct="1">
              <a:spcAft>
                <a:spcPts val="0"/>
              </a:spcAft>
              <a:buClr>
                <a:schemeClr val="accent3"/>
              </a:buClr>
              <a:buNone/>
              <a:defRPr/>
            </a:pPr>
            <a:r>
              <a:rPr lang="en-AU" sz="2800" b="1" dirty="0" smtClean="0">
                <a:solidFill>
                  <a:schemeClr val="accent1">
                    <a:lumMod val="75000"/>
                  </a:schemeClr>
                </a:solidFill>
                <a:cs typeface="Calibri" pitchFamily="34" charset="0"/>
              </a:rPr>
              <a:t>Referral </a:t>
            </a:r>
            <a:r>
              <a:rPr lang="en-AU" sz="2800" b="1" dirty="0">
                <a:solidFill>
                  <a:schemeClr val="accent1">
                    <a:lumMod val="75000"/>
                  </a:schemeClr>
                </a:solidFill>
                <a:cs typeface="Calibri" pitchFamily="34" charset="0"/>
              </a:rPr>
              <a:t>form available on our website: </a:t>
            </a:r>
            <a:r>
              <a:rPr lang="en-AU" sz="2800" b="1" dirty="0" smtClean="0">
                <a:solidFill>
                  <a:schemeClr val="accent1">
                    <a:lumMod val="75000"/>
                  </a:schemeClr>
                </a:solidFill>
                <a:cs typeface="Calibri" pitchFamily="34" charset="0"/>
              </a:rPr>
              <a:t>							</a:t>
            </a:r>
            <a:r>
              <a:rPr lang="en-AU" sz="2800" b="1" dirty="0" smtClean="0">
                <a:solidFill>
                  <a:schemeClr val="accent1">
                    <a:lumMod val="75000"/>
                  </a:schemeClr>
                </a:solidFill>
                <a:cs typeface="Calibri" pitchFamily="34" charset="0"/>
                <a:hlinkClick r:id="rId3"/>
              </a:rPr>
              <a:t>www.qpastt.org.au</a:t>
            </a:r>
            <a:r>
              <a:rPr lang="en-AU" sz="2800" b="1" dirty="0" smtClean="0">
                <a:solidFill>
                  <a:schemeClr val="accent1">
                    <a:lumMod val="75000"/>
                  </a:schemeClr>
                </a:solidFill>
                <a:cs typeface="Calibri" pitchFamily="34" charset="0"/>
              </a:rPr>
              <a:t> </a:t>
            </a:r>
            <a:endParaRPr lang="en-AU" sz="2800" b="1" dirty="0">
              <a:solidFill>
                <a:schemeClr val="accent1">
                  <a:lumMod val="75000"/>
                </a:schemeClr>
              </a:solidFill>
              <a:cs typeface="Calibri" pitchFamily="34" charset="0"/>
            </a:endParaRPr>
          </a:p>
          <a:p>
            <a:pPr marL="452628" indent="-342900" eaLnBrk="1" fontAlgn="auto" hangingPunct="1">
              <a:spcAft>
                <a:spcPts val="0"/>
              </a:spcAft>
              <a:buClr>
                <a:schemeClr val="accent3"/>
              </a:buClr>
              <a:buFont typeface="Arial" panose="020B0604020202020204" pitchFamily="34" charset="0"/>
              <a:buChar char="•"/>
              <a:defRPr/>
            </a:pPr>
            <a:endParaRPr lang="en-AU" sz="2400" dirty="0" smtClean="0">
              <a:cs typeface="Calibri" pitchFamily="34" charset="0"/>
            </a:endParaRPr>
          </a:p>
          <a:p>
            <a:pPr marL="566928" indent="-457200" eaLnBrk="1" fontAlgn="auto" hangingPunct="1">
              <a:spcAft>
                <a:spcPts val="0"/>
              </a:spcAft>
              <a:buClr>
                <a:schemeClr val="accent3"/>
              </a:buClr>
              <a:buFont typeface="Arial" panose="020B0604020202020204" pitchFamily="34" charset="0"/>
              <a:buChar char="•"/>
              <a:defRPr/>
            </a:pPr>
            <a:endParaRPr lang="en-AU" dirty="0"/>
          </a:p>
        </p:txBody>
      </p:sp>
      <p:sp>
        <p:nvSpPr>
          <p:cNvPr id="60418" name="Title 1"/>
          <p:cNvSpPr>
            <a:spLocks noGrp="1"/>
          </p:cNvSpPr>
          <p:nvPr>
            <p:ph type="title"/>
          </p:nvPr>
        </p:nvSpPr>
        <p:spPr>
          <a:xfrm>
            <a:off x="539552" y="0"/>
            <a:ext cx="8229600" cy="980728"/>
          </a:xfrm>
        </p:spPr>
        <p:txBody>
          <a:bodyPr/>
          <a:lstStyle/>
          <a:p>
            <a:pPr algn="ctr" eaLnBrk="1" fontAlgn="auto" hangingPunct="1">
              <a:spcAft>
                <a:spcPts val="0"/>
              </a:spcAft>
              <a:defRPr/>
            </a:pPr>
            <a:r>
              <a:rPr lang="en-AU" sz="4400" dirty="0" smtClean="0">
                <a:solidFill>
                  <a:schemeClr val="bg2">
                    <a:lumMod val="50000"/>
                  </a:schemeClr>
                </a:solidFill>
                <a:effectLst>
                  <a:outerShdw blurRad="38100" dist="38100" dir="2700000" algn="tl">
                    <a:srgbClr val="000000">
                      <a:alpha val="43137"/>
                    </a:srgbClr>
                  </a:outerShdw>
                </a:effectLst>
              </a:rPr>
              <a:t>Referring to QPASTT</a:t>
            </a:r>
          </a:p>
        </p:txBody>
      </p:sp>
      <p:pic>
        <p:nvPicPr>
          <p:cNvPr id="4" name="Picture 3" descr="G:\Admin\5. Forms, Templates &amp; Procedures\RAILS Logos Brochures\Logo 2011\Logos\colrail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pPr eaLnBrk="1" hangingPunct="1"/>
            <a:endParaRPr lang="en-US" altLang="en-US" smtClean="0"/>
          </a:p>
        </p:txBody>
      </p:sp>
      <p:sp>
        <p:nvSpPr>
          <p:cNvPr id="24579" name="Rectangle 3"/>
          <p:cNvSpPr>
            <a:spLocks noGrp="1"/>
          </p:cNvSpPr>
          <p:nvPr>
            <p:ph idx="1"/>
          </p:nvPr>
        </p:nvSpPr>
        <p:spPr/>
        <p:txBody>
          <a:bodyPr/>
          <a:lstStyle/>
          <a:p>
            <a:pPr eaLnBrk="1" hangingPunct="1"/>
            <a:r>
              <a:rPr lang="en-US" altLang="en-US" smtClean="0"/>
              <a:t>Leunig Slide</a:t>
            </a:r>
          </a:p>
        </p:txBody>
      </p:sp>
      <p:pic>
        <p:nvPicPr>
          <p:cNvPr id="24580" name="Picture 4" descr="Leunig life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65088"/>
            <a:ext cx="8478838" cy="672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198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Rot="1" noChangeArrowheads="1"/>
          </p:cNvSpPr>
          <p:nvPr>
            <p:ph idx="1"/>
          </p:nvPr>
        </p:nvSpPr>
        <p:spPr>
          <a:xfrm>
            <a:off x="230188" y="1052736"/>
            <a:ext cx="8589962" cy="4186237"/>
          </a:xfrm>
        </p:spPr>
        <p:txBody>
          <a:bodyPr/>
          <a:lstStyle/>
          <a:p>
            <a:pPr eaLnBrk="1" hangingPunct="1">
              <a:buFont typeface="Wingdings" pitchFamily="2" charset="2"/>
              <a:buNone/>
            </a:pPr>
            <a:r>
              <a:rPr lang="en-US" altLang="en-US" sz="2100" dirty="0" smtClean="0">
                <a:ea typeface="Calibri" pitchFamily="34" charset="0"/>
                <a:cs typeface="Calibri" pitchFamily="34" charset="0"/>
              </a:rPr>
              <a:t>‘</a:t>
            </a:r>
            <a:r>
              <a:rPr lang="en-US" altLang="en-US" sz="2100" i="1" dirty="0" smtClean="0">
                <a:ea typeface="Calibri" pitchFamily="34" charset="0"/>
                <a:cs typeface="Calibri" pitchFamily="34" charset="0"/>
              </a:rPr>
              <a:t>Owing to a well-founded fear of being persecuted for reasons of race, 	religion, nationality, membership of a particular social group or 	political opinion, is outside the country of his nationality and is 	unable or, owing in such fear, is unwilling to avail himself of the 	protection of that country.’</a:t>
            </a:r>
            <a:endParaRPr lang="en-US" altLang="en-US" sz="2100" dirty="0" smtClean="0">
              <a:ea typeface="Calibri" pitchFamily="34" charset="0"/>
              <a:cs typeface="Calibri" pitchFamily="34" charset="0"/>
            </a:endParaRPr>
          </a:p>
          <a:p>
            <a:pPr algn="r" eaLnBrk="1" hangingPunct="1">
              <a:buFont typeface="Wingdings" pitchFamily="2" charset="2"/>
              <a:buNone/>
            </a:pPr>
            <a:r>
              <a:rPr lang="en-US" altLang="en-US" sz="2100" dirty="0" smtClean="0">
                <a:ea typeface="Calibri" pitchFamily="34" charset="0"/>
                <a:cs typeface="Calibri" pitchFamily="34" charset="0"/>
              </a:rPr>
              <a:t>    (UNHCR, 1951)</a:t>
            </a:r>
          </a:p>
          <a:p>
            <a:pPr marL="109537" indent="0">
              <a:buNone/>
            </a:pPr>
            <a:endParaRPr lang="en-US" sz="2100" dirty="0" smtClean="0"/>
          </a:p>
          <a:p>
            <a:pPr marL="109537" indent="0">
              <a:buNone/>
            </a:pPr>
            <a:r>
              <a:rPr lang="en-US" sz="2100" i="1" dirty="0" smtClean="0"/>
              <a:t>‘…</a:t>
            </a:r>
            <a:r>
              <a:rPr lang="en-AU" sz="2100" i="1" dirty="0" smtClean="0"/>
              <a:t>includes individuals </a:t>
            </a:r>
            <a:r>
              <a:rPr lang="en-AU" sz="2100" i="1" dirty="0"/>
              <a:t>recognized under </a:t>
            </a:r>
            <a:r>
              <a:rPr lang="en-AU" sz="2100" i="1" dirty="0" smtClean="0"/>
              <a:t>the 1951 </a:t>
            </a:r>
            <a:r>
              <a:rPr lang="en-AU" sz="2100" i="1" dirty="0"/>
              <a:t>Convention relating to </a:t>
            </a:r>
            <a:r>
              <a:rPr lang="en-AU" sz="2100" i="1" dirty="0" smtClean="0"/>
              <a:t>	the Status </a:t>
            </a:r>
            <a:r>
              <a:rPr lang="en-AU" sz="2100" i="1" dirty="0"/>
              <a:t>of Refugees and its </a:t>
            </a:r>
            <a:r>
              <a:rPr lang="en-AU" sz="2100" i="1" dirty="0" smtClean="0"/>
              <a:t>1967 Protocol</a:t>
            </a:r>
            <a:r>
              <a:rPr lang="en-AU" sz="2100" i="1" dirty="0"/>
              <a:t>, persons </a:t>
            </a:r>
            <a:r>
              <a:rPr lang="en-AU" sz="2100" i="1" dirty="0" smtClean="0"/>
              <a:t>recognized 	under </a:t>
            </a:r>
            <a:r>
              <a:rPr lang="en-AU" sz="2100" i="1" dirty="0"/>
              <a:t>the 1969 Organization </a:t>
            </a:r>
            <a:r>
              <a:rPr lang="en-AU" sz="2100" i="1" dirty="0" smtClean="0"/>
              <a:t>of African </a:t>
            </a:r>
            <a:r>
              <a:rPr lang="en-AU" sz="2100" i="1" dirty="0"/>
              <a:t>Unity (</a:t>
            </a:r>
            <a:r>
              <a:rPr lang="en-AU" sz="2100" i="1" dirty="0" smtClean="0"/>
              <a:t>OAU</a:t>
            </a:r>
            <a:r>
              <a:rPr lang="en-AU" sz="2100" i="1" dirty="0"/>
              <a:t>) </a:t>
            </a:r>
            <a:r>
              <a:rPr lang="en-AU" sz="2100" i="1" dirty="0" smtClean="0"/>
              <a:t>Convention 	Governing </a:t>
            </a:r>
            <a:r>
              <a:rPr lang="en-AU" sz="2100" i="1" dirty="0"/>
              <a:t>the Specific Aspects </a:t>
            </a:r>
            <a:r>
              <a:rPr lang="en-AU" sz="2100" i="1" dirty="0" smtClean="0"/>
              <a:t>of Refugee </a:t>
            </a:r>
            <a:r>
              <a:rPr lang="en-AU" sz="2100" i="1" dirty="0"/>
              <a:t>Problems in Africa, </a:t>
            </a:r>
            <a:r>
              <a:rPr lang="en-AU" sz="2100" i="1" dirty="0" smtClean="0"/>
              <a:t>	those recognized </a:t>
            </a:r>
            <a:r>
              <a:rPr lang="en-AU" sz="2100" i="1" dirty="0"/>
              <a:t>in accordance </a:t>
            </a:r>
            <a:r>
              <a:rPr lang="en-AU" sz="2100" i="1" dirty="0" smtClean="0"/>
              <a:t>with the UNHCR </a:t>
            </a:r>
            <a:r>
              <a:rPr lang="en-AU" sz="2100" i="1" dirty="0"/>
              <a:t>Statute, </a:t>
            </a:r>
            <a:r>
              <a:rPr lang="en-AU" sz="2100" i="1" dirty="0" smtClean="0"/>
              <a:t>	individuals granted </a:t>
            </a:r>
            <a:r>
              <a:rPr lang="en-AU" sz="2100" i="1" dirty="0"/>
              <a:t>complementary </a:t>
            </a:r>
            <a:r>
              <a:rPr lang="en-AU" sz="2100" i="1" dirty="0" smtClean="0"/>
              <a:t>form of protection,</a:t>
            </a:r>
            <a:r>
              <a:rPr lang="en-AU" sz="2100" b="1" i="1" dirty="0" smtClean="0"/>
              <a:t> </a:t>
            </a:r>
            <a:r>
              <a:rPr lang="en-AU" sz="2100" i="1" dirty="0"/>
              <a:t>and </a:t>
            </a:r>
            <a:r>
              <a:rPr lang="en-AU" sz="2100" i="1" dirty="0" smtClean="0"/>
              <a:t>those 	enjoying </a:t>
            </a:r>
            <a:r>
              <a:rPr lang="en-AU" sz="2100" i="1" dirty="0"/>
              <a:t>temporary </a:t>
            </a:r>
            <a:r>
              <a:rPr lang="en-AU" sz="2100" i="1" dirty="0" smtClean="0"/>
              <a:t>protection.</a:t>
            </a:r>
            <a:r>
              <a:rPr lang="en-AU" sz="2100" b="1" i="1" dirty="0"/>
              <a:t> </a:t>
            </a:r>
            <a:r>
              <a:rPr lang="en-AU" sz="2100" i="1" dirty="0" smtClean="0"/>
              <a:t>The </a:t>
            </a:r>
            <a:r>
              <a:rPr lang="en-AU" sz="2100" i="1" dirty="0"/>
              <a:t>refugee category </a:t>
            </a:r>
            <a:r>
              <a:rPr lang="en-AU" sz="2100" i="1" dirty="0" smtClean="0"/>
              <a:t>also includes 	persons </a:t>
            </a:r>
            <a:r>
              <a:rPr lang="en-AU" sz="2100" i="1" dirty="0"/>
              <a:t>in a </a:t>
            </a:r>
            <a:r>
              <a:rPr lang="en-AU" sz="2100" i="1" dirty="0" smtClean="0"/>
              <a:t>refugee-like situation.’</a:t>
            </a:r>
          </a:p>
          <a:p>
            <a:pPr marL="109537" indent="0" algn="r">
              <a:buNone/>
            </a:pPr>
            <a:r>
              <a:rPr lang="en-AU" altLang="en-US" sz="2100" dirty="0" smtClean="0">
                <a:ea typeface="Calibri" pitchFamily="34" charset="0"/>
                <a:cs typeface="Calibri" pitchFamily="34" charset="0"/>
              </a:rPr>
              <a:t>(UNCR, 2014)</a:t>
            </a:r>
            <a:endParaRPr lang="en-US" altLang="en-US" sz="2100" dirty="0" smtClean="0">
              <a:ea typeface="Calibri" pitchFamily="34" charset="0"/>
              <a:cs typeface="Calibri" pitchFamily="34" charset="0"/>
            </a:endParaRPr>
          </a:p>
        </p:txBody>
      </p:sp>
      <p:sp>
        <p:nvSpPr>
          <p:cNvPr id="4099" name="Rectangle 2"/>
          <p:cNvSpPr>
            <a:spLocks noGrp="1" noRot="1" noChangeArrowheads="1"/>
          </p:cNvSpPr>
          <p:nvPr>
            <p:ph type="title"/>
          </p:nvPr>
        </p:nvSpPr>
        <p:spPr>
          <a:xfrm>
            <a:off x="251520" y="53752"/>
            <a:ext cx="8568952" cy="1143000"/>
          </a:xfrm>
        </p:spPr>
        <p:txBody>
          <a:bodyPr>
            <a:noAutofit/>
          </a:bodyPr>
          <a:lstStyle/>
          <a:p>
            <a:pPr eaLnBrk="1" fontAlgn="auto" hangingPunct="1">
              <a:spcAft>
                <a:spcPts val="0"/>
              </a:spcAft>
              <a:defRPr/>
            </a:pPr>
            <a:r>
              <a:rPr lang="en-US" sz="4400" dirty="0">
                <a:solidFill>
                  <a:schemeClr val="bg2">
                    <a:lumMod val="50000"/>
                  </a:schemeClr>
                </a:solidFill>
              </a:rPr>
              <a:t>A </a:t>
            </a:r>
            <a:r>
              <a:rPr lang="en-US" sz="4400" dirty="0" smtClean="0">
                <a:solidFill>
                  <a:schemeClr val="bg2">
                    <a:lumMod val="50000"/>
                  </a:schemeClr>
                </a:solidFill>
              </a:rPr>
              <a:t>Refugee Is…</a:t>
            </a:r>
            <a:endParaRPr lang="en-US" sz="4400" dirty="0">
              <a:solidFill>
                <a:schemeClr val="bg2">
                  <a:lumMod val="50000"/>
                </a:schemeClr>
              </a:solidFill>
            </a:endParaRPr>
          </a:p>
        </p:txBody>
      </p:sp>
      <p:pic>
        <p:nvPicPr>
          <p:cNvPr id="4" name="Picture 3"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335477"/>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521296" y="1628800"/>
            <a:ext cx="8136904"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defRPr/>
            </a:pPr>
            <a:endParaRPr lang="en-AU" altLang="en-US" sz="1600" dirty="0" smtClean="0">
              <a:latin typeface="Arial" charset="0"/>
            </a:endParaRPr>
          </a:p>
          <a:p>
            <a:pPr eaLnBrk="1" hangingPunct="1">
              <a:spcBef>
                <a:spcPct val="0"/>
              </a:spcBef>
              <a:buClrTx/>
              <a:buSzTx/>
              <a:buFontTx/>
              <a:buNone/>
              <a:defRPr/>
            </a:pPr>
            <a:r>
              <a:rPr lang="en-AU" altLang="en-US" sz="2400" b="1" dirty="0" smtClean="0">
                <a:latin typeface="Arial" charset="0"/>
              </a:rPr>
              <a:t>Address</a:t>
            </a:r>
            <a:r>
              <a:rPr lang="en-AU" altLang="en-US" sz="2400" dirty="0" smtClean="0">
                <a:latin typeface="Arial" charset="0"/>
              </a:rPr>
              <a:t>: 	28 Dibley Street, Woolloongabba, 4102</a:t>
            </a:r>
          </a:p>
          <a:p>
            <a:pPr eaLnBrk="1" hangingPunct="1">
              <a:spcBef>
                <a:spcPct val="0"/>
              </a:spcBef>
              <a:buClrTx/>
              <a:buSzTx/>
              <a:buFontTx/>
              <a:buNone/>
              <a:defRPr/>
            </a:pPr>
            <a:endParaRPr lang="en-AU" altLang="en-US" sz="2400" dirty="0" smtClean="0">
              <a:latin typeface="Arial" charset="0"/>
            </a:endParaRPr>
          </a:p>
          <a:p>
            <a:pPr eaLnBrk="1" hangingPunct="1">
              <a:spcBef>
                <a:spcPct val="0"/>
              </a:spcBef>
              <a:buClrTx/>
              <a:buSzTx/>
              <a:buFontTx/>
              <a:buNone/>
              <a:defRPr/>
            </a:pPr>
            <a:r>
              <a:rPr lang="en-AU" altLang="en-US" sz="2400" b="1" dirty="0" smtClean="0">
                <a:latin typeface="Arial" charset="0"/>
              </a:rPr>
              <a:t>Phone</a:t>
            </a:r>
            <a:r>
              <a:rPr lang="en-AU" altLang="en-US" sz="2400" dirty="0" smtClean="0">
                <a:latin typeface="Arial" charset="0"/>
              </a:rPr>
              <a:t>:	3391 6677</a:t>
            </a:r>
          </a:p>
          <a:p>
            <a:pPr eaLnBrk="1" hangingPunct="1">
              <a:spcBef>
                <a:spcPct val="0"/>
              </a:spcBef>
              <a:buClrTx/>
              <a:buSzTx/>
              <a:buFontTx/>
              <a:buNone/>
              <a:defRPr/>
            </a:pPr>
            <a:endParaRPr lang="en-AU" altLang="en-US" sz="2400" dirty="0" smtClean="0">
              <a:latin typeface="Arial" charset="0"/>
            </a:endParaRPr>
          </a:p>
          <a:p>
            <a:pPr eaLnBrk="1" hangingPunct="1">
              <a:spcBef>
                <a:spcPct val="0"/>
              </a:spcBef>
              <a:buClrTx/>
              <a:buSzTx/>
              <a:buFontTx/>
              <a:buNone/>
              <a:defRPr/>
            </a:pPr>
            <a:r>
              <a:rPr lang="en-AU" altLang="en-US" sz="2400" b="1" dirty="0" smtClean="0">
                <a:latin typeface="Arial" charset="0"/>
              </a:rPr>
              <a:t>Email</a:t>
            </a:r>
            <a:r>
              <a:rPr lang="en-AU" altLang="en-US" sz="2400" dirty="0" smtClean="0">
                <a:latin typeface="Arial" charset="0"/>
              </a:rPr>
              <a:t>:		</a:t>
            </a:r>
            <a:r>
              <a:rPr lang="en-AU" altLang="en-US" sz="2400" dirty="0" smtClean="0">
                <a:latin typeface="Arial" charset="0"/>
                <a:hlinkClick r:id="rId3"/>
              </a:rPr>
              <a:t>admin@qpastt.org.au</a:t>
            </a:r>
            <a:endParaRPr lang="en-AU" altLang="en-US" sz="2400" dirty="0" smtClean="0">
              <a:latin typeface="Arial" charset="0"/>
            </a:endParaRPr>
          </a:p>
          <a:p>
            <a:pPr eaLnBrk="1" hangingPunct="1">
              <a:spcBef>
                <a:spcPct val="0"/>
              </a:spcBef>
              <a:buClrTx/>
              <a:buSzTx/>
              <a:buFontTx/>
              <a:buNone/>
              <a:defRPr/>
            </a:pPr>
            <a:endParaRPr lang="en-AU" altLang="en-US" sz="2400" dirty="0" smtClean="0">
              <a:latin typeface="Arial" charset="0"/>
            </a:endParaRPr>
          </a:p>
          <a:p>
            <a:pPr eaLnBrk="1" hangingPunct="1">
              <a:spcBef>
                <a:spcPct val="0"/>
              </a:spcBef>
              <a:buClrTx/>
              <a:buSzTx/>
              <a:buFontTx/>
              <a:buNone/>
              <a:defRPr/>
            </a:pPr>
            <a:r>
              <a:rPr lang="en-AU" altLang="en-US" sz="2400" b="1" dirty="0" smtClean="0">
                <a:latin typeface="Arial" charset="0"/>
              </a:rPr>
              <a:t>Web</a:t>
            </a:r>
            <a:r>
              <a:rPr lang="en-AU" altLang="en-US" sz="2400" dirty="0" smtClean="0">
                <a:latin typeface="Arial" charset="0"/>
              </a:rPr>
              <a:t>:		</a:t>
            </a:r>
            <a:r>
              <a:rPr lang="en-AU" altLang="en-US" sz="2400" dirty="0" smtClean="0">
                <a:latin typeface="Arial" charset="0"/>
                <a:hlinkClick r:id="rId4"/>
              </a:rPr>
              <a:t>www.qpastt.org.au</a:t>
            </a:r>
            <a:r>
              <a:rPr lang="en-AU" altLang="en-US" sz="2400" dirty="0" smtClean="0">
                <a:latin typeface="Arial" charset="0"/>
              </a:rPr>
              <a:t> </a:t>
            </a:r>
          </a:p>
        </p:txBody>
      </p:sp>
      <p:sp>
        <p:nvSpPr>
          <p:cNvPr id="2" name="Rectangle 1"/>
          <p:cNvSpPr/>
          <p:nvPr/>
        </p:nvSpPr>
        <p:spPr>
          <a:xfrm>
            <a:off x="107504" y="44624"/>
            <a:ext cx="8964488" cy="1446550"/>
          </a:xfrm>
          <a:prstGeom prst="rect">
            <a:avLst/>
          </a:prstGeom>
        </p:spPr>
        <p:txBody>
          <a:bodyPr wrap="square">
            <a:spAutoFit/>
          </a:bodyPr>
          <a:lstStyle/>
          <a:p>
            <a:pPr algn="ctr">
              <a:defRPr/>
            </a:pPr>
            <a:r>
              <a:rPr lang="en-AU" altLang="en-US" sz="4400" b="1" dirty="0">
                <a:solidFill>
                  <a:schemeClr val="bg2">
                    <a:lumMod val="50000"/>
                  </a:schemeClr>
                </a:solidFill>
                <a:effectLst>
                  <a:outerShdw blurRad="38100" dist="38100" dir="2700000" algn="tl">
                    <a:srgbClr val="000000">
                      <a:alpha val="43137"/>
                    </a:srgbClr>
                  </a:outerShdw>
                </a:effectLst>
                <a:latin typeface="+mn-lt"/>
              </a:rPr>
              <a:t>QPASTT Contact </a:t>
            </a:r>
            <a:r>
              <a:rPr lang="en-AU" altLang="en-US" sz="4400" b="1" dirty="0" smtClean="0">
                <a:solidFill>
                  <a:schemeClr val="bg2">
                    <a:lumMod val="50000"/>
                  </a:schemeClr>
                </a:solidFill>
                <a:effectLst>
                  <a:outerShdw blurRad="38100" dist="38100" dir="2700000" algn="tl">
                    <a:srgbClr val="000000">
                      <a:alpha val="43137"/>
                    </a:srgbClr>
                  </a:outerShdw>
                </a:effectLst>
                <a:latin typeface="+mn-lt"/>
              </a:rPr>
              <a:t>Details</a:t>
            </a:r>
          </a:p>
          <a:p>
            <a:pPr algn="ctr">
              <a:defRPr/>
            </a:pPr>
            <a:endParaRPr lang="en-AU" altLang="en-US" sz="4400" b="1" dirty="0">
              <a:solidFill>
                <a:schemeClr val="bg2">
                  <a:lumMod val="50000"/>
                </a:schemeClr>
              </a:solidFill>
              <a:effectLst>
                <a:outerShdw blurRad="38100" dist="38100" dir="2700000" algn="tl">
                  <a:srgbClr val="000000">
                    <a:alpha val="43137"/>
                  </a:srgbClr>
                </a:outerShdw>
              </a:effectLst>
              <a:latin typeface="+mn-lt"/>
            </a:endParaRPr>
          </a:p>
        </p:txBody>
      </p:sp>
      <p:pic>
        <p:nvPicPr>
          <p:cNvPr id="4" name="Picture 4" descr="logo1"/>
          <p:cNvPicPr>
            <a:picLocks noChangeAspect="1" noChangeArrowheads="1"/>
          </p:cNvPicPr>
          <p:nvPr/>
        </p:nvPicPr>
        <p:blipFill>
          <a:blip r:embed="rId5"/>
          <a:srcRect/>
          <a:stretch>
            <a:fillRect/>
          </a:stretch>
        </p:blipFill>
        <p:spPr bwMode="auto">
          <a:xfrm>
            <a:off x="6228184" y="2470754"/>
            <a:ext cx="2441920" cy="40698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Admin\5. Forms, Templates &amp; Procedures\RAILS Logos Brochures\Logo 2011\Logos\colrail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a:xfrm>
            <a:off x="457200" y="1120800"/>
            <a:ext cx="8229600" cy="5116512"/>
          </a:xfrm>
        </p:spPr>
        <p:txBody>
          <a:bodyPr/>
          <a:lstStyle/>
          <a:p>
            <a:pPr marL="109537" indent="0">
              <a:buFont typeface="Wingdings 3" charset="2"/>
              <a:buNone/>
              <a:defRPr/>
            </a:pPr>
            <a:r>
              <a:rPr lang="en-AU" altLang="en-US" sz="2000" b="1" dirty="0" smtClean="0">
                <a:solidFill>
                  <a:schemeClr val="accent1"/>
                </a:solidFill>
              </a:rPr>
              <a:t>Recommended Readings:</a:t>
            </a:r>
          </a:p>
          <a:p>
            <a:pPr>
              <a:buFont typeface="Wingdings 3" charset="2"/>
              <a:buChar char=""/>
              <a:defRPr/>
            </a:pPr>
            <a:r>
              <a:rPr lang="en-AU" altLang="en-US" sz="1400" dirty="0" smtClean="0"/>
              <a:t>What is the what?  A novel by Dave Eggers</a:t>
            </a:r>
          </a:p>
          <a:p>
            <a:pPr>
              <a:buFont typeface="Wingdings 3" charset="2"/>
              <a:buChar char=""/>
              <a:defRPr/>
            </a:pPr>
            <a:r>
              <a:rPr lang="en-AU" altLang="en-US" sz="1400" dirty="0" smtClean="0"/>
              <a:t>The Kite Runner. A novel by Khaled </a:t>
            </a:r>
            <a:r>
              <a:rPr lang="en-AU" altLang="en-US" sz="1400" dirty="0" err="1" smtClean="0"/>
              <a:t>Hosseini</a:t>
            </a:r>
            <a:r>
              <a:rPr lang="en-AU" altLang="en-US" sz="1400" dirty="0" smtClean="0"/>
              <a:t> </a:t>
            </a:r>
          </a:p>
          <a:p>
            <a:pPr marL="109537" indent="0">
              <a:buFont typeface="Wingdings 3" charset="2"/>
              <a:buNone/>
              <a:defRPr/>
            </a:pPr>
            <a:endParaRPr lang="en-AU" altLang="en-US" sz="1600" dirty="0" smtClean="0"/>
          </a:p>
          <a:p>
            <a:pPr marL="109537" indent="0">
              <a:buFont typeface="Wingdings 3" charset="2"/>
              <a:buNone/>
              <a:defRPr/>
            </a:pPr>
            <a:endParaRPr lang="en-AU" altLang="en-US" sz="1600" dirty="0"/>
          </a:p>
          <a:p>
            <a:pPr marL="109537" indent="0">
              <a:buFont typeface="Wingdings 3" charset="2"/>
              <a:buNone/>
              <a:defRPr/>
            </a:pPr>
            <a:r>
              <a:rPr lang="en-AU" altLang="en-US" sz="2000" b="1" dirty="0" smtClean="0">
                <a:solidFill>
                  <a:schemeClr val="accent1"/>
                </a:solidFill>
              </a:rPr>
              <a:t>Useful websites:</a:t>
            </a:r>
          </a:p>
          <a:p>
            <a:pPr marL="109537" indent="0">
              <a:buFont typeface="Wingdings 3" charset="2"/>
              <a:buNone/>
              <a:defRPr/>
            </a:pPr>
            <a:r>
              <a:rPr lang="en-AU" altLang="en-US" sz="1400" dirty="0" smtClean="0"/>
              <a:t>Refugee </a:t>
            </a:r>
            <a:r>
              <a:rPr lang="en-AU" altLang="en-US" sz="1400" dirty="0"/>
              <a:t>Council </a:t>
            </a:r>
            <a:r>
              <a:rPr lang="en-AU" altLang="en-US" sz="1400" dirty="0" smtClean="0"/>
              <a:t>			</a:t>
            </a:r>
            <a:r>
              <a:rPr lang="en-AU" altLang="en-US" sz="1400" dirty="0" smtClean="0">
                <a:hlinkClick r:id="rId3"/>
              </a:rPr>
              <a:t>http</a:t>
            </a:r>
            <a:r>
              <a:rPr lang="en-AU" altLang="en-US" sz="1400" dirty="0">
                <a:hlinkClick r:id="rId3"/>
              </a:rPr>
              <a:t>://www.refugeecouncil.org.au</a:t>
            </a:r>
            <a:r>
              <a:rPr lang="en-AU" altLang="en-US" sz="1400" dirty="0" smtClean="0">
                <a:hlinkClick r:id="rId3"/>
              </a:rPr>
              <a:t>/</a:t>
            </a:r>
            <a:endParaRPr lang="en-AU" altLang="en-US" sz="1400" dirty="0" smtClean="0"/>
          </a:p>
          <a:p>
            <a:pPr marL="109537" indent="0">
              <a:buFont typeface="Wingdings 3" charset="2"/>
              <a:buNone/>
              <a:defRPr/>
            </a:pPr>
            <a:r>
              <a:rPr lang="en-AU" altLang="en-US" sz="1400" dirty="0" smtClean="0"/>
              <a:t>Department of Immigration		</a:t>
            </a:r>
            <a:r>
              <a:rPr lang="en-AU" altLang="en-US" sz="1400" dirty="0" smtClean="0">
                <a:hlinkClick r:id="rId4"/>
              </a:rPr>
              <a:t>http://www.immi.gov.au/Pages/Welcome.aspx</a:t>
            </a:r>
            <a:endParaRPr lang="en-AU" altLang="en-US" sz="1400" dirty="0" smtClean="0"/>
          </a:p>
          <a:p>
            <a:pPr marL="109537" indent="0">
              <a:buFont typeface="Wingdings 3" charset="2"/>
              <a:buNone/>
              <a:defRPr/>
            </a:pPr>
            <a:r>
              <a:rPr lang="en-AU" altLang="en-US" sz="1400" dirty="0" smtClean="0"/>
              <a:t>United Nations 			</a:t>
            </a:r>
            <a:r>
              <a:rPr lang="en-AU" altLang="en-US" sz="1400" dirty="0" smtClean="0">
                <a:hlinkClick r:id="rId5"/>
              </a:rPr>
              <a:t>http</a:t>
            </a:r>
            <a:r>
              <a:rPr lang="en-AU" altLang="en-US" sz="1400" dirty="0">
                <a:hlinkClick r:id="rId5"/>
              </a:rPr>
              <a:t>://unhcr.org.au/unhcr</a:t>
            </a:r>
            <a:r>
              <a:rPr lang="en-AU" altLang="en-US" sz="1400" dirty="0" smtClean="0">
                <a:hlinkClick r:id="rId5"/>
              </a:rPr>
              <a:t>/</a:t>
            </a:r>
            <a:endParaRPr lang="en-AU" altLang="en-US" sz="1400" dirty="0" smtClean="0"/>
          </a:p>
          <a:p>
            <a:pPr marL="109537" indent="0">
              <a:buFont typeface="Wingdings 3" charset="2"/>
              <a:buNone/>
              <a:defRPr/>
            </a:pPr>
            <a:r>
              <a:rPr lang="en-AU" altLang="en-US" sz="1400" dirty="0" smtClean="0"/>
              <a:t>FASTT Network			</a:t>
            </a:r>
            <a:r>
              <a:rPr lang="en-AU" sz="1400" dirty="0" smtClean="0">
                <a:hlinkClick r:id="rId6"/>
              </a:rPr>
              <a:t>http</a:t>
            </a:r>
            <a:r>
              <a:rPr lang="en-AU" sz="1400" dirty="0">
                <a:hlinkClick r:id="rId6"/>
              </a:rPr>
              <a:t>://www.fasstt.org.au/home/index.php</a:t>
            </a:r>
            <a:endParaRPr lang="en-AU" sz="1400" dirty="0"/>
          </a:p>
          <a:p>
            <a:pPr marL="109537" indent="0">
              <a:buFont typeface="Wingdings 3" charset="2"/>
              <a:buNone/>
              <a:defRPr/>
            </a:pPr>
            <a:r>
              <a:rPr lang="en-AU" altLang="en-US" sz="1400" dirty="0" smtClean="0"/>
              <a:t>Foundation House			</a:t>
            </a:r>
            <a:r>
              <a:rPr lang="en-AU" sz="1400" dirty="0" smtClean="0">
                <a:hlinkClick r:id="rId7"/>
              </a:rPr>
              <a:t>http</a:t>
            </a:r>
            <a:r>
              <a:rPr lang="en-AU" sz="1400" dirty="0">
                <a:hlinkClick r:id="rId7"/>
              </a:rPr>
              <a:t>://www.foundationhouse.org.au/home/index.htm</a:t>
            </a:r>
            <a:endParaRPr lang="en-AU" sz="1400" dirty="0"/>
          </a:p>
          <a:p>
            <a:pPr marL="109537" indent="0">
              <a:buFont typeface="Wingdings 3" charset="2"/>
              <a:buNone/>
              <a:defRPr/>
            </a:pPr>
            <a:r>
              <a:rPr lang="en-AU" altLang="en-US" sz="1400" dirty="0" smtClean="0"/>
              <a:t>STARTTS				</a:t>
            </a:r>
            <a:r>
              <a:rPr lang="en-AU" sz="1400" dirty="0" smtClean="0">
                <a:hlinkClick r:id="rId8"/>
              </a:rPr>
              <a:t>http</a:t>
            </a:r>
            <a:r>
              <a:rPr lang="en-AU" sz="1400" dirty="0">
                <a:hlinkClick r:id="rId8"/>
              </a:rPr>
              <a:t>://www.startts.org.au/</a:t>
            </a:r>
            <a:endParaRPr lang="en-AU" sz="1400" dirty="0"/>
          </a:p>
          <a:p>
            <a:pPr marL="109537" indent="0">
              <a:buFont typeface="Wingdings 3" charset="2"/>
              <a:buNone/>
              <a:defRPr/>
            </a:pPr>
            <a:r>
              <a:rPr lang="en-AU" altLang="en-US" sz="1400" dirty="0" smtClean="0"/>
              <a:t>Association for Torture and Trauma Survivors 	</a:t>
            </a:r>
            <a:r>
              <a:rPr lang="en-AU" sz="1400" dirty="0" smtClean="0">
                <a:hlinkClick r:id="rId9"/>
              </a:rPr>
              <a:t>http</a:t>
            </a:r>
            <a:r>
              <a:rPr lang="en-AU" sz="1400" dirty="0">
                <a:hlinkClick r:id="rId9"/>
              </a:rPr>
              <a:t>://www.asetts.org.au/</a:t>
            </a:r>
            <a:endParaRPr lang="en-AU" sz="1400" dirty="0"/>
          </a:p>
          <a:p>
            <a:pPr marL="109537" indent="0">
              <a:buFont typeface="Wingdings 3" charset="2"/>
              <a:buNone/>
              <a:defRPr/>
            </a:pPr>
            <a:r>
              <a:rPr lang="en-AU" altLang="en-US" sz="1400" dirty="0" smtClean="0"/>
              <a:t>Companion House			</a:t>
            </a:r>
            <a:r>
              <a:rPr lang="en-AU" sz="1400" dirty="0" smtClean="0">
                <a:hlinkClick r:id="rId10"/>
              </a:rPr>
              <a:t>https</a:t>
            </a:r>
            <a:r>
              <a:rPr lang="en-AU" sz="1400" dirty="0">
                <a:hlinkClick r:id="rId10"/>
              </a:rPr>
              <a:t>://www.companionhouse.org.au/</a:t>
            </a:r>
            <a:endParaRPr lang="en-AU" sz="1400" dirty="0"/>
          </a:p>
          <a:p>
            <a:pPr marL="109537" indent="0">
              <a:buFont typeface="Wingdings 3" charset="2"/>
              <a:buNone/>
              <a:defRPr/>
            </a:pPr>
            <a:r>
              <a:rPr lang="en-AU" altLang="en-US" sz="1400" dirty="0" smtClean="0"/>
              <a:t>Melaleuca				</a:t>
            </a:r>
            <a:r>
              <a:rPr lang="en-AU" sz="1400" dirty="0" smtClean="0">
                <a:hlinkClick r:id="rId11"/>
              </a:rPr>
              <a:t>http</a:t>
            </a:r>
            <a:r>
              <a:rPr lang="en-AU" sz="1400" dirty="0">
                <a:hlinkClick r:id="rId11"/>
              </a:rPr>
              <a:t>://www.melaleuca.org.au/</a:t>
            </a:r>
            <a:endParaRPr lang="en-AU" sz="1400" dirty="0"/>
          </a:p>
          <a:p>
            <a:pPr marL="109537" indent="0">
              <a:buFont typeface="Wingdings 3" charset="2"/>
              <a:buNone/>
              <a:defRPr/>
            </a:pPr>
            <a:r>
              <a:rPr lang="en-AU" altLang="en-US" sz="1400" dirty="0" smtClean="0"/>
              <a:t>Migrant Resource Centre		</a:t>
            </a:r>
            <a:r>
              <a:rPr lang="en-AU" sz="1400" dirty="0" smtClean="0">
                <a:hlinkClick r:id="rId12"/>
              </a:rPr>
              <a:t>http</a:t>
            </a:r>
            <a:r>
              <a:rPr lang="en-AU" sz="1400" dirty="0">
                <a:hlinkClick r:id="rId12"/>
              </a:rPr>
              <a:t>://www.mrchobart.org.au/index.htm</a:t>
            </a:r>
            <a:endParaRPr lang="en-AU" sz="1400" dirty="0"/>
          </a:p>
          <a:p>
            <a:pPr marL="109537" indent="0">
              <a:buFont typeface="Wingdings 3" charset="2"/>
              <a:buNone/>
              <a:defRPr/>
            </a:pPr>
            <a:r>
              <a:rPr lang="en-AU" altLang="en-US" sz="1400" dirty="0" smtClean="0"/>
              <a:t>Supporting Survivors of Torture and Trauma	</a:t>
            </a:r>
            <a:r>
              <a:rPr lang="en-AU" sz="1400" dirty="0" smtClean="0">
                <a:hlinkClick r:id="rId13"/>
              </a:rPr>
              <a:t>http</a:t>
            </a:r>
            <a:r>
              <a:rPr lang="en-AU" sz="1400" dirty="0">
                <a:hlinkClick r:id="rId13"/>
              </a:rPr>
              <a:t>://www.sttars.org.au/</a:t>
            </a:r>
            <a:endParaRPr lang="en-AU" sz="1400" dirty="0"/>
          </a:p>
          <a:p>
            <a:pPr marL="109537" indent="0">
              <a:buFont typeface="Wingdings 3" charset="2"/>
              <a:buNone/>
              <a:defRPr/>
            </a:pPr>
            <a:endParaRPr lang="en-AU" altLang="en-US" sz="1600" dirty="0" smtClean="0"/>
          </a:p>
          <a:p>
            <a:pPr marL="109537" indent="0">
              <a:buFont typeface="Wingdings 3" charset="2"/>
              <a:buNone/>
              <a:defRPr/>
            </a:pPr>
            <a:endParaRPr lang="en-AU" altLang="en-US" sz="1600" dirty="0" smtClean="0"/>
          </a:p>
          <a:p>
            <a:pPr marL="109537" indent="0">
              <a:buFont typeface="Wingdings 3" charset="2"/>
              <a:buNone/>
              <a:defRPr/>
            </a:pPr>
            <a:endParaRPr lang="en-AU" altLang="en-US" sz="1600" dirty="0" smtClean="0"/>
          </a:p>
          <a:p>
            <a:pPr>
              <a:buFont typeface="Wingdings 3" charset="2"/>
              <a:buChar char=""/>
              <a:defRPr/>
            </a:pPr>
            <a:endParaRPr lang="en-AU" altLang="en-US" sz="1600" dirty="0" smtClean="0"/>
          </a:p>
          <a:p>
            <a:pPr>
              <a:buFont typeface="Wingdings 3" charset="2"/>
              <a:buChar char=""/>
              <a:defRPr/>
            </a:pPr>
            <a:endParaRPr lang="en-AU" altLang="en-US" sz="1600" dirty="0" smtClean="0"/>
          </a:p>
        </p:txBody>
      </p:sp>
      <p:sp>
        <p:nvSpPr>
          <p:cNvPr id="3" name="Title 2"/>
          <p:cNvSpPr>
            <a:spLocks noGrp="1"/>
          </p:cNvSpPr>
          <p:nvPr>
            <p:ph type="title"/>
          </p:nvPr>
        </p:nvSpPr>
        <p:spPr>
          <a:xfrm>
            <a:off x="518864" y="44624"/>
            <a:ext cx="8229600" cy="1143000"/>
          </a:xfrm>
        </p:spPr>
        <p:txBody>
          <a:bodyPr/>
          <a:lstStyle/>
          <a:p>
            <a:pPr>
              <a:defRPr/>
            </a:pPr>
            <a:r>
              <a:rPr lang="en-AU" sz="4400" dirty="0" smtClean="0">
                <a:solidFill>
                  <a:schemeClr val="bg2">
                    <a:lumMod val="50000"/>
                  </a:schemeClr>
                </a:solidFill>
              </a:rPr>
              <a:t>Further Information</a:t>
            </a:r>
            <a:endParaRPr lang="en-AU" dirty="0">
              <a:solidFill>
                <a:schemeClr val="bg2">
                  <a:lumMod val="50000"/>
                </a:schemeClr>
              </a:solidFill>
            </a:endParaRPr>
          </a:p>
        </p:txBody>
      </p:sp>
      <p:pic>
        <p:nvPicPr>
          <p:cNvPr id="4098" name="Picture 2" descr="http://idesweb.bc.edu/baden6/sites/idesweb.bc.edu.baden6/files/images/large/Erwitt-Hossieni7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553486">
            <a:off x="5788848" y="462714"/>
            <a:ext cx="1472880" cy="22840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What is the Wha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589356">
            <a:off x="7051750" y="382245"/>
            <a:ext cx="1557213" cy="24449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G:\Admin\5. Forms, Templates &amp; Procedures\RAILS Logos Brochures\Logo 2011\Logos\colrails.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847254"/>
            <a:ext cx="8640960" cy="4525962"/>
          </a:xfrm>
        </p:spPr>
        <p:txBody>
          <a:bodyPr/>
          <a:lstStyle/>
          <a:p>
            <a:r>
              <a:rPr lang="en-AU" sz="1200" dirty="0">
                <a:cs typeface="Arial" panose="020B0604020202020204" pitchFamily="34" charset="0"/>
              </a:rPr>
              <a:t>American Psychiatric Association. (2013). Posttraumatic Stress Disorder</a:t>
            </a:r>
            <a:r>
              <a:rPr lang="en-AU" sz="1200" i="1" dirty="0">
                <a:cs typeface="Arial" panose="020B0604020202020204" pitchFamily="34" charset="0"/>
              </a:rPr>
              <a:t>.</a:t>
            </a:r>
            <a:r>
              <a:rPr lang="en-AU" sz="1200" dirty="0">
                <a:cs typeface="Arial" panose="020B0604020202020204" pitchFamily="34" charset="0"/>
              </a:rPr>
              <a:t> In </a:t>
            </a:r>
            <a:r>
              <a:rPr lang="en-AU" sz="1200" i="1" dirty="0">
                <a:cs typeface="Arial" panose="020B0604020202020204" pitchFamily="34" charset="0"/>
              </a:rPr>
              <a:t>Diagnostic and statistical manual of  mental disorders</a:t>
            </a:r>
            <a:r>
              <a:rPr lang="en-AU" sz="1200" dirty="0">
                <a:cs typeface="Arial" panose="020B0604020202020204" pitchFamily="34" charset="0"/>
              </a:rPr>
              <a:t> (5th ed.). doi:10.1176/</a:t>
            </a:r>
            <a:r>
              <a:rPr lang="en-AU" sz="1200" dirty="0" err="1">
                <a:cs typeface="Arial" panose="020B0604020202020204" pitchFamily="34" charset="0"/>
              </a:rPr>
              <a:t>appi.books</a:t>
            </a:r>
            <a:r>
              <a:rPr lang="en-AU" sz="1200" dirty="0">
                <a:cs typeface="Arial" panose="020B0604020202020204" pitchFamily="34" charset="0"/>
              </a:rPr>
              <a:t> .</a:t>
            </a:r>
            <a:r>
              <a:rPr lang="en-AU" sz="1200" dirty="0" smtClean="0">
                <a:cs typeface="Arial" panose="020B0604020202020204" pitchFamily="34" charset="0"/>
              </a:rPr>
              <a:t>9780890425596.744053</a:t>
            </a:r>
          </a:p>
          <a:p>
            <a:r>
              <a:rPr lang="en-AU" sz="1200" dirty="0" smtClean="0">
                <a:cs typeface="Arial" panose="020B0604020202020204" pitchFamily="34" charset="0"/>
              </a:rPr>
              <a:t>Australian Centre for Posttraumatic Mental Health (2015). </a:t>
            </a:r>
            <a:r>
              <a:rPr lang="en-AU" sz="1200" dirty="0">
                <a:cs typeface="Arial" panose="020B0604020202020204" pitchFamily="34" charset="0"/>
              </a:rPr>
              <a:t>Retrieved from: </a:t>
            </a:r>
            <a:r>
              <a:rPr lang="en-AU" sz="1200" dirty="0">
                <a:cs typeface="Arial" panose="020B0604020202020204" pitchFamily="34" charset="0"/>
                <a:hlinkClick r:id="rId2"/>
              </a:rPr>
              <a:t>http://www.acpmh.unimelb.edu.au</a:t>
            </a:r>
            <a:r>
              <a:rPr lang="en-AU" sz="1200" dirty="0" smtClean="0">
                <a:cs typeface="Arial" panose="020B0604020202020204" pitchFamily="34" charset="0"/>
                <a:hlinkClick r:id="rId2"/>
              </a:rPr>
              <a:t>/</a:t>
            </a:r>
            <a:r>
              <a:rPr lang="en-AU" sz="1200" dirty="0" smtClean="0">
                <a:cs typeface="Arial" panose="020B0604020202020204" pitchFamily="34" charset="0"/>
              </a:rPr>
              <a:t> </a:t>
            </a:r>
            <a:endParaRPr lang="en-AU" sz="1200" dirty="0">
              <a:cs typeface="Arial" panose="020B0604020202020204" pitchFamily="34" charset="0"/>
            </a:endParaRPr>
          </a:p>
          <a:p>
            <a:r>
              <a:rPr lang="en-AU" sz="1200" dirty="0" smtClean="0">
                <a:cs typeface="Arial" panose="020B0604020202020204" pitchFamily="34" charset="0"/>
              </a:rPr>
              <a:t>Australian Government, Department of Immigration and Border Protection (2015). Illegal maritime  arrivals. Retrieved from: </a:t>
            </a:r>
            <a:r>
              <a:rPr lang="en-AU" sz="1200" dirty="0" smtClean="0">
                <a:cs typeface="Arial" panose="020B0604020202020204" pitchFamily="34" charset="0"/>
                <a:hlinkClick r:id="rId3"/>
              </a:rPr>
              <a:t>http://www.immi.gov.au/About/Pages/ima/info.aspx</a:t>
            </a:r>
            <a:r>
              <a:rPr lang="en-AU" sz="1200" dirty="0" smtClean="0">
                <a:cs typeface="Arial" panose="020B0604020202020204" pitchFamily="34" charset="0"/>
              </a:rPr>
              <a:t> </a:t>
            </a:r>
          </a:p>
          <a:p>
            <a:r>
              <a:rPr lang="en-AU" sz="1200" dirty="0" smtClean="0">
                <a:cs typeface="Arial" panose="020B0604020202020204" pitchFamily="34" charset="0"/>
              </a:rPr>
              <a:t>Australian Government, Department of Immigration and Border Protection (2014). Australia’s Offshore Humanitarian Programme: 2013–14. Retrieved from: </a:t>
            </a:r>
            <a:r>
              <a:rPr lang="en-AU" sz="1200" dirty="0" smtClean="0">
                <a:cs typeface="Arial" panose="020B0604020202020204" pitchFamily="34" charset="0"/>
                <a:hlinkClick r:id="rId4"/>
              </a:rPr>
              <a:t>http://www.immi.gov.au/pub-res/Documents/statistics/australia-offshore-humanitarian-program-2013-14.pdf</a:t>
            </a:r>
            <a:r>
              <a:rPr lang="en-AU" sz="1200" dirty="0" smtClean="0">
                <a:cs typeface="Arial" panose="020B0604020202020204" pitchFamily="34" charset="0"/>
              </a:rPr>
              <a:t> </a:t>
            </a:r>
          </a:p>
          <a:p>
            <a:r>
              <a:rPr lang="en-AU" sz="1200" dirty="0">
                <a:cs typeface="Arial" panose="020B0604020202020204" pitchFamily="34" charset="0"/>
              </a:rPr>
              <a:t>Australian Government, Department of Immigration and Citizenship. (2012). </a:t>
            </a:r>
            <a:r>
              <a:rPr lang="en-AU" sz="1200" i="1" dirty="0">
                <a:cs typeface="Arial" panose="020B0604020202020204" pitchFamily="34" charset="0"/>
              </a:rPr>
              <a:t>Migration Legislation Amendment (Regional Processing and Other Measures) Act</a:t>
            </a:r>
            <a:r>
              <a:rPr lang="en-AU" sz="1200" dirty="0">
                <a:cs typeface="Arial" panose="020B0604020202020204" pitchFamily="34" charset="0"/>
              </a:rPr>
              <a:t> </a:t>
            </a:r>
            <a:r>
              <a:rPr lang="en-AU" sz="1200" i="1" dirty="0">
                <a:cs typeface="Arial" panose="020B0604020202020204" pitchFamily="34" charset="0"/>
              </a:rPr>
              <a:t>2012.</a:t>
            </a:r>
            <a:r>
              <a:rPr lang="en-AU" sz="1200" dirty="0">
                <a:cs typeface="Arial" panose="020B0604020202020204" pitchFamily="34" charset="0"/>
              </a:rPr>
              <a:t> </a:t>
            </a:r>
            <a:r>
              <a:rPr lang="en-AU" sz="1200" dirty="0" smtClean="0">
                <a:cs typeface="Arial" panose="020B0604020202020204" pitchFamily="34" charset="0"/>
              </a:rPr>
              <a:t>Retrieved from: </a:t>
            </a:r>
            <a:r>
              <a:rPr lang="en-AU" sz="1200" dirty="0" smtClean="0">
                <a:cs typeface="Arial" panose="020B0604020202020204" pitchFamily="34" charset="0"/>
                <a:hlinkClick r:id="rId5"/>
              </a:rPr>
              <a:t>http</a:t>
            </a:r>
            <a:r>
              <a:rPr lang="en-AU" sz="1200" dirty="0">
                <a:cs typeface="Arial" panose="020B0604020202020204" pitchFamily="34" charset="0"/>
                <a:hlinkClick r:id="rId5"/>
              </a:rPr>
              <a:t>://www.immi.gov.au/legislation/amendments/2012/120818/lc18082012-01.htm</a:t>
            </a:r>
            <a:r>
              <a:rPr lang="en-AU" sz="1200" dirty="0">
                <a:cs typeface="Arial" panose="020B0604020202020204" pitchFamily="34" charset="0"/>
              </a:rPr>
              <a:t> - See more at: </a:t>
            </a:r>
            <a:r>
              <a:rPr lang="en-AU" sz="1200" dirty="0">
                <a:cs typeface="Arial" panose="020B0604020202020204" pitchFamily="34" charset="0"/>
                <a:hlinkClick r:id="rId6"/>
              </a:rPr>
              <a:t>http://</a:t>
            </a:r>
            <a:r>
              <a:rPr lang="en-AU" sz="1200" dirty="0" smtClean="0">
                <a:cs typeface="Arial" panose="020B0604020202020204" pitchFamily="34" charset="0"/>
                <a:hlinkClick r:id="rId6"/>
              </a:rPr>
              <a:t>www.mindframe-media.info/for-media/reporting-mental-illness/priority-population-groups/culturally-and-linguistically-diverse-populations#sthash.b0KHKDNB.dpuf</a:t>
            </a:r>
            <a:r>
              <a:rPr lang="en-AU" sz="1200" dirty="0" smtClean="0">
                <a:cs typeface="Arial" panose="020B0604020202020204" pitchFamily="34" charset="0"/>
              </a:rPr>
              <a:t> </a:t>
            </a:r>
          </a:p>
          <a:p>
            <a:r>
              <a:rPr lang="en-AU" sz="1200" dirty="0" err="1">
                <a:cs typeface="Arial" panose="020B0604020202020204" pitchFamily="34" charset="0"/>
              </a:rPr>
              <a:t>Briere</a:t>
            </a:r>
            <a:r>
              <a:rPr lang="en-AU" sz="1200" dirty="0">
                <a:cs typeface="Arial" panose="020B0604020202020204" pitchFamily="34" charset="0"/>
              </a:rPr>
              <a:t>, J. &amp; Scott, C. (2006</a:t>
            </a:r>
            <a:r>
              <a:rPr lang="en-AU" sz="1200" i="1" dirty="0">
                <a:cs typeface="Arial" panose="020B0604020202020204" pitchFamily="34" charset="0"/>
              </a:rPr>
              <a:t>). Principles of Trauma Therapy, A Guide To Symptoms, Evaluation and Treatment</a:t>
            </a:r>
            <a:r>
              <a:rPr lang="en-AU" sz="1200" dirty="0">
                <a:cs typeface="Arial" panose="020B0604020202020204" pitchFamily="34" charset="0"/>
              </a:rPr>
              <a:t>. Sage </a:t>
            </a:r>
            <a:r>
              <a:rPr lang="en-AU" sz="1200" dirty="0" err="1">
                <a:cs typeface="Arial" panose="020B0604020202020204" pitchFamily="34" charset="0"/>
              </a:rPr>
              <a:t>Pulbications</a:t>
            </a:r>
            <a:r>
              <a:rPr lang="en-AU" sz="1200" dirty="0">
                <a:cs typeface="Arial" panose="020B0604020202020204" pitchFamily="34" charset="0"/>
              </a:rPr>
              <a:t> Inc. </a:t>
            </a:r>
            <a:endParaRPr lang="en-AU" sz="1200" dirty="0" smtClean="0">
              <a:cs typeface="Arial" panose="020B0604020202020204" pitchFamily="34" charset="0"/>
            </a:endParaRPr>
          </a:p>
          <a:p>
            <a:r>
              <a:rPr lang="en-AU" altLang="en-US" sz="1200" dirty="0"/>
              <a:t>Foundation House (1998). </a:t>
            </a:r>
            <a:r>
              <a:rPr lang="en-AU" altLang="en-US" sz="1200" i="1" dirty="0"/>
              <a:t>Rebuilding Shattered lives. </a:t>
            </a:r>
            <a:r>
              <a:rPr lang="en-AU" altLang="en-US" sz="1200" dirty="0"/>
              <a:t>Retrieved from: </a:t>
            </a:r>
            <a:r>
              <a:rPr lang="en-AU" altLang="en-US" sz="1200" dirty="0">
                <a:hlinkClick r:id="rId7"/>
              </a:rPr>
              <a:t>http://</a:t>
            </a:r>
            <a:r>
              <a:rPr lang="en-AU" altLang="en-US" sz="1200" dirty="0" smtClean="0">
                <a:hlinkClick r:id="rId7"/>
              </a:rPr>
              <a:t>www.foundationhouse.org.au/resources/publications_and_resources.htm</a:t>
            </a:r>
            <a:endParaRPr lang="en-AU" sz="1200" dirty="0" smtClean="0">
              <a:cs typeface="Arial" panose="020B0604020202020204" pitchFamily="34" charset="0"/>
            </a:endParaRPr>
          </a:p>
          <a:p>
            <a:r>
              <a:rPr lang="en-AU" sz="1200" dirty="0" smtClean="0">
                <a:cs typeface="Arial" panose="020B0604020202020204" pitchFamily="34" charset="0"/>
              </a:rPr>
              <a:t>Herman, J. (1997). </a:t>
            </a:r>
            <a:r>
              <a:rPr lang="en-AU" altLang="en-US" sz="1200" dirty="0"/>
              <a:t>Trauma and Recovery. The aftermath of violence- from domestic abuse to political terror. </a:t>
            </a:r>
            <a:r>
              <a:rPr lang="en-AU" altLang="en-US" sz="1200" dirty="0" smtClean="0"/>
              <a:t> Basic Books. </a:t>
            </a:r>
            <a:endParaRPr lang="en-AU" sz="1200" dirty="0" smtClean="0">
              <a:cs typeface="Arial" panose="020B0604020202020204" pitchFamily="34" charset="0"/>
            </a:endParaRPr>
          </a:p>
          <a:p>
            <a:r>
              <a:rPr lang="en-GB" altLang="en-US" sz="1200" dirty="0">
                <a:ea typeface="ＭＳ Ｐゴシック" pitchFamily="34" charset="-128"/>
              </a:rPr>
              <a:t>NSW Service for the Treatment and Rehabilitation of Torture and Trauma Survivors  (2015). Retrieved from: </a:t>
            </a:r>
            <a:r>
              <a:rPr lang="pt-BR" sz="1200" dirty="0">
                <a:cs typeface="Arial" panose="020B0604020202020204" pitchFamily="34" charset="0"/>
                <a:hlinkClick r:id="rId8"/>
              </a:rPr>
              <a:t>http://www.startts.org.au/</a:t>
            </a:r>
            <a:r>
              <a:rPr lang="pt-BR" sz="1200" dirty="0">
                <a:cs typeface="Arial" panose="020B0604020202020204" pitchFamily="34" charset="0"/>
              </a:rPr>
              <a:t> </a:t>
            </a:r>
            <a:endParaRPr lang="pt-BR" sz="1200" dirty="0" smtClean="0">
              <a:cs typeface="Arial" panose="020B0604020202020204" pitchFamily="34" charset="0"/>
            </a:endParaRPr>
          </a:p>
          <a:p>
            <a:r>
              <a:rPr lang="pt-BR" sz="1200" dirty="0" smtClean="0">
                <a:cs typeface="Arial" panose="020B0604020202020204" pitchFamily="34" charset="0"/>
              </a:rPr>
              <a:t>Racismnoway </a:t>
            </a:r>
            <a:r>
              <a:rPr lang="pt-BR" sz="1200" dirty="0">
                <a:cs typeface="Arial" panose="020B0604020202020204" pitchFamily="34" charset="0"/>
              </a:rPr>
              <a:t>(2015). Teaching Resources. Retrieved from: </a:t>
            </a:r>
            <a:r>
              <a:rPr lang="pt-BR" sz="1200" dirty="0">
                <a:cs typeface="Arial" panose="020B0604020202020204" pitchFamily="34" charset="0"/>
                <a:hlinkClick r:id="rId9"/>
              </a:rPr>
              <a:t>http://www.racismnoway.com.au/index.html</a:t>
            </a:r>
            <a:r>
              <a:rPr lang="pt-BR" sz="1200" dirty="0">
                <a:cs typeface="Arial" panose="020B0604020202020204" pitchFamily="34" charset="0"/>
              </a:rPr>
              <a:t> </a:t>
            </a:r>
            <a:endParaRPr lang="en-AU" sz="1200" dirty="0" smtClean="0">
              <a:cs typeface="Arial" panose="020B0604020202020204" pitchFamily="34" charset="0"/>
            </a:endParaRPr>
          </a:p>
          <a:p>
            <a:r>
              <a:rPr lang="pt-BR" sz="1200" dirty="0">
                <a:cs typeface="Arial" panose="020B0604020202020204" pitchFamily="34" charset="0"/>
              </a:rPr>
              <a:t>United Nations (1984). </a:t>
            </a:r>
            <a:r>
              <a:rPr lang="en-AU" sz="1200" dirty="0">
                <a:cs typeface="Arial" panose="020B0604020202020204" pitchFamily="34" charset="0"/>
              </a:rPr>
              <a:t>Convention against Torture and Other Cruel, Inhuman or Degrading Treatment or Punishment. </a:t>
            </a:r>
            <a:r>
              <a:rPr lang="pt-BR" sz="1200" dirty="0">
                <a:cs typeface="Arial" panose="020B0604020202020204" pitchFamily="34" charset="0"/>
              </a:rPr>
              <a:t>Retrieved from: </a:t>
            </a:r>
            <a:r>
              <a:rPr lang="pt-BR" sz="1200" dirty="0">
                <a:cs typeface="Arial" panose="020B0604020202020204" pitchFamily="34" charset="0"/>
                <a:hlinkClick r:id="rId10"/>
              </a:rPr>
              <a:t>http://www.un.org/documents/ga/res/39/a39r046.htm</a:t>
            </a:r>
            <a:r>
              <a:rPr lang="pt-BR" sz="1200" dirty="0">
                <a:cs typeface="Arial" panose="020B0604020202020204" pitchFamily="34" charset="0"/>
              </a:rPr>
              <a:t> </a:t>
            </a:r>
            <a:endParaRPr lang="en-AU" sz="1200" dirty="0" smtClean="0">
              <a:cs typeface="Arial" panose="020B0604020202020204" pitchFamily="34" charset="0"/>
            </a:endParaRPr>
          </a:p>
          <a:p>
            <a:r>
              <a:rPr lang="en-AU" sz="1200" dirty="0" smtClean="0">
                <a:cs typeface="Arial" panose="020B0604020202020204" pitchFamily="34" charset="0"/>
              </a:rPr>
              <a:t>UNHCR (2014). Irregular Maritime Movements in South-East Asia. </a:t>
            </a:r>
            <a:r>
              <a:rPr lang="en-AU" sz="1200" dirty="0">
                <a:cs typeface="Arial" panose="020B0604020202020204" pitchFamily="34" charset="0"/>
              </a:rPr>
              <a:t>Retrieved from: </a:t>
            </a:r>
            <a:r>
              <a:rPr lang="en-AU" sz="1200" dirty="0">
                <a:cs typeface="Arial" panose="020B0604020202020204" pitchFamily="34" charset="0"/>
                <a:hlinkClick r:id="rId11"/>
              </a:rPr>
              <a:t>http://</a:t>
            </a:r>
            <a:r>
              <a:rPr lang="en-AU" sz="1200" dirty="0" smtClean="0">
                <a:cs typeface="Arial" panose="020B0604020202020204" pitchFamily="34" charset="0"/>
                <a:hlinkClick r:id="rId11"/>
              </a:rPr>
              <a:t>www.unhcr.org/53f1c5fc9.html</a:t>
            </a:r>
            <a:r>
              <a:rPr lang="en-AU" sz="1200" dirty="0" smtClean="0">
                <a:cs typeface="Arial" panose="020B0604020202020204" pitchFamily="34" charset="0"/>
              </a:rPr>
              <a:t> </a:t>
            </a:r>
            <a:endParaRPr lang="en-AU" sz="1200" dirty="0">
              <a:cs typeface="Arial" panose="020B0604020202020204" pitchFamily="34" charset="0"/>
            </a:endParaRPr>
          </a:p>
          <a:p>
            <a:r>
              <a:rPr lang="en-AU" sz="1200" dirty="0" smtClean="0">
                <a:cs typeface="Arial" panose="020B0604020202020204" pitchFamily="34" charset="0"/>
              </a:rPr>
              <a:t>UNHCR (1951). </a:t>
            </a:r>
            <a:r>
              <a:rPr lang="pt-BR" sz="1200" dirty="0" smtClean="0">
                <a:cs typeface="Arial" panose="020B0604020202020204" pitchFamily="34" charset="0"/>
              </a:rPr>
              <a:t>Convention and protocol relating to the status of refugees. Retrieved from: </a:t>
            </a:r>
            <a:r>
              <a:rPr lang="pt-BR" sz="1200" dirty="0" smtClean="0">
                <a:cs typeface="Arial" panose="020B0604020202020204" pitchFamily="34" charset="0"/>
                <a:hlinkClick r:id="rId12"/>
              </a:rPr>
              <a:t>http://www.unhcr.org/3b66c2aa10.html</a:t>
            </a:r>
            <a:r>
              <a:rPr lang="pt-BR" sz="1200" dirty="0" smtClean="0">
                <a:cs typeface="Arial" panose="020B0604020202020204" pitchFamily="34" charset="0"/>
              </a:rPr>
              <a:t> </a:t>
            </a:r>
          </a:p>
          <a:p>
            <a:r>
              <a:rPr lang="pt-BR" sz="1200" dirty="0" smtClean="0">
                <a:cs typeface="Arial" panose="020B0604020202020204" pitchFamily="34" charset="0"/>
              </a:rPr>
              <a:t>UNCR (2014). UNCR Mid-Year Trends 2014. Retrieved from: </a:t>
            </a:r>
            <a:r>
              <a:rPr lang="pt-BR" sz="1200" dirty="0" smtClean="0">
                <a:cs typeface="Arial" panose="020B0604020202020204" pitchFamily="34" charset="0"/>
                <a:hlinkClick r:id="rId13"/>
              </a:rPr>
              <a:t>http://www.unhcr.org/54aa91d89.html</a:t>
            </a:r>
            <a:r>
              <a:rPr lang="pt-BR" sz="1200" dirty="0" smtClean="0">
                <a:cs typeface="Arial" panose="020B0604020202020204" pitchFamily="34" charset="0"/>
              </a:rPr>
              <a:t> </a:t>
            </a:r>
          </a:p>
          <a:p>
            <a:endParaRPr lang="en-AU" sz="1200" dirty="0">
              <a:cs typeface="Arial" panose="020B0604020202020204" pitchFamily="34" charset="0"/>
            </a:endParaRPr>
          </a:p>
        </p:txBody>
      </p:sp>
      <p:sp>
        <p:nvSpPr>
          <p:cNvPr id="4" name="Title 2"/>
          <p:cNvSpPr>
            <a:spLocks noGrp="1"/>
          </p:cNvSpPr>
          <p:nvPr>
            <p:ph type="title"/>
          </p:nvPr>
        </p:nvSpPr>
        <p:spPr>
          <a:xfrm>
            <a:off x="518864" y="-99392"/>
            <a:ext cx="8229600" cy="1143000"/>
          </a:xfrm>
        </p:spPr>
        <p:txBody>
          <a:bodyPr/>
          <a:lstStyle/>
          <a:p>
            <a:pPr algn="ctr">
              <a:defRPr/>
            </a:pPr>
            <a:r>
              <a:rPr lang="en-AU" sz="4400" dirty="0" smtClean="0">
                <a:solidFill>
                  <a:schemeClr val="bg2">
                    <a:lumMod val="50000"/>
                  </a:schemeClr>
                </a:solidFill>
              </a:rPr>
              <a:t>Bibliography</a:t>
            </a:r>
            <a:endParaRPr lang="en-AU" dirty="0">
              <a:solidFill>
                <a:schemeClr val="bg2">
                  <a:lumMod val="50000"/>
                </a:schemeClr>
              </a:solidFill>
            </a:endParaRPr>
          </a:p>
        </p:txBody>
      </p:sp>
      <p:pic>
        <p:nvPicPr>
          <p:cNvPr id="5" name="Picture 4" descr="G:\Admin\5. Forms, Templates &amp; Procedures\RAILS Logos Brochures\Logo 2011\Logos\colrails.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7477" y="6317675"/>
            <a:ext cx="1440160" cy="52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213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lstStyle/>
          <a:p>
            <a:pPr marL="107950" indent="0">
              <a:buNone/>
            </a:pPr>
            <a:r>
              <a:rPr lang="en-AU" altLang="en-US" sz="2100" i="1" dirty="0" smtClean="0"/>
              <a:t>‘…are individuals who have sought international protection and whose 	claims for refugee status have not yet been determined.</a:t>
            </a:r>
            <a:endParaRPr lang="en-AU" altLang="en-US" sz="2100" dirty="0" smtClean="0"/>
          </a:p>
          <a:p>
            <a:pPr marL="107950" indent="0" algn="r">
              <a:buFont typeface="Wingdings 3" pitchFamily="18" charset="2"/>
              <a:buNone/>
            </a:pPr>
            <a:r>
              <a:rPr lang="en-AU" altLang="en-US" sz="2100" dirty="0" smtClean="0"/>
              <a:t>(UNCR, 2014)</a:t>
            </a:r>
          </a:p>
          <a:p>
            <a:pPr marL="107950" indent="0">
              <a:buFont typeface="Wingdings 3" pitchFamily="18" charset="2"/>
              <a:buNone/>
            </a:pPr>
            <a:endParaRPr lang="en-AU" sz="2100" dirty="0" smtClean="0"/>
          </a:p>
          <a:p>
            <a:pPr marL="107950" indent="0">
              <a:buFont typeface="Wingdings 3" pitchFamily="18" charset="2"/>
              <a:buNone/>
            </a:pPr>
            <a:r>
              <a:rPr lang="en-AU" sz="2100" dirty="0" smtClean="0"/>
              <a:t>‘…</a:t>
            </a:r>
            <a:r>
              <a:rPr lang="en-AU" sz="2100" i="1" dirty="0" smtClean="0"/>
              <a:t>a person who has fled from his or her country and seeks legal and 	physical protection (asylum) as a refugee in another country’.</a:t>
            </a:r>
          </a:p>
          <a:p>
            <a:pPr marL="107950" indent="0" algn="r">
              <a:buFont typeface="Wingdings 3" pitchFamily="18" charset="2"/>
              <a:buNone/>
            </a:pPr>
            <a:r>
              <a:rPr lang="en-AU" sz="2100" dirty="0" smtClean="0"/>
              <a:t>(Racism No Way, 2015) </a:t>
            </a:r>
            <a:endParaRPr lang="en-AU" altLang="en-US" sz="2100" dirty="0" smtClean="0"/>
          </a:p>
          <a:p>
            <a:pPr marL="107950" indent="0" algn="r">
              <a:buFont typeface="Wingdings 3" pitchFamily="18" charset="2"/>
              <a:buNone/>
            </a:pPr>
            <a:endParaRPr lang="en-AU" altLang="en-US" sz="2100" dirty="0" smtClean="0"/>
          </a:p>
          <a:p>
            <a:pPr marL="107950" indent="0">
              <a:buFont typeface="Wingdings 3" pitchFamily="18" charset="2"/>
              <a:buNone/>
            </a:pPr>
            <a:endParaRPr lang="en-AU" altLang="en-US" sz="2100" dirty="0" smtClean="0"/>
          </a:p>
        </p:txBody>
      </p:sp>
      <p:sp>
        <p:nvSpPr>
          <p:cNvPr id="3" name="Title 2"/>
          <p:cNvSpPr>
            <a:spLocks noGrp="1"/>
          </p:cNvSpPr>
          <p:nvPr>
            <p:ph type="title"/>
          </p:nvPr>
        </p:nvSpPr>
        <p:spPr>
          <a:xfrm>
            <a:off x="323528" y="53752"/>
            <a:ext cx="8640960" cy="1143000"/>
          </a:xfrm>
        </p:spPr>
        <p:txBody>
          <a:bodyPr/>
          <a:lstStyle/>
          <a:p>
            <a:pPr>
              <a:defRPr/>
            </a:pPr>
            <a:r>
              <a:rPr lang="en-AU" sz="4400" dirty="0" smtClean="0">
                <a:solidFill>
                  <a:schemeClr val="bg2">
                    <a:lumMod val="50000"/>
                  </a:schemeClr>
                </a:solidFill>
              </a:rPr>
              <a:t>An Asylum Seeker Is…</a:t>
            </a:r>
            <a:endParaRPr lang="en-AU" sz="4400" dirty="0">
              <a:solidFill>
                <a:schemeClr val="bg2">
                  <a:lumMod val="50000"/>
                </a:schemeClr>
              </a:solidFill>
            </a:endParaRPr>
          </a:p>
        </p:txBody>
      </p:sp>
      <p:pic>
        <p:nvPicPr>
          <p:cNvPr id="4" name="Picture 3"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335477"/>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extLst>
      <p:ext uri="{BB962C8B-B14F-4D97-AF65-F5344CB8AC3E}">
        <p14:creationId xmlns:p14="http://schemas.microsoft.com/office/powerpoint/2010/main" val="50183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83237049"/>
              </p:ext>
            </p:extLst>
          </p:nvPr>
        </p:nvGraphicFramePr>
        <p:xfrm>
          <a:off x="395288" y="1125538"/>
          <a:ext cx="8424862" cy="4664075"/>
        </p:xfrm>
        <a:graphic>
          <a:graphicData uri="http://schemas.openxmlformats.org/drawingml/2006/table">
            <a:tbl>
              <a:tblPr firstRow="1" bandRow="1">
                <a:tableStyleId>{5C22544A-7EE6-4342-B048-85BDC9FD1C3A}</a:tableStyleId>
              </a:tblPr>
              <a:tblGrid>
                <a:gridCol w="2664273"/>
                <a:gridCol w="2955840"/>
                <a:gridCol w="2804749"/>
              </a:tblGrid>
              <a:tr h="365756">
                <a:tc>
                  <a:txBody>
                    <a:bodyPr/>
                    <a:lstStyle/>
                    <a:p>
                      <a:r>
                        <a:rPr lang="en-AU" sz="1800" dirty="0" smtClean="0"/>
                        <a:t>Migrants </a:t>
                      </a:r>
                      <a:endParaRPr lang="en-AU" sz="1800" dirty="0"/>
                    </a:p>
                  </a:txBody>
                  <a:tcPr marL="91446" marR="91446" marT="45695" marB="45695"/>
                </a:tc>
                <a:tc>
                  <a:txBody>
                    <a:bodyPr/>
                    <a:lstStyle/>
                    <a:p>
                      <a:r>
                        <a:rPr lang="en-AU" sz="1800" dirty="0" smtClean="0"/>
                        <a:t>Refugees </a:t>
                      </a:r>
                      <a:endParaRPr lang="en-AU" sz="1800" dirty="0"/>
                    </a:p>
                  </a:txBody>
                  <a:tcPr marL="91446" marR="91446" marT="45695" marB="45695"/>
                </a:tc>
                <a:tc>
                  <a:txBody>
                    <a:bodyPr/>
                    <a:lstStyle/>
                    <a:p>
                      <a:r>
                        <a:rPr lang="en-AU" sz="1800" dirty="0" smtClean="0"/>
                        <a:t>Asylum Seekers</a:t>
                      </a:r>
                      <a:endParaRPr lang="en-AU" sz="1800" dirty="0"/>
                    </a:p>
                  </a:txBody>
                  <a:tcPr marL="91446" marR="91446" marT="45695" marB="45695"/>
                </a:tc>
              </a:tr>
              <a:tr h="4298319">
                <a:tc>
                  <a:txBody>
                    <a:bodyPr/>
                    <a:lstStyle/>
                    <a:p>
                      <a:pPr marL="274320" indent="-274320" eaLnBrk="1" fontAlgn="auto" hangingPunct="1">
                        <a:lnSpc>
                          <a:spcPct val="90000"/>
                        </a:lnSpc>
                        <a:spcAft>
                          <a:spcPts val="0"/>
                        </a:spcAft>
                        <a:buClr>
                          <a:schemeClr val="accent3"/>
                        </a:buClr>
                        <a:buFont typeface="Wingdings 2"/>
                        <a:buChar char=""/>
                        <a:defRPr/>
                      </a:pPr>
                      <a:r>
                        <a:rPr kumimoji="0" lang="en-US" sz="1200" kern="1200" dirty="0" smtClean="0">
                          <a:solidFill>
                            <a:schemeClr val="dk1"/>
                          </a:solidFill>
                          <a:latin typeface="+mn-lt"/>
                          <a:ea typeface="+mn-ea"/>
                          <a:cs typeface="+mn-cs"/>
                        </a:rPr>
                        <a:t>Choose their new country and find out all they can about it before they leave</a:t>
                      </a:r>
                    </a:p>
                    <a:p>
                      <a:pPr marL="274320" indent="-274320" eaLnBrk="1" fontAlgn="auto" hangingPunct="1">
                        <a:lnSpc>
                          <a:spcPct val="90000"/>
                        </a:lnSpc>
                        <a:spcAft>
                          <a:spcPts val="0"/>
                        </a:spcAft>
                        <a:buClr>
                          <a:schemeClr val="accent3"/>
                        </a:buClr>
                        <a:buFont typeface="Wingdings 2"/>
                        <a:buChar char=""/>
                        <a:defRPr/>
                      </a:pPr>
                      <a:r>
                        <a:rPr kumimoji="0" lang="en-US" sz="1200" kern="1200" dirty="0" smtClean="0">
                          <a:solidFill>
                            <a:schemeClr val="dk1"/>
                          </a:solidFill>
                          <a:latin typeface="+mn-lt"/>
                          <a:ea typeface="+mn-ea"/>
                          <a:cs typeface="+mn-cs"/>
                        </a:rPr>
                        <a:t>Plan their move carefully in advance</a:t>
                      </a:r>
                    </a:p>
                    <a:p>
                      <a:pPr marL="274320" indent="-274320" eaLnBrk="1" fontAlgn="auto" hangingPunct="1">
                        <a:lnSpc>
                          <a:spcPct val="90000"/>
                        </a:lnSpc>
                        <a:spcAft>
                          <a:spcPts val="0"/>
                        </a:spcAft>
                        <a:buClr>
                          <a:schemeClr val="accent3"/>
                        </a:buClr>
                        <a:buFont typeface="Wingdings 2"/>
                        <a:buChar char=""/>
                        <a:defRPr/>
                      </a:pPr>
                      <a:r>
                        <a:rPr kumimoji="0" lang="en-US" sz="1200" kern="1200" dirty="0" smtClean="0">
                          <a:solidFill>
                            <a:schemeClr val="dk1"/>
                          </a:solidFill>
                          <a:latin typeface="+mn-lt"/>
                          <a:ea typeface="+mn-ea"/>
                          <a:cs typeface="+mn-cs"/>
                        </a:rPr>
                        <a:t>Take time to get their passport and visa ready</a:t>
                      </a:r>
                    </a:p>
                    <a:p>
                      <a:pPr marL="274320" indent="-274320" eaLnBrk="1" fontAlgn="auto" hangingPunct="1">
                        <a:lnSpc>
                          <a:spcPct val="90000"/>
                        </a:lnSpc>
                        <a:spcAft>
                          <a:spcPts val="0"/>
                        </a:spcAft>
                        <a:buClr>
                          <a:schemeClr val="accent3"/>
                        </a:buClr>
                        <a:buFont typeface="Wingdings 2"/>
                        <a:buChar char=""/>
                        <a:defRPr/>
                      </a:pPr>
                      <a:r>
                        <a:rPr kumimoji="0" lang="en-US" sz="1200" kern="1200" dirty="0" smtClean="0">
                          <a:solidFill>
                            <a:schemeClr val="dk1"/>
                          </a:solidFill>
                          <a:latin typeface="+mn-lt"/>
                          <a:ea typeface="+mn-ea"/>
                          <a:cs typeface="+mn-cs"/>
                        </a:rPr>
                        <a:t>Pack all their belongings up and organize for everything to be sent to their new home</a:t>
                      </a:r>
                    </a:p>
                    <a:p>
                      <a:pPr marL="274320" indent="-274320" eaLnBrk="1" fontAlgn="auto" hangingPunct="1">
                        <a:lnSpc>
                          <a:spcPct val="90000"/>
                        </a:lnSpc>
                        <a:spcAft>
                          <a:spcPts val="0"/>
                        </a:spcAft>
                        <a:buClr>
                          <a:schemeClr val="accent3"/>
                        </a:buClr>
                        <a:buFont typeface="Wingdings 2"/>
                        <a:buChar char=""/>
                        <a:defRPr/>
                      </a:pPr>
                      <a:r>
                        <a:rPr kumimoji="0" lang="en-US" sz="1200" kern="1200" dirty="0" smtClean="0">
                          <a:solidFill>
                            <a:schemeClr val="dk1"/>
                          </a:solidFill>
                          <a:latin typeface="+mn-lt"/>
                          <a:ea typeface="+mn-ea"/>
                          <a:cs typeface="+mn-cs"/>
                        </a:rPr>
                        <a:t>Say goodbye to friends and family</a:t>
                      </a:r>
                    </a:p>
                    <a:p>
                      <a:pPr marL="274320" indent="-274320" eaLnBrk="1" fontAlgn="auto" hangingPunct="1">
                        <a:lnSpc>
                          <a:spcPct val="90000"/>
                        </a:lnSpc>
                        <a:spcAft>
                          <a:spcPts val="0"/>
                        </a:spcAft>
                        <a:buClr>
                          <a:schemeClr val="accent3"/>
                        </a:buClr>
                        <a:buFont typeface="Wingdings 2"/>
                        <a:buChar char=""/>
                        <a:defRPr/>
                      </a:pPr>
                      <a:r>
                        <a:rPr kumimoji="0" lang="en-US" sz="1200" kern="1200" dirty="0" smtClean="0">
                          <a:solidFill>
                            <a:schemeClr val="dk1"/>
                          </a:solidFill>
                          <a:latin typeface="+mn-lt"/>
                          <a:ea typeface="+mn-ea"/>
                          <a:cs typeface="+mn-cs"/>
                        </a:rPr>
                        <a:t>Leave a forwarding address</a:t>
                      </a:r>
                    </a:p>
                    <a:p>
                      <a:pPr marL="274320" indent="-274320" eaLnBrk="1" fontAlgn="auto" hangingPunct="1">
                        <a:lnSpc>
                          <a:spcPct val="90000"/>
                        </a:lnSpc>
                        <a:spcAft>
                          <a:spcPts val="0"/>
                        </a:spcAft>
                        <a:buClr>
                          <a:schemeClr val="accent3"/>
                        </a:buClr>
                        <a:buFont typeface="Wingdings 2"/>
                        <a:buChar char=""/>
                        <a:defRPr/>
                      </a:pPr>
                      <a:r>
                        <a:rPr kumimoji="0" lang="en-US" sz="1200" kern="1200" dirty="0" smtClean="0">
                          <a:solidFill>
                            <a:schemeClr val="dk1"/>
                          </a:solidFill>
                          <a:latin typeface="+mn-lt"/>
                          <a:ea typeface="+mn-ea"/>
                          <a:cs typeface="+mn-cs"/>
                        </a:rPr>
                        <a:t>Can go home if things don’t work out in their new country</a:t>
                      </a:r>
                    </a:p>
                    <a:p>
                      <a:endParaRPr lang="en-AU" sz="1200" dirty="0" smtClean="0"/>
                    </a:p>
                    <a:p>
                      <a:endParaRPr lang="en-AU" sz="1200" dirty="0"/>
                    </a:p>
                  </a:txBody>
                  <a:tcPr marL="91446" marR="91446" marT="45695" marB="45695"/>
                </a:tc>
                <a:tc>
                  <a:txBody>
                    <a:bodyPr/>
                    <a:lstStyle/>
                    <a:p>
                      <a:pPr marL="274320" indent="-274320" eaLnBrk="1" fontAlgn="auto" hangingPunct="1">
                        <a:lnSpc>
                          <a:spcPct val="90000"/>
                        </a:lnSpc>
                        <a:spcAft>
                          <a:spcPts val="0"/>
                        </a:spcAft>
                        <a:buClr>
                          <a:schemeClr val="accent3"/>
                        </a:buClr>
                        <a:buFont typeface="Wingdings 2"/>
                        <a:buChar char=""/>
                        <a:defRPr/>
                      </a:pPr>
                      <a:r>
                        <a:rPr kumimoji="0" lang="en-US" sz="1200" kern="1200" dirty="0" smtClean="0">
                          <a:solidFill>
                            <a:schemeClr val="dk1"/>
                          </a:solidFill>
                          <a:latin typeface="+mn-lt"/>
                          <a:ea typeface="+mn-ea"/>
                          <a:cs typeface="+mn-cs"/>
                        </a:rPr>
                        <a:t>Take the quickest way out of their country, often not knowing where they will finish up</a:t>
                      </a:r>
                    </a:p>
                    <a:p>
                      <a:pPr marL="274320" indent="-274320" eaLnBrk="1" fontAlgn="auto" hangingPunct="1">
                        <a:lnSpc>
                          <a:spcPct val="90000"/>
                        </a:lnSpc>
                        <a:spcAft>
                          <a:spcPts val="0"/>
                        </a:spcAft>
                        <a:buClr>
                          <a:schemeClr val="accent3"/>
                        </a:buClr>
                        <a:buFont typeface="Wingdings 2"/>
                        <a:buChar char=""/>
                        <a:defRPr/>
                      </a:pPr>
                      <a:r>
                        <a:rPr kumimoji="0" lang="en-US" sz="1200" kern="1200" dirty="0" smtClean="0">
                          <a:solidFill>
                            <a:schemeClr val="dk1"/>
                          </a:solidFill>
                          <a:latin typeface="+mn-lt"/>
                          <a:ea typeface="+mn-ea"/>
                          <a:cs typeface="+mn-cs"/>
                        </a:rPr>
                        <a:t>Leave hastily, often to escape from midnight raids and soldiers with guns</a:t>
                      </a:r>
                    </a:p>
                    <a:p>
                      <a:pPr marL="274320" indent="-274320" eaLnBrk="1" fontAlgn="auto" hangingPunct="1">
                        <a:lnSpc>
                          <a:spcPct val="90000"/>
                        </a:lnSpc>
                        <a:spcAft>
                          <a:spcPts val="0"/>
                        </a:spcAft>
                        <a:buClr>
                          <a:schemeClr val="accent3"/>
                        </a:buClr>
                        <a:buFont typeface="Wingdings 2"/>
                        <a:buChar char=""/>
                        <a:defRPr/>
                      </a:pPr>
                      <a:r>
                        <a:rPr kumimoji="0" lang="en-US" sz="1200" kern="1200" dirty="0" smtClean="0">
                          <a:solidFill>
                            <a:schemeClr val="dk1"/>
                          </a:solidFill>
                          <a:latin typeface="+mn-lt"/>
                          <a:ea typeface="+mn-ea"/>
                          <a:cs typeface="+mn-cs"/>
                        </a:rPr>
                        <a:t>Leave secretly, often not daring to advertise their intention of leaving by arranging travel documents</a:t>
                      </a:r>
                    </a:p>
                    <a:p>
                      <a:pPr marL="274320" indent="-274320" eaLnBrk="1" fontAlgn="auto" hangingPunct="1">
                        <a:lnSpc>
                          <a:spcPct val="90000"/>
                        </a:lnSpc>
                        <a:spcAft>
                          <a:spcPts val="0"/>
                        </a:spcAft>
                        <a:buClr>
                          <a:schemeClr val="accent3"/>
                        </a:buClr>
                        <a:buFont typeface="Wingdings 2"/>
                        <a:buChar char=""/>
                        <a:defRPr/>
                      </a:pPr>
                      <a:r>
                        <a:rPr kumimoji="0" lang="en-US" sz="1200" kern="1200" dirty="0" smtClean="0">
                          <a:solidFill>
                            <a:schemeClr val="dk1"/>
                          </a:solidFill>
                          <a:latin typeface="+mn-lt"/>
                          <a:ea typeface="+mn-ea"/>
                          <a:cs typeface="+mn-cs"/>
                        </a:rPr>
                        <a:t>Leave with whatever they can carry, often no more than the clothes on their back</a:t>
                      </a:r>
                    </a:p>
                    <a:p>
                      <a:pPr marL="274320" indent="-274320" eaLnBrk="1" fontAlgn="auto" hangingPunct="1">
                        <a:lnSpc>
                          <a:spcPct val="90000"/>
                        </a:lnSpc>
                        <a:spcAft>
                          <a:spcPts val="0"/>
                        </a:spcAft>
                        <a:buClr>
                          <a:schemeClr val="accent3"/>
                        </a:buClr>
                        <a:buFont typeface="Wingdings 2"/>
                        <a:buChar char=""/>
                        <a:defRPr/>
                      </a:pPr>
                      <a:r>
                        <a:rPr kumimoji="0" lang="en-US" sz="1200" kern="1200" dirty="0" smtClean="0">
                          <a:solidFill>
                            <a:schemeClr val="dk1"/>
                          </a:solidFill>
                          <a:latin typeface="+mn-lt"/>
                          <a:ea typeface="+mn-ea"/>
                          <a:cs typeface="+mn-cs"/>
                        </a:rPr>
                        <a:t>Often cannot tell anyone that they are leaving for fear that family or friends will be tortured to reveal the information</a:t>
                      </a:r>
                    </a:p>
                    <a:p>
                      <a:pPr marL="274320" indent="-274320" eaLnBrk="1" fontAlgn="auto" hangingPunct="1">
                        <a:lnSpc>
                          <a:spcPct val="90000"/>
                        </a:lnSpc>
                        <a:spcAft>
                          <a:spcPts val="0"/>
                        </a:spcAft>
                        <a:buClr>
                          <a:schemeClr val="accent3"/>
                        </a:buClr>
                        <a:buFont typeface="Wingdings 2"/>
                        <a:buChar char=""/>
                        <a:defRPr/>
                      </a:pPr>
                      <a:r>
                        <a:rPr kumimoji="0" lang="en-US" sz="1200" kern="1200" dirty="0" smtClean="0">
                          <a:solidFill>
                            <a:schemeClr val="dk1"/>
                          </a:solidFill>
                          <a:latin typeface="+mn-lt"/>
                          <a:ea typeface="+mn-ea"/>
                          <a:cs typeface="+mn-cs"/>
                        </a:rPr>
                        <a:t>Often dare not to get in touch with anyone in case they are suspected of having the same beliefs and tortured</a:t>
                      </a:r>
                    </a:p>
                    <a:p>
                      <a:pPr marL="274320" indent="-274320" eaLnBrk="1" fontAlgn="auto" hangingPunct="1">
                        <a:lnSpc>
                          <a:spcPct val="90000"/>
                        </a:lnSpc>
                        <a:spcAft>
                          <a:spcPts val="0"/>
                        </a:spcAft>
                        <a:buClr>
                          <a:schemeClr val="accent3"/>
                        </a:buClr>
                        <a:buFont typeface="Wingdings 2"/>
                        <a:buChar char=""/>
                        <a:defRPr/>
                      </a:pPr>
                      <a:r>
                        <a:rPr kumimoji="0" lang="en-US" sz="1200" kern="1200" dirty="0" smtClean="0">
                          <a:solidFill>
                            <a:schemeClr val="dk1"/>
                          </a:solidFill>
                          <a:latin typeface="+mn-lt"/>
                          <a:ea typeface="+mn-ea"/>
                          <a:cs typeface="+mn-cs"/>
                        </a:rPr>
                        <a:t>Will probably be very</a:t>
                      </a:r>
                      <a:r>
                        <a:rPr kumimoji="0" lang="en-US" sz="1200" kern="1200" baseline="0" dirty="0" smtClean="0">
                          <a:solidFill>
                            <a:schemeClr val="dk1"/>
                          </a:solidFill>
                          <a:latin typeface="+mn-lt"/>
                          <a:ea typeface="+mn-ea"/>
                          <a:cs typeface="+mn-cs"/>
                        </a:rPr>
                        <a:t> difficult to go back home once they settle</a:t>
                      </a:r>
                      <a:endParaRPr kumimoji="0" lang="en-US" sz="1200" kern="1200" dirty="0" smtClean="0">
                        <a:solidFill>
                          <a:schemeClr val="dk1"/>
                        </a:solidFill>
                        <a:latin typeface="+mn-lt"/>
                        <a:ea typeface="+mn-ea"/>
                        <a:cs typeface="+mn-cs"/>
                      </a:endParaRPr>
                    </a:p>
                  </a:txBody>
                  <a:tcPr marL="91446" marR="91446" marT="45695" marB="45695"/>
                </a:tc>
                <a:tc>
                  <a:txBody>
                    <a:bodyPr/>
                    <a:lstStyle/>
                    <a:p>
                      <a:pPr marL="171450" lvl="0" indent="-171450">
                        <a:buClr>
                          <a:schemeClr val="accent3"/>
                        </a:buClr>
                        <a:buFont typeface="Arial" panose="020B0604020202020204" pitchFamily="34" charset="0"/>
                        <a:buChar char="•"/>
                      </a:pPr>
                      <a:r>
                        <a:rPr kumimoji="0" lang="en-AU" sz="1200" kern="1200" dirty="0" smtClean="0">
                          <a:solidFill>
                            <a:schemeClr val="dk1"/>
                          </a:solidFill>
                          <a:effectLst/>
                          <a:latin typeface="+mn-lt"/>
                          <a:ea typeface="+mn-ea"/>
                          <a:cs typeface="+mn-cs"/>
                        </a:rPr>
                        <a:t>Many take the quickest way out of their country often not knowing where they will finish up. Others have a bit more time to plan and arrive on holiday  or student visas and then seek asylum.</a:t>
                      </a:r>
                    </a:p>
                    <a:p>
                      <a:pPr marL="171450" lvl="0" indent="-171450">
                        <a:buClr>
                          <a:schemeClr val="accent3"/>
                        </a:buClr>
                        <a:buFont typeface="Arial" panose="020B0604020202020204" pitchFamily="34" charset="0"/>
                        <a:buChar char="•"/>
                      </a:pPr>
                      <a:r>
                        <a:rPr kumimoji="0" lang="en-AU" sz="1200" kern="1200" dirty="0" smtClean="0">
                          <a:solidFill>
                            <a:schemeClr val="dk1"/>
                          </a:solidFill>
                          <a:effectLst/>
                          <a:latin typeface="+mn-lt"/>
                          <a:ea typeface="+mn-ea"/>
                          <a:cs typeface="+mn-cs"/>
                        </a:rPr>
                        <a:t>Many leave quickly escaping persecution and/or war zones. Some have more time and can plan their departure.</a:t>
                      </a:r>
                    </a:p>
                    <a:p>
                      <a:pPr marL="171450" lvl="0" indent="-171450">
                        <a:buClr>
                          <a:schemeClr val="accent3"/>
                        </a:buClr>
                        <a:buFont typeface="Arial" panose="020B0604020202020204" pitchFamily="34" charset="0"/>
                        <a:buChar char="•"/>
                      </a:pPr>
                      <a:r>
                        <a:rPr kumimoji="0" lang="en-AU" sz="1200" kern="1200" dirty="0" smtClean="0">
                          <a:solidFill>
                            <a:schemeClr val="dk1"/>
                          </a:solidFill>
                          <a:effectLst/>
                          <a:latin typeface="+mn-lt"/>
                          <a:ea typeface="+mn-ea"/>
                          <a:cs typeface="+mn-cs"/>
                        </a:rPr>
                        <a:t>Many leave with whatever they can carry, often no more than their clothes and often without documents.</a:t>
                      </a:r>
                    </a:p>
                    <a:p>
                      <a:pPr marL="171450" lvl="0" indent="-171450">
                        <a:buClr>
                          <a:schemeClr val="accent3"/>
                        </a:buClr>
                        <a:buFont typeface="Arial" panose="020B0604020202020204" pitchFamily="34" charset="0"/>
                        <a:buChar char="•"/>
                      </a:pPr>
                      <a:r>
                        <a:rPr kumimoji="0" lang="en-AU" sz="1200" kern="1200" dirty="0" smtClean="0">
                          <a:solidFill>
                            <a:schemeClr val="dk1"/>
                          </a:solidFill>
                          <a:effectLst/>
                          <a:latin typeface="+mn-lt"/>
                          <a:ea typeface="+mn-ea"/>
                          <a:cs typeface="+mn-cs"/>
                        </a:rPr>
                        <a:t>Often cannot tell anyone that they are leaving for fear that family or friends will be tortured to get them to reveal information.</a:t>
                      </a:r>
                    </a:p>
                    <a:p>
                      <a:pPr marL="171450" lvl="0" indent="-171450">
                        <a:buClr>
                          <a:schemeClr val="accent3"/>
                        </a:buClr>
                        <a:buFont typeface="Arial" panose="020B0604020202020204" pitchFamily="34" charset="0"/>
                        <a:buChar char="•"/>
                      </a:pPr>
                      <a:r>
                        <a:rPr kumimoji="0" lang="en-AU" sz="1200" kern="1200" dirty="0" smtClean="0">
                          <a:solidFill>
                            <a:schemeClr val="dk1"/>
                          </a:solidFill>
                          <a:effectLst/>
                          <a:latin typeface="+mn-lt"/>
                          <a:ea typeface="+mn-ea"/>
                          <a:cs typeface="+mn-cs"/>
                        </a:rPr>
                        <a:t>Often dare not get in touch with anyone back home in case their families are suspected of having the same beliefs and tortured.</a:t>
                      </a:r>
                    </a:p>
                    <a:p>
                      <a:pPr marL="171450" lvl="0" indent="-171450">
                        <a:buClr>
                          <a:schemeClr val="accent3"/>
                        </a:buClr>
                        <a:buFont typeface="Arial" panose="020B0604020202020204" pitchFamily="34" charset="0"/>
                        <a:buChar char="•"/>
                      </a:pPr>
                      <a:r>
                        <a:rPr kumimoji="0" lang="en-AU" sz="1200" kern="1200" dirty="0" smtClean="0">
                          <a:solidFill>
                            <a:schemeClr val="dk1"/>
                          </a:solidFill>
                          <a:effectLst/>
                          <a:latin typeface="+mn-lt"/>
                          <a:ea typeface="+mn-ea"/>
                          <a:cs typeface="+mn-cs"/>
                        </a:rPr>
                        <a:t>Will probably never be able to go back home.</a:t>
                      </a:r>
                    </a:p>
                    <a:p>
                      <a:pPr marL="171450" indent="-171450">
                        <a:buFont typeface="Arial" pitchFamily="34" charset="0"/>
                        <a:buChar char="•"/>
                      </a:pPr>
                      <a:endParaRPr lang="en-AU" sz="1200" dirty="0"/>
                    </a:p>
                  </a:txBody>
                  <a:tcPr marL="91446" marR="91446" marT="45695" marB="45695"/>
                </a:tc>
              </a:tr>
            </a:tbl>
          </a:graphicData>
        </a:graphic>
      </p:graphicFrame>
      <p:sp>
        <p:nvSpPr>
          <p:cNvPr id="3" name="Title 2"/>
          <p:cNvSpPr>
            <a:spLocks noGrp="1"/>
          </p:cNvSpPr>
          <p:nvPr>
            <p:ph type="title"/>
          </p:nvPr>
        </p:nvSpPr>
        <p:spPr>
          <a:xfrm>
            <a:off x="395536" y="44624"/>
            <a:ext cx="8424936" cy="994122"/>
          </a:xfrm>
        </p:spPr>
        <p:txBody>
          <a:bodyPr>
            <a:noAutofit/>
          </a:bodyPr>
          <a:lstStyle/>
          <a:p>
            <a:pPr algn="ctr">
              <a:defRPr/>
            </a:pPr>
            <a:r>
              <a:rPr lang="en-AU" sz="2800" dirty="0" smtClean="0">
                <a:solidFill>
                  <a:schemeClr val="bg2">
                    <a:lumMod val="50000"/>
                  </a:schemeClr>
                </a:solidFill>
              </a:rPr>
              <a:t>Migrants, Refugees And Asylum Seekers – </a:t>
            </a:r>
            <a:br>
              <a:rPr lang="en-AU" sz="2800" dirty="0" smtClean="0">
                <a:solidFill>
                  <a:schemeClr val="bg2">
                    <a:lumMod val="50000"/>
                  </a:schemeClr>
                </a:solidFill>
              </a:rPr>
            </a:br>
            <a:r>
              <a:rPr lang="en-AU" sz="2800" i="1" dirty="0" smtClean="0">
                <a:solidFill>
                  <a:schemeClr val="bg2">
                    <a:lumMod val="50000"/>
                  </a:schemeClr>
                </a:solidFill>
              </a:rPr>
              <a:t>What’s The Difference</a:t>
            </a:r>
            <a:r>
              <a:rPr lang="en-AU" sz="2800" dirty="0" smtClean="0">
                <a:solidFill>
                  <a:schemeClr val="bg2">
                    <a:lumMod val="50000"/>
                  </a:schemeClr>
                </a:solidFill>
              </a:rPr>
              <a:t>?</a:t>
            </a:r>
            <a:endParaRPr lang="en-AU" sz="2800" dirty="0">
              <a:solidFill>
                <a:schemeClr val="bg2">
                  <a:lumMod val="50000"/>
                </a:schemeClr>
              </a:solidFill>
            </a:endParaRPr>
          </a:p>
        </p:txBody>
      </p:sp>
      <p:pic>
        <p:nvPicPr>
          <p:cNvPr id="5" name="Picture 4"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326262"/>
            <a:ext cx="1440160" cy="522523"/>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8172450" y="6453188"/>
            <a:ext cx="755650" cy="2444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dirty="0"/>
              <a:t>© FASSTT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251520" y="908721"/>
            <a:ext cx="8496944" cy="792087"/>
          </a:xfrm>
        </p:spPr>
        <p:txBody>
          <a:bodyPr>
            <a:noAutofit/>
          </a:bodyPr>
          <a:lstStyle/>
          <a:p>
            <a:pPr marL="109537" indent="0" eaLnBrk="1" hangingPunct="1">
              <a:buNone/>
              <a:defRPr/>
            </a:pPr>
            <a:r>
              <a:rPr lang="en-AU" altLang="en-US" sz="2000" dirty="0" smtClean="0">
                <a:ea typeface="Calibri" charset="0"/>
                <a:cs typeface="Calibri" charset="0"/>
              </a:rPr>
              <a:t>Mid-2014 </a:t>
            </a:r>
            <a:r>
              <a:rPr lang="en-AU" altLang="en-US" sz="2000" dirty="0">
                <a:ea typeface="Calibri" charset="0"/>
                <a:cs typeface="Calibri" charset="0"/>
              </a:rPr>
              <a:t>figures of persons of </a:t>
            </a:r>
            <a:r>
              <a:rPr lang="en-AU" altLang="en-US" sz="2000" dirty="0" smtClean="0">
                <a:ea typeface="Calibri" charset="0"/>
                <a:cs typeface="Calibri" charset="0"/>
              </a:rPr>
              <a:t>concern worldwide </a:t>
            </a:r>
            <a:r>
              <a:rPr lang="en-AU" altLang="en-US" sz="2000" dirty="0">
                <a:ea typeface="Calibri" charset="0"/>
                <a:cs typeface="Calibri" charset="0"/>
              </a:rPr>
              <a:t>for UNHCR was</a:t>
            </a:r>
            <a:r>
              <a:rPr lang="en-AU" altLang="en-US" sz="1600" dirty="0">
                <a:ea typeface="Calibri" charset="0"/>
                <a:cs typeface="Calibri" charset="0"/>
              </a:rPr>
              <a:t> </a:t>
            </a:r>
            <a:r>
              <a:rPr lang="en-AU" altLang="en-US" sz="2000" b="1" dirty="0">
                <a:solidFill>
                  <a:schemeClr val="accent3"/>
                </a:solidFill>
                <a:ea typeface="Calibri" charset="0"/>
                <a:cs typeface="Calibri" charset="0"/>
              </a:rPr>
              <a:t>46.3 million</a:t>
            </a:r>
            <a:r>
              <a:rPr lang="en-AU" altLang="en-US" sz="2000" dirty="0">
                <a:ea typeface="Calibri" charset="0"/>
                <a:cs typeface="Calibri" charset="0"/>
              </a:rPr>
              <a:t>, </a:t>
            </a:r>
            <a:r>
              <a:rPr lang="en-AU" altLang="en-US" sz="2000" dirty="0" smtClean="0">
                <a:ea typeface="Calibri" charset="0"/>
                <a:cs typeface="Calibri" charset="0"/>
              </a:rPr>
              <a:t>compared to </a:t>
            </a:r>
            <a:r>
              <a:rPr lang="en-AU" altLang="en-US" sz="2000" dirty="0">
                <a:ea typeface="Calibri" charset="0"/>
                <a:cs typeface="Calibri" charset="0"/>
              </a:rPr>
              <a:t>42.9 million at the end of 2013</a:t>
            </a:r>
            <a:r>
              <a:rPr lang="en-AU" altLang="en-US" sz="2000" dirty="0" smtClean="0">
                <a:ea typeface="Calibri" charset="0"/>
                <a:cs typeface="Calibri" charset="0"/>
              </a:rPr>
              <a:t>.  </a:t>
            </a:r>
            <a:endParaRPr lang="en-AU" altLang="en-US" sz="1600" dirty="0" smtClean="0"/>
          </a:p>
        </p:txBody>
      </p:sp>
      <p:sp>
        <p:nvSpPr>
          <p:cNvPr id="17410" name="Title 1"/>
          <p:cNvSpPr>
            <a:spLocks noGrp="1"/>
          </p:cNvSpPr>
          <p:nvPr>
            <p:ph type="title"/>
          </p:nvPr>
        </p:nvSpPr>
        <p:spPr>
          <a:xfrm>
            <a:off x="395536" y="44625"/>
            <a:ext cx="8353177" cy="720079"/>
          </a:xfrm>
        </p:spPr>
        <p:txBody>
          <a:bodyPr>
            <a:noAutofit/>
          </a:bodyPr>
          <a:lstStyle/>
          <a:p>
            <a:pPr algn="ctr" eaLnBrk="1" fontAlgn="auto" hangingPunct="1">
              <a:spcAft>
                <a:spcPts val="0"/>
              </a:spcAft>
              <a:defRPr/>
            </a:pPr>
            <a:r>
              <a:rPr lang="en-AU" sz="4400" dirty="0" smtClean="0">
                <a:solidFill>
                  <a:schemeClr val="bg2">
                    <a:lumMod val="50000"/>
                  </a:schemeClr>
                </a:solidFill>
              </a:rPr>
              <a:t>Worldwide Statistics </a:t>
            </a:r>
          </a:p>
        </p:txBody>
      </p:sp>
      <p:graphicFrame>
        <p:nvGraphicFramePr>
          <p:cNvPr id="3" name="Table 2"/>
          <p:cNvGraphicFramePr>
            <a:graphicFrameLocks noGrp="1"/>
          </p:cNvGraphicFramePr>
          <p:nvPr>
            <p:extLst>
              <p:ext uri="{D42A27DB-BD31-4B8C-83A1-F6EECF244321}">
                <p14:modId xmlns:p14="http://schemas.microsoft.com/office/powerpoint/2010/main" val="2812976329"/>
              </p:ext>
            </p:extLst>
          </p:nvPr>
        </p:nvGraphicFramePr>
        <p:xfrm>
          <a:off x="323528" y="1772816"/>
          <a:ext cx="8424936" cy="4282790"/>
        </p:xfrm>
        <a:graphic>
          <a:graphicData uri="http://schemas.openxmlformats.org/drawingml/2006/table">
            <a:tbl>
              <a:tblPr firstRow="1" bandRow="1">
                <a:tableStyleId>{2D5ABB26-0587-4C30-8999-92F81FD0307C}</a:tableStyleId>
              </a:tblPr>
              <a:tblGrid>
                <a:gridCol w="3672408"/>
                <a:gridCol w="1584176"/>
                <a:gridCol w="1584176"/>
                <a:gridCol w="1584176"/>
              </a:tblGrid>
              <a:tr h="360040">
                <a:tc>
                  <a:txBody>
                    <a:bodyPr/>
                    <a:lstStyle/>
                    <a:p>
                      <a:pPr algn="l"/>
                      <a:r>
                        <a:rPr lang="en-AU" b="1" dirty="0" smtClean="0"/>
                        <a:t>Who</a:t>
                      </a:r>
                      <a:endParaRPr lang="en-AU" b="1" dirty="0"/>
                    </a:p>
                  </a:txBody>
                  <a:tcPr>
                    <a:solidFill>
                      <a:schemeClr val="bg2"/>
                    </a:solidFill>
                  </a:tcPr>
                </a:tc>
                <a:tc>
                  <a:txBody>
                    <a:bodyPr/>
                    <a:lstStyle/>
                    <a:p>
                      <a:pPr algn="l"/>
                      <a:r>
                        <a:rPr lang="en-AU" b="1" dirty="0" smtClean="0"/>
                        <a:t>2013 Figures </a:t>
                      </a:r>
                      <a:endParaRPr lang="en-AU" b="1" dirty="0"/>
                    </a:p>
                  </a:txBody>
                  <a:tcPr>
                    <a:solidFill>
                      <a:schemeClr val="bg2"/>
                    </a:solidFill>
                  </a:tcPr>
                </a:tc>
                <a:tc>
                  <a:txBody>
                    <a:bodyPr/>
                    <a:lstStyle/>
                    <a:p>
                      <a:pPr algn="l"/>
                      <a:r>
                        <a:rPr lang="en-AU" b="1" dirty="0" smtClean="0"/>
                        <a:t>Change </a:t>
                      </a:r>
                      <a:endParaRPr lang="en-AU" b="1" dirty="0"/>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t>2014 Figures </a:t>
                      </a:r>
                    </a:p>
                  </a:txBody>
                  <a:tcPr>
                    <a:solidFill>
                      <a:schemeClr val="bg2"/>
                    </a:solidFill>
                  </a:tcPr>
                </a:tc>
              </a:tr>
              <a:tr h="552061">
                <a:tc>
                  <a:txBody>
                    <a:bodyPr/>
                    <a:lstStyle/>
                    <a:p>
                      <a:pPr algn="l"/>
                      <a:r>
                        <a:rPr lang="en-AU" i="1" dirty="0" smtClean="0"/>
                        <a:t>Refugees</a:t>
                      </a:r>
                      <a:endParaRPr lang="en-AU" i="1" dirty="0"/>
                    </a:p>
                  </a:txBody>
                  <a:tcPr>
                    <a:lnB w="6350" cap="flat" cmpd="sng" algn="ctr">
                      <a:solidFill>
                        <a:schemeClr val="bg2"/>
                      </a:solidFill>
                      <a:prstDash val="solid"/>
                      <a:round/>
                      <a:headEnd type="none" w="med" len="med"/>
                      <a:tailEnd type="none" w="med" len="med"/>
                    </a:lnB>
                  </a:tcPr>
                </a:tc>
                <a:tc>
                  <a:txBody>
                    <a:bodyPr/>
                    <a:lstStyle/>
                    <a:p>
                      <a:pPr algn="l"/>
                      <a:r>
                        <a:rPr lang="en-AU" dirty="0" smtClean="0"/>
                        <a:t>11.1 mil.</a:t>
                      </a:r>
                      <a:endParaRPr lang="en-AU" dirty="0"/>
                    </a:p>
                  </a:txBody>
                  <a:tcPr>
                    <a:lnB w="6350" cap="flat" cmpd="sng" algn="ctr">
                      <a:solidFill>
                        <a:schemeClr val="bg2"/>
                      </a:solidFill>
                      <a:prstDash val="solid"/>
                      <a:round/>
                      <a:headEnd type="none" w="med" len="med"/>
                      <a:tailEnd type="none" w="med" len="med"/>
                    </a:lnB>
                  </a:tcPr>
                </a:tc>
                <a:tc>
                  <a:txBody>
                    <a:bodyPr/>
                    <a:lstStyle/>
                    <a:p>
                      <a:pPr algn="l"/>
                      <a:r>
                        <a:rPr lang="en-AU" sz="1800" b="1" dirty="0" smtClean="0">
                          <a:solidFill>
                            <a:schemeClr val="accent3"/>
                          </a:solidFill>
                          <a:effectLst>
                            <a:outerShdw blurRad="38100" dist="38100" dir="2700000" algn="tl">
                              <a:srgbClr val="000000">
                                <a:alpha val="43137"/>
                              </a:srgbClr>
                            </a:outerShdw>
                          </a:effectLst>
                          <a:sym typeface="Symbol"/>
                        </a:rPr>
                        <a:t></a:t>
                      </a:r>
                      <a:r>
                        <a:rPr lang="en-AU" dirty="0" smtClean="0">
                          <a:solidFill>
                            <a:schemeClr val="accent3"/>
                          </a:solidFill>
                          <a:sym typeface="Symbol"/>
                        </a:rPr>
                        <a:t> </a:t>
                      </a:r>
                      <a:r>
                        <a:rPr lang="en-AU" sz="2000" b="1" dirty="0" smtClean="0">
                          <a:sym typeface="Symbol"/>
                        </a:rPr>
                        <a:t>2.1</a:t>
                      </a:r>
                      <a:r>
                        <a:rPr lang="en-AU" sz="2000" b="1" baseline="0" dirty="0" smtClean="0">
                          <a:sym typeface="Symbol"/>
                        </a:rPr>
                        <a:t> </a:t>
                      </a:r>
                      <a:r>
                        <a:rPr lang="en-AU" sz="2000" b="1" dirty="0" smtClean="0">
                          <a:sym typeface="Symbol"/>
                        </a:rPr>
                        <a:t>mil</a:t>
                      </a:r>
                      <a:endParaRPr lang="en-AU" b="1" dirty="0"/>
                    </a:p>
                  </a:txBody>
                  <a:tcPr>
                    <a:lnB w="635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13</a:t>
                      </a:r>
                      <a:r>
                        <a:rPr lang="en-AU" baseline="0" dirty="0" smtClean="0"/>
                        <a:t> mil.</a:t>
                      </a:r>
                      <a:endParaRPr lang="en-AU" dirty="0" smtClean="0"/>
                    </a:p>
                  </a:txBody>
                  <a:tcPr>
                    <a:lnB w="6350" cap="flat" cmpd="sng" algn="ctr">
                      <a:solidFill>
                        <a:schemeClr val="bg2"/>
                      </a:solidFill>
                      <a:prstDash val="solid"/>
                      <a:round/>
                      <a:headEnd type="none" w="med" len="med"/>
                      <a:tailEnd type="none" w="med" len="med"/>
                    </a:lnB>
                  </a:tcPr>
                </a:tc>
              </a:tr>
              <a:tr h="5520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sz="1800" i="1" dirty="0" smtClean="0">
                          <a:ea typeface="Calibri" charset="0"/>
                          <a:cs typeface="Calibri" charset="0"/>
                        </a:rPr>
                        <a:t>Applications for Asylum</a:t>
                      </a:r>
                    </a:p>
                  </a:txBody>
                  <a:tcP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sz="1800" dirty="0" smtClean="0">
                          <a:ea typeface="Calibri" charset="0"/>
                          <a:cs typeface="Calibri" charset="0"/>
                        </a:rPr>
                        <a:t>456,000</a:t>
                      </a:r>
                    </a:p>
                  </a:txBody>
                  <a:tcP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smtClean="0">
                          <a:solidFill>
                            <a:schemeClr val="accent3"/>
                          </a:solidFill>
                          <a:effectLst>
                            <a:outerShdw blurRad="38100" dist="38100" dir="2700000" algn="tl">
                              <a:srgbClr val="000000">
                                <a:alpha val="43137"/>
                              </a:srgbClr>
                            </a:outerShdw>
                          </a:effectLst>
                          <a:sym typeface="Symbol"/>
                        </a:rPr>
                        <a:t></a:t>
                      </a:r>
                      <a:r>
                        <a:rPr lang="en-AU" dirty="0" smtClean="0">
                          <a:solidFill>
                            <a:schemeClr val="accent3"/>
                          </a:solidFill>
                          <a:sym typeface="Symbol"/>
                        </a:rPr>
                        <a:t> </a:t>
                      </a:r>
                      <a:r>
                        <a:rPr lang="en-AU" sz="2000" b="1" dirty="0" smtClean="0">
                          <a:sym typeface="Symbol"/>
                        </a:rPr>
                        <a:t>102,600</a:t>
                      </a:r>
                      <a:endParaRPr lang="en-AU" b="1" dirty="0" smtClean="0"/>
                    </a:p>
                  </a:txBody>
                  <a:tcP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a:r>
                        <a:rPr kumimoji="0" lang="en-AU" sz="1800" b="0" i="0" u="none" strike="noStrike" kern="1200" baseline="0" dirty="0" smtClean="0">
                          <a:solidFill>
                            <a:schemeClr val="tx1"/>
                          </a:solidFill>
                          <a:latin typeface="+mn-lt"/>
                          <a:ea typeface="+mn-ea"/>
                          <a:cs typeface="+mn-cs"/>
                        </a:rPr>
                        <a:t>558,600</a:t>
                      </a:r>
                      <a:endParaRPr lang="en-AU" dirty="0"/>
                    </a:p>
                  </a:txBody>
                  <a:tcP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5520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sz="1800" i="1" dirty="0" smtClean="0">
                          <a:ea typeface="Calibri" charset="0"/>
                          <a:cs typeface="Calibri" charset="0"/>
                        </a:rPr>
                        <a:t>People who were repatriated during the first half of the year </a:t>
                      </a:r>
                    </a:p>
                  </a:txBody>
                  <a:tcP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baseline="0" smtClean="0">
                          <a:solidFill>
                            <a:schemeClr val="tx1"/>
                          </a:solidFill>
                          <a:latin typeface="+mn-lt"/>
                          <a:ea typeface="+mn-ea"/>
                          <a:cs typeface="+mn-cs"/>
                        </a:rPr>
                        <a:t>33,700</a:t>
                      </a:r>
                      <a:endParaRPr lang="en-AU" altLang="en-US" sz="1800" smtClean="0">
                        <a:ea typeface="Calibri" charset="0"/>
                        <a:cs typeface="Calibri" charset="0"/>
                      </a:endParaRPr>
                    </a:p>
                  </a:txBody>
                  <a:tcP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a:r>
                        <a:rPr lang="en-AU" sz="1800" b="1" dirty="0" smtClean="0">
                          <a:solidFill>
                            <a:schemeClr val="accent3"/>
                          </a:solidFill>
                          <a:effectLst>
                            <a:outerShdw blurRad="38100" dist="38100" dir="2700000" algn="tl">
                              <a:srgbClr val="000000">
                                <a:alpha val="43137"/>
                              </a:srgbClr>
                            </a:outerShdw>
                          </a:effectLst>
                          <a:sym typeface="Symbol"/>
                        </a:rPr>
                        <a:t></a:t>
                      </a:r>
                      <a:r>
                        <a:rPr lang="en-AU" dirty="0" smtClean="0">
                          <a:solidFill>
                            <a:schemeClr val="accent1">
                              <a:lumMod val="50000"/>
                            </a:schemeClr>
                          </a:solidFill>
                          <a:sym typeface="Symbol"/>
                        </a:rPr>
                        <a:t> </a:t>
                      </a:r>
                      <a:r>
                        <a:rPr kumimoji="0" lang="en-AU" sz="2000" b="1" i="0" u="none" strike="noStrike" kern="1200" baseline="0" dirty="0" smtClean="0">
                          <a:solidFill>
                            <a:schemeClr val="tx1"/>
                          </a:solidFill>
                          <a:latin typeface="+mn-lt"/>
                          <a:ea typeface="+mn-ea"/>
                          <a:cs typeface="+mn-cs"/>
                        </a:rPr>
                        <a:t>4,300</a:t>
                      </a:r>
                      <a:endParaRPr lang="en-AU" b="1" dirty="0"/>
                    </a:p>
                  </a:txBody>
                  <a:tcP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a:r>
                        <a:rPr kumimoji="0" lang="en-AU" sz="1800" b="0" i="0" u="none" strike="noStrike" kern="1200" baseline="0" dirty="0" smtClean="0">
                          <a:solidFill>
                            <a:schemeClr val="tx1"/>
                          </a:solidFill>
                          <a:latin typeface="+mn-lt"/>
                          <a:ea typeface="+mn-ea"/>
                          <a:cs typeface="+mn-cs"/>
                        </a:rPr>
                        <a:t>37,000</a:t>
                      </a:r>
                      <a:endParaRPr lang="en-AU" dirty="0"/>
                    </a:p>
                  </a:txBody>
                  <a:tcP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4103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sz="1800" i="1" dirty="0" smtClean="0">
                          <a:ea typeface="Calibri" charset="0"/>
                          <a:cs typeface="Calibri" charset="0"/>
                        </a:rPr>
                        <a:t>Internally Displaced Persons (IDPs)</a:t>
                      </a:r>
                      <a:r>
                        <a:rPr lang="en-AU" altLang="en-US" sz="1800" i="1" baseline="0" dirty="0" smtClean="0">
                          <a:ea typeface="Calibri" charset="0"/>
                          <a:cs typeface="Calibri" charset="0"/>
                        </a:rPr>
                        <a:t> </a:t>
                      </a:r>
                      <a:endParaRPr lang="en-AU" altLang="en-US" sz="1800" i="1" dirty="0" smtClean="0">
                        <a:ea typeface="Calibri" charset="0"/>
                        <a:cs typeface="Calibri" charset="0"/>
                      </a:endParaRPr>
                    </a:p>
                  </a:txBody>
                  <a:tcP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sz="1800" dirty="0" smtClean="0">
                          <a:ea typeface="Calibri" charset="0"/>
                          <a:cs typeface="Calibri" charset="0"/>
                        </a:rPr>
                        <a:t>20.8 mil. </a:t>
                      </a:r>
                    </a:p>
                  </a:txBody>
                  <a:tcP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smtClean="0">
                          <a:solidFill>
                            <a:schemeClr val="accent3"/>
                          </a:solidFill>
                          <a:effectLst>
                            <a:outerShdw blurRad="38100" dist="38100" dir="2700000" algn="tl">
                              <a:srgbClr val="000000">
                                <a:alpha val="43137"/>
                              </a:srgbClr>
                            </a:outerShdw>
                          </a:effectLst>
                          <a:sym typeface="Symbol"/>
                        </a:rPr>
                        <a:t></a:t>
                      </a:r>
                      <a:r>
                        <a:rPr lang="en-AU" dirty="0" smtClean="0">
                          <a:sym typeface="Symbol"/>
                        </a:rPr>
                        <a:t> </a:t>
                      </a:r>
                      <a:r>
                        <a:rPr lang="en-AU" sz="2000" b="1" dirty="0" smtClean="0">
                          <a:sym typeface="Symbol"/>
                        </a:rPr>
                        <a:t>5.2 mil</a:t>
                      </a:r>
                      <a:endParaRPr lang="en-AU" b="1" dirty="0" smtClean="0"/>
                    </a:p>
                  </a:txBody>
                  <a:tcP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sz="1800" dirty="0" smtClean="0">
                          <a:ea typeface="Calibri" charset="0"/>
                          <a:cs typeface="Calibri" charset="0"/>
                        </a:rPr>
                        <a:t>26 mil. </a:t>
                      </a:r>
                    </a:p>
                  </a:txBody>
                  <a:tcP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7817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sz="1800" i="1" dirty="0" smtClean="0">
                          <a:ea typeface="Calibri" charset="0"/>
                          <a:cs typeface="Calibri" charset="0"/>
                        </a:rPr>
                        <a:t>IDPs who returned to their place of origin during the first half of the</a:t>
                      </a:r>
                      <a:r>
                        <a:rPr lang="en-AU" altLang="en-US" sz="1800" i="1" baseline="0" dirty="0" smtClean="0">
                          <a:ea typeface="Calibri" charset="0"/>
                          <a:cs typeface="Calibri" charset="0"/>
                        </a:rPr>
                        <a:t> year </a:t>
                      </a:r>
                      <a:endParaRPr lang="en-AU" altLang="en-US" sz="1800" i="1" dirty="0" smtClean="0">
                        <a:ea typeface="Calibri" charset="0"/>
                        <a:cs typeface="Calibri" charset="0"/>
                      </a:endParaRPr>
                    </a:p>
                  </a:txBody>
                  <a:tcP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sz="1800" smtClean="0">
                          <a:ea typeface="Calibri" charset="0"/>
                          <a:cs typeface="Calibri" charset="0"/>
                        </a:rPr>
                        <a:t>189,300</a:t>
                      </a:r>
                    </a:p>
                    <a:p>
                      <a:pPr marL="0" marR="0" indent="0" algn="l" defTabSz="914400" rtl="0" eaLnBrk="1" fontAlgn="auto" latinLnBrk="0" hangingPunct="1">
                        <a:lnSpc>
                          <a:spcPct val="100000"/>
                        </a:lnSpc>
                        <a:spcBef>
                          <a:spcPts val="0"/>
                        </a:spcBef>
                        <a:spcAft>
                          <a:spcPts val="0"/>
                        </a:spcAft>
                        <a:buClrTx/>
                        <a:buSzTx/>
                        <a:buFontTx/>
                        <a:buNone/>
                        <a:tabLst/>
                        <a:defRPr/>
                      </a:pPr>
                      <a:endParaRPr lang="en-AU" altLang="en-US" sz="1800" dirty="0" smtClean="0">
                        <a:ea typeface="Calibri" charset="0"/>
                        <a:cs typeface="Calibri" charset="0"/>
                      </a:endParaRPr>
                    </a:p>
                  </a:txBody>
                  <a:tcP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a:r>
                        <a:rPr lang="en-AU" b="1" dirty="0" smtClean="0">
                          <a:solidFill>
                            <a:schemeClr val="bg2"/>
                          </a:solidFill>
                          <a:effectLst>
                            <a:outerShdw blurRad="38100" dist="38100" dir="2700000" algn="tl">
                              <a:srgbClr val="000000">
                                <a:alpha val="43137"/>
                              </a:srgbClr>
                            </a:outerShdw>
                          </a:effectLst>
                          <a:sym typeface="Symbol"/>
                        </a:rPr>
                        <a:t> </a:t>
                      </a:r>
                      <a:r>
                        <a:rPr lang="en-AU" sz="2000" b="1" dirty="0" smtClean="0">
                          <a:effectLst/>
                          <a:sym typeface="Symbol"/>
                        </a:rPr>
                        <a:t>82,300</a:t>
                      </a:r>
                      <a:endParaRPr lang="en-AU" b="1" dirty="0">
                        <a:effectLst/>
                      </a:endParaRPr>
                    </a:p>
                  </a:txBody>
                  <a:tcP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a:r>
                        <a:rPr lang="en-AU" dirty="0" smtClean="0"/>
                        <a:t>107,000</a:t>
                      </a:r>
                      <a:endParaRPr lang="en-AU" dirty="0"/>
                    </a:p>
                  </a:txBody>
                  <a:tcP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428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sz="1800" i="1" dirty="0" smtClean="0">
                          <a:ea typeface="Calibri" charset="0"/>
                          <a:cs typeface="Calibri" charset="0"/>
                        </a:rPr>
                        <a:t>Stateless persons </a:t>
                      </a:r>
                    </a:p>
                  </a:txBody>
                  <a:tcP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sz="1800" dirty="0" smtClean="0">
                          <a:ea typeface="Calibri" charset="0"/>
                          <a:cs typeface="Calibri" charset="0"/>
                        </a:rPr>
                        <a:t>3.5 mil</a:t>
                      </a:r>
                      <a:endParaRPr lang="en-AU" dirty="0" smtClean="0"/>
                    </a:p>
                  </a:txBody>
                  <a:tcP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a:r>
                        <a:rPr lang="en-AU" b="1" dirty="0" smtClean="0">
                          <a:solidFill>
                            <a:schemeClr val="bg1">
                              <a:lumMod val="65000"/>
                            </a:schemeClr>
                          </a:solidFill>
                          <a:effectLst>
                            <a:outerShdw blurRad="38100" dist="38100" dir="2700000" algn="tl">
                              <a:srgbClr val="000000">
                                <a:alpha val="43137"/>
                              </a:srgbClr>
                            </a:outerShdw>
                          </a:effectLst>
                          <a:sym typeface="Wingdings" panose="05000000000000000000" pitchFamily="2" charset="2"/>
                        </a:rPr>
                        <a:t></a:t>
                      </a:r>
                      <a:r>
                        <a:rPr lang="en-AU" b="0" dirty="0" smtClean="0">
                          <a:solidFill>
                            <a:schemeClr val="tx1"/>
                          </a:solidFill>
                          <a:effectLst/>
                          <a:sym typeface="Wingdings" panose="05000000000000000000" pitchFamily="2" charset="2"/>
                        </a:rPr>
                        <a:t> </a:t>
                      </a:r>
                      <a:endParaRPr lang="en-AU" b="0" dirty="0">
                        <a:solidFill>
                          <a:schemeClr val="tx1"/>
                        </a:solidFill>
                        <a:effectLst/>
                      </a:endParaRPr>
                    </a:p>
                  </a:txBody>
                  <a:tcP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a:r>
                        <a:rPr lang="en-AU" dirty="0" smtClean="0"/>
                        <a:t>3.5 mil.</a:t>
                      </a:r>
                      <a:endParaRPr lang="en-AU" dirty="0"/>
                    </a:p>
                  </a:txBody>
                  <a:tcP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r h="5520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sz="1800" i="1" dirty="0" smtClean="0">
                          <a:ea typeface="Calibri" charset="0"/>
                          <a:cs typeface="Calibri" charset="0"/>
                        </a:rPr>
                        <a:t>Other Concerns </a:t>
                      </a:r>
                    </a:p>
                  </a:txBody>
                  <a:tcP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sz="1800" b="1" dirty="0" smtClean="0">
                          <a:solidFill>
                            <a:srgbClr val="FF0000"/>
                          </a:solidFill>
                          <a:ea typeface="Calibri" charset="0"/>
                          <a:cs typeface="Calibri" charset="0"/>
                        </a:rPr>
                        <a:t>1.4 mil </a:t>
                      </a:r>
                    </a:p>
                  </a:txBody>
                  <a:tcP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a:endParaRPr lang="en-AU" b="1" dirty="0">
                        <a:solidFill>
                          <a:srgbClr val="FF0000"/>
                        </a:solidFill>
                      </a:endParaRPr>
                    </a:p>
                  </a:txBody>
                  <a:tcP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a:endParaRPr lang="en-AU" dirty="0"/>
                    </a:p>
                  </a:txBody>
                  <a:tcP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r>
            </a:tbl>
          </a:graphicData>
        </a:graphic>
      </p:graphicFrame>
      <p:sp>
        <p:nvSpPr>
          <p:cNvPr id="4" name="TextBox 3"/>
          <p:cNvSpPr txBox="1"/>
          <p:nvPr/>
        </p:nvSpPr>
        <p:spPr>
          <a:xfrm>
            <a:off x="6300192" y="6396335"/>
            <a:ext cx="2448272" cy="338554"/>
          </a:xfrm>
          <a:prstGeom prst="rect">
            <a:avLst/>
          </a:prstGeom>
          <a:noFill/>
        </p:spPr>
        <p:txBody>
          <a:bodyPr wrap="square" rtlCol="0">
            <a:spAutoFit/>
          </a:bodyPr>
          <a:lstStyle/>
          <a:p>
            <a:pPr algn="r"/>
            <a:r>
              <a:rPr lang="en-AU" sz="1600" dirty="0" smtClean="0">
                <a:latin typeface="+mn-lt"/>
              </a:rPr>
              <a:t>(UNCR, 2013 &amp; 2014)</a:t>
            </a:r>
            <a:endParaRPr lang="en-AU" sz="1600" dirty="0">
              <a:latin typeface="+mn-lt"/>
            </a:endParaRPr>
          </a:p>
        </p:txBody>
      </p:sp>
      <p:pic>
        <p:nvPicPr>
          <p:cNvPr id="6" name="Picture 5" descr="G:\Admin\5. Forms, Templates &amp; Procedures\RAILS Logos Brochures\Logo 2011\Logos\colrai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304350"/>
            <a:ext cx="1440160" cy="52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98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08720"/>
            <a:ext cx="8496944" cy="5544616"/>
          </a:xfrm>
        </p:spPr>
        <p:txBody>
          <a:bodyPr rtlCol="0">
            <a:normAutofit/>
          </a:bodyPr>
          <a:lstStyle/>
          <a:p>
            <a:pPr>
              <a:buClr>
                <a:schemeClr val="accent3"/>
              </a:buClr>
              <a:buFont typeface="Arial" panose="020B0604020202020204" pitchFamily="34" charset="0"/>
              <a:buChar char="•"/>
            </a:pPr>
            <a:r>
              <a:rPr lang="en-AU" sz="1700" dirty="0" smtClean="0"/>
              <a:t>Australia's </a:t>
            </a:r>
            <a:r>
              <a:rPr lang="en-AU" sz="1700" dirty="0"/>
              <a:t>Humanitarian Program has two components:</a:t>
            </a:r>
          </a:p>
          <a:p>
            <a:pPr lvl="1">
              <a:buClr>
                <a:schemeClr val="accent3"/>
              </a:buClr>
              <a:buFont typeface="Arial" panose="020B0604020202020204" pitchFamily="34" charset="0"/>
              <a:buChar char="•"/>
            </a:pPr>
            <a:r>
              <a:rPr lang="en-AU" sz="1700" i="1" dirty="0"/>
              <a:t>Offshore resettlement for people in humanitarian need overseas; and</a:t>
            </a:r>
            <a:endParaRPr lang="en-AU" sz="1700" dirty="0"/>
          </a:p>
          <a:p>
            <a:pPr lvl="1">
              <a:buClr>
                <a:schemeClr val="accent3"/>
              </a:buClr>
              <a:buFont typeface="Arial" panose="020B0604020202020204" pitchFamily="34" charset="0"/>
              <a:buChar char="•"/>
            </a:pPr>
            <a:r>
              <a:rPr lang="en-AU" sz="1700" i="1" dirty="0"/>
              <a:t>Onshore protection for those people already in Australia who engage Australia’s protection requirements under the United Nations 1951 Refugee </a:t>
            </a:r>
            <a:r>
              <a:rPr lang="en-AU" sz="1700" i="1" dirty="0" smtClean="0"/>
              <a:t>Convention.</a:t>
            </a:r>
            <a:r>
              <a:rPr lang="en-AU" sz="1700" dirty="0"/>
              <a:t> </a:t>
            </a:r>
            <a:r>
              <a:rPr lang="en-AU" sz="1700" dirty="0" smtClean="0"/>
              <a:t/>
            </a:r>
            <a:br>
              <a:rPr lang="en-AU" sz="1700" dirty="0" smtClean="0"/>
            </a:br>
            <a:endParaRPr lang="en-AU" sz="1700" dirty="0"/>
          </a:p>
          <a:p>
            <a:pPr>
              <a:buClr>
                <a:schemeClr val="accent3"/>
              </a:buClr>
              <a:buFont typeface="Arial" panose="020B0604020202020204" pitchFamily="34" charset="0"/>
              <a:buChar char="•"/>
            </a:pPr>
            <a:r>
              <a:rPr lang="en-AU" sz="1700" dirty="0"/>
              <a:t>Each year the government sets the number of visas that </a:t>
            </a:r>
            <a:r>
              <a:rPr lang="en-AU" sz="1700" dirty="0" smtClean="0"/>
              <a:t>may </a:t>
            </a:r>
            <a:r>
              <a:rPr lang="en-AU" sz="1700" dirty="0"/>
              <a:t>be </a:t>
            </a:r>
            <a:r>
              <a:rPr lang="en-AU" sz="1700" dirty="0" smtClean="0"/>
              <a:t/>
            </a:r>
            <a:br>
              <a:rPr lang="en-AU" sz="1700" dirty="0" smtClean="0"/>
            </a:br>
            <a:r>
              <a:rPr lang="en-AU" sz="1700" dirty="0" smtClean="0"/>
              <a:t>granted </a:t>
            </a:r>
            <a:r>
              <a:rPr lang="en-AU" sz="1700" dirty="0"/>
              <a:t>under the programme. </a:t>
            </a:r>
            <a:r>
              <a:rPr lang="en-AU" sz="1700" dirty="0" smtClean="0"/>
              <a:t/>
            </a:r>
            <a:br>
              <a:rPr lang="en-AU" sz="1700" dirty="0" smtClean="0"/>
            </a:br>
            <a:endParaRPr lang="en-AU" sz="1700" dirty="0" smtClean="0"/>
          </a:p>
          <a:p>
            <a:pPr>
              <a:buClr>
                <a:schemeClr val="accent3"/>
              </a:buClr>
              <a:buFont typeface="Arial" panose="020B0604020202020204" pitchFamily="34" charset="0"/>
              <a:buChar char="•"/>
            </a:pPr>
            <a:r>
              <a:rPr lang="en-AU" sz="1700" dirty="0" smtClean="0"/>
              <a:t>The 2014-15 </a:t>
            </a:r>
            <a:r>
              <a:rPr lang="en-AU" sz="1700" dirty="0"/>
              <a:t>programme </a:t>
            </a:r>
            <a:r>
              <a:rPr lang="en-AU" sz="1700" dirty="0" smtClean="0"/>
              <a:t>has </a:t>
            </a:r>
            <a:r>
              <a:rPr lang="en-AU" sz="1700" b="1" i="1" dirty="0"/>
              <a:t>13 750 </a:t>
            </a:r>
            <a:r>
              <a:rPr lang="en-AU" sz="1700" dirty="0"/>
              <a:t>places comprising: </a:t>
            </a:r>
          </a:p>
          <a:p>
            <a:pPr lvl="1">
              <a:buClr>
                <a:schemeClr val="accent3"/>
              </a:buClr>
              <a:buFont typeface="Arial" panose="020B0604020202020204" pitchFamily="34" charset="0"/>
              <a:buChar char="•"/>
            </a:pPr>
            <a:r>
              <a:rPr lang="en-AU" sz="1700" dirty="0" smtClean="0"/>
              <a:t>a </a:t>
            </a:r>
            <a:r>
              <a:rPr lang="en-AU" sz="1700" dirty="0"/>
              <a:t>minimum of 11 000 places offshore (including up to 1000 places for women at risk), and </a:t>
            </a:r>
          </a:p>
          <a:p>
            <a:pPr lvl="1">
              <a:buClr>
                <a:schemeClr val="accent3"/>
              </a:buClr>
              <a:buFont typeface="Arial" panose="020B0604020202020204" pitchFamily="34" charset="0"/>
              <a:buChar char="•"/>
            </a:pPr>
            <a:r>
              <a:rPr lang="en-AU" sz="1700" dirty="0" smtClean="0"/>
              <a:t>the </a:t>
            </a:r>
            <a:r>
              <a:rPr lang="en-AU" sz="1700" dirty="0"/>
              <a:t>balance of places for permanent Protection visas granted onshore</a:t>
            </a:r>
            <a:r>
              <a:rPr lang="en-AU" sz="1700" dirty="0" smtClean="0"/>
              <a:t>, </a:t>
            </a:r>
            <a:r>
              <a:rPr lang="en-AU" sz="1700" dirty="0"/>
              <a:t>for people who have arrived in Australia legally. </a:t>
            </a:r>
            <a:r>
              <a:rPr lang="en-AU" sz="1700" dirty="0" smtClean="0"/>
              <a:t/>
            </a:r>
            <a:br>
              <a:rPr lang="en-AU" sz="1700" dirty="0" smtClean="0"/>
            </a:br>
            <a:endParaRPr lang="en-AU" sz="1700" dirty="0" smtClean="0"/>
          </a:p>
          <a:p>
            <a:pPr>
              <a:buClr>
                <a:schemeClr val="accent3"/>
              </a:buClr>
              <a:buFont typeface="Arial" panose="020B0604020202020204" pitchFamily="34" charset="0"/>
              <a:buChar char="•"/>
            </a:pPr>
            <a:r>
              <a:rPr lang="en-AU" sz="1700" dirty="0"/>
              <a:t>In 2013–14, </a:t>
            </a:r>
            <a:r>
              <a:rPr lang="en-AU" sz="2000" b="1" dirty="0">
                <a:solidFill>
                  <a:schemeClr val="accent1"/>
                </a:solidFill>
              </a:rPr>
              <a:t>13 768 visas were granted </a:t>
            </a:r>
            <a:r>
              <a:rPr lang="en-AU" sz="1700" dirty="0"/>
              <a:t>under Australia’s Humanitarian </a:t>
            </a:r>
            <a:r>
              <a:rPr lang="en-AU" sz="1700" dirty="0" smtClean="0"/>
              <a:t>Program. </a:t>
            </a:r>
            <a:r>
              <a:rPr lang="en-AU" sz="1700" dirty="0"/>
              <a:t>Of these, </a:t>
            </a:r>
            <a:r>
              <a:rPr lang="en-AU" sz="1700" dirty="0" smtClean="0"/>
              <a:t>47.2% were </a:t>
            </a:r>
            <a:r>
              <a:rPr lang="en-AU" sz="1700" dirty="0"/>
              <a:t>Refugee visas and </a:t>
            </a:r>
            <a:r>
              <a:rPr lang="en-AU" sz="1700" dirty="0" smtClean="0"/>
              <a:t>32.8% were </a:t>
            </a:r>
            <a:r>
              <a:rPr lang="en-AU" sz="1700" dirty="0"/>
              <a:t>visas granted under the Special Humanitarian Program (SHP). The remaining </a:t>
            </a:r>
            <a:r>
              <a:rPr lang="en-AU" sz="1700" dirty="0" smtClean="0"/>
              <a:t>20% were </a:t>
            </a:r>
            <a:r>
              <a:rPr lang="en-AU" sz="1700" dirty="0"/>
              <a:t>Protection visas and other visas granted onshore. </a:t>
            </a:r>
            <a:endParaRPr lang="en-AU" sz="1700" dirty="0" smtClean="0"/>
          </a:p>
          <a:p>
            <a:pPr>
              <a:buClr>
                <a:schemeClr val="accent3"/>
              </a:buClr>
              <a:buFont typeface="Arial" panose="020B0604020202020204" pitchFamily="34" charset="0"/>
              <a:buChar char="•"/>
            </a:pPr>
            <a:endParaRPr lang="en-AU" sz="1700" dirty="0">
              <a:cs typeface="Calibri" pitchFamily="34" charset="0"/>
            </a:endParaRPr>
          </a:p>
        </p:txBody>
      </p:sp>
      <p:sp>
        <p:nvSpPr>
          <p:cNvPr id="13314" name="Title 1"/>
          <p:cNvSpPr>
            <a:spLocks noGrp="1"/>
          </p:cNvSpPr>
          <p:nvPr>
            <p:ph type="title"/>
          </p:nvPr>
        </p:nvSpPr>
        <p:spPr>
          <a:xfrm>
            <a:off x="395536" y="52611"/>
            <a:ext cx="8424936" cy="1000125"/>
          </a:xfrm>
        </p:spPr>
        <p:txBody>
          <a:bodyPr>
            <a:noAutofit/>
          </a:bodyPr>
          <a:lstStyle/>
          <a:p>
            <a:pPr algn="ctr" eaLnBrk="1" fontAlgn="auto" hangingPunct="1">
              <a:spcAft>
                <a:spcPts val="0"/>
              </a:spcAft>
              <a:defRPr/>
            </a:pPr>
            <a:r>
              <a:rPr lang="en-AU" sz="4400" dirty="0">
                <a:solidFill>
                  <a:schemeClr val="bg2">
                    <a:lumMod val="50000"/>
                  </a:schemeClr>
                </a:solidFill>
              </a:rPr>
              <a:t>Australia’s Humanitarian Program</a:t>
            </a:r>
          </a:p>
        </p:txBody>
      </p:sp>
      <p:sp>
        <p:nvSpPr>
          <p:cNvPr id="2" name="Rectangle 1"/>
          <p:cNvSpPr/>
          <p:nvPr/>
        </p:nvSpPr>
        <p:spPr>
          <a:xfrm rot="20843511">
            <a:off x="6470250" y="2439799"/>
            <a:ext cx="2287103" cy="738664"/>
          </a:xfrm>
          <a:prstGeom prst="rect">
            <a:avLst/>
          </a:prstGeom>
        </p:spPr>
        <p:txBody>
          <a:bodyPr wrap="square">
            <a:spAutoFit/>
          </a:bodyPr>
          <a:lstStyle/>
          <a:p>
            <a:pPr marL="0" indent="0" algn="r" eaLnBrk="1" fontAlgn="auto" hangingPunct="1">
              <a:spcBef>
                <a:spcPts val="580"/>
              </a:spcBef>
              <a:spcAft>
                <a:spcPts val="0"/>
              </a:spcAft>
              <a:buClr>
                <a:srgbClr val="00B050"/>
              </a:buClr>
              <a:buNone/>
              <a:defRPr/>
            </a:pPr>
            <a:r>
              <a:rPr lang="en-AU" sz="1400" b="1" i="1" dirty="0">
                <a:solidFill>
                  <a:schemeClr val="accent3"/>
                </a:solidFill>
                <a:latin typeface="Leelawadee" panose="020B0502040204020203" pitchFamily="34" charset="-34"/>
                <a:cs typeface="Leelawadee" panose="020B0502040204020203" pitchFamily="34" charset="-34"/>
              </a:rPr>
              <a:t>The composition of the humanitarian program is constantly </a:t>
            </a:r>
            <a:r>
              <a:rPr lang="en-AU" sz="1400" b="1" i="1" dirty="0" smtClean="0">
                <a:solidFill>
                  <a:schemeClr val="accent3"/>
                </a:solidFill>
                <a:latin typeface="Leelawadee" panose="020B0502040204020203" pitchFamily="34" charset="-34"/>
                <a:cs typeface="Leelawadee" panose="020B0502040204020203" pitchFamily="34" charset="-34"/>
              </a:rPr>
              <a:t>changing</a:t>
            </a:r>
            <a:endParaRPr lang="en-AU" sz="1400" b="1" i="1" dirty="0">
              <a:solidFill>
                <a:schemeClr val="accent3"/>
              </a:solidFill>
              <a:latin typeface="Leelawadee" panose="020B0502040204020203" pitchFamily="34" charset="-34"/>
              <a:cs typeface="Leelawadee" panose="020B0502040204020203" pitchFamily="34" charset="-34"/>
            </a:endParaRPr>
          </a:p>
        </p:txBody>
      </p:sp>
      <p:sp>
        <p:nvSpPr>
          <p:cNvPr id="4" name="Rectangle 3"/>
          <p:cNvSpPr/>
          <p:nvPr/>
        </p:nvSpPr>
        <p:spPr>
          <a:xfrm>
            <a:off x="4067944" y="6392361"/>
            <a:ext cx="4572000" cy="276999"/>
          </a:xfrm>
          <a:prstGeom prst="rect">
            <a:avLst/>
          </a:prstGeom>
        </p:spPr>
        <p:txBody>
          <a:bodyPr>
            <a:spAutoFit/>
          </a:bodyPr>
          <a:lstStyle/>
          <a:p>
            <a:pPr algn="r"/>
            <a:r>
              <a:rPr lang="en-AU" sz="1200" spc="-150" dirty="0" smtClean="0">
                <a:latin typeface="Calibri" panose="020F0502020204030204" pitchFamily="34" charset="0"/>
              </a:rPr>
              <a:t>(Australian </a:t>
            </a:r>
            <a:r>
              <a:rPr lang="en-AU" sz="1200" spc="-150" dirty="0">
                <a:latin typeface="Calibri" panose="020F0502020204030204" pitchFamily="34" charset="0"/>
              </a:rPr>
              <a:t>Government, Department of Immigration and Border </a:t>
            </a:r>
            <a:r>
              <a:rPr lang="en-AU" sz="1200" spc="-150" dirty="0" smtClean="0">
                <a:latin typeface="Calibri" panose="020F0502020204030204" pitchFamily="34" charset="0"/>
              </a:rPr>
              <a:t>Protection, 2015)</a:t>
            </a:r>
            <a:endParaRPr lang="en-AU" sz="1200" dirty="0">
              <a:latin typeface="Calibri" panose="020F0502020204030204" pitchFamily="34" charset="0"/>
            </a:endParaRPr>
          </a:p>
        </p:txBody>
      </p:sp>
      <p:pic>
        <p:nvPicPr>
          <p:cNvPr id="6" name="Picture 5" descr="G:\Admin\5. Forms, Templates &amp; Procedures\RAILS Logos Brochures\Logo 2011\Logos\colrail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6335477"/>
            <a:ext cx="1440160" cy="5225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1|36.1|0|0.5|0|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2">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12264</TotalTime>
  <Words>5592</Words>
  <Application>Microsoft Office PowerPoint</Application>
  <PresentationFormat>On-screen Show (4:3)</PresentationFormat>
  <Paragraphs>779</Paragraphs>
  <Slides>52</Slides>
  <Notes>47</Notes>
  <HiddenSlides>1</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Concourse</vt:lpstr>
      <vt:lpstr>QPASTT &amp; RAILS Queensland Program of Assistance to Survivors of Torture and Trauma and  Refugee and Immigration Legal Service</vt:lpstr>
      <vt:lpstr>Session  Outline</vt:lpstr>
      <vt:lpstr>QPASTT</vt:lpstr>
      <vt:lpstr>PowerPoint Presentation</vt:lpstr>
      <vt:lpstr>A Refugee Is…</vt:lpstr>
      <vt:lpstr>An Asylum Seeker Is…</vt:lpstr>
      <vt:lpstr>Migrants, Refugees And Asylum Seekers –  What’s The Difference?</vt:lpstr>
      <vt:lpstr>Worldwide Statistics </vt:lpstr>
      <vt:lpstr>Australia’s Humanitarian Program</vt:lpstr>
      <vt:lpstr>PowerPoint Presentation</vt:lpstr>
      <vt:lpstr>PowerPoint Presentation</vt:lpstr>
      <vt:lpstr>Two new  visas being introduced by the current government </vt:lpstr>
      <vt:lpstr>DVD Welcome to Kakuma  </vt:lpstr>
      <vt:lpstr>PowerPoint Presentation</vt:lpstr>
      <vt:lpstr>Torture - The Legal Definition</vt:lpstr>
      <vt:lpstr>Torture</vt:lpstr>
      <vt:lpstr>Trauma</vt:lpstr>
      <vt:lpstr>Traumatic Events Characteristic Of The Refugee Experience</vt:lpstr>
      <vt:lpstr>Trauma</vt:lpstr>
      <vt:lpstr>Complex Trauma</vt:lpstr>
      <vt:lpstr>PowerPoint Presentation</vt:lpstr>
      <vt:lpstr>Signs To Look For Cont These Can Be Observed Or Disclosed</vt:lpstr>
      <vt:lpstr>PowerPoint Presentation</vt:lpstr>
      <vt:lpstr> Key Issues Encountered With This Client Group </vt:lpstr>
      <vt:lpstr>Additional Challenges faced during settlement</vt:lpstr>
      <vt:lpstr>U-Curve Of Adjustment</vt:lpstr>
      <vt:lpstr>Impacts To Consider</vt:lpstr>
      <vt:lpstr>PowerPoint Presentation</vt:lpstr>
      <vt:lpstr>The Four Recovery Goals</vt:lpstr>
      <vt:lpstr>PowerPoint Presentation</vt:lpstr>
      <vt:lpstr> Strategies for Working with People From  Refugee Backgrounds </vt:lpstr>
      <vt:lpstr> Strategies for Working with Survivors of Torture and Trauma </vt:lpstr>
      <vt:lpstr>More Strategies …</vt:lpstr>
      <vt:lpstr>Incidental Counselling Skills</vt:lpstr>
      <vt:lpstr>Tips for Active Listening</vt:lpstr>
      <vt:lpstr>Managing Challenging Behaviours</vt:lpstr>
      <vt:lpstr>Managing Challenging Behaviours cont.</vt:lpstr>
      <vt:lpstr>The Incidental  Trauma Counsellor:  Respectful Responses to Disclosures of Trauma</vt:lpstr>
      <vt:lpstr>PowerPoint Presentation</vt:lpstr>
      <vt:lpstr>Grounding Principles</vt:lpstr>
      <vt:lpstr>Basic Grounding</vt:lpstr>
      <vt:lpstr>Burnout  and  Vicarious Trauma</vt:lpstr>
      <vt:lpstr>Risk  Factors  for Burnout  and  Vicarious Trauma</vt:lpstr>
      <vt:lpstr>Points to Remember:</vt:lpstr>
      <vt:lpstr>PowerPoint Presentation</vt:lpstr>
      <vt:lpstr>The following symptoms, where persistent, suggest the need for a referral: </vt:lpstr>
      <vt:lpstr>The following symptoms, where persistent, STRONGLY suggest the need for a referral:</vt:lpstr>
      <vt:lpstr>Referring to QPASTT</vt:lpstr>
      <vt:lpstr>PowerPoint Presentation</vt:lpstr>
      <vt:lpstr>PowerPoint Presentation</vt:lpstr>
      <vt:lpstr>Further Information</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 Worrall</dc:creator>
  <cp:lastModifiedBy>Cathy Baker</cp:lastModifiedBy>
  <cp:revision>630</cp:revision>
  <cp:lastPrinted>2015-05-26T06:22:10Z</cp:lastPrinted>
  <dcterms:created xsi:type="dcterms:W3CDTF">2009-10-14T04:54:53Z</dcterms:created>
  <dcterms:modified xsi:type="dcterms:W3CDTF">2015-06-24T23:56:44Z</dcterms:modified>
</cp:coreProperties>
</file>