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5" r:id="rId24"/>
    <p:sldId id="286" r:id="rId25"/>
    <p:sldId id="287" r:id="rId26"/>
    <p:sldId id="288" r:id="rId27"/>
    <p:sldId id="290" r:id="rId28"/>
    <p:sldId id="280" r:id="rId29"/>
    <p:sldId id="282" r:id="rId30"/>
    <p:sldId id="283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11" autoAdjust="0"/>
  </p:normalViewPr>
  <p:slideViewPr>
    <p:cSldViewPr>
      <p:cViewPr varScale="1">
        <p:scale>
          <a:sx n="68" d="100"/>
          <a:sy n="68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CABAE-54FF-4572-8D93-F01FDC008A66}" type="datetimeFigureOut">
              <a:rPr lang="en-AU" smtClean="0"/>
              <a:t>4/02/2016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F5A1-1FB7-4D1C-8D67-3ED29AC01F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4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02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13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77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916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65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429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326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272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41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95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97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97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955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140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39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498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013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6046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186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671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761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354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370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654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4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62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56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94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23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2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F5A1-1FB7-4D1C-8D67-3ED29AC01FF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71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hn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parry@quihn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hn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20000" cy="19050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Working with People </a:t>
            </a:r>
            <a:br>
              <a:rPr lang="en-US" b="1" dirty="0" smtClean="0"/>
            </a:br>
            <a:r>
              <a:rPr lang="en-US" b="1" dirty="0" smtClean="0"/>
              <a:t>Who Use Drugs </a:t>
            </a:r>
            <a:endParaRPr lang="en-A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23" y="685800"/>
            <a:ext cx="246477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3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6600" b="1" dirty="0" smtClean="0">
                <a:solidFill>
                  <a:srgbClr val="00B0F0"/>
                </a:solidFill>
              </a:rPr>
              <a:t>Depressants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en-US" dirty="0" smtClean="0"/>
              <a:t>Heroin / Cannabis / Alcohol / Morphine / Opioids / Benzodiazepines / Fentanyl / Methadone </a:t>
            </a:r>
          </a:p>
          <a:p>
            <a:pPr marL="36576" indent="0">
              <a:buNone/>
            </a:pPr>
            <a:r>
              <a:rPr lang="en-US" dirty="0" smtClean="0"/>
              <a:t>  </a:t>
            </a:r>
            <a:endParaRPr lang="en-AU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Euphoria </a:t>
            </a:r>
            <a:r>
              <a:rPr lang="en-US" sz="2400" dirty="0"/>
              <a:t>&amp; wellbeing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AU" sz="2400" dirty="0"/>
              <a:t>Warm flushed </a:t>
            </a:r>
            <a:r>
              <a:rPr lang="en-AU" sz="2400" dirty="0" smtClean="0"/>
              <a:t>skin ‘sweating’               </a:t>
            </a:r>
            <a:endParaRPr lang="en-A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Slowed breathing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Nausea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Relief from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Constricted pupils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Possible dependence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Small ‘pinned’ pupils </a:t>
            </a:r>
          </a:p>
          <a:p>
            <a:pPr marL="36576" indent="0">
              <a:buNone/>
            </a:pPr>
            <a:r>
              <a:rPr lang="en-US" sz="2400" dirty="0" smtClean="0"/>
              <a:t> 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058956" y="3009941"/>
            <a:ext cx="4123185" cy="298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43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Volatile substances – Inhalants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Solvents: </a:t>
            </a:r>
            <a:r>
              <a:rPr lang="en-US" sz="2600" dirty="0" smtClean="0"/>
              <a:t>Petrol / spray paint / glue / cleaning products </a:t>
            </a:r>
          </a:p>
          <a:p>
            <a:pPr marL="36576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Aerosols: </a:t>
            </a:r>
            <a:r>
              <a:rPr lang="en-US" sz="2600" dirty="0" smtClean="0"/>
              <a:t>Deodorant / hairspray </a:t>
            </a:r>
          </a:p>
          <a:p>
            <a:pPr marL="36576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Gases: </a:t>
            </a:r>
            <a:r>
              <a:rPr lang="en-US" sz="2600" dirty="0"/>
              <a:t>B</a:t>
            </a:r>
            <a:r>
              <a:rPr lang="en-US" sz="2600" dirty="0" smtClean="0"/>
              <a:t>utane (lighter fluid) nitrous oxide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Dazed, Dizzy, Disoriented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Feelings of exhilaration	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Nervous irritated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Red glassy eyes 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Excitement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Mood changes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Disconnectedness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Nausea and diarrhea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Hallucinations </a:t>
            </a:r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4102"/>
            <a:ext cx="3771900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b="1" dirty="0" smtClean="0">
                <a:solidFill>
                  <a:srgbClr val="00B0F0"/>
                </a:solidFill>
              </a:rPr>
              <a:t>Hallucinogens </a:t>
            </a:r>
            <a:endParaRPr lang="en-AU" sz="6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36576" indent="0">
              <a:buNone/>
            </a:pPr>
            <a:r>
              <a:rPr lang="en-US" sz="5100" dirty="0"/>
              <a:t>LSD (</a:t>
            </a:r>
            <a:r>
              <a:rPr lang="en-US" sz="5100" dirty="0" smtClean="0"/>
              <a:t>acid) / Magic mushrooms / Datura</a:t>
            </a:r>
            <a:endParaRPr lang="en-US" sz="5100" dirty="0"/>
          </a:p>
          <a:p>
            <a:pPr marL="36576" indent="0">
              <a:buNone/>
            </a:pPr>
            <a:r>
              <a:rPr lang="en-US" sz="5100" dirty="0" smtClean="0"/>
              <a:t>Ketamine / PCP / Khat</a:t>
            </a:r>
          </a:p>
          <a:p>
            <a:pPr marL="36576" indent="0">
              <a:buNone/>
            </a:pPr>
            <a:endParaRPr lang="en-AU" sz="2800" dirty="0" smtClean="0"/>
          </a:p>
          <a:p>
            <a:pPr marL="36576" indent="0">
              <a:buNone/>
            </a:pPr>
            <a:endParaRPr lang="en-AU" sz="2800" dirty="0"/>
          </a:p>
          <a:p>
            <a:pPr marL="36576" indent="0">
              <a:buNone/>
            </a:pPr>
            <a:r>
              <a:rPr lang="en-AU" sz="4500" dirty="0" smtClean="0">
                <a:solidFill>
                  <a:srgbClr val="00B0F0"/>
                </a:solidFill>
              </a:rPr>
              <a:t>LSD: </a:t>
            </a:r>
            <a:r>
              <a:rPr lang="en-AU" sz="4500" dirty="0" smtClean="0"/>
              <a:t>Acid</a:t>
            </a:r>
            <a:r>
              <a:rPr lang="en-AU" sz="4500" dirty="0"/>
              <a:t>, Trips, Tabs, T’s, Micro </a:t>
            </a:r>
            <a:r>
              <a:rPr lang="en-AU" sz="4500" dirty="0" smtClean="0"/>
              <a:t>dots</a:t>
            </a:r>
          </a:p>
          <a:p>
            <a:pPr marL="36576" indent="0">
              <a:buNone/>
            </a:pPr>
            <a:r>
              <a:rPr lang="en-US" sz="4500" dirty="0" smtClean="0">
                <a:solidFill>
                  <a:srgbClr val="00B0F0"/>
                </a:solidFill>
              </a:rPr>
              <a:t>Ketamine</a:t>
            </a:r>
            <a:r>
              <a:rPr lang="en-US" sz="4500" dirty="0" smtClean="0"/>
              <a:t>: Special </a:t>
            </a:r>
            <a:r>
              <a:rPr lang="en-US" sz="4500" dirty="0"/>
              <a:t>k, K, </a:t>
            </a:r>
            <a:r>
              <a:rPr lang="en-US" sz="4500" dirty="0" err="1"/>
              <a:t>ket</a:t>
            </a:r>
            <a:endParaRPr lang="en-US" sz="4500" dirty="0"/>
          </a:p>
          <a:p>
            <a:pPr marL="36576" indent="0">
              <a:buNone/>
            </a:pPr>
            <a:r>
              <a:rPr lang="en-US" sz="4500" dirty="0" smtClean="0">
                <a:solidFill>
                  <a:srgbClr val="00B0F0"/>
                </a:solidFill>
              </a:rPr>
              <a:t>PCP: </a:t>
            </a:r>
            <a:r>
              <a:rPr lang="en-US" sz="4500" dirty="0" smtClean="0"/>
              <a:t>Angel </a:t>
            </a:r>
            <a:r>
              <a:rPr lang="en-US" sz="4500" dirty="0"/>
              <a:t>dust, dust blunt</a:t>
            </a:r>
          </a:p>
          <a:p>
            <a:pPr marL="36576" indent="0">
              <a:buNone/>
            </a:pPr>
            <a:endParaRPr lang="en-AU" sz="4400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/>
              <a:t>Increased activity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/>
              <a:t>Feelings of euphoria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/>
              <a:t>Sweating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/>
              <a:t>Distorted senses and </a:t>
            </a:r>
            <a:r>
              <a:rPr lang="en-US" sz="5000" dirty="0" smtClean="0"/>
              <a:t>hallucinations / Panic &amp; paranoia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/>
              <a:t>Delusions</a:t>
            </a:r>
            <a:endParaRPr lang="en-US" sz="5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/>
              <a:t>Nausea / Rapid </a:t>
            </a:r>
            <a:r>
              <a:rPr lang="en-US" sz="5000" dirty="0"/>
              <a:t>heart beat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000" dirty="0" smtClean="0"/>
              <a:t>Altered perception Intense thoughts Dizziness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900" dirty="0" smtClean="0"/>
              <a:t>Numbness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900" dirty="0" smtClean="0"/>
              <a:t>Feeling </a:t>
            </a:r>
            <a:r>
              <a:rPr lang="en-US" sz="4900" dirty="0"/>
              <a:t>of bliss</a:t>
            </a:r>
          </a:p>
          <a:p>
            <a:pPr>
              <a:buFont typeface="Wingdings" panose="05000000000000000000" pitchFamily="2" charset="2"/>
              <a:buChar char="v"/>
            </a:pPr>
            <a:endParaRPr lang="en-AU" sz="5000" dirty="0"/>
          </a:p>
          <a:p>
            <a:endParaRPr lang="en-AU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61772"/>
            <a:ext cx="1515278" cy="18388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64970"/>
            <a:ext cx="3096344" cy="241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71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Novel Psychoactive Substances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AU" sz="2400" dirty="0"/>
              <a:t>The 3 most common types of NPS are known as</a:t>
            </a:r>
            <a:r>
              <a:rPr lang="en-AU" sz="2400" dirty="0" smtClean="0"/>
              <a:t>:</a:t>
            </a:r>
          </a:p>
          <a:p>
            <a:pPr marL="36576" indent="0">
              <a:buNone/>
            </a:pPr>
            <a:endParaRPr lang="en-AU" sz="2400" dirty="0"/>
          </a:p>
          <a:p>
            <a:pPr lvl="1"/>
            <a:r>
              <a:rPr lang="en-AU" sz="2400" dirty="0"/>
              <a:t>Herbal highs or party pills </a:t>
            </a:r>
          </a:p>
          <a:p>
            <a:pPr lvl="1"/>
            <a:r>
              <a:rPr lang="en-AU" sz="2400" dirty="0"/>
              <a:t>Synthetic cannabis </a:t>
            </a:r>
          </a:p>
          <a:p>
            <a:pPr lvl="1"/>
            <a:r>
              <a:rPr lang="en-AU" sz="2400" dirty="0"/>
              <a:t>Research chemicals and drug analogues </a:t>
            </a:r>
            <a:endParaRPr lang="en-AU" sz="2400" dirty="0" smtClean="0"/>
          </a:p>
          <a:p>
            <a:pPr marL="448056" lvl="1" indent="0">
              <a:buNone/>
            </a:pPr>
            <a:endParaRPr lang="en-AU" sz="2400" dirty="0" smtClean="0"/>
          </a:p>
          <a:p>
            <a:pPr marL="448056" lvl="1" indent="0">
              <a:buNone/>
            </a:pPr>
            <a:r>
              <a:rPr lang="en-AU" sz="2400" dirty="0" smtClean="0"/>
              <a:t>-- </a:t>
            </a:r>
            <a:r>
              <a:rPr lang="en-US" sz="2000" dirty="0" smtClean="0"/>
              <a:t>Recently made illegal </a:t>
            </a:r>
          </a:p>
          <a:p>
            <a:pPr marL="448056" lvl="1" indent="0">
              <a:buNone/>
            </a:pPr>
            <a:r>
              <a:rPr lang="en-US" sz="2000" dirty="0" smtClean="0"/>
              <a:t>-- Usually purchased online</a:t>
            </a:r>
            <a:endParaRPr lang="en-US" sz="2000" dirty="0"/>
          </a:p>
          <a:p>
            <a:pPr marL="448056" lvl="1" indent="0">
              <a:buNone/>
            </a:pPr>
            <a:r>
              <a:rPr lang="en-US" sz="2000" dirty="0" smtClean="0"/>
              <a:t>-- Mimic effects of illicit drugs </a:t>
            </a:r>
          </a:p>
          <a:p>
            <a:pPr marL="448056" lvl="1" indent="0">
              <a:buNone/>
            </a:pPr>
            <a:r>
              <a:rPr lang="en-US" sz="2000" dirty="0" smtClean="0"/>
              <a:t>    (cannabis, LSD cocaine </a:t>
            </a:r>
            <a:r>
              <a:rPr lang="en-US" sz="2000" dirty="0" err="1" smtClean="0"/>
              <a:t>etc</a:t>
            </a:r>
            <a:r>
              <a:rPr lang="en-US" sz="2000" dirty="0" smtClean="0"/>
              <a:t>) </a:t>
            </a:r>
            <a:endParaRPr lang="en-AU" sz="2000" dirty="0"/>
          </a:p>
          <a:p>
            <a:pPr marL="36576" indent="0">
              <a:buNone/>
            </a:pPr>
            <a:endParaRPr lang="en-US" sz="2000" dirty="0" smtClean="0"/>
          </a:p>
          <a:p>
            <a:pPr marL="36576" indent="0">
              <a:buNone/>
            </a:pPr>
            <a:r>
              <a:rPr lang="en-US" sz="2000" dirty="0" smtClean="0"/>
              <a:t>101 new NPS’s reported in 2014 alone </a:t>
            </a:r>
            <a:endParaRPr lang="en-AU" sz="2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14800"/>
            <a:ext cx="3248415" cy="227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53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Performance &amp; Image Enhancing Drugs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marL="36576" indent="0">
              <a:buNone/>
            </a:pPr>
            <a:r>
              <a:rPr lang="en-AU" sz="2000" dirty="0"/>
              <a:t>Performance and image enhancing drugs (PIEDs) are substances taken by people with the intention of improving their physical appearance and to enhance their sporting performance. 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Steroids </a:t>
            </a:r>
            <a:r>
              <a:rPr lang="en-US" sz="2000" dirty="0" smtClean="0"/>
              <a:t>– synthetic hormones esp. testosterone</a:t>
            </a:r>
          </a:p>
          <a:p>
            <a:pPr marL="36576" indent="0">
              <a:buNone/>
            </a:pPr>
            <a:r>
              <a:rPr lang="en-US" sz="2000" dirty="0" smtClean="0"/>
              <a:t>Imitate male sex hormones</a:t>
            </a:r>
          </a:p>
          <a:p>
            <a:pPr marL="36576" indent="0">
              <a:buNone/>
            </a:pPr>
            <a:endParaRPr lang="en-US" sz="2000" dirty="0" smtClean="0">
              <a:solidFill>
                <a:srgbClr val="00B0F0"/>
              </a:solidFill>
            </a:endParaRPr>
          </a:p>
          <a:p>
            <a:pPr marL="36576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Peptides</a:t>
            </a:r>
            <a:r>
              <a:rPr lang="en-US" sz="2000" dirty="0" smtClean="0"/>
              <a:t> -  stimulate human growth hormone </a:t>
            </a:r>
          </a:p>
          <a:p>
            <a:pPr marL="36576" indent="0">
              <a:buNone/>
            </a:pPr>
            <a:r>
              <a:rPr lang="en-US" sz="2000" dirty="0" smtClean="0"/>
              <a:t> Muscle &amp; bone growth &amp; repair 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70946"/>
            <a:ext cx="4138735" cy="19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Purchasing drugs 101 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/>
          <a:lstStyle/>
          <a:p>
            <a:pPr marL="36576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Ice/crystal   </a:t>
            </a:r>
            <a:r>
              <a:rPr lang="en-US" sz="2000" dirty="0"/>
              <a:t>$100 point</a:t>
            </a:r>
          </a:p>
          <a:p>
            <a:pPr marL="36576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Speed  </a:t>
            </a:r>
            <a:r>
              <a:rPr lang="en-US" sz="2000" dirty="0" smtClean="0"/>
              <a:t>$50 </a:t>
            </a:r>
            <a:r>
              <a:rPr lang="en-US" sz="2000" dirty="0"/>
              <a:t>point</a:t>
            </a:r>
            <a:endParaRPr lang="en-AU" sz="2000" dirty="0"/>
          </a:p>
          <a:p>
            <a:pPr marL="36576" indent="0">
              <a:buNone/>
            </a:pPr>
            <a:r>
              <a:rPr lang="en-US" sz="2000" dirty="0" smtClean="0"/>
              <a:t>(Wiz, Up town, Fast, Skates, </a:t>
            </a:r>
          </a:p>
          <a:p>
            <a:pPr marL="36576" indent="0">
              <a:buNone/>
            </a:pPr>
            <a:r>
              <a:rPr lang="en-US" sz="2000" dirty="0" smtClean="0"/>
              <a:t>Meth, Tina)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57042"/>
            <a:ext cx="2301606" cy="16437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5830" y="1623834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Heroin</a:t>
            </a:r>
            <a:r>
              <a:rPr lang="en-US" sz="2000" dirty="0"/>
              <a:t>  $100 per quarter gram</a:t>
            </a:r>
          </a:p>
          <a:p>
            <a:r>
              <a:rPr lang="en-US" sz="2000" dirty="0">
                <a:solidFill>
                  <a:srgbClr val="00B0F0"/>
                </a:solidFill>
              </a:rPr>
              <a:t>Morphine </a:t>
            </a:r>
            <a:r>
              <a:rPr lang="en-US" sz="2000" dirty="0" smtClean="0">
                <a:solidFill>
                  <a:srgbClr val="00B0F0"/>
                </a:solidFill>
              </a:rPr>
              <a:t>tabs </a:t>
            </a:r>
            <a:r>
              <a:rPr lang="en-US" sz="2000" dirty="0" smtClean="0"/>
              <a:t>$50 </a:t>
            </a:r>
            <a:r>
              <a:rPr lang="en-US" sz="2000" dirty="0"/>
              <a:t>to </a:t>
            </a:r>
            <a:r>
              <a:rPr lang="en-US" sz="2000" dirty="0" smtClean="0"/>
              <a:t>$100 100mg</a:t>
            </a:r>
          </a:p>
          <a:p>
            <a:r>
              <a:rPr lang="en-US" sz="2000" dirty="0" smtClean="0"/>
              <a:t>(H, Gear, Downtown, Harry, Slow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05150"/>
            <a:ext cx="2085484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hero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80384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se1.mm.bing.net/th?&amp;id=OIP.M65589d67a8c1ab43a71cb78a0b2a37e5H0&amp;w=199&amp;h=147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105150"/>
            <a:ext cx="28670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Purchasing drugs 101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Ecstasy / MDMA  </a:t>
            </a:r>
          </a:p>
          <a:p>
            <a:pPr marL="36576" indent="0">
              <a:buNone/>
            </a:pPr>
            <a:r>
              <a:rPr lang="en-US" sz="2400" dirty="0" smtClean="0"/>
              <a:t>$25-40 tab/point</a:t>
            </a:r>
          </a:p>
          <a:p>
            <a:pPr marL="36576" indent="0">
              <a:buNone/>
            </a:pPr>
            <a:r>
              <a:rPr lang="en-US" sz="2400" dirty="0" smtClean="0"/>
              <a:t>(Eckies</a:t>
            </a:r>
            <a:r>
              <a:rPr lang="en-US" sz="2400" dirty="0"/>
              <a:t>, e, molly, </a:t>
            </a:r>
            <a:r>
              <a:rPr lang="en-US" sz="2400" dirty="0" smtClean="0"/>
              <a:t>bikkies)</a:t>
            </a:r>
          </a:p>
          <a:p>
            <a:pPr marL="36576" indent="0">
              <a:buNone/>
            </a:pPr>
            <a:endParaRPr lang="en-US" sz="2400" dirty="0"/>
          </a:p>
          <a:p>
            <a:pPr marL="36576" indent="0">
              <a:buNone/>
            </a:pPr>
            <a:endParaRPr lang="en-US" sz="2400" dirty="0" smtClean="0"/>
          </a:p>
          <a:p>
            <a:pPr marL="36576" indent="0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Cocaine</a:t>
            </a:r>
          </a:p>
          <a:p>
            <a:pPr marL="36576" indent="0">
              <a:buNone/>
            </a:pPr>
            <a:r>
              <a:rPr lang="en-US" sz="2400" dirty="0" smtClean="0"/>
              <a:t>$100 quarter gram</a:t>
            </a:r>
          </a:p>
          <a:p>
            <a:pPr marL="36576" indent="0">
              <a:buNone/>
            </a:pPr>
            <a:r>
              <a:rPr lang="en-US" sz="2400" dirty="0" smtClean="0"/>
              <a:t>(Coke, Fast, Charlie, Crack, Blow)</a:t>
            </a:r>
            <a:endParaRPr lang="en-US" sz="2400" dirty="0"/>
          </a:p>
          <a:p>
            <a:pPr marL="36576" indent="0">
              <a:buNone/>
            </a:pPr>
            <a:endParaRPr lang="en-AU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98599"/>
            <a:ext cx="2552702" cy="17018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679951"/>
            <a:ext cx="2552701" cy="21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rgbClr val="00B0F0"/>
                </a:solidFill>
              </a:rPr>
              <a:t>Opiate Treatments </a:t>
            </a:r>
            <a:endParaRPr lang="en-AU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 smtClean="0"/>
              <a:t>QLD </a:t>
            </a:r>
            <a:r>
              <a:rPr lang="en-AU" dirty="0"/>
              <a:t>Opiate Treatment Program</a:t>
            </a:r>
          </a:p>
          <a:p>
            <a:r>
              <a:rPr lang="en-AU" dirty="0"/>
              <a:t>State and National Guidelines</a:t>
            </a:r>
          </a:p>
          <a:p>
            <a:r>
              <a:rPr lang="en-AU" dirty="0"/>
              <a:t>Effective and safe</a:t>
            </a:r>
          </a:p>
          <a:p>
            <a:r>
              <a:rPr lang="en-AU" dirty="0"/>
              <a:t>Available for opiate dependence</a:t>
            </a:r>
          </a:p>
          <a:p>
            <a:r>
              <a:rPr lang="en-AU" dirty="0"/>
              <a:t>No medication assisted treatment for other illicit substances in QLD</a:t>
            </a:r>
          </a:p>
          <a:p>
            <a:r>
              <a:rPr lang="en-AU" dirty="0"/>
              <a:t>Schedule 8 controlled medications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18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Medications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Methadone / </a:t>
            </a:r>
            <a:r>
              <a:rPr lang="en-AU" dirty="0" err="1"/>
              <a:t>Biodone</a:t>
            </a:r>
            <a:endParaRPr lang="en-AU" dirty="0"/>
          </a:p>
          <a:p>
            <a:endParaRPr lang="en-AU" dirty="0"/>
          </a:p>
          <a:p>
            <a:r>
              <a:rPr lang="en-AU" dirty="0"/>
              <a:t>Buprenorphine  (</a:t>
            </a:r>
            <a:r>
              <a:rPr lang="en-AU" dirty="0" err="1"/>
              <a:t>Subutex</a:t>
            </a:r>
            <a:r>
              <a:rPr lang="en-AU" dirty="0"/>
              <a:t>)</a:t>
            </a:r>
          </a:p>
          <a:p>
            <a:endParaRPr lang="en-AU" dirty="0"/>
          </a:p>
          <a:p>
            <a:r>
              <a:rPr lang="en-AU" dirty="0"/>
              <a:t>Buprenorphine / Naloxone  (Suboxone)</a:t>
            </a:r>
          </a:p>
          <a:p>
            <a:endParaRPr lang="en-AU" dirty="0"/>
          </a:p>
          <a:p>
            <a:r>
              <a:rPr lang="en-AU" dirty="0"/>
              <a:t>Physeptone  </a:t>
            </a:r>
          </a:p>
          <a:p>
            <a:endParaRPr lang="en-AU" dirty="0"/>
          </a:p>
          <a:p>
            <a:r>
              <a:rPr lang="en-AU" dirty="0"/>
              <a:t>Naltrexone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81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b="1" dirty="0" smtClean="0">
                <a:solidFill>
                  <a:srgbClr val="00B0F0"/>
                </a:solidFill>
              </a:rPr>
              <a:t>Methadone</a:t>
            </a:r>
            <a:endParaRPr lang="en-AU" sz="6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r>
              <a:rPr lang="en-AU" sz="2800" dirty="0"/>
              <a:t>Used as opiate treatment since 1970’s</a:t>
            </a:r>
          </a:p>
          <a:p>
            <a:r>
              <a:rPr lang="en-AU" sz="2800" dirty="0"/>
              <a:t>Either Methadone Syrup or </a:t>
            </a:r>
            <a:r>
              <a:rPr lang="en-AU" sz="2800" dirty="0" err="1"/>
              <a:t>Biodone</a:t>
            </a:r>
            <a:r>
              <a:rPr lang="en-AU" sz="2800" dirty="0"/>
              <a:t> Forte</a:t>
            </a:r>
          </a:p>
          <a:p>
            <a:r>
              <a:rPr lang="en-AU" sz="2800" dirty="0"/>
              <a:t>Liquid form</a:t>
            </a:r>
          </a:p>
          <a:p>
            <a:r>
              <a:rPr lang="en-AU" sz="2800" dirty="0"/>
              <a:t>Taken orally</a:t>
            </a:r>
          </a:p>
          <a:p>
            <a:r>
              <a:rPr lang="en-AU" sz="2800" dirty="0"/>
              <a:t>Every 24 hours</a:t>
            </a:r>
          </a:p>
          <a:p>
            <a:r>
              <a:rPr lang="en-AU" sz="2800" dirty="0"/>
              <a:t>Some tablet form available- </a:t>
            </a:r>
            <a:r>
              <a:rPr lang="en-AU" sz="2800" dirty="0" err="1"/>
              <a:t>Pyseptone</a:t>
            </a:r>
            <a:endParaRPr lang="en-AU" sz="2800" dirty="0"/>
          </a:p>
          <a:p>
            <a:r>
              <a:rPr lang="en-AU" sz="2800" dirty="0"/>
              <a:t>Full opiate</a:t>
            </a:r>
          </a:p>
          <a:p>
            <a:r>
              <a:rPr lang="en-AU" sz="2800" dirty="0"/>
              <a:t>Done, juice, petrol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01" y="4670007"/>
            <a:ext cx="2010599" cy="21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70007"/>
            <a:ext cx="2219325" cy="21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62200"/>
            <a:ext cx="1890300" cy="155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81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QuIHN’s Mission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AU" dirty="0"/>
          </a:p>
          <a:p>
            <a:pPr marL="36576" indent="0" algn="r">
              <a:buNone/>
            </a:pPr>
            <a:r>
              <a:rPr lang="en-AU" sz="3200" dirty="0" smtClean="0"/>
              <a:t>Our </a:t>
            </a:r>
            <a:r>
              <a:rPr lang="en-AU" sz="3200" dirty="0"/>
              <a:t>mission is to provide innovative </a:t>
            </a:r>
            <a:r>
              <a:rPr lang="en-AU" sz="3200" dirty="0" smtClean="0"/>
              <a:t>health services </a:t>
            </a:r>
            <a:r>
              <a:rPr lang="en-AU" sz="3200" dirty="0"/>
              <a:t>addressing a range of drug related issues to illicit drug users and the wider community throughout Queensland.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68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9206" cy="1143000"/>
          </a:xfrm>
        </p:spPr>
        <p:txBody>
          <a:bodyPr>
            <a:noAutofit/>
          </a:bodyPr>
          <a:lstStyle/>
          <a:p>
            <a:pPr algn="r"/>
            <a:r>
              <a:rPr lang="en-US" sz="7200" b="1" dirty="0" smtClean="0">
                <a:solidFill>
                  <a:srgbClr val="00B0F0"/>
                </a:solidFill>
              </a:rPr>
              <a:t>Buprenorphine</a:t>
            </a:r>
            <a:endParaRPr lang="en-AU" sz="7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AU" dirty="0" err="1"/>
              <a:t>Subutex</a:t>
            </a:r>
            <a:r>
              <a:rPr lang="en-AU" dirty="0"/>
              <a:t> - Buprenorphine -  since 2001</a:t>
            </a:r>
          </a:p>
          <a:p>
            <a:r>
              <a:rPr lang="en-AU" dirty="0"/>
              <a:t>Suboxone – Buprenorphine &amp; Naloxone  -since 2006</a:t>
            </a:r>
          </a:p>
          <a:p>
            <a:r>
              <a:rPr lang="en-AU" dirty="0"/>
              <a:t> Partial opiate</a:t>
            </a:r>
          </a:p>
          <a:p>
            <a:r>
              <a:rPr lang="en-AU" dirty="0"/>
              <a:t>Can be taken every 2</a:t>
            </a:r>
            <a:r>
              <a:rPr lang="en-AU" baseline="30000" dirty="0"/>
              <a:t>nd</a:t>
            </a:r>
            <a:r>
              <a:rPr lang="en-AU" dirty="0"/>
              <a:t> or 3</a:t>
            </a:r>
            <a:r>
              <a:rPr lang="en-AU" baseline="30000" dirty="0"/>
              <a:t>rd</a:t>
            </a:r>
            <a:r>
              <a:rPr lang="en-AU" dirty="0"/>
              <a:t>  day</a:t>
            </a:r>
          </a:p>
          <a:p>
            <a:r>
              <a:rPr lang="en-AU" dirty="0"/>
              <a:t>Double and triple dosing</a:t>
            </a:r>
          </a:p>
          <a:p>
            <a:r>
              <a:rPr lang="en-AU" dirty="0"/>
              <a:t>Tablet or strip form</a:t>
            </a:r>
          </a:p>
          <a:p>
            <a:r>
              <a:rPr lang="en-AU" dirty="0"/>
              <a:t>Taken sublingually</a:t>
            </a:r>
          </a:p>
          <a:p>
            <a:r>
              <a:rPr lang="en-AU" dirty="0" err="1"/>
              <a:t>Bupe</a:t>
            </a:r>
            <a:r>
              <a:rPr lang="en-AU" dirty="0"/>
              <a:t>, </a:t>
            </a:r>
            <a:r>
              <a:rPr lang="en-AU" dirty="0" err="1"/>
              <a:t>Subby</a:t>
            </a:r>
            <a:r>
              <a:rPr lang="en-AU" dirty="0"/>
              <a:t> </a:t>
            </a:r>
          </a:p>
          <a:p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522406" cy="201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26" y="2819400"/>
            <a:ext cx="2273351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7200" b="1" dirty="0" smtClean="0">
                <a:solidFill>
                  <a:srgbClr val="00B0F0"/>
                </a:solidFill>
              </a:rPr>
              <a:t>Naltrexone</a:t>
            </a:r>
            <a:endParaRPr lang="en-AU" sz="7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AU" dirty="0"/>
              <a:t>Not fully approved by the FDA for opiate treatment</a:t>
            </a:r>
          </a:p>
          <a:p>
            <a:r>
              <a:rPr lang="en-AU" dirty="0"/>
              <a:t>Implant</a:t>
            </a:r>
          </a:p>
          <a:p>
            <a:r>
              <a:rPr lang="en-AU" dirty="0"/>
              <a:t>Very costly</a:t>
            </a:r>
          </a:p>
          <a:p>
            <a:r>
              <a:rPr lang="en-AU" dirty="0"/>
              <a:t>Risks associated with reduced tolerance, overdose, and other drug use</a:t>
            </a:r>
          </a:p>
          <a:p>
            <a:r>
              <a:rPr lang="en-AU" dirty="0"/>
              <a:t>Not overly common</a:t>
            </a:r>
          </a:p>
          <a:p>
            <a:r>
              <a:rPr lang="en-AU" dirty="0"/>
              <a:t>Has resulted in deaths and coroners inquiries </a:t>
            </a:r>
          </a:p>
          <a:p>
            <a:r>
              <a:rPr lang="en-AU" dirty="0"/>
              <a:t>Successful for alcohol dependence (tablets) </a:t>
            </a:r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17669"/>
            <a:ext cx="2862262" cy="150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8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b="1" dirty="0" smtClean="0">
                <a:solidFill>
                  <a:srgbClr val="00B0F0"/>
                </a:solidFill>
              </a:rPr>
              <a:t>Benefits of OST</a:t>
            </a:r>
            <a:endParaRPr lang="en-AU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/>
          </a:bodyPr>
          <a:lstStyle/>
          <a:p>
            <a:r>
              <a:rPr lang="en-AU" sz="2000" dirty="0"/>
              <a:t>Reduction in deaths (all-cause mortality but especially drug overdose)</a:t>
            </a:r>
          </a:p>
          <a:p>
            <a:r>
              <a:rPr lang="en-AU" sz="2000" dirty="0"/>
              <a:t>Reduction in morbidity </a:t>
            </a:r>
            <a:r>
              <a:rPr lang="en-AU" sz="2000" dirty="0" smtClean="0"/>
              <a:t>(HIV</a:t>
            </a:r>
            <a:r>
              <a:rPr lang="en-AU" sz="2000" dirty="0"/>
              <a:t>, hepatitis B, hepatitis C, </a:t>
            </a:r>
            <a:r>
              <a:rPr lang="en-AU" sz="2000" dirty="0" smtClean="0"/>
              <a:t>bacterial </a:t>
            </a:r>
            <a:r>
              <a:rPr lang="en-AU" sz="2000" dirty="0"/>
              <a:t>infections </a:t>
            </a:r>
            <a:r>
              <a:rPr lang="en-AU" sz="2000" dirty="0" smtClean="0"/>
              <a:t>abscesses,, endocarditis, reduction </a:t>
            </a:r>
            <a:r>
              <a:rPr lang="en-AU" sz="2000" dirty="0"/>
              <a:t>in non-fatal </a:t>
            </a:r>
            <a:r>
              <a:rPr lang="en-AU" sz="2000" dirty="0" smtClean="0"/>
              <a:t>overdoses</a:t>
            </a:r>
            <a:endParaRPr lang="en-AU" sz="2000" dirty="0"/>
          </a:p>
          <a:p>
            <a:r>
              <a:rPr lang="en-AU" sz="2000" dirty="0"/>
              <a:t>Improvement in mental health</a:t>
            </a:r>
          </a:p>
          <a:p>
            <a:r>
              <a:rPr lang="en-AU" sz="1900" dirty="0"/>
              <a:t>Improved relationships and parenting</a:t>
            </a:r>
          </a:p>
          <a:p>
            <a:r>
              <a:rPr lang="en-AU" sz="1900" dirty="0"/>
              <a:t>Reduction in crime</a:t>
            </a:r>
          </a:p>
          <a:p>
            <a:r>
              <a:rPr lang="en-AU" sz="1900" dirty="0"/>
              <a:t>Increased employment</a:t>
            </a:r>
          </a:p>
          <a:p>
            <a:r>
              <a:rPr lang="en-AU" sz="1900" dirty="0"/>
              <a:t>Improved residential status (i.e. less homelessness)</a:t>
            </a:r>
          </a:p>
          <a:p>
            <a:r>
              <a:rPr lang="en-AU" sz="1900" dirty="0"/>
              <a:t>Increased education and training</a:t>
            </a:r>
          </a:p>
          <a:p>
            <a:r>
              <a:rPr lang="en-AU" sz="1900" dirty="0"/>
              <a:t>Reduction in drug use (all sorts)</a:t>
            </a:r>
          </a:p>
          <a:p>
            <a:r>
              <a:rPr lang="en-AU" sz="1900" dirty="0"/>
              <a:t>Reduced heroin use (including abstinence</a:t>
            </a:r>
            <a:r>
              <a:rPr lang="en-AU" sz="1900" dirty="0" smtClean="0"/>
              <a:t>)</a:t>
            </a:r>
          </a:p>
          <a:p>
            <a:r>
              <a:rPr lang="en-AU" sz="2000" dirty="0"/>
              <a:t>Earning income legally, or social security</a:t>
            </a:r>
          </a:p>
          <a:p>
            <a:r>
              <a:rPr lang="en-AU" sz="2000" dirty="0"/>
              <a:t>Less debt</a:t>
            </a:r>
          </a:p>
          <a:p>
            <a:r>
              <a:rPr lang="en-AU" sz="2000" dirty="0"/>
              <a:t>Benefits outweigh costs to individuals and society</a:t>
            </a:r>
          </a:p>
          <a:p>
            <a:r>
              <a:rPr lang="en-AU" sz="2000" dirty="0"/>
              <a:t>Less cost to community- reduce crime, reduced health concerns</a:t>
            </a:r>
          </a:p>
          <a:p>
            <a:endParaRPr lang="en-AU" sz="1900" dirty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49" y="4114800"/>
            <a:ext cx="2745013" cy="169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38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96962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Barriers to Engaging PWUD 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>
                <a:solidFill>
                  <a:srgbClr val="00B0F0"/>
                </a:solidFill>
              </a:rPr>
              <a:t>Us and them’ attitude</a:t>
            </a:r>
          </a:p>
          <a:p>
            <a:pPr marL="0" indent="0">
              <a:buNone/>
            </a:pPr>
            <a:r>
              <a:rPr lang="en-AU" sz="2800" dirty="0"/>
              <a:t>We know what's best for the client</a:t>
            </a:r>
          </a:p>
          <a:p>
            <a:pPr marL="0" indent="0">
              <a:buNone/>
            </a:pPr>
            <a:r>
              <a:rPr lang="en-AU" sz="2800" dirty="0" smtClean="0"/>
              <a:t>Staff as helper</a:t>
            </a:r>
            <a:r>
              <a:rPr lang="en-AU" sz="2800" dirty="0"/>
              <a:t>, fixer, expert</a:t>
            </a:r>
          </a:p>
          <a:p>
            <a:pPr marL="0" indent="0">
              <a:buNone/>
            </a:pPr>
            <a:r>
              <a:rPr lang="en-US" sz="2800" dirty="0" smtClean="0"/>
              <a:t>Drug user as bad, criminal </a:t>
            </a:r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>
                <a:solidFill>
                  <a:srgbClr val="00B0F0"/>
                </a:solidFill>
              </a:rPr>
              <a:t>Fear</a:t>
            </a:r>
            <a:endParaRPr lang="en-A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AU" sz="2800" dirty="0"/>
              <a:t>Organisations can feel threatened by </a:t>
            </a:r>
            <a:r>
              <a:rPr lang="en-AU" sz="2800" dirty="0" smtClean="0"/>
              <a:t>PWUD</a:t>
            </a:r>
            <a:endParaRPr lang="en-AU" sz="2800" dirty="0"/>
          </a:p>
          <a:p>
            <a:pPr marL="0" indent="0">
              <a:buNone/>
            </a:pPr>
            <a:r>
              <a:rPr lang="en-AU" sz="2800" dirty="0" smtClean="0"/>
              <a:t>Fearful of violence / aggression </a:t>
            </a:r>
          </a:p>
          <a:p>
            <a:pPr marL="0" indent="0">
              <a:buNone/>
            </a:pPr>
            <a:r>
              <a:rPr lang="en-US" sz="2800" dirty="0" smtClean="0"/>
              <a:t>Challenging group to work with </a:t>
            </a:r>
          </a:p>
          <a:p>
            <a:pPr marL="0" indent="0">
              <a:buNone/>
            </a:pPr>
            <a:r>
              <a:rPr lang="en-US" sz="2800" dirty="0" smtClean="0"/>
              <a:t>Worker being afraid to ask </a:t>
            </a:r>
            <a:endParaRPr lang="en-AU" sz="2800" dirty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8" y="1981200"/>
            <a:ext cx="3046496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6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Beliefs and Attitudes </a:t>
            </a:r>
          </a:p>
          <a:p>
            <a:pPr marL="0" indent="0">
              <a:buNone/>
            </a:pPr>
            <a:endParaRPr lang="en-AU" sz="3200" dirty="0" smtClean="0">
              <a:solidFill>
                <a:srgbClr val="00B0F0"/>
              </a:solidFill>
            </a:endParaRPr>
          </a:p>
          <a:p>
            <a:pPr marL="457200" indent="-457200"/>
            <a:r>
              <a:rPr lang="en-AU" sz="3200" dirty="0" smtClean="0"/>
              <a:t>PWUD believe </a:t>
            </a:r>
            <a:r>
              <a:rPr lang="en-AU" sz="3200" dirty="0"/>
              <a:t>they have nothing to contribute </a:t>
            </a:r>
            <a:r>
              <a:rPr lang="en-AU" sz="3200" dirty="0" smtClean="0"/>
              <a:t>/ low self confidence </a:t>
            </a:r>
            <a:endParaRPr lang="en-AU" sz="3200" dirty="0"/>
          </a:p>
          <a:p>
            <a:pPr marL="457200" indent="-457200"/>
            <a:r>
              <a:rPr lang="en-AU" sz="3200" dirty="0" smtClean="0"/>
              <a:t>PWUD  </a:t>
            </a:r>
            <a:r>
              <a:rPr lang="en-AU" sz="3200" dirty="0"/>
              <a:t>fear they will not be listened to</a:t>
            </a:r>
          </a:p>
          <a:p>
            <a:pPr marL="457200" indent="-457200"/>
            <a:r>
              <a:rPr lang="en-AU" sz="3200" dirty="0"/>
              <a:t>Nothing will change anyway</a:t>
            </a:r>
          </a:p>
          <a:p>
            <a:pPr marL="457200" indent="-457200"/>
            <a:r>
              <a:rPr lang="en-AU" sz="3200" dirty="0"/>
              <a:t>Negative past </a:t>
            </a:r>
            <a:r>
              <a:rPr lang="en-AU" sz="3200" dirty="0" smtClean="0"/>
              <a:t>experiences with system</a:t>
            </a:r>
          </a:p>
          <a:p>
            <a:pPr marL="457200" indent="-457200"/>
            <a:r>
              <a:rPr lang="en-US" sz="3200" dirty="0" smtClean="0"/>
              <a:t>Workers moralising drug use </a:t>
            </a:r>
          </a:p>
          <a:p>
            <a:pPr marL="457200" indent="-457200"/>
            <a:r>
              <a:rPr lang="en-US" sz="3200" dirty="0" smtClean="0"/>
              <a:t>Shame </a:t>
            </a:r>
          </a:p>
          <a:p>
            <a:pPr marL="457200" indent="-457200"/>
            <a:r>
              <a:rPr lang="en-US" sz="3200" dirty="0" smtClean="0"/>
              <a:t>Non trusting of any ‘authority’</a:t>
            </a:r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511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3200" dirty="0">
                <a:solidFill>
                  <a:srgbClr val="00B0F0"/>
                </a:solidFill>
              </a:rPr>
              <a:t>Organisational </a:t>
            </a:r>
            <a:r>
              <a:rPr lang="en-AU" sz="3200" dirty="0" smtClean="0">
                <a:solidFill>
                  <a:srgbClr val="00B0F0"/>
                </a:solidFill>
              </a:rPr>
              <a:t>Culture</a:t>
            </a:r>
          </a:p>
          <a:p>
            <a:pPr marL="0" indent="0">
              <a:buNone/>
            </a:pPr>
            <a:endParaRPr lang="en-AU" sz="3200" dirty="0">
              <a:solidFill>
                <a:srgbClr val="00B0F0"/>
              </a:solidFill>
            </a:endParaRPr>
          </a:p>
          <a:p>
            <a:pPr marL="457200" indent="-457200"/>
            <a:r>
              <a:rPr lang="en-AU" sz="3200" dirty="0"/>
              <a:t>Ability and readiness to </a:t>
            </a:r>
            <a:r>
              <a:rPr lang="en-AU" sz="3200" dirty="0" smtClean="0"/>
              <a:t>work with PWUD -  Policy </a:t>
            </a:r>
            <a:r>
              <a:rPr lang="en-AU" sz="3200" dirty="0"/>
              <a:t>and protocol developed and reviewed</a:t>
            </a:r>
          </a:p>
          <a:p>
            <a:pPr marL="457200" indent="-457200"/>
            <a:r>
              <a:rPr lang="en-AU" sz="3200" dirty="0"/>
              <a:t>Supported by management, appropriately </a:t>
            </a:r>
            <a:r>
              <a:rPr lang="en-AU" sz="3200" dirty="0" smtClean="0"/>
              <a:t>resourced to work effectively with PWUD</a:t>
            </a:r>
          </a:p>
          <a:p>
            <a:pPr marL="457200" indent="-457200"/>
            <a:r>
              <a:rPr lang="en-US" sz="3200" dirty="0" smtClean="0"/>
              <a:t>Feedback </a:t>
            </a:r>
            <a:r>
              <a:rPr lang="en-US" sz="3200" dirty="0"/>
              <a:t>Forms </a:t>
            </a:r>
            <a:r>
              <a:rPr lang="en-AU" sz="3200" dirty="0"/>
              <a:t>- consultation in service planning &amp; delivery</a:t>
            </a:r>
          </a:p>
          <a:p>
            <a:pPr marL="457200" indent="-457200"/>
            <a:r>
              <a:rPr lang="en-US" sz="3200" dirty="0"/>
              <a:t>Regular training and skill development </a:t>
            </a:r>
            <a:endParaRPr lang="en-US" sz="3200" dirty="0" smtClean="0"/>
          </a:p>
          <a:p>
            <a:pPr marL="457200" indent="-457200"/>
            <a:r>
              <a:rPr lang="en-US" sz="3200" dirty="0" smtClean="0"/>
              <a:t>Funding limitations – </a:t>
            </a:r>
            <a:r>
              <a:rPr lang="en-US" sz="3200" dirty="0" err="1" smtClean="0"/>
              <a:t>appt</a:t>
            </a:r>
            <a:r>
              <a:rPr lang="en-US" sz="3200" dirty="0" smtClean="0"/>
              <a:t> keeping / follow up/ reminders</a:t>
            </a:r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>
                <a:solidFill>
                  <a:srgbClr val="00B0F0"/>
                </a:solidFill>
              </a:rPr>
              <a:t>Confidentiality</a:t>
            </a:r>
          </a:p>
          <a:p>
            <a:pPr marL="457200" indent="-457200"/>
            <a:r>
              <a:rPr lang="en-AU" sz="3200" dirty="0"/>
              <a:t>Fears about breaching </a:t>
            </a:r>
            <a:r>
              <a:rPr lang="en-AU" sz="3200" dirty="0" smtClean="0"/>
              <a:t>confidentiality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00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sz="3800" dirty="0">
                <a:solidFill>
                  <a:srgbClr val="00B0F0"/>
                </a:solidFill>
              </a:rPr>
              <a:t>Capacity</a:t>
            </a:r>
          </a:p>
          <a:p>
            <a:pPr marL="457200" indent="-457200"/>
            <a:r>
              <a:rPr lang="en-AU" sz="2800" dirty="0" smtClean="0"/>
              <a:t>PWUD </a:t>
            </a:r>
            <a:r>
              <a:rPr lang="en-AU" sz="2800" dirty="0"/>
              <a:t>may not  always be able to attend </a:t>
            </a:r>
            <a:r>
              <a:rPr lang="en-AU" sz="2800" dirty="0" err="1" smtClean="0"/>
              <a:t>appts</a:t>
            </a:r>
            <a:r>
              <a:rPr lang="en-AU" sz="2800" dirty="0" smtClean="0"/>
              <a:t> – seen as unreliable</a:t>
            </a:r>
            <a:endParaRPr lang="en-AU" sz="2800" dirty="0"/>
          </a:p>
          <a:p>
            <a:pPr marL="457200" indent="-457200"/>
            <a:r>
              <a:rPr lang="en-AU" sz="2800" dirty="0"/>
              <a:t>Range of other </a:t>
            </a:r>
            <a:r>
              <a:rPr lang="en-AU" sz="2800" dirty="0" smtClean="0"/>
              <a:t>commitments (drug use / treatment / children / work / study) </a:t>
            </a:r>
          </a:p>
          <a:p>
            <a:pPr marL="457200" indent="-457200"/>
            <a:r>
              <a:rPr lang="en-US" sz="2800" dirty="0" smtClean="0"/>
              <a:t>Mindful of meetings in Government buildings – low key settings </a:t>
            </a:r>
          </a:p>
          <a:p>
            <a:pPr marL="457200" indent="-457200"/>
            <a:r>
              <a:rPr lang="en-US" sz="2800" dirty="0" smtClean="0"/>
              <a:t>9am / early starts</a:t>
            </a:r>
          </a:p>
          <a:p>
            <a:pPr marL="457200" indent="-457200"/>
            <a:r>
              <a:rPr lang="en-US" sz="2800" dirty="0" smtClean="0"/>
              <a:t>Pay day appointments </a:t>
            </a:r>
          </a:p>
          <a:p>
            <a:pPr marL="457200" indent="-457200"/>
            <a:r>
              <a:rPr lang="en-US" sz="2800" dirty="0" smtClean="0"/>
              <a:t>Low Literacy</a:t>
            </a:r>
          </a:p>
          <a:p>
            <a:pPr marL="457200" indent="-457200"/>
            <a:r>
              <a:rPr lang="en-US" sz="2800" dirty="0" smtClean="0"/>
              <a:t>Intoxication / drug affected </a:t>
            </a:r>
          </a:p>
          <a:p>
            <a:pPr marL="457200" indent="-457200"/>
            <a:r>
              <a:rPr lang="en-US" sz="2800" dirty="0" smtClean="0"/>
              <a:t>Cost of travel </a:t>
            </a:r>
            <a:endParaRPr lang="en-AU" sz="2800" dirty="0" smtClean="0"/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4100" dirty="0" smtClean="0">
                <a:solidFill>
                  <a:srgbClr val="00B0F0"/>
                </a:solidFill>
              </a:rPr>
              <a:t>Stigma</a:t>
            </a:r>
            <a:endParaRPr lang="en-AU" sz="4100" dirty="0">
              <a:solidFill>
                <a:srgbClr val="00B0F0"/>
              </a:solidFill>
            </a:endParaRPr>
          </a:p>
          <a:p>
            <a:pPr marL="457200" indent="-457200"/>
            <a:r>
              <a:rPr lang="en-AU" sz="2800" dirty="0" smtClean="0"/>
              <a:t>PWUD often </a:t>
            </a:r>
            <a:r>
              <a:rPr lang="en-AU" sz="2800" dirty="0"/>
              <a:t>don’t identify their needs</a:t>
            </a:r>
          </a:p>
          <a:p>
            <a:pPr marL="457200" indent="-457200"/>
            <a:r>
              <a:rPr lang="en-AU" sz="2800" dirty="0"/>
              <a:t>Desire anonymity</a:t>
            </a:r>
          </a:p>
          <a:p>
            <a:pPr marL="457200" indent="-457200"/>
            <a:r>
              <a:rPr lang="en-AU" sz="2800" dirty="0"/>
              <a:t>Isolation – not </a:t>
            </a:r>
            <a:r>
              <a:rPr lang="en-AU" sz="2800" dirty="0" smtClean="0"/>
              <a:t>feeling worthy</a:t>
            </a:r>
          </a:p>
          <a:p>
            <a:pPr marL="457200" indent="-457200"/>
            <a:r>
              <a:rPr lang="en-US" sz="2800" dirty="0" smtClean="0"/>
              <a:t>Negative past experiences with the system / authority </a:t>
            </a:r>
          </a:p>
          <a:p>
            <a:pPr marL="457200" indent="-457200"/>
            <a:r>
              <a:rPr lang="en-US" sz="2800" dirty="0" smtClean="0"/>
              <a:t>Illegality and criminalization of drug use </a:t>
            </a:r>
            <a:endParaRPr lang="en-AU" sz="2800" dirty="0"/>
          </a:p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7003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51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Barriers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200" dirty="0">
                <a:solidFill>
                  <a:srgbClr val="00B0F0"/>
                </a:solidFill>
              </a:rPr>
              <a:t>Language</a:t>
            </a:r>
          </a:p>
          <a:p>
            <a:pPr marL="457200" indent="-457200"/>
            <a:r>
              <a:rPr lang="en-AU" sz="3200" dirty="0"/>
              <a:t>Jargon and acronyms may intimidate and exclude</a:t>
            </a:r>
          </a:p>
          <a:p>
            <a:pPr marL="457200" indent="-457200"/>
            <a:r>
              <a:rPr lang="en-AU" sz="3200" dirty="0"/>
              <a:t>Language should be easily understood</a:t>
            </a:r>
          </a:p>
          <a:p>
            <a:pPr marL="457200" indent="-457200"/>
            <a:r>
              <a:rPr lang="en-AU" sz="3200" dirty="0"/>
              <a:t>Clear explanations </a:t>
            </a:r>
            <a:r>
              <a:rPr lang="en-AU" sz="3200" dirty="0" smtClean="0"/>
              <a:t>available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>
                <a:solidFill>
                  <a:srgbClr val="00B0F0"/>
                </a:solidFill>
              </a:rPr>
              <a:t>Other barriers</a:t>
            </a:r>
          </a:p>
          <a:p>
            <a:pPr marL="457200" indent="-457200"/>
            <a:r>
              <a:rPr lang="en-AU" sz="3200" dirty="0" smtClean="0"/>
              <a:t>Supporting </a:t>
            </a:r>
            <a:r>
              <a:rPr lang="en-AU" sz="3200" dirty="0"/>
              <a:t>clients to be </a:t>
            </a:r>
            <a:r>
              <a:rPr lang="en-AU" sz="3200" dirty="0" smtClean="0"/>
              <a:t>active in process</a:t>
            </a:r>
          </a:p>
          <a:p>
            <a:pPr marL="457200" indent="-457200"/>
            <a:r>
              <a:rPr lang="en-AU" sz="3200" dirty="0" smtClean="0"/>
              <a:t>Intoxication</a:t>
            </a:r>
            <a:endParaRPr lang="en-AU" sz="3200" dirty="0"/>
          </a:p>
          <a:p>
            <a:pPr marL="457200" indent="-457200"/>
            <a:r>
              <a:rPr lang="en-AU" sz="3200" dirty="0"/>
              <a:t>Other pressing life </a:t>
            </a:r>
            <a:r>
              <a:rPr lang="en-AU" sz="3200" dirty="0" smtClean="0"/>
              <a:t>priorities e.g. Drug use</a:t>
            </a:r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9965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Working with &amp; engaging People who Use </a:t>
            </a:r>
            <a:r>
              <a:rPr lang="en-US" b="1" dirty="0">
                <a:solidFill>
                  <a:srgbClr val="00B0F0"/>
                </a:solidFill>
              </a:rPr>
              <a:t>D</a:t>
            </a:r>
            <a:r>
              <a:rPr lang="en-US" b="1" dirty="0" smtClean="0">
                <a:solidFill>
                  <a:srgbClr val="00B0F0"/>
                </a:solidFill>
              </a:rPr>
              <a:t>rugs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 smtClean="0"/>
              <a:t>Consistent staffing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O</a:t>
            </a:r>
            <a:r>
              <a:rPr lang="en-AU" dirty="0" smtClean="0"/>
              <a:t>ne regular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H</a:t>
            </a:r>
            <a:r>
              <a:rPr lang="en-AU" dirty="0" smtClean="0"/>
              <a:t>olistic </a:t>
            </a:r>
            <a:r>
              <a:rPr lang="en-AU" dirty="0"/>
              <a:t>approach (</a:t>
            </a:r>
            <a:r>
              <a:rPr lang="en-A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AU" dirty="0"/>
              <a:t> just AOD </a:t>
            </a:r>
            <a:r>
              <a:rPr lang="en-AU" dirty="0" smtClean="0"/>
              <a:t>specific)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</a:t>
            </a:r>
            <a:r>
              <a:rPr lang="en-AU" dirty="0" smtClean="0"/>
              <a:t>ollaborative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</a:t>
            </a:r>
            <a:r>
              <a:rPr lang="en-AU" dirty="0" smtClean="0"/>
              <a:t>nformation </a:t>
            </a:r>
            <a:r>
              <a:rPr lang="en-AU" dirty="0"/>
              <a:t>&amp; service </a:t>
            </a:r>
            <a:r>
              <a:rPr lang="en-AU" dirty="0" smtClean="0"/>
              <a:t>brochures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T</a:t>
            </a:r>
            <a:r>
              <a:rPr lang="en-AU" dirty="0" smtClean="0"/>
              <a:t>ime </a:t>
            </a:r>
            <a:r>
              <a:rPr lang="en-AU" dirty="0"/>
              <a:t>to explore </a:t>
            </a:r>
            <a:r>
              <a:rPr lang="en-AU" dirty="0" smtClean="0"/>
              <a:t>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</a:t>
            </a:r>
            <a:r>
              <a:rPr lang="en-AU" dirty="0" smtClean="0"/>
              <a:t>ro-active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E</a:t>
            </a:r>
            <a:r>
              <a:rPr lang="en-AU" dirty="0" smtClean="0"/>
              <a:t>nvironment / physical setting / comfort / community – low key!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Flexibility! 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156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Working with PWUD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Complicated access / referral pathways / systems</a:t>
            </a:r>
          </a:p>
          <a:p>
            <a:r>
              <a:rPr lang="en-US" dirty="0" smtClean="0"/>
              <a:t>Stigma &amp; discrimination - from community  &amp; services</a:t>
            </a:r>
          </a:p>
          <a:p>
            <a:r>
              <a:rPr lang="en-AU" sz="2800" dirty="0" smtClean="0"/>
              <a:t>Access </a:t>
            </a:r>
            <a:r>
              <a:rPr lang="en-AU" sz="2800" dirty="0"/>
              <a:t>– longer hours, flexible delivery</a:t>
            </a:r>
          </a:p>
          <a:p>
            <a:r>
              <a:rPr lang="en-AU" sz="2800" dirty="0"/>
              <a:t>A</a:t>
            </a:r>
            <a:r>
              <a:rPr lang="en-AU" sz="2800" dirty="0" smtClean="0"/>
              <a:t>ttitude </a:t>
            </a:r>
            <a:r>
              <a:rPr lang="en-AU" sz="2800" dirty="0"/>
              <a:t>&amp; ideology</a:t>
            </a:r>
          </a:p>
          <a:p>
            <a:r>
              <a:rPr lang="en-AU" sz="2800" dirty="0"/>
              <a:t>Staff -  </a:t>
            </a:r>
            <a:r>
              <a:rPr lang="en-AU" sz="2800" dirty="0" smtClean="0"/>
              <a:t>professional</a:t>
            </a:r>
            <a:r>
              <a:rPr lang="en-AU" sz="2800" dirty="0"/>
              <a:t>, trained &amp; non-judgemental</a:t>
            </a:r>
          </a:p>
          <a:p>
            <a:r>
              <a:rPr lang="en-AU" sz="2800" dirty="0"/>
              <a:t>Fees – flexible  and fair</a:t>
            </a:r>
          </a:p>
          <a:p>
            <a:r>
              <a:rPr lang="en-AU" sz="2800" dirty="0"/>
              <a:t>Open dialogue - appts, </a:t>
            </a:r>
            <a:r>
              <a:rPr lang="en-AU" sz="2800" dirty="0" smtClean="0"/>
              <a:t>expectations</a:t>
            </a:r>
          </a:p>
          <a:p>
            <a:r>
              <a:rPr lang="en-AU" sz="2800" dirty="0"/>
              <a:t>Someone they can be honest to without fear of punishment (harm reduction </a:t>
            </a:r>
            <a:r>
              <a:rPr lang="en-AU" sz="2800" dirty="0" smtClean="0"/>
              <a:t>approach / non punitive )</a:t>
            </a: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177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QLD Injectors Health Network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1800" dirty="0" smtClean="0"/>
              <a:t>Brisbane I Southport I Burleigh Heads I Townsville</a:t>
            </a:r>
            <a:r>
              <a:rPr lang="en-US" sz="1800" dirty="0"/>
              <a:t> </a:t>
            </a:r>
            <a:r>
              <a:rPr lang="en-US" sz="1800" dirty="0" smtClean="0"/>
              <a:t>I Cairns</a:t>
            </a:r>
            <a:r>
              <a:rPr lang="en-US" sz="1800" dirty="0"/>
              <a:t> I </a:t>
            </a:r>
            <a:r>
              <a:rPr lang="en-US" sz="1800" dirty="0" smtClean="0"/>
              <a:t>Maroochydore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Needle Syringe Program (NSP’s) </a:t>
            </a:r>
            <a:r>
              <a:rPr lang="en-US" sz="1800" dirty="0" smtClean="0"/>
              <a:t>– safer injecting I drug health education I vein care I safe disposal I prevention of BBV’s I HCV program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Treatment </a:t>
            </a:r>
            <a:r>
              <a:rPr lang="en-US" sz="1800" dirty="0" smtClean="0"/>
              <a:t>– AOD counselling I therapeutic groups I outreach I parenting &amp; family I Significant Other Support (SOS) I Pharmacotherapy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Medical </a:t>
            </a:r>
            <a:r>
              <a:rPr lang="en-US" sz="1800" dirty="0" smtClean="0"/>
              <a:t>-  GP’s and Nurses – fully bulk billing clinic I Acupuncture 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>
              <a:buNone/>
            </a:pPr>
            <a:r>
              <a:rPr lang="en-US" sz="1800" dirty="0"/>
              <a:t>a</a:t>
            </a:r>
            <a:r>
              <a:rPr lang="en-US" sz="1800" dirty="0" smtClean="0"/>
              <a:t>dvocacy I </a:t>
            </a:r>
            <a:r>
              <a:rPr lang="en-US" sz="1800" dirty="0"/>
              <a:t>e</a:t>
            </a:r>
            <a:r>
              <a:rPr lang="en-US" sz="1800" dirty="0" smtClean="0"/>
              <a:t>ducation I workforce development I peer </a:t>
            </a:r>
            <a:r>
              <a:rPr lang="en-US" sz="1800" dirty="0"/>
              <a:t>s</a:t>
            </a:r>
            <a:r>
              <a:rPr lang="en-US" sz="1800" dirty="0" smtClean="0"/>
              <a:t>upport I resources I </a:t>
            </a:r>
            <a:r>
              <a:rPr lang="en-US" sz="1800" dirty="0"/>
              <a:t>h</a:t>
            </a:r>
            <a:r>
              <a:rPr lang="en-US" sz="1800" dirty="0" smtClean="0"/>
              <a:t>ealth magazine for injecting drug users </a:t>
            </a:r>
          </a:p>
          <a:p>
            <a:pPr marL="36576" indent="0">
              <a:buNone/>
            </a:pPr>
            <a:endParaRPr lang="en-US" sz="1800" dirty="0"/>
          </a:p>
          <a:p>
            <a:pPr marL="36576" indent="0" algn="r">
              <a:buNone/>
            </a:pPr>
            <a:r>
              <a:rPr lang="en-US" sz="4000" dirty="0" smtClean="0">
                <a:solidFill>
                  <a:srgbClr val="00B0F0"/>
                </a:solidFill>
                <a:hlinkClick r:id="rId3"/>
              </a:rPr>
              <a:t>www.quihn.org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36576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0769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 smtClean="0">
                <a:solidFill>
                  <a:srgbClr val="00B0F0"/>
                </a:solidFill>
              </a:rPr>
              <a:t>In a  nutshell…</a:t>
            </a:r>
            <a:endParaRPr lang="en-AU" sz="6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/>
              <a:t>Consistency- Settings / Workers</a:t>
            </a:r>
          </a:p>
          <a:p>
            <a:pPr marL="0" indent="0">
              <a:buNone/>
            </a:pPr>
            <a:r>
              <a:rPr lang="en-AU" sz="3200" dirty="0"/>
              <a:t>Rapport</a:t>
            </a:r>
          </a:p>
          <a:p>
            <a:pPr marL="0" indent="0">
              <a:buNone/>
            </a:pPr>
            <a:r>
              <a:rPr lang="en-AU" sz="3200" dirty="0"/>
              <a:t>Better communication</a:t>
            </a:r>
          </a:p>
          <a:p>
            <a:pPr marL="0" indent="0">
              <a:buNone/>
            </a:pPr>
            <a:r>
              <a:rPr lang="en-AU" sz="3200" dirty="0"/>
              <a:t>Improved access</a:t>
            </a:r>
          </a:p>
          <a:p>
            <a:pPr marL="0" indent="0">
              <a:buNone/>
            </a:pPr>
            <a:r>
              <a:rPr lang="en-AU" sz="3200" dirty="0"/>
              <a:t>Choice</a:t>
            </a:r>
          </a:p>
          <a:p>
            <a:pPr marL="0" indent="0">
              <a:buNone/>
            </a:pPr>
            <a:r>
              <a:rPr lang="en-AU" sz="3200" dirty="0"/>
              <a:t>Respect</a:t>
            </a:r>
          </a:p>
          <a:p>
            <a:pPr marL="0" indent="0">
              <a:buNone/>
            </a:pPr>
            <a:r>
              <a:rPr lang="en-AU" sz="3200" dirty="0"/>
              <a:t>Support</a:t>
            </a:r>
          </a:p>
          <a:p>
            <a:pPr marL="0" indent="0">
              <a:buNone/>
            </a:pPr>
            <a:r>
              <a:rPr lang="en-AU" sz="3200" dirty="0"/>
              <a:t>Improved systems</a:t>
            </a:r>
          </a:p>
          <a:p>
            <a:pPr marL="0" indent="0">
              <a:buNone/>
            </a:pPr>
            <a:r>
              <a:rPr lang="en-AU" sz="3200" dirty="0" smtClean="0"/>
              <a:t>Inclusion</a:t>
            </a:r>
            <a:endParaRPr lang="en-AU" sz="3600" dirty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4193"/>
            <a:ext cx="4105275" cy="27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90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r"/>
            <a:r>
              <a:rPr lang="en-US" sz="8000" b="1" dirty="0" smtClean="0">
                <a:solidFill>
                  <a:srgbClr val="00B0F0"/>
                </a:solidFill>
              </a:rPr>
              <a:t>Contact</a:t>
            </a:r>
            <a:endParaRPr lang="en-AU" sz="8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6019800" cy="3276600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QLD Injectors Health Network   (QuIHN)</a:t>
            </a:r>
          </a:p>
          <a:p>
            <a:pPr marL="36576" indent="0">
              <a:buNone/>
            </a:pPr>
            <a:r>
              <a:rPr lang="en-US" dirty="0" smtClean="0"/>
              <a:t>07 3620 8111</a:t>
            </a:r>
          </a:p>
          <a:p>
            <a:pPr marL="36576" indent="0">
              <a:buNone/>
            </a:pPr>
            <a:r>
              <a:rPr lang="en-US" dirty="0" smtClean="0">
                <a:hlinkClick r:id="rId3"/>
              </a:rPr>
              <a:t>nparry@quihn.org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>
                <a:hlinkClick r:id="rId4"/>
              </a:rPr>
              <a:t>www.quihn.org</a:t>
            </a:r>
            <a:endParaRPr lang="en-US" dirty="0" smtClean="0"/>
          </a:p>
          <a:p>
            <a:pPr marL="36576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31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				</a:t>
            </a:r>
            <a:r>
              <a:rPr lang="en-US" b="1" dirty="0" smtClean="0">
                <a:solidFill>
                  <a:srgbClr val="00B0F0"/>
                </a:solidFill>
              </a:rPr>
              <a:t>Harm Reduction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AU" sz="2400" dirty="0">
                <a:solidFill>
                  <a:srgbClr val="FFFFFF"/>
                </a:solidFill>
              </a:rPr>
              <a:t>An approach that aims to reduce the adverse health, social and economic consequences of alcohol and other drugs </a:t>
            </a:r>
            <a:r>
              <a:rPr lang="en-AU" sz="2400" i="1" dirty="0">
                <a:solidFill>
                  <a:srgbClr val="FFFFFF"/>
                </a:solidFill>
              </a:rPr>
              <a:t>by minimising or limiting the harms and hazards of drug use</a:t>
            </a:r>
            <a:r>
              <a:rPr lang="en-AU" sz="2400" dirty="0">
                <a:solidFill>
                  <a:srgbClr val="FFFFFF"/>
                </a:solidFill>
              </a:rPr>
              <a:t> for both the community and the individual without </a:t>
            </a:r>
            <a:r>
              <a:rPr lang="en-AU" sz="2400" dirty="0" smtClean="0">
                <a:solidFill>
                  <a:srgbClr val="FFFFFF"/>
                </a:solidFill>
              </a:rPr>
              <a:t>necessarily </a:t>
            </a:r>
            <a:r>
              <a:rPr lang="en-AU" sz="2400" dirty="0">
                <a:solidFill>
                  <a:srgbClr val="FFFFFF"/>
                </a:solidFill>
              </a:rPr>
              <a:t>eliminating </a:t>
            </a:r>
            <a:r>
              <a:rPr lang="en-AU" sz="2400" dirty="0" smtClean="0">
                <a:solidFill>
                  <a:srgbClr val="FFFFFF"/>
                </a:solidFill>
              </a:rPr>
              <a:t>use  </a:t>
            </a:r>
          </a:p>
          <a:p>
            <a:pPr marL="36576" indent="0">
              <a:buNone/>
            </a:pPr>
            <a:r>
              <a:rPr lang="en-AU" sz="2400" dirty="0">
                <a:solidFill>
                  <a:srgbClr val="FFFFFF"/>
                </a:solidFill>
              </a:rPr>
              <a:t>	</a:t>
            </a:r>
            <a:r>
              <a:rPr lang="en-AU" sz="2400" dirty="0" smtClean="0">
                <a:solidFill>
                  <a:srgbClr val="FFFFFF"/>
                </a:solidFill>
              </a:rPr>
              <a:t>			</a:t>
            </a:r>
            <a:endParaRPr lang="en-AU" sz="2400" dirty="0">
              <a:solidFill>
                <a:srgbClr val="FFFFFF"/>
              </a:solidFill>
            </a:endParaRPr>
          </a:p>
          <a:p>
            <a:pPr marL="36576" indent="0">
              <a:buNone/>
            </a:pP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Australian </a:t>
            </a:r>
            <a:r>
              <a:rPr lang="en-AU" sz="2400" dirty="0"/>
              <a:t>National Policy since </a:t>
            </a:r>
            <a:r>
              <a:rPr lang="en-AU" sz="2400" dirty="0" smtClean="0"/>
              <a:t>1985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Fundamental </a:t>
            </a:r>
            <a:r>
              <a:rPr lang="en-AU" sz="2400" dirty="0"/>
              <a:t>principle of the Queensland Illicit Drug Action </a:t>
            </a:r>
            <a:r>
              <a:rPr lang="en-AU" sz="2400" dirty="0" smtClean="0"/>
              <a:t>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In </a:t>
            </a:r>
            <a:r>
              <a:rPr lang="en-AU" sz="2400" dirty="0"/>
              <a:t>line with National Drug Strategy 2010 - 2015</a:t>
            </a:r>
          </a:p>
          <a:p>
            <a:pPr marL="36576" indent="0">
              <a:buNone/>
            </a:pPr>
            <a:r>
              <a:rPr lang="en-US" dirty="0" smtClean="0"/>
              <a:t>			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318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Harm Reduction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solidFill>
                  <a:schemeClr val="tx1">
                    <a:lumMod val="95000"/>
                  </a:schemeClr>
                </a:solidFill>
              </a:rPr>
              <a:t>As simple as ‘Do no harm’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Focuses on harms caused by drug use rather than the drug itself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Maximising the option for intervention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Choose appropriate, practical and achievable goals</a:t>
            </a:r>
          </a:p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Respect the rights of person</a:t>
            </a:r>
          </a:p>
          <a:p>
            <a:r>
              <a:rPr lang="en-US" sz="2800" dirty="0" smtClean="0"/>
              <a:t>Accepting people’s human rights &amp; choices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116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Harm Minimisation </a:t>
            </a:r>
            <a:endParaRPr lang="en-AU" b="1" dirty="0">
              <a:solidFill>
                <a:srgbClr val="00B0F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02964"/>
            <a:ext cx="3679584" cy="38877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419600" y="160020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Harm Reduction</a:t>
            </a:r>
          </a:p>
          <a:p>
            <a:pPr lvl="1"/>
            <a:r>
              <a:rPr lang="en-AU" dirty="0"/>
              <a:t>Needle and Syringe Programs (NSPs)</a:t>
            </a:r>
          </a:p>
          <a:p>
            <a:pPr lvl="1"/>
            <a:r>
              <a:rPr lang="en-AU" dirty="0"/>
              <a:t>Provision of information</a:t>
            </a:r>
          </a:p>
          <a:p>
            <a:pPr lvl="1"/>
            <a:r>
              <a:rPr lang="en-AU" dirty="0"/>
              <a:t>Education</a:t>
            </a:r>
          </a:p>
          <a:p>
            <a:pPr lvl="1"/>
            <a:r>
              <a:rPr lang="en-AU" dirty="0"/>
              <a:t>Maintenance programs</a:t>
            </a:r>
          </a:p>
          <a:p>
            <a:pPr lvl="1"/>
            <a:endParaRPr lang="en-AU" sz="1200" dirty="0"/>
          </a:p>
          <a:p>
            <a:r>
              <a:rPr lang="en-AU" b="1" dirty="0">
                <a:solidFill>
                  <a:srgbClr val="00B0F0"/>
                </a:solidFill>
              </a:rPr>
              <a:t>Demand Reduction</a:t>
            </a:r>
          </a:p>
          <a:p>
            <a:pPr lvl="1"/>
            <a:r>
              <a:rPr lang="en-AU" dirty="0"/>
              <a:t>Individual counselling</a:t>
            </a:r>
          </a:p>
          <a:p>
            <a:pPr lvl="1"/>
            <a:r>
              <a:rPr lang="en-AU" dirty="0"/>
              <a:t>Motivational interviewing </a:t>
            </a:r>
          </a:p>
          <a:p>
            <a:pPr lvl="1"/>
            <a:r>
              <a:rPr lang="en-AU" dirty="0"/>
              <a:t>Relapse prevention</a:t>
            </a:r>
          </a:p>
          <a:p>
            <a:pPr lvl="1"/>
            <a:r>
              <a:rPr lang="en-AU" dirty="0"/>
              <a:t>Drug education in schools</a:t>
            </a:r>
          </a:p>
          <a:p>
            <a:pPr lvl="1"/>
            <a:endParaRPr lang="en-AU" sz="1200" dirty="0"/>
          </a:p>
          <a:p>
            <a:r>
              <a:rPr lang="en-AU" b="1" dirty="0">
                <a:solidFill>
                  <a:srgbClr val="00B0F0"/>
                </a:solidFill>
              </a:rPr>
              <a:t>Supply Reduction</a:t>
            </a:r>
          </a:p>
          <a:p>
            <a:pPr lvl="1"/>
            <a:r>
              <a:rPr lang="en-AU" dirty="0"/>
              <a:t>Interception by Customs</a:t>
            </a:r>
          </a:p>
          <a:p>
            <a:pPr lvl="1"/>
            <a:r>
              <a:rPr lang="en-AU" dirty="0"/>
              <a:t>Seizures by Police</a:t>
            </a:r>
          </a:p>
        </p:txBody>
      </p:sp>
    </p:spTree>
    <p:extLst>
      <p:ext uri="{BB962C8B-B14F-4D97-AF65-F5344CB8AC3E}">
        <p14:creationId xmlns:p14="http://schemas.microsoft.com/office/powerpoint/2010/main" val="387339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7200" b="1" dirty="0" smtClean="0">
                <a:solidFill>
                  <a:srgbClr val="00B0F0"/>
                </a:solidFill>
              </a:rPr>
              <a:t>Drugs</a:t>
            </a:r>
            <a:endParaRPr lang="en-AU" sz="7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274320" lvl="0" indent="-274320"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Three main </a:t>
            </a:r>
            <a:r>
              <a:rPr lang="en-US" dirty="0" smtClean="0">
                <a:solidFill>
                  <a:srgbClr val="00B0F0"/>
                </a:solidFill>
              </a:rPr>
              <a:t>groups:</a:t>
            </a:r>
          </a:p>
          <a:p>
            <a:pPr lvl="1"/>
            <a:r>
              <a:rPr lang="en-US" sz="3000" dirty="0"/>
              <a:t>Stimulants</a:t>
            </a:r>
          </a:p>
          <a:p>
            <a:pPr lvl="1"/>
            <a:r>
              <a:rPr lang="en-US" sz="3000" dirty="0"/>
              <a:t>Depressants</a:t>
            </a:r>
          </a:p>
          <a:p>
            <a:pPr lvl="1"/>
            <a:r>
              <a:rPr lang="en-US" sz="3000" dirty="0"/>
              <a:t>Hallucinogens</a:t>
            </a:r>
          </a:p>
          <a:p>
            <a:pPr marL="0" lvl="0" indent="0">
              <a:buClr>
                <a:srgbClr val="759AA5">
                  <a:lumMod val="60000"/>
                  <a:lumOff val="40000"/>
                </a:srgbClr>
              </a:buClr>
              <a:buSzTx/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274320" lvl="0" indent="-274320"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Illicit:</a:t>
            </a:r>
            <a:r>
              <a:rPr lang="en-US" dirty="0">
                <a:solidFill>
                  <a:srgbClr val="DFE6D0"/>
                </a:solidFill>
              </a:rPr>
              <a:t> </a:t>
            </a:r>
            <a:r>
              <a:rPr lang="en-US" dirty="0" smtClean="0">
                <a:solidFill>
                  <a:srgbClr val="DFE6D0"/>
                </a:solidFill>
              </a:rPr>
              <a:t>Drug prohibited </a:t>
            </a:r>
            <a:r>
              <a:rPr lang="en-US" dirty="0">
                <a:solidFill>
                  <a:srgbClr val="DFE6D0"/>
                </a:solidFill>
              </a:rPr>
              <a:t>by </a:t>
            </a:r>
            <a:r>
              <a:rPr lang="en-US" dirty="0" smtClean="0">
                <a:solidFill>
                  <a:srgbClr val="DFE6D0"/>
                </a:solidFill>
              </a:rPr>
              <a:t>law</a:t>
            </a:r>
          </a:p>
          <a:p>
            <a:pPr marL="274320" indent="-274320"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</a:pPr>
            <a:endParaRPr lang="en-US" dirty="0" smtClean="0"/>
          </a:p>
          <a:p>
            <a:pPr marL="274320" indent="-274320"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</a:pPr>
            <a:r>
              <a:rPr lang="en-US" dirty="0" smtClean="0"/>
              <a:t>Includes </a:t>
            </a:r>
            <a:r>
              <a:rPr lang="en-US" dirty="0">
                <a:solidFill>
                  <a:srgbClr val="DFE6D0"/>
                </a:solidFill>
              </a:rPr>
              <a:t>pharmaceuticals obtained through someone else’s prescription or a dealer.</a:t>
            </a:r>
          </a:p>
          <a:p>
            <a:pPr marL="274320" lvl="0" indent="-274320"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</a:pPr>
            <a:endParaRPr lang="en-US" dirty="0">
              <a:solidFill>
                <a:srgbClr val="DFE6D0"/>
              </a:solidFill>
            </a:endParaRPr>
          </a:p>
          <a:p>
            <a:pPr marL="274320" lvl="0" indent="-274320">
              <a:buClr>
                <a:srgbClr val="759AA5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You </a:t>
            </a:r>
            <a:r>
              <a:rPr lang="en-US" dirty="0">
                <a:solidFill>
                  <a:srgbClr val="00B0F0"/>
                </a:solidFill>
              </a:rPr>
              <a:t>can never know for sure what is in any certain drug.</a:t>
            </a:r>
          </a:p>
          <a:p>
            <a:endParaRPr lang="en-US" sz="36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00B0F0"/>
                </a:solidFill>
              </a:rPr>
              <a:t>Routes of Administration </a:t>
            </a:r>
            <a:endParaRPr lang="en-AU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Intravenous</a:t>
            </a:r>
          </a:p>
          <a:p>
            <a:r>
              <a:rPr lang="en-US" dirty="0" smtClean="0"/>
              <a:t>Intramuscular </a:t>
            </a:r>
            <a:endParaRPr lang="en-US" dirty="0"/>
          </a:p>
          <a:p>
            <a:r>
              <a:rPr lang="en-US" dirty="0"/>
              <a:t>Oral or swallowing</a:t>
            </a:r>
          </a:p>
          <a:p>
            <a:r>
              <a:rPr lang="en-US" dirty="0"/>
              <a:t>Inhalation</a:t>
            </a:r>
          </a:p>
          <a:p>
            <a:r>
              <a:rPr lang="en-US" dirty="0"/>
              <a:t>Snorting/sniffing</a:t>
            </a:r>
          </a:p>
          <a:p>
            <a:r>
              <a:rPr lang="en-US" dirty="0" smtClean="0"/>
              <a:t>Shafting</a:t>
            </a:r>
          </a:p>
          <a:p>
            <a:r>
              <a:rPr lang="en-US" dirty="0" smtClean="0"/>
              <a:t>Shelving</a:t>
            </a:r>
            <a:endParaRPr lang="en-AU" dirty="0"/>
          </a:p>
          <a:p>
            <a:endParaRPr lang="en-AU" dirty="0"/>
          </a:p>
        </p:txBody>
      </p:sp>
      <p:pic>
        <p:nvPicPr>
          <p:cNvPr id="1026" name="Picture 2" descr="Image result for injec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295400"/>
            <a:ext cx="3537857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.opiate.com/wp-content/uploads/snorting-opio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400300" cy="214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0" y="4518995"/>
            <a:ext cx="3086100" cy="192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8000" b="1" dirty="0" smtClean="0">
                <a:solidFill>
                  <a:srgbClr val="00B0F0"/>
                </a:solidFill>
              </a:rPr>
              <a:t>Stimulants</a:t>
            </a:r>
            <a:endParaRPr lang="en-AU" sz="8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smtClean="0"/>
              <a:t>Amphetamines / Cocaine / Ecstasy / Caffeine / Nicotine</a:t>
            </a:r>
          </a:p>
          <a:p>
            <a:pPr marL="36576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Increased </a:t>
            </a:r>
            <a:r>
              <a:rPr lang="en-US" sz="2800" dirty="0"/>
              <a:t>heart 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Feelings of exhilaration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Increased sexual desire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Increased energy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Reduced appetite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AU" sz="2800" dirty="0"/>
              <a:t>Rapid or irregular heartbeat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Possible dependence 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Large pupils </a:t>
            </a:r>
            <a:endParaRPr lang="en-US" sz="28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2783551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57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3057</TotalTime>
  <Words>1403</Words>
  <Application>Microsoft Office PowerPoint</Application>
  <PresentationFormat>On-screen Show (4:3)</PresentationFormat>
  <Paragraphs>344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Working with People  Who Use Drugs </vt:lpstr>
      <vt:lpstr>QuIHN’s Mission </vt:lpstr>
      <vt:lpstr>QLD Injectors Health Network </vt:lpstr>
      <vt:lpstr>    Harm Reduction </vt:lpstr>
      <vt:lpstr>Harm Reduction</vt:lpstr>
      <vt:lpstr>Harm Minimisation </vt:lpstr>
      <vt:lpstr>Drugs</vt:lpstr>
      <vt:lpstr>Routes of Administration </vt:lpstr>
      <vt:lpstr>Stimulants</vt:lpstr>
      <vt:lpstr>Depressants </vt:lpstr>
      <vt:lpstr>Volatile substances – Inhalants</vt:lpstr>
      <vt:lpstr>Hallucinogens </vt:lpstr>
      <vt:lpstr>Novel Psychoactive Substances</vt:lpstr>
      <vt:lpstr>Performance &amp; Image Enhancing Drugs </vt:lpstr>
      <vt:lpstr>Purchasing drugs 101  </vt:lpstr>
      <vt:lpstr>Purchasing drugs 101 </vt:lpstr>
      <vt:lpstr>Opiate Treatments </vt:lpstr>
      <vt:lpstr>Medications</vt:lpstr>
      <vt:lpstr>Methadone</vt:lpstr>
      <vt:lpstr>Buprenorphine</vt:lpstr>
      <vt:lpstr>Naltrexone</vt:lpstr>
      <vt:lpstr>Benefits of OST</vt:lpstr>
      <vt:lpstr>Barriers to Engaging PWUD  </vt:lpstr>
      <vt:lpstr>Barriers</vt:lpstr>
      <vt:lpstr>Barriers</vt:lpstr>
      <vt:lpstr>Barriers</vt:lpstr>
      <vt:lpstr>Barriers</vt:lpstr>
      <vt:lpstr>Working with &amp; engaging People who Use Drugs</vt:lpstr>
      <vt:lpstr>Working with PWUD</vt:lpstr>
      <vt:lpstr>In a  nutshell…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People  Who Use Drugs</dc:title>
  <dc:creator>Niki Parry</dc:creator>
  <cp:lastModifiedBy>Cathy Baker</cp:lastModifiedBy>
  <cp:revision>122</cp:revision>
  <dcterms:created xsi:type="dcterms:W3CDTF">2006-08-16T00:00:00Z</dcterms:created>
  <dcterms:modified xsi:type="dcterms:W3CDTF">2016-02-03T23:29:59Z</dcterms:modified>
</cp:coreProperties>
</file>