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notesMasterIdLst>
    <p:notesMasterId r:id="rId41"/>
  </p:notesMasterIdLst>
  <p:handoutMasterIdLst>
    <p:handoutMasterId r:id="rId42"/>
  </p:handoutMasterIdLst>
  <p:sldIdLst>
    <p:sldId id="257" r:id="rId2"/>
    <p:sldId id="331" r:id="rId3"/>
    <p:sldId id="290" r:id="rId4"/>
    <p:sldId id="293" r:id="rId5"/>
    <p:sldId id="322" r:id="rId6"/>
    <p:sldId id="294" r:id="rId7"/>
    <p:sldId id="296" r:id="rId8"/>
    <p:sldId id="326" r:id="rId9"/>
    <p:sldId id="297" r:id="rId10"/>
    <p:sldId id="328" r:id="rId11"/>
    <p:sldId id="327" r:id="rId12"/>
    <p:sldId id="330"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350" r:id="rId31"/>
    <p:sldId id="356" r:id="rId32"/>
    <p:sldId id="358" r:id="rId33"/>
    <p:sldId id="360" r:id="rId34"/>
    <p:sldId id="362" r:id="rId35"/>
    <p:sldId id="364" r:id="rId36"/>
    <p:sldId id="366" r:id="rId37"/>
    <p:sldId id="365" r:id="rId38"/>
    <p:sldId id="357" r:id="rId39"/>
    <p:sldId id="275" r:id="rId4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CC12"/>
    <a:srgbClr val="C6D40A"/>
    <a:srgbClr val="9BD509"/>
    <a:srgbClr val="89BC08"/>
    <a:srgbClr val="80B113"/>
    <a:srgbClr val="74AD17"/>
    <a:srgbClr val="5EAC18"/>
    <a:srgbClr val="82B60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5" autoAdjust="0"/>
    <p:restoredTop sz="75993" autoAdjust="0"/>
  </p:normalViewPr>
  <p:slideViewPr>
    <p:cSldViewPr>
      <p:cViewPr>
        <p:scale>
          <a:sx n="40" d="100"/>
          <a:sy n="40" d="100"/>
        </p:scale>
        <p:origin x="-1410" y="-408"/>
      </p:cViewPr>
      <p:guideLst>
        <p:guide orient="horz" pos="2160"/>
        <p:guide pos="2880"/>
      </p:guideLst>
    </p:cSldViewPr>
  </p:slideViewPr>
  <p:outlineViewPr>
    <p:cViewPr>
      <p:scale>
        <a:sx n="33" d="100"/>
        <a:sy n="33" d="100"/>
      </p:scale>
      <p:origin x="0" y="2358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2016" tIns="46008" rIns="92016" bIns="46008" rtlCol="0"/>
          <a:lstStyle>
            <a:lvl1pPr algn="l">
              <a:defRPr sz="1200"/>
            </a:lvl1pPr>
          </a:lstStyle>
          <a:p>
            <a:pPr>
              <a:defRPr/>
            </a:pPr>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2016" tIns="46008" rIns="92016" bIns="46008" rtlCol="0"/>
          <a:lstStyle>
            <a:lvl1pPr algn="r">
              <a:defRPr sz="1200"/>
            </a:lvl1pPr>
          </a:lstStyle>
          <a:p>
            <a:pPr>
              <a:defRPr/>
            </a:pPr>
            <a:fld id="{FA6768A1-DF82-47CD-ABD8-BBFE2D3DA6D2}" type="datetimeFigureOut">
              <a:rPr lang="en-US"/>
              <a:pPr>
                <a:defRPr/>
              </a:pPr>
              <a:t>5/25/2015</a:t>
            </a:fld>
            <a:endParaRPr lang="en-AU"/>
          </a:p>
        </p:txBody>
      </p:sp>
      <p:sp>
        <p:nvSpPr>
          <p:cNvPr id="4" name="Footer Placeholder 3"/>
          <p:cNvSpPr>
            <a:spLocks noGrp="1"/>
          </p:cNvSpPr>
          <p:nvPr>
            <p:ph type="ftr" sz="quarter" idx="2"/>
          </p:nvPr>
        </p:nvSpPr>
        <p:spPr>
          <a:xfrm>
            <a:off x="0" y="9428163"/>
            <a:ext cx="2946400" cy="496887"/>
          </a:xfrm>
          <a:prstGeom prst="rect">
            <a:avLst/>
          </a:prstGeom>
        </p:spPr>
        <p:txBody>
          <a:bodyPr vert="horz" lIns="92016" tIns="46008" rIns="92016" bIns="46008" rtlCol="0" anchor="b"/>
          <a:lstStyle>
            <a:lvl1pPr algn="l">
              <a:defRPr sz="1200"/>
            </a:lvl1pPr>
          </a:lstStyle>
          <a:p>
            <a:pPr>
              <a:defRPr/>
            </a:pPr>
            <a:endParaRPr lang="en-AU"/>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2016" tIns="46008" rIns="92016" bIns="46008" rtlCol="0" anchor="b"/>
          <a:lstStyle>
            <a:lvl1pPr algn="r">
              <a:defRPr sz="1200"/>
            </a:lvl1pPr>
          </a:lstStyle>
          <a:p>
            <a:pPr>
              <a:defRPr/>
            </a:pPr>
            <a:fld id="{F1D18A0A-E996-4EA0-BFBE-335BFF832D3D}" type="slidenum">
              <a:rPr lang="en-AU"/>
              <a:pPr>
                <a:defRPr/>
              </a:pPr>
              <a:t>‹#›</a:t>
            </a:fld>
            <a:endParaRPr lang="en-AU"/>
          </a:p>
        </p:txBody>
      </p:sp>
    </p:spTree>
    <p:extLst>
      <p:ext uri="{BB962C8B-B14F-4D97-AF65-F5344CB8AC3E}">
        <p14:creationId xmlns:p14="http://schemas.microsoft.com/office/powerpoint/2010/main" xmlns="" val="328707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2016" tIns="46008" rIns="92016" bIns="46008"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51275" y="0"/>
            <a:ext cx="2944813" cy="496888"/>
          </a:xfrm>
          <a:prstGeom prst="rect">
            <a:avLst/>
          </a:prstGeom>
        </p:spPr>
        <p:txBody>
          <a:bodyPr vert="horz" lIns="92016" tIns="46008" rIns="92016" bIns="46008" rtlCol="0"/>
          <a:lstStyle>
            <a:lvl1pPr algn="r" fontAlgn="auto">
              <a:spcBef>
                <a:spcPts val="0"/>
              </a:spcBef>
              <a:spcAft>
                <a:spcPts val="0"/>
              </a:spcAft>
              <a:defRPr sz="1200">
                <a:latin typeface="+mn-lt"/>
                <a:cs typeface="+mn-cs"/>
              </a:defRPr>
            </a:lvl1pPr>
          </a:lstStyle>
          <a:p>
            <a:pPr>
              <a:defRPr/>
            </a:pPr>
            <a:fld id="{2E2690DA-A219-462B-B1A3-044B9CA3CBB3}" type="datetimeFigureOut">
              <a:rPr lang="en-US"/>
              <a:pPr>
                <a:defRPr/>
              </a:pPr>
              <a:t>5/25/2015</a:t>
            </a:fld>
            <a:endParaRPr lang="en-AU"/>
          </a:p>
        </p:txBody>
      </p:sp>
      <p:sp>
        <p:nvSpPr>
          <p:cNvPr id="4" name="Slide Image Placeholder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2016" tIns="46008" rIns="92016" bIns="46008" rtlCol="0" anchor="ctr"/>
          <a:lstStyle/>
          <a:p>
            <a:pPr lvl="0"/>
            <a:endParaRPr lang="en-AU"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2016" tIns="46008" rIns="92016" bIns="460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9428163"/>
            <a:ext cx="2944813" cy="496887"/>
          </a:xfrm>
          <a:prstGeom prst="rect">
            <a:avLst/>
          </a:prstGeom>
        </p:spPr>
        <p:txBody>
          <a:bodyPr vert="horz" lIns="92016" tIns="46008" rIns="92016" bIns="46008"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51275" y="9428163"/>
            <a:ext cx="2944813" cy="496887"/>
          </a:xfrm>
          <a:prstGeom prst="rect">
            <a:avLst/>
          </a:prstGeom>
        </p:spPr>
        <p:txBody>
          <a:bodyPr vert="horz" lIns="92016" tIns="46008" rIns="92016" bIns="46008" rtlCol="0" anchor="b"/>
          <a:lstStyle>
            <a:lvl1pPr algn="r" fontAlgn="auto">
              <a:spcBef>
                <a:spcPts val="0"/>
              </a:spcBef>
              <a:spcAft>
                <a:spcPts val="0"/>
              </a:spcAft>
              <a:defRPr sz="1200">
                <a:latin typeface="+mn-lt"/>
                <a:cs typeface="+mn-cs"/>
              </a:defRPr>
            </a:lvl1pPr>
          </a:lstStyle>
          <a:p>
            <a:pPr>
              <a:defRPr/>
            </a:pPr>
            <a:fld id="{8679E90B-D5E4-426D-A8AB-FF0A4A5F3506}" type="slidenum">
              <a:rPr lang="en-AU"/>
              <a:pPr>
                <a:defRPr/>
              </a:pPr>
              <a:t>‹#›</a:t>
            </a:fld>
            <a:endParaRPr lang="en-AU"/>
          </a:p>
        </p:txBody>
      </p:sp>
    </p:spTree>
    <p:extLst>
      <p:ext uri="{BB962C8B-B14F-4D97-AF65-F5344CB8AC3E}">
        <p14:creationId xmlns:p14="http://schemas.microsoft.com/office/powerpoint/2010/main" xmlns="" val="16952224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97B88A-F91C-4D99-B338-BF031F027D15}" type="slidenum">
              <a:rPr lang="en-AU" smtClean="0">
                <a:cs typeface="Arial" charset="0"/>
              </a:rPr>
              <a:pPr fontAlgn="base">
                <a:spcBef>
                  <a:spcPct val="0"/>
                </a:spcBef>
                <a:spcAft>
                  <a:spcPct val="0"/>
                </a:spcAft>
                <a:defRPr/>
              </a:pPr>
              <a:t>1</a:t>
            </a:fld>
            <a:endParaRPr lang="en-AU" dirty="0" smtClean="0">
              <a:cs typeface="Arial" charset="0"/>
            </a:endParaRPr>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baseline="0" dirty="0" smtClean="0"/>
          </a:p>
          <a:p>
            <a:endParaRPr lang="en-US" baseline="0" dirty="0" smtClean="0"/>
          </a:p>
          <a:p>
            <a:endParaRPr lang="en-AU" dirty="0" smtClean="0"/>
          </a:p>
          <a:p>
            <a:pPr eaLnBrk="1" hangingPunct="1">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baseline="0" dirty="0" smtClean="0"/>
          </a:p>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GAA = Guardianship and Administration Act 2000</a:t>
            </a:r>
            <a:r>
              <a:rPr lang="en-AU" baseline="0" dirty="0" smtClean="0"/>
              <a:t> (Qld)</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13</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Definition Schedule</a:t>
            </a:r>
            <a:r>
              <a:rPr lang="en-AU" baseline="0" dirty="0" smtClean="0"/>
              <a:t> 4: </a:t>
            </a:r>
            <a:r>
              <a:rPr lang="en-AU" sz="1200" b="1" i="1" u="none" strike="noStrike" kern="1200" baseline="0" dirty="0" smtClean="0">
                <a:solidFill>
                  <a:schemeClr val="tx1"/>
                </a:solidFill>
                <a:latin typeface="+mn-lt"/>
                <a:ea typeface="+mn-ea"/>
                <a:cs typeface="+mn-cs"/>
              </a:rPr>
              <a:t>capacity</a:t>
            </a:r>
            <a:r>
              <a:rPr lang="en-AU" sz="1200" b="0" i="0" u="none" strike="noStrike" kern="1200" baseline="0" dirty="0" smtClean="0">
                <a:solidFill>
                  <a:schemeClr val="tx1"/>
                </a:solidFill>
                <a:latin typeface="+mn-lt"/>
                <a:ea typeface="+mn-ea"/>
                <a:cs typeface="+mn-cs"/>
              </a:rPr>
              <a:t>, for a person for a matter, means the person is capable of—</a:t>
            </a:r>
          </a:p>
          <a:p>
            <a:r>
              <a:rPr lang="en-AU" sz="1200" b="0" i="0" u="none" strike="noStrike" kern="1200" baseline="0" dirty="0" smtClean="0">
                <a:solidFill>
                  <a:schemeClr val="tx1"/>
                </a:solidFill>
                <a:latin typeface="+mn-lt"/>
                <a:ea typeface="+mn-ea"/>
                <a:cs typeface="+mn-cs"/>
              </a:rPr>
              <a:t>(a) understanding the nature and effect of decisions about the matter; and</a:t>
            </a:r>
          </a:p>
          <a:p>
            <a:r>
              <a:rPr lang="en-AU" sz="1200" b="0" i="0" u="none" strike="noStrike" kern="1200" baseline="0" dirty="0" smtClean="0">
                <a:solidFill>
                  <a:schemeClr val="tx1"/>
                </a:solidFill>
                <a:latin typeface="+mn-lt"/>
                <a:ea typeface="+mn-ea"/>
                <a:cs typeface="+mn-cs"/>
              </a:rPr>
              <a:t>(b) freely and voluntarily making decisions about the matter; and</a:t>
            </a:r>
          </a:p>
          <a:p>
            <a:r>
              <a:rPr lang="en-AU" sz="1200" b="0" i="0" u="none" strike="noStrike" kern="1200" baseline="0" dirty="0" smtClean="0">
                <a:solidFill>
                  <a:schemeClr val="tx1"/>
                </a:solidFill>
                <a:latin typeface="+mn-lt"/>
                <a:ea typeface="+mn-ea"/>
                <a:cs typeface="+mn-cs"/>
              </a:rPr>
              <a:t>(c) communicating the decisions in some way.</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14</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15</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16</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17</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18</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AU" dirty="0" smtClean="0"/>
              <a:t>Discriminatory</a:t>
            </a:r>
            <a:r>
              <a:rPr lang="en-AU" baseline="0" dirty="0" smtClean="0"/>
              <a:t> </a:t>
            </a:r>
            <a:r>
              <a:rPr lang="en-AU" dirty="0" smtClean="0"/>
              <a:t>as it permits the imposition of a substituted decision-maker solely on the basis of an person having a particular diagnosis.</a:t>
            </a:r>
          </a:p>
          <a:p>
            <a:endParaRPr lang="en-AU" dirty="0" smtClean="0"/>
          </a:p>
          <a:p>
            <a:r>
              <a:rPr lang="en-AU" dirty="0" smtClean="0"/>
              <a:t>Article 12 - Equal recognition before the law</a:t>
            </a:r>
          </a:p>
          <a:p>
            <a:endParaRPr lang="en-AU" dirty="0" smtClean="0"/>
          </a:p>
          <a:p>
            <a:r>
              <a:rPr lang="en-AU" dirty="0" smtClean="0"/>
              <a:t>1. States Parties reaffirm that persons with disabilities have the right to recognition everywhere as persons before the law.</a:t>
            </a:r>
          </a:p>
          <a:p>
            <a:r>
              <a:rPr lang="en-AU" dirty="0" smtClean="0"/>
              <a:t>2. States Parties shall recognise that persons with disabilities enjoy legal capacity on an equal basis with others in all aspects of life.</a:t>
            </a:r>
          </a:p>
          <a:p>
            <a:r>
              <a:rPr lang="en-AU" dirty="0" smtClean="0"/>
              <a:t>3. States Parties shall take appropriate measures to provide access by persons with disabilities to the support they may require in exercising their legal capacity.</a:t>
            </a:r>
          </a:p>
          <a:p>
            <a:r>
              <a:rPr lang="en-AU" dirty="0" smtClean="0"/>
              <a:t>4. States Parties shall ensure that all measures that relate to the exercise of legal capacity provide for appropriate and effective safeguards to prevent abuse in accordance with international human rights law. Such safeguards shall ensure that measures relating to the exercise of legal capacity respect the rights, will and preferences of the person, are free of conflict of interest and undue influence, are proportional and tailored to the person's circumstances, apply for the shortest time possible and are subject to regular review by a competent, independent and impartial authority or judicial body. The safeguards shall be proportional to the degree to which such measures affect the person's rights and interests.</a:t>
            </a:r>
          </a:p>
          <a:p>
            <a:r>
              <a:rPr lang="en-AU" dirty="0" smtClean="0"/>
              <a:t>5. Subject to the provisions of this article, States Parties shall take all appropriate and effective measures to ensure the equal right of persons with disabilities to own or inherit property, to control their own financial affairs and to have equal access to bank loans, mortgages and other forms of financial credit, and shall ensure that persons with disabilities are not arbitrarily deprived of their property.</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19</a:t>
            </a:fld>
            <a:endParaRPr lang="en-AU"/>
          </a:p>
        </p:txBody>
      </p:sp>
    </p:spTree>
    <p:extLst>
      <p:ext uri="{BB962C8B-B14F-4D97-AF65-F5344CB8AC3E}">
        <p14:creationId xmlns:p14="http://schemas.microsoft.com/office/powerpoint/2010/main" xmlns="" val="104567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Disclaimer</a:t>
            </a:r>
            <a:r>
              <a:rPr lang="en-US" baseline="0" dirty="0" smtClean="0"/>
              <a:t>: no restrictive practice / special health matters</a:t>
            </a:r>
            <a:endParaRPr lang="en-AU" dirty="0" smtClean="0"/>
          </a:p>
        </p:txBody>
      </p:sp>
      <p:sp>
        <p:nvSpPr>
          <p:cNvPr id="4" name="Slide Number Placeholder 3"/>
          <p:cNvSpPr>
            <a:spLocks noGrp="1"/>
          </p:cNvSpPr>
          <p:nvPr>
            <p:ph type="sldNum" sz="quarter" idx="5"/>
          </p:nvPr>
        </p:nvSpPr>
        <p:spPr/>
        <p:txBody>
          <a:bodyPr/>
          <a:lstStyle/>
          <a:p>
            <a:pPr>
              <a:defRPr/>
            </a:pPr>
            <a:fld id="{08475F01-0B23-413E-991E-DABDACC43C39}" type="slidenum">
              <a:rPr lang="en-AU" smtClean="0"/>
              <a:pPr>
                <a:defRPr/>
              </a:pPr>
              <a:t>2</a:t>
            </a:fld>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Section 5 :</a:t>
            </a:r>
            <a:r>
              <a:rPr lang="en-AU" sz="1200" b="0" i="0" u="none" strike="noStrike" kern="1200" baseline="0" dirty="0" smtClean="0">
                <a:solidFill>
                  <a:schemeClr val="tx1"/>
                </a:solidFill>
                <a:latin typeface="+mn-lt"/>
                <a:ea typeface="+mn-ea"/>
                <a:cs typeface="+mn-cs"/>
              </a:rPr>
              <a:t>acknowledges </a:t>
            </a:r>
          </a:p>
          <a:p>
            <a:r>
              <a:rPr lang="en-AU" sz="1200" b="0" i="0" u="none" strike="noStrike" kern="1200" baseline="0" dirty="0" smtClean="0">
                <a:solidFill>
                  <a:schemeClr val="tx1"/>
                </a:solidFill>
                <a:latin typeface="+mn-lt"/>
                <a:ea typeface="+mn-ea"/>
                <a:cs typeface="+mn-cs"/>
              </a:rPr>
              <a:t>(a) an adult’s right to make decisions is fundamental to the adult’s inherent dignity;</a:t>
            </a:r>
          </a:p>
          <a:p>
            <a:r>
              <a:rPr lang="en-AU" sz="1200" b="0" i="0" u="none" strike="noStrike" kern="1200" baseline="0" dirty="0" smtClean="0">
                <a:solidFill>
                  <a:schemeClr val="tx1"/>
                </a:solidFill>
                <a:latin typeface="+mn-lt"/>
                <a:ea typeface="+mn-ea"/>
                <a:cs typeface="+mn-cs"/>
              </a:rPr>
              <a:t>(b) the right to make decisions includes the right to make decisions with which others may not agree;</a:t>
            </a:r>
          </a:p>
          <a:p>
            <a:r>
              <a:rPr lang="en-AU" sz="1200" b="0" i="0" u="none" strike="noStrike" kern="1200" baseline="0" dirty="0" smtClean="0">
                <a:solidFill>
                  <a:schemeClr val="tx1"/>
                </a:solidFill>
                <a:latin typeface="+mn-lt"/>
                <a:ea typeface="+mn-ea"/>
                <a:cs typeface="+mn-cs"/>
              </a:rPr>
              <a:t>(c) the capacity of an adult with impaired capacity to make decisions may differ according to—</a:t>
            </a:r>
          </a:p>
          <a:p>
            <a:r>
              <a:rPr lang="en-AU" sz="1200" b="0" i="0" u="none" strike="noStrike" kern="1200" baseline="0" dirty="0" smtClean="0">
                <a:solidFill>
                  <a:schemeClr val="tx1"/>
                </a:solidFill>
                <a:latin typeface="+mn-lt"/>
                <a:ea typeface="+mn-ea"/>
                <a:cs typeface="+mn-cs"/>
              </a:rPr>
              <a:t>	(i) the nature and extent of the impairment; and</a:t>
            </a:r>
          </a:p>
          <a:p>
            <a:r>
              <a:rPr lang="en-AU" sz="1200" b="0" i="0" u="none" strike="noStrike" kern="1200" baseline="0" dirty="0" smtClean="0">
                <a:solidFill>
                  <a:schemeClr val="tx1"/>
                </a:solidFill>
                <a:latin typeface="+mn-lt"/>
                <a:ea typeface="+mn-ea"/>
                <a:cs typeface="+mn-cs"/>
              </a:rPr>
              <a:t>	(ii) the type of decision to be made, including, for example, the complexity of the decision to be made; and</a:t>
            </a:r>
          </a:p>
          <a:p>
            <a:r>
              <a:rPr lang="en-AU" sz="1200" b="0" i="0" u="none" strike="noStrike" kern="1200" baseline="0" dirty="0" smtClean="0">
                <a:solidFill>
                  <a:schemeClr val="tx1"/>
                </a:solidFill>
                <a:latin typeface="+mn-lt"/>
                <a:ea typeface="+mn-ea"/>
                <a:cs typeface="+mn-cs"/>
              </a:rPr>
              <a:t>	(iii) the support available from members of the adult’s existing support network;</a:t>
            </a:r>
          </a:p>
          <a:p>
            <a:r>
              <a:rPr lang="en-AU" sz="1200" b="0" i="0" u="none" strike="noStrike" kern="1200" baseline="0" dirty="0" smtClean="0">
                <a:solidFill>
                  <a:schemeClr val="tx1"/>
                </a:solidFill>
                <a:latin typeface="+mn-lt"/>
                <a:ea typeface="+mn-ea"/>
                <a:cs typeface="+mn-cs"/>
              </a:rPr>
              <a:t>(d) the right of an adult with impaired capacity to make decisions should be restricted, and interfered with, to the least possible extent;</a:t>
            </a:r>
          </a:p>
          <a:p>
            <a:r>
              <a:rPr lang="en-AU" sz="1200" b="0" i="0" u="none" strike="noStrike" kern="1200" baseline="0" dirty="0" smtClean="0">
                <a:solidFill>
                  <a:schemeClr val="tx1"/>
                </a:solidFill>
                <a:latin typeface="+mn-lt"/>
                <a:ea typeface="+mn-ea"/>
                <a:cs typeface="+mn-cs"/>
              </a:rPr>
              <a:t>(e) an adult with impaired capacity has a right to adequate and appropriate support for decision-making.</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20</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21</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22</a:t>
            </a:fld>
            <a:endParaRPr lang="en-AU"/>
          </a:p>
        </p:txBody>
      </p:sp>
    </p:spTree>
    <p:extLst>
      <p:ext uri="{BB962C8B-B14F-4D97-AF65-F5344CB8AC3E}">
        <p14:creationId xmlns:p14="http://schemas.microsoft.com/office/powerpoint/2010/main" xmlns="" val="1078529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23</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24</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smtClean="0"/>
              <a:t>Rule 8.1 </a:t>
            </a:r>
            <a:r>
              <a:rPr lang="en-AU" i="1" baseline="0" dirty="0" smtClean="0"/>
              <a:t>Australian Solicitors Conduct Rules </a:t>
            </a:r>
            <a:r>
              <a:rPr lang="en-AU" baseline="0" dirty="0" smtClean="0"/>
              <a:t>– a solicitor must follow a clients lawful, competent &amp; proper instructions – there is a connection between understanding the issues and giving instructions. </a:t>
            </a:r>
          </a:p>
          <a:p>
            <a:r>
              <a:rPr lang="en-AU" baseline="0" dirty="0" smtClean="0"/>
              <a:t>Rule 3 – </a:t>
            </a:r>
            <a:r>
              <a:rPr lang="en-AU" sz="1200" b="0" i="0" u="none" strike="noStrike" kern="1200" baseline="0" dirty="0" smtClean="0">
                <a:solidFill>
                  <a:schemeClr val="tx1"/>
                </a:solidFill>
                <a:latin typeface="+mn-lt"/>
                <a:ea typeface="+mn-ea"/>
                <a:cs typeface="+mn-cs"/>
              </a:rPr>
              <a:t>A solicitor’s duty to the court and the administration of justice is paramount and prevails to the extent of inconsistency with any other duty.</a:t>
            </a:r>
          </a:p>
          <a:p>
            <a:r>
              <a:rPr lang="en-AU" baseline="0" dirty="0" smtClean="0"/>
              <a:t>Rule 4.1.1 – A solicitor must </a:t>
            </a:r>
            <a:r>
              <a:rPr lang="en-AU" sz="1200" b="0" i="0" u="none" strike="noStrike" kern="1200" baseline="0" dirty="0" smtClean="0">
                <a:solidFill>
                  <a:schemeClr val="tx1"/>
                </a:solidFill>
                <a:latin typeface="+mn-lt"/>
                <a:ea typeface="+mn-ea"/>
                <a:cs typeface="+mn-cs"/>
              </a:rPr>
              <a:t>act in the best interests of a client in any matter in which the solicitor represents the client.</a:t>
            </a:r>
          </a:p>
          <a:p>
            <a:r>
              <a:rPr lang="en-AU" sz="1200" b="0" i="0" u="none" strike="noStrike" kern="1200" baseline="0" dirty="0" smtClean="0">
                <a:solidFill>
                  <a:schemeClr val="tx1"/>
                </a:solidFill>
                <a:latin typeface="+mn-lt"/>
                <a:ea typeface="+mn-ea"/>
                <a:cs typeface="+mn-cs"/>
              </a:rPr>
              <a:t>Rule 4.1.2 - Be honest and courteous in all dealings in the course of legal practice </a:t>
            </a:r>
            <a:r>
              <a:rPr lang="en-AU" sz="1200" b="0" i="1" u="none" strike="noStrike" kern="1200" baseline="0" dirty="0" smtClean="0">
                <a:solidFill>
                  <a:schemeClr val="tx1"/>
                </a:solidFill>
                <a:latin typeface="+mn-lt"/>
                <a:ea typeface="+mn-ea"/>
                <a:cs typeface="+mn-cs"/>
              </a:rPr>
              <a:t>&amp; provide equality of treatment</a:t>
            </a:r>
            <a:r>
              <a:rPr lang="en-AU" sz="1200" b="0" i="0" u="none" strike="noStrike" kern="1200" baseline="0" dirty="0" smtClean="0">
                <a:solidFill>
                  <a:schemeClr val="tx1"/>
                </a:solidFill>
                <a:latin typeface="+mn-lt"/>
                <a:ea typeface="+mn-ea"/>
                <a:cs typeface="+mn-cs"/>
              </a:rPr>
              <a:t>.</a:t>
            </a:r>
          </a:p>
          <a:p>
            <a:r>
              <a:rPr lang="en-AU" sz="1200" b="0" i="0" u="none" strike="noStrike" kern="1200" baseline="0" dirty="0" smtClean="0">
                <a:solidFill>
                  <a:schemeClr val="tx1"/>
                </a:solidFill>
                <a:latin typeface="+mn-lt"/>
                <a:ea typeface="+mn-ea"/>
                <a:cs typeface="+mn-cs"/>
              </a:rPr>
              <a:t>Rule 42.1.1 - A solicitor must not in the course of practice, engage in conduct which constitutes discrimination.</a:t>
            </a:r>
          </a:p>
          <a:p>
            <a:r>
              <a:rPr lang="en-AU" sz="1200" b="0" i="0" u="none" strike="noStrike" kern="1200" baseline="0" dirty="0" smtClean="0">
                <a:solidFill>
                  <a:schemeClr val="tx1"/>
                </a:solidFill>
                <a:latin typeface="+mn-lt"/>
                <a:ea typeface="+mn-ea"/>
                <a:cs typeface="+mn-cs"/>
              </a:rPr>
              <a:t>Rule 9.1 - A solicitor must not disclose any information which is confidential to a client and acquired by the solicitor during the client’s engagement.  Therefore it is necessary for a lawyer to gain the client’s consent before discussing any matter related to the client’s capacity with a medical practitioner. Excludes generic questions from family/health professionals – such as best time of day to get instructions.</a:t>
            </a:r>
          </a:p>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25</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smtClean="0"/>
              <a:t> For more information see </a:t>
            </a:r>
            <a:r>
              <a:rPr lang="en-AU" sz="1200" i="1" dirty="0" smtClean="0"/>
              <a:t>Queensland Handbook for Practitioners on Legal Capacity</a:t>
            </a:r>
          </a:p>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26</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r>
              <a:rPr lang="en-AU" sz="1200" b="1" kern="1200" dirty="0" smtClean="0">
                <a:solidFill>
                  <a:schemeClr val="tx1"/>
                </a:solidFill>
                <a:effectLst/>
                <a:latin typeface="+mn-lt"/>
                <a:ea typeface="+mn-ea"/>
                <a:cs typeface="+mn-cs"/>
              </a:rPr>
              <a:t>S 146 Declaration about capacity  </a:t>
            </a:r>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The tribunal may make a declaration about the capacity of an adult, guardian, administrator or attorney for a matter. </a:t>
            </a:r>
          </a:p>
          <a:p>
            <a:pPr lvl="0"/>
            <a:r>
              <a:rPr lang="en-AU" sz="1200" kern="1200" dirty="0" smtClean="0">
                <a:solidFill>
                  <a:schemeClr val="tx1"/>
                </a:solidFill>
                <a:effectLst/>
                <a:latin typeface="+mn-lt"/>
                <a:ea typeface="+mn-ea"/>
                <a:cs typeface="+mn-cs"/>
              </a:rPr>
              <a:t>The tribunal may do this on its own initiative or on the application of the individual or another interested person. </a:t>
            </a:r>
          </a:p>
          <a:p>
            <a:pPr lvl="0"/>
            <a:r>
              <a:rPr lang="en-AU" sz="1200" kern="1200" dirty="0" smtClean="0">
                <a:solidFill>
                  <a:schemeClr val="tx1"/>
                </a:solidFill>
                <a:effectLst/>
                <a:latin typeface="+mn-lt"/>
                <a:ea typeface="+mn-ea"/>
                <a:cs typeface="+mn-cs"/>
              </a:rPr>
              <a:t>In deciding whether an individual is capable of communicating decisions in some way, the tribunal must investigate the use of all reasonable ways of facilitating communication, including, for example, symbol boards or signing. </a:t>
            </a:r>
          </a:p>
          <a:p>
            <a:pPr lvl="0"/>
            <a:r>
              <a:rPr lang="en-AU" sz="1200" kern="1200" dirty="0" smtClean="0">
                <a:solidFill>
                  <a:schemeClr val="tx1"/>
                </a:solidFill>
                <a:effectLst/>
                <a:latin typeface="+mn-lt"/>
                <a:ea typeface="+mn-ea"/>
                <a:cs typeface="+mn-cs"/>
              </a:rPr>
              <a:t>In this section -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attorney means – </a:t>
            </a:r>
          </a:p>
          <a:p>
            <a:pPr lvl="1"/>
            <a:r>
              <a:rPr lang="en-AU" sz="1200" kern="1200" dirty="0" smtClean="0">
                <a:solidFill>
                  <a:schemeClr val="tx1"/>
                </a:solidFill>
                <a:effectLst/>
                <a:latin typeface="+mn-lt"/>
                <a:ea typeface="+mn-ea"/>
                <a:cs typeface="+mn-cs"/>
              </a:rPr>
              <a:t>An attorney under a power of attorney; or </a:t>
            </a:r>
          </a:p>
          <a:p>
            <a:pPr lvl="1"/>
            <a:r>
              <a:rPr lang="en-AU" sz="1200" kern="1200" dirty="0" smtClean="0">
                <a:solidFill>
                  <a:schemeClr val="tx1"/>
                </a:solidFill>
                <a:effectLst/>
                <a:latin typeface="+mn-lt"/>
                <a:ea typeface="+mn-ea"/>
                <a:cs typeface="+mn-cs"/>
              </a:rPr>
              <a:t>An attorney under an advance health directive; or </a:t>
            </a:r>
          </a:p>
          <a:p>
            <a:pPr lvl="1"/>
            <a:r>
              <a:rPr lang="en-AU" sz="1200" kern="1200" dirty="0" smtClean="0">
                <a:solidFill>
                  <a:schemeClr val="tx1"/>
                </a:solidFill>
                <a:effectLst/>
                <a:latin typeface="+mn-lt"/>
                <a:ea typeface="+mn-ea"/>
                <a:cs typeface="+mn-cs"/>
              </a:rPr>
              <a:t>A statutory health attorney. </a:t>
            </a:r>
          </a:p>
          <a:p>
            <a:r>
              <a:rPr lang="en-AU" sz="1200" kern="1200" dirty="0" smtClean="0">
                <a:solidFill>
                  <a:schemeClr val="tx1"/>
                </a:solidFill>
                <a:effectLst/>
                <a:latin typeface="+mn-lt"/>
                <a:ea typeface="+mn-ea"/>
                <a:cs typeface="+mn-cs"/>
              </a:rPr>
              <a:t>power of attorney means – </a:t>
            </a:r>
          </a:p>
          <a:p>
            <a:pPr lvl="0"/>
            <a:r>
              <a:rPr lang="en-AU" sz="1200" kern="1200" dirty="0" smtClean="0">
                <a:solidFill>
                  <a:schemeClr val="tx1"/>
                </a:solidFill>
                <a:effectLst/>
                <a:latin typeface="+mn-lt"/>
                <a:ea typeface="+mn-ea"/>
                <a:cs typeface="+mn-cs"/>
              </a:rPr>
              <a:t>A general power of attorney made under the </a:t>
            </a:r>
            <a:r>
              <a:rPr lang="en-AU" sz="1200" i="1" kern="1200" dirty="0" smtClean="0">
                <a:solidFill>
                  <a:schemeClr val="tx1"/>
                </a:solidFill>
                <a:effectLst/>
                <a:latin typeface="+mn-lt"/>
                <a:ea typeface="+mn-ea"/>
                <a:cs typeface="+mn-cs"/>
              </a:rPr>
              <a:t>Powers of Attorney Act 1998</a:t>
            </a:r>
            <a:r>
              <a:rPr lang="en-AU" sz="1200" kern="1200" dirty="0" smtClean="0">
                <a:solidFill>
                  <a:schemeClr val="tx1"/>
                </a:solidFill>
                <a:effectLst/>
                <a:latin typeface="+mn-lt"/>
                <a:ea typeface="+mn-ea"/>
                <a:cs typeface="+mn-cs"/>
              </a:rPr>
              <a:t>; or </a:t>
            </a:r>
          </a:p>
          <a:p>
            <a:pPr lvl="0"/>
            <a:r>
              <a:rPr lang="en-AU" sz="1200" kern="1200" dirty="0" smtClean="0">
                <a:solidFill>
                  <a:schemeClr val="tx1"/>
                </a:solidFill>
                <a:effectLst/>
                <a:latin typeface="+mn-lt"/>
                <a:ea typeface="+mn-ea"/>
                <a:cs typeface="+mn-cs"/>
              </a:rPr>
              <a:t>An enduring power of attorney; or </a:t>
            </a:r>
          </a:p>
          <a:p>
            <a:pPr lvl="0"/>
            <a:r>
              <a:rPr lang="en-AU" sz="1200" kern="1200" dirty="0" smtClean="0">
                <a:solidFill>
                  <a:schemeClr val="tx1"/>
                </a:solidFill>
                <a:effectLst/>
                <a:latin typeface="+mn-lt"/>
                <a:ea typeface="+mn-ea"/>
                <a:cs typeface="+mn-cs"/>
              </a:rPr>
              <a:t>A power of attorney made otherwise than under the </a:t>
            </a:r>
            <a:r>
              <a:rPr lang="en-AU" sz="1200" i="1" kern="1200" dirty="0" smtClean="0">
                <a:solidFill>
                  <a:schemeClr val="tx1"/>
                </a:solidFill>
                <a:effectLst/>
                <a:latin typeface="+mn-lt"/>
                <a:ea typeface="+mn-ea"/>
                <a:cs typeface="+mn-cs"/>
              </a:rPr>
              <a:t>Powers of Attorney Act 19998 </a:t>
            </a:r>
            <a:r>
              <a:rPr lang="en-AU" sz="1200" kern="1200" dirty="0" smtClean="0">
                <a:solidFill>
                  <a:schemeClr val="tx1"/>
                </a:solidFill>
                <a:effectLst/>
                <a:latin typeface="+mn-lt"/>
                <a:ea typeface="+mn-ea"/>
                <a:cs typeface="+mn-cs"/>
              </a:rPr>
              <a:t>whether before or after its commencement.</a:t>
            </a:r>
          </a:p>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27</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28</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Remember ethical duties of confidentiality.</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29</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AU" dirty="0" smtClean="0"/>
          </a:p>
        </p:txBody>
      </p:sp>
      <p:sp>
        <p:nvSpPr>
          <p:cNvPr id="4" name="Slide Number Placeholder 3"/>
          <p:cNvSpPr>
            <a:spLocks noGrp="1"/>
          </p:cNvSpPr>
          <p:nvPr>
            <p:ph type="sldNum" sz="quarter" idx="5"/>
          </p:nvPr>
        </p:nvSpPr>
        <p:spPr/>
        <p:txBody>
          <a:bodyPr/>
          <a:lstStyle/>
          <a:p>
            <a:pPr>
              <a:defRPr/>
            </a:pPr>
            <a:fld id="{210636BB-8BCB-48B9-AA69-9CA1FB5F8BD2}" type="slidenum">
              <a:rPr lang="en-AU" smtClean="0"/>
              <a:pPr>
                <a:defRPr/>
              </a:pPr>
              <a:t>3</a:t>
            </a:fld>
            <a:endParaRPr lang="en-AU"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r>
              <a:rPr lang="en-AU" sz="1200" b="1" kern="1200" dirty="0" smtClean="0">
                <a:solidFill>
                  <a:schemeClr val="tx1"/>
                </a:solidFill>
                <a:effectLst/>
                <a:latin typeface="+mn-lt"/>
                <a:ea typeface="+mn-ea"/>
                <a:cs typeface="+mn-cs"/>
              </a:rPr>
              <a:t>S 146 Declaration about capacity  </a:t>
            </a:r>
            <a:endParaRPr lang="en-AU" sz="1200" kern="1200" dirty="0" smtClean="0">
              <a:solidFill>
                <a:schemeClr val="tx1"/>
              </a:solidFill>
              <a:effectLst/>
              <a:latin typeface="+mn-lt"/>
              <a:ea typeface="+mn-ea"/>
              <a:cs typeface="+mn-cs"/>
            </a:endParaRPr>
          </a:p>
          <a:p>
            <a:pPr lvl="0"/>
            <a:r>
              <a:rPr lang="en-AU" sz="1200" kern="1200" dirty="0" smtClean="0">
                <a:solidFill>
                  <a:schemeClr val="tx1"/>
                </a:solidFill>
                <a:effectLst/>
                <a:latin typeface="+mn-lt"/>
                <a:ea typeface="+mn-ea"/>
                <a:cs typeface="+mn-cs"/>
              </a:rPr>
              <a:t>The tribunal may make a declaration about the capacity of an adult, guardian, administrator or attorney for a matter. </a:t>
            </a:r>
          </a:p>
          <a:p>
            <a:pPr lvl="0"/>
            <a:r>
              <a:rPr lang="en-AU" sz="1200" kern="1200" dirty="0" smtClean="0">
                <a:solidFill>
                  <a:schemeClr val="tx1"/>
                </a:solidFill>
                <a:effectLst/>
                <a:latin typeface="+mn-lt"/>
                <a:ea typeface="+mn-ea"/>
                <a:cs typeface="+mn-cs"/>
              </a:rPr>
              <a:t>The tribunal may do this on its own initiative or on the application of the individual or another interested person. </a:t>
            </a:r>
          </a:p>
          <a:p>
            <a:pPr lvl="0"/>
            <a:r>
              <a:rPr lang="en-AU" sz="1200" kern="1200" dirty="0" smtClean="0">
                <a:solidFill>
                  <a:schemeClr val="tx1"/>
                </a:solidFill>
                <a:effectLst/>
                <a:latin typeface="+mn-lt"/>
                <a:ea typeface="+mn-ea"/>
                <a:cs typeface="+mn-cs"/>
              </a:rPr>
              <a:t>In deciding whether an individual is capable of communicating decisions in some way, the tribunal must investigate the use of all reasonable ways of facilitating communication, including, for example, symbol boards or signing. </a:t>
            </a:r>
          </a:p>
          <a:p>
            <a:pPr lvl="0"/>
            <a:r>
              <a:rPr lang="en-AU" sz="1200" kern="1200" dirty="0" smtClean="0">
                <a:solidFill>
                  <a:schemeClr val="tx1"/>
                </a:solidFill>
                <a:effectLst/>
                <a:latin typeface="+mn-lt"/>
                <a:ea typeface="+mn-ea"/>
                <a:cs typeface="+mn-cs"/>
              </a:rPr>
              <a:t>In this section -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attorney means – </a:t>
            </a:r>
          </a:p>
          <a:p>
            <a:pPr lvl="1"/>
            <a:r>
              <a:rPr lang="en-AU" sz="1200" kern="1200" dirty="0" smtClean="0">
                <a:solidFill>
                  <a:schemeClr val="tx1"/>
                </a:solidFill>
                <a:effectLst/>
                <a:latin typeface="+mn-lt"/>
                <a:ea typeface="+mn-ea"/>
                <a:cs typeface="+mn-cs"/>
              </a:rPr>
              <a:t>An attorney under a power of attorney; or </a:t>
            </a:r>
          </a:p>
          <a:p>
            <a:pPr lvl="1"/>
            <a:r>
              <a:rPr lang="en-AU" sz="1200" kern="1200" dirty="0" smtClean="0">
                <a:solidFill>
                  <a:schemeClr val="tx1"/>
                </a:solidFill>
                <a:effectLst/>
                <a:latin typeface="+mn-lt"/>
                <a:ea typeface="+mn-ea"/>
                <a:cs typeface="+mn-cs"/>
              </a:rPr>
              <a:t>An attorney under an advance health directive; or </a:t>
            </a:r>
          </a:p>
          <a:p>
            <a:pPr lvl="1"/>
            <a:r>
              <a:rPr lang="en-AU" sz="1200" kern="1200" dirty="0" smtClean="0">
                <a:solidFill>
                  <a:schemeClr val="tx1"/>
                </a:solidFill>
                <a:effectLst/>
                <a:latin typeface="+mn-lt"/>
                <a:ea typeface="+mn-ea"/>
                <a:cs typeface="+mn-cs"/>
              </a:rPr>
              <a:t>A statutory health attorney. </a:t>
            </a:r>
          </a:p>
          <a:p>
            <a:r>
              <a:rPr lang="en-AU" sz="1200" kern="1200" dirty="0" smtClean="0">
                <a:solidFill>
                  <a:schemeClr val="tx1"/>
                </a:solidFill>
                <a:effectLst/>
                <a:latin typeface="+mn-lt"/>
                <a:ea typeface="+mn-ea"/>
                <a:cs typeface="+mn-cs"/>
              </a:rPr>
              <a:t>power of attorney means – </a:t>
            </a:r>
          </a:p>
          <a:p>
            <a:pPr lvl="0"/>
            <a:r>
              <a:rPr lang="en-AU" sz="1200" kern="1200" dirty="0" smtClean="0">
                <a:solidFill>
                  <a:schemeClr val="tx1"/>
                </a:solidFill>
                <a:effectLst/>
                <a:latin typeface="+mn-lt"/>
                <a:ea typeface="+mn-ea"/>
                <a:cs typeface="+mn-cs"/>
              </a:rPr>
              <a:t>A general power of attorney made under the </a:t>
            </a:r>
            <a:r>
              <a:rPr lang="en-AU" sz="1200" i="1" kern="1200" dirty="0" smtClean="0">
                <a:solidFill>
                  <a:schemeClr val="tx1"/>
                </a:solidFill>
                <a:effectLst/>
                <a:latin typeface="+mn-lt"/>
                <a:ea typeface="+mn-ea"/>
                <a:cs typeface="+mn-cs"/>
              </a:rPr>
              <a:t>Powers of Attorney Act 1998</a:t>
            </a:r>
            <a:r>
              <a:rPr lang="en-AU" sz="1200" kern="1200" dirty="0" smtClean="0">
                <a:solidFill>
                  <a:schemeClr val="tx1"/>
                </a:solidFill>
                <a:effectLst/>
                <a:latin typeface="+mn-lt"/>
                <a:ea typeface="+mn-ea"/>
                <a:cs typeface="+mn-cs"/>
              </a:rPr>
              <a:t>; or </a:t>
            </a:r>
          </a:p>
          <a:p>
            <a:pPr lvl="0"/>
            <a:r>
              <a:rPr lang="en-AU" sz="1200" kern="1200" dirty="0" smtClean="0">
                <a:solidFill>
                  <a:schemeClr val="tx1"/>
                </a:solidFill>
                <a:effectLst/>
                <a:latin typeface="+mn-lt"/>
                <a:ea typeface="+mn-ea"/>
                <a:cs typeface="+mn-cs"/>
              </a:rPr>
              <a:t>An enduring power of attorney; or </a:t>
            </a:r>
          </a:p>
          <a:p>
            <a:pPr lvl="0"/>
            <a:r>
              <a:rPr lang="en-AU" sz="1200" kern="1200" dirty="0" smtClean="0">
                <a:solidFill>
                  <a:schemeClr val="tx1"/>
                </a:solidFill>
                <a:effectLst/>
                <a:latin typeface="+mn-lt"/>
                <a:ea typeface="+mn-ea"/>
                <a:cs typeface="+mn-cs"/>
              </a:rPr>
              <a:t>A power of attorney made otherwise than under the </a:t>
            </a:r>
            <a:r>
              <a:rPr lang="en-AU" sz="1200" i="1" kern="1200" dirty="0" smtClean="0">
                <a:solidFill>
                  <a:schemeClr val="tx1"/>
                </a:solidFill>
                <a:effectLst/>
                <a:latin typeface="+mn-lt"/>
                <a:ea typeface="+mn-ea"/>
                <a:cs typeface="+mn-cs"/>
              </a:rPr>
              <a:t>Powers of Attorney Act 19998 </a:t>
            </a:r>
            <a:r>
              <a:rPr lang="en-AU" sz="1200" kern="1200" dirty="0" smtClean="0">
                <a:solidFill>
                  <a:schemeClr val="tx1"/>
                </a:solidFill>
                <a:effectLst/>
                <a:latin typeface="+mn-lt"/>
                <a:ea typeface="+mn-ea"/>
                <a:cs typeface="+mn-cs"/>
              </a:rPr>
              <a:t>whether before or after its commencement.</a:t>
            </a:r>
          </a:p>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30</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31</a:t>
            </a:fld>
            <a:endParaRPr lang="en-A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32</a:t>
            </a:fld>
            <a:endParaRPr lang="en-AU"/>
          </a:p>
        </p:txBody>
      </p:sp>
    </p:spTree>
    <p:extLst>
      <p:ext uri="{BB962C8B-B14F-4D97-AF65-F5344CB8AC3E}">
        <p14:creationId xmlns:p14="http://schemas.microsoft.com/office/powerpoint/2010/main" xmlns="" val="3804396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Rationale for this rule is to avoid unnecessary costs to parties and a legalist approach to proceedings, while ensuring representation is allowed where the interests of justice or natural justice require it.  </a:t>
            </a:r>
          </a:p>
          <a:p>
            <a:r>
              <a:rPr lang="en-AU" dirty="0" smtClean="0"/>
              <a:t># Leave is at discretion of the Tribunal; in deciding whether to give leave, the Tribunal may consider the circumstances listed in  s 43(3) :</a:t>
            </a:r>
          </a:p>
          <a:p>
            <a:r>
              <a:rPr lang="en-AU" dirty="0" smtClean="0"/>
              <a:t>	The party is a State agency; </a:t>
            </a:r>
          </a:p>
          <a:p>
            <a:r>
              <a:rPr lang="en-AU" dirty="0" smtClean="0"/>
              <a:t>	The proceeding is likely to involve complex questions of fact or law; </a:t>
            </a:r>
          </a:p>
          <a:p>
            <a:r>
              <a:rPr lang="en-AU" dirty="0" smtClean="0"/>
              <a:t>	Another party to the proceeding is represented in the proceeding; or </a:t>
            </a:r>
          </a:p>
          <a:p>
            <a:r>
              <a:rPr lang="en-AU" dirty="0" smtClean="0"/>
              <a:t>	All of the parties have agreed to the party being represented in the proceeding.</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36</a:t>
            </a:fld>
            <a:endParaRPr lang="en-AU"/>
          </a:p>
        </p:txBody>
      </p:sp>
    </p:spTree>
    <p:extLst>
      <p:ext uri="{BB962C8B-B14F-4D97-AF65-F5344CB8AC3E}">
        <p14:creationId xmlns:p14="http://schemas.microsoft.com/office/powerpoint/2010/main" xmlns="" val="7019031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37</a:t>
            </a:fld>
            <a:endParaRPr lang="en-A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38</a:t>
            </a:fld>
            <a:endParaRPr lang="en-AU"/>
          </a:p>
        </p:txBody>
      </p:sp>
    </p:spTree>
    <p:extLst>
      <p:ext uri="{BB962C8B-B14F-4D97-AF65-F5344CB8AC3E}">
        <p14:creationId xmlns:p14="http://schemas.microsoft.com/office/powerpoint/2010/main" xmlns="" val="6062009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739E5C2-D59D-4BAC-A39B-0EC96B4521B4}" type="slidenum">
              <a:rPr lang="en-AU" smtClean="0"/>
              <a:pPr>
                <a:defRPr/>
              </a:pPr>
              <a:t>39</a:t>
            </a:fld>
            <a:endParaRPr lang="en-AU" smtClean="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endParaRPr lang="en-AU" sz="1200" i="0" kern="1200" dirty="0" smtClean="0">
              <a:solidFill>
                <a:schemeClr val="tx1"/>
              </a:solidFill>
              <a:latin typeface="+mn-lt"/>
              <a:ea typeface="+mn-ea"/>
              <a:cs typeface="+mn-cs"/>
            </a:endParaRPr>
          </a:p>
          <a:p>
            <a:pPr>
              <a:defRPr/>
            </a:pPr>
            <a:endParaRPr lang="en-AU" dirty="0"/>
          </a:p>
        </p:txBody>
      </p:sp>
      <p:sp>
        <p:nvSpPr>
          <p:cNvPr id="4" name="Slide Number Placeholder 3"/>
          <p:cNvSpPr>
            <a:spLocks noGrp="1"/>
          </p:cNvSpPr>
          <p:nvPr>
            <p:ph type="sldNum" sz="quarter" idx="5"/>
          </p:nvPr>
        </p:nvSpPr>
        <p:spPr/>
        <p:txBody>
          <a:bodyPr/>
          <a:lstStyle/>
          <a:p>
            <a:pPr>
              <a:defRPr/>
            </a:pPr>
            <a:fld id="{5FF5DE7B-3DFB-4542-8730-24585CEB3DA0}" type="slidenum">
              <a:rPr lang="en-AU" smtClean="0"/>
              <a:pPr>
                <a:defRPr/>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AU" dirty="0" smtClean="0"/>
          </a:p>
        </p:txBody>
      </p:sp>
      <p:sp>
        <p:nvSpPr>
          <p:cNvPr id="4" name="Slide Number Placeholder 3"/>
          <p:cNvSpPr>
            <a:spLocks noGrp="1"/>
          </p:cNvSpPr>
          <p:nvPr>
            <p:ph type="sldNum" sz="quarter" idx="5"/>
          </p:nvPr>
        </p:nvSpPr>
        <p:spPr/>
        <p:txBody>
          <a:bodyPr/>
          <a:lstStyle/>
          <a:p>
            <a:pPr>
              <a:defRPr/>
            </a:pPr>
            <a:fld id="{BC81AC3A-B648-411F-8772-0D174A53E2DD}" type="slidenum">
              <a:rPr lang="en-AU" smtClean="0"/>
              <a:pPr>
                <a:defRPr/>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endParaRPr lang="en-AU" sz="1600" kern="1200" dirty="0" smtClean="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1E71D2BB-6883-4BC0-A4F2-DF834379E9B4}" type="slidenum">
              <a:rPr lang="en-AU" smtClean="0"/>
              <a:pPr>
                <a:defRPr/>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C652540-322C-42FE-9EE8-292915D80312}" type="slidenum">
              <a:rPr lang="en-AU"/>
              <a:pPr>
                <a:defRPr/>
              </a:pPr>
              <a:t>7</a:t>
            </a:fld>
            <a:endParaRPr lang="en-AU"/>
          </a:p>
        </p:txBody>
      </p:sp>
      <p:sp>
        <p:nvSpPr>
          <p:cNvPr id="26627" name="Rectangle 2"/>
          <p:cNvSpPr>
            <a:spLocks noGrp="1" noRot="1" noChangeAspect="1" noChangeArrowheads="1" noTextEdit="1"/>
          </p:cNvSpPr>
          <p:nvPr>
            <p:ph type="sldImg"/>
          </p:nvPr>
        </p:nvSpPr>
        <p:spPr bwMode="auto">
          <a:xfrm>
            <a:off x="917575" y="744538"/>
            <a:ext cx="4964113" cy="3722687"/>
          </a:xfrm>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lvl="0"/>
            <a:endParaRPr lang="en-AU" sz="1600" i="0" kern="1200" dirty="0" smtClean="0">
              <a:solidFill>
                <a:schemeClr val="tx1"/>
              </a:solidFill>
              <a:latin typeface="+mn-lt"/>
              <a:ea typeface="+mn-ea"/>
              <a:cs typeface="+mn-cs"/>
            </a:endParaRPr>
          </a:p>
          <a:p>
            <a:endParaRPr lang="en-AU" dirty="0" smtClean="0"/>
          </a:p>
          <a:p>
            <a:endParaRPr lang="en-US" dirty="0" smtClean="0"/>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8679E90B-D5E4-426D-A8AB-FF0A4A5F3506}" type="slidenum">
              <a:rPr lang="en-AU" smtClean="0"/>
              <a:pPr>
                <a:defRPr/>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5DB6398-E8DB-4687-9C74-2E7179644831}" type="slidenum">
              <a:rPr lang="en-AU"/>
              <a:pPr>
                <a:defRPr/>
              </a:pPr>
              <a:t>9</a:t>
            </a:fld>
            <a:endParaRPr lang="en-AU"/>
          </a:p>
        </p:txBody>
      </p:sp>
      <p:sp>
        <p:nvSpPr>
          <p:cNvPr id="27651" name="Rectangle 2"/>
          <p:cNvSpPr>
            <a:spLocks noGrp="1" noRot="1" noChangeAspect="1" noChangeArrowheads="1" noTextEdit="1"/>
          </p:cNvSpPr>
          <p:nvPr>
            <p:ph type="sldImg"/>
          </p:nvPr>
        </p:nvSpPr>
        <p:spPr bwMode="auto">
          <a:xfrm>
            <a:off x="917575" y="744538"/>
            <a:ext cx="4964113" cy="3722687"/>
          </a:xfrm>
          <a:noFill/>
          <a:ln>
            <a:solidFill>
              <a:srgbClr val="000000"/>
            </a:solidFill>
            <a:miter lim="800000"/>
            <a:headEnd/>
            <a:tailEnd/>
          </a:ln>
        </p:spPr>
      </p:sp>
      <p:sp>
        <p:nvSpPr>
          <p:cNvPr id="43012" name="Rectangle 3"/>
          <p:cNvSpPr>
            <a:spLocks noGrp="1" noChangeArrowheads="1"/>
          </p:cNvSpPr>
          <p:nvPr>
            <p:ph type="body" idx="1"/>
          </p:nvPr>
        </p:nvSpPr>
        <p:spPr bwMode="auto"/>
        <p:txBody>
          <a:bodyPr wrap="square" numCol="1" anchor="t" anchorCtr="0" compatLnSpc="1">
            <a:prstTxWarp prst="textNoShape">
              <a:avLst/>
            </a:prstTxWarp>
            <a:normAutofit fontScale="47500" lnSpcReduction="20000"/>
          </a:bodyPr>
          <a:lstStyle/>
          <a:p>
            <a:pPr>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4C4C0BC0-6D9B-435C-A43E-3C47C3898794}" type="datetimeFigureOut">
              <a:rPr lang="en-US"/>
              <a:pPr>
                <a:defRPr/>
              </a:pPr>
              <a:t>5/25/2015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E45855E7-96E5-4D9C-A091-555386C227A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027B92D-D77E-4F7B-9B89-BF18637429C6}" type="datetimeFigureOut">
              <a:rPr lang="en-US"/>
              <a:pPr>
                <a:defRPr/>
              </a:pPr>
              <a:t>5/25/2015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9B7F40B-0B3F-45A3-85A7-B0488617196F}"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79C038CC-14D6-4E53-9394-4249493D902F}" type="datetimeFigureOut">
              <a:rPr lang="en-US"/>
              <a:pPr>
                <a:defRPr/>
              </a:pPr>
              <a:t>5/25/2015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9755D592-CF5D-4803-9592-73DBC053743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B493303-386E-4E50-96BB-6A10B51527BA}" type="datetimeFigureOut">
              <a:rPr lang="en-US"/>
              <a:pPr>
                <a:defRPr/>
              </a:pPr>
              <a:t>5/25/2015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87646A1-C832-4EC6-9A9B-742C1D3651E6}"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F1196A0E-66A9-4793-B51D-0DE3CD2B5C9F}" type="datetimeFigureOut">
              <a:rPr lang="en-US"/>
              <a:pPr>
                <a:defRPr/>
              </a:pPr>
              <a:t>5/25/2015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B17A1A64-A33D-4EC8-A963-B08AD1DAD167}"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B9C1593F-8C9B-4650-8EC6-990B0A8B945B}" type="datetimeFigureOut">
              <a:rPr lang="en-US"/>
              <a:pPr>
                <a:defRPr/>
              </a:pPr>
              <a:t>5/25/2015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5A6E8F93-D0AD-4A62-AE69-C45D297B9A43}"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8E6C50B5-2A9A-49AD-B784-92595BBAC913}" type="datetimeFigureOut">
              <a:rPr lang="en-US"/>
              <a:pPr>
                <a:defRPr/>
              </a:pPr>
              <a:t>5/25/2015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4BEA75E7-2B03-44B5-AB04-67FF71279E35}"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3653A409-6DB4-4DFD-9FE6-EDADED8DC4F9}" type="datetimeFigureOut">
              <a:rPr lang="en-US"/>
              <a:pPr>
                <a:defRPr/>
              </a:pPr>
              <a:t>5/25/2015</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2B2B98C8-0340-46E4-8B72-F9B294032AD2}"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90FBAC1-8031-46D9-9A1C-E9D9B1323EDB}" type="datetimeFigureOut">
              <a:rPr lang="en-US"/>
              <a:pPr>
                <a:defRPr/>
              </a:pPr>
              <a:t>5/25/2015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D608165-175F-42B7-9E3B-4D57E5F1F299}"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40C989-CC7E-4AB3-8504-6F15049FDED7}" type="datetimeFigureOut">
              <a:rPr lang="en-US"/>
              <a:pPr>
                <a:defRPr/>
              </a:pPr>
              <a:t>5/25/2015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53E2121-5B72-451A-8E4D-5D5E25945F4F}"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DD7171A2-9AE3-4F34-A32D-1227B41A9E06}" type="datetimeFigureOut">
              <a:rPr lang="en-US"/>
              <a:pPr>
                <a:defRPr/>
              </a:pPr>
              <a:t>5/25/2015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014396C4-20C5-4230-86AB-EC39F2001F66}"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57B80EB8-00AB-49C7-BF8A-4EF216DDAD63}" type="datetimeFigureOut">
              <a:rPr lang="en-US"/>
              <a:pPr>
                <a:defRPr/>
              </a:pPr>
              <a:t>5/25/2015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2FC3B1B3-D3A1-4AD3-AE87-12EDE86A57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411" r:id="rId1"/>
    <p:sldLayoutId id="2147484407" r:id="rId2"/>
    <p:sldLayoutId id="2147484412" r:id="rId3"/>
    <p:sldLayoutId id="2147484413" r:id="rId4"/>
    <p:sldLayoutId id="2147484414" r:id="rId5"/>
    <p:sldLayoutId id="2147484408" r:id="rId6"/>
    <p:sldLayoutId id="2147484415" r:id="rId7"/>
    <p:sldLayoutId id="2147484409" r:id="rId8"/>
    <p:sldLayoutId id="2147484416" r:id="rId9"/>
    <p:sldLayoutId id="2147484410" r:id="rId10"/>
    <p:sldLayoutId id="2147484417" r:id="rId11"/>
  </p:sldLayoutIdLst>
  <p:transition>
    <p:fade/>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qcat.qld.gov.au/__data/assets/pdf_file/0011/101162/pd-2007-3.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judicialcollege.vic.edu.au/sites/default/files/AONCaseNote.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qpilch.org.au/"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qai.org.a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0CC12"/>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78218" y="152400"/>
            <a:ext cx="8587563" cy="5822876"/>
          </a:xfrm>
        </p:spPr>
        <p:txBody>
          <a:bodyPr>
            <a:noAutofit/>
          </a:bodyPr>
          <a:lstStyle/>
          <a:p>
            <a:pPr algn="ctr" eaLnBrk="1" fontAlgn="auto" hangingPunct="1">
              <a:spcAft>
                <a:spcPts val="0"/>
              </a:spcAft>
              <a:defRPr/>
            </a:pPr>
            <a:r>
              <a:rPr lang="en-AU" sz="4000" cap="none" dirty="0" smtClean="0">
                <a:solidFill>
                  <a:srgbClr val="002060"/>
                </a:solidFill>
              </a:rPr>
              <a:t/>
            </a:r>
            <a:br>
              <a:rPr lang="en-AU" sz="4000" cap="none" dirty="0" smtClean="0">
                <a:solidFill>
                  <a:srgbClr val="002060"/>
                </a:solidFill>
              </a:rPr>
            </a:br>
            <a:r>
              <a:rPr lang="en-AU" sz="4000" cap="none" dirty="0" smtClean="0">
                <a:solidFill>
                  <a:srgbClr val="002060"/>
                </a:solidFill>
              </a:rPr>
              <a:t>GUARDIANSHIP </a:t>
            </a:r>
            <a:r>
              <a:rPr lang="en-AU" sz="4000" cap="none" dirty="0" smtClean="0">
                <a:solidFill>
                  <a:srgbClr val="002060"/>
                </a:solidFill>
              </a:rPr>
              <a:t>and ADMINSTRATION </a:t>
            </a:r>
            <a:r>
              <a:rPr lang="en-AU" sz="4000" cap="none" dirty="0" smtClean="0">
                <a:solidFill>
                  <a:srgbClr val="002060"/>
                </a:solidFill>
              </a:rPr>
              <a:t/>
            </a:r>
            <a:br>
              <a:rPr lang="en-AU" sz="4000" cap="none" dirty="0" smtClean="0">
                <a:solidFill>
                  <a:srgbClr val="002060"/>
                </a:solidFill>
              </a:rPr>
            </a:br>
            <a:r>
              <a:rPr lang="en-AU" sz="4000" cap="none" dirty="0" smtClean="0">
                <a:solidFill>
                  <a:srgbClr val="002060"/>
                </a:solidFill>
              </a:rPr>
              <a:t/>
            </a:r>
            <a:br>
              <a:rPr lang="en-AU" sz="4000" cap="none" dirty="0" smtClean="0">
                <a:solidFill>
                  <a:srgbClr val="002060"/>
                </a:solidFill>
              </a:rPr>
            </a:br>
            <a:r>
              <a:rPr lang="en-AU" sz="3200" cap="none" dirty="0" smtClean="0">
                <a:solidFill>
                  <a:srgbClr val="002060"/>
                </a:solidFill>
              </a:rPr>
              <a:t>Raquel </a:t>
            </a:r>
            <a:r>
              <a:rPr lang="en-AU" sz="3200" cap="none" dirty="0" smtClean="0">
                <a:solidFill>
                  <a:srgbClr val="002060"/>
                </a:solidFill>
              </a:rPr>
              <a:t>Dos Santos</a:t>
            </a:r>
            <a:br>
              <a:rPr lang="en-AU" sz="3200" cap="none" dirty="0" smtClean="0">
                <a:solidFill>
                  <a:srgbClr val="002060"/>
                </a:solidFill>
              </a:rPr>
            </a:br>
            <a:r>
              <a:rPr lang="en-AU" sz="2800" cap="none" dirty="0" smtClean="0">
                <a:solidFill>
                  <a:srgbClr val="002060"/>
                </a:solidFill>
              </a:rPr>
              <a:t>Self Representation Service</a:t>
            </a:r>
            <a:br>
              <a:rPr lang="en-AU" sz="2800" cap="none" dirty="0" smtClean="0">
                <a:solidFill>
                  <a:srgbClr val="002060"/>
                </a:solidFill>
              </a:rPr>
            </a:br>
            <a:r>
              <a:rPr lang="en-AU" sz="2800" cap="none" dirty="0" smtClean="0">
                <a:solidFill>
                  <a:srgbClr val="002060"/>
                </a:solidFill>
              </a:rPr>
              <a:t/>
            </a:r>
            <a:br>
              <a:rPr lang="en-AU" sz="2800" cap="none" dirty="0" smtClean="0">
                <a:solidFill>
                  <a:srgbClr val="002060"/>
                </a:solidFill>
              </a:rPr>
            </a:br>
            <a:r>
              <a:rPr lang="en-AU" sz="2800" cap="none" dirty="0" smtClean="0">
                <a:solidFill>
                  <a:srgbClr val="002060"/>
                </a:solidFill>
              </a:rPr>
              <a:t/>
            </a:r>
            <a:br>
              <a:rPr lang="en-AU" sz="2800" cap="none" dirty="0" smtClean="0">
                <a:solidFill>
                  <a:srgbClr val="002060"/>
                </a:solidFill>
              </a:rPr>
            </a:br>
            <a:r>
              <a:rPr lang="en-AU" sz="2800" cap="none" dirty="0" smtClean="0">
                <a:solidFill>
                  <a:srgbClr val="002060"/>
                </a:solidFill>
              </a:rPr>
              <a:t/>
            </a:r>
            <a:br>
              <a:rPr lang="en-AU" sz="2800" cap="none" dirty="0" smtClean="0">
                <a:solidFill>
                  <a:srgbClr val="002060"/>
                </a:solidFill>
              </a:rPr>
            </a:br>
            <a:r>
              <a:rPr lang="en-AU" sz="2400" cap="none" dirty="0" smtClean="0">
                <a:solidFill>
                  <a:srgbClr val="002060"/>
                </a:solidFill>
              </a:rPr>
              <a:t>and</a:t>
            </a:r>
            <a:r>
              <a:rPr lang="en-AU" sz="3200" cap="none" dirty="0" smtClean="0">
                <a:solidFill>
                  <a:srgbClr val="002060"/>
                </a:solidFill>
              </a:rPr>
              <a:t> </a:t>
            </a:r>
            <a:br>
              <a:rPr lang="en-AU" sz="3200" cap="none" dirty="0" smtClean="0">
                <a:solidFill>
                  <a:srgbClr val="002060"/>
                </a:solidFill>
              </a:rPr>
            </a:br>
            <a:r>
              <a:rPr lang="en-AU" sz="3200" cap="none" dirty="0" smtClean="0">
                <a:solidFill>
                  <a:srgbClr val="002060"/>
                </a:solidFill>
              </a:rPr>
              <a:t>David </a:t>
            </a:r>
            <a:r>
              <a:rPr lang="en-AU" sz="3200" cap="none" dirty="0" smtClean="0">
                <a:solidFill>
                  <a:srgbClr val="002060"/>
                </a:solidFill>
              </a:rPr>
              <a:t>Manwaring </a:t>
            </a:r>
            <a:br>
              <a:rPr lang="en-AU" sz="3200" cap="none" dirty="0" smtClean="0">
                <a:solidFill>
                  <a:srgbClr val="002060"/>
                </a:solidFill>
              </a:rPr>
            </a:br>
            <a:r>
              <a:rPr lang="en-AU" sz="2800" cap="none" dirty="0" smtClean="0">
                <a:solidFill>
                  <a:srgbClr val="002060"/>
                </a:solidFill>
              </a:rPr>
              <a:t>Human Rights Legal Service</a:t>
            </a:r>
            <a:r>
              <a:rPr lang="en-AU" sz="2800" cap="none" dirty="0">
                <a:solidFill>
                  <a:srgbClr val="002060"/>
                </a:solidFill>
              </a:rPr>
              <a:t/>
            </a:r>
            <a:br>
              <a:rPr lang="en-AU" sz="2800" cap="none" dirty="0">
                <a:solidFill>
                  <a:srgbClr val="002060"/>
                </a:solidFill>
              </a:rPr>
            </a:br>
            <a:r>
              <a:rPr lang="en-AU" sz="2800" cap="none" dirty="0" smtClean="0">
                <a:solidFill>
                  <a:srgbClr val="FF0000"/>
                </a:solidFill>
              </a:rPr>
              <a:t>Q</a:t>
            </a:r>
            <a:r>
              <a:rPr lang="en-AU" sz="2800" cap="none" dirty="0" smtClean="0">
                <a:solidFill>
                  <a:srgbClr val="002060"/>
                </a:solidFill>
              </a:rPr>
              <a:t>ueensland </a:t>
            </a:r>
            <a:r>
              <a:rPr lang="en-AU" sz="2800" cap="none" dirty="0">
                <a:solidFill>
                  <a:srgbClr val="FF0000"/>
                </a:solidFill>
              </a:rPr>
              <a:t>A</a:t>
            </a:r>
            <a:r>
              <a:rPr lang="en-AU" sz="2800" cap="none" dirty="0">
                <a:solidFill>
                  <a:srgbClr val="002060"/>
                </a:solidFill>
              </a:rPr>
              <a:t>dvocacy </a:t>
            </a:r>
            <a:r>
              <a:rPr lang="en-AU" sz="2800" cap="none" dirty="0" smtClean="0">
                <a:solidFill>
                  <a:srgbClr val="FF0000"/>
                </a:solidFill>
              </a:rPr>
              <a:t>I</a:t>
            </a:r>
            <a:r>
              <a:rPr lang="en-AU" sz="2800" cap="none" dirty="0" smtClean="0">
                <a:solidFill>
                  <a:srgbClr val="002060"/>
                </a:solidFill>
              </a:rPr>
              <a:t>ncorporated</a:t>
            </a:r>
            <a:r>
              <a:rPr lang="en-AU" sz="3200" cap="none" dirty="0" smtClean="0">
                <a:solidFill>
                  <a:srgbClr val="002060"/>
                </a:solidFill>
              </a:rPr>
              <a:t/>
            </a:r>
            <a:br>
              <a:rPr lang="en-AU" sz="3200" cap="none" dirty="0" smtClean="0">
                <a:solidFill>
                  <a:srgbClr val="002060"/>
                </a:solidFill>
              </a:rPr>
            </a:br>
            <a:endParaRPr lang="en-AU" sz="3200" cap="none" dirty="0">
              <a:solidFill>
                <a:srgbClr val="002060"/>
              </a:solidFill>
            </a:endParaRPr>
          </a:p>
        </p:txBody>
      </p:sp>
      <p:sp>
        <p:nvSpPr>
          <p:cNvPr id="9219" name="Subtitle 6"/>
          <p:cNvSpPr>
            <a:spLocks noGrp="1"/>
          </p:cNvSpPr>
          <p:nvPr>
            <p:ph type="subTitle" idx="1"/>
          </p:nvPr>
        </p:nvSpPr>
        <p:spPr>
          <a:xfrm>
            <a:off x="2362200" y="6049963"/>
            <a:ext cx="6705600" cy="685800"/>
          </a:xfrm>
        </p:spPr>
        <p:txBody>
          <a:bodyPr/>
          <a:lstStyle/>
          <a:p>
            <a:pPr algn="ctr"/>
            <a:r>
              <a:rPr lang="en-AU" sz="2800" dirty="0" smtClean="0">
                <a:solidFill>
                  <a:srgbClr val="002060"/>
                </a:solidFill>
              </a:rPr>
              <a:t>QAILS Conference, 27 May 2015</a:t>
            </a:r>
            <a:endParaRPr lang="en-AU" dirty="0" smtClean="0"/>
          </a:p>
        </p:txBody>
      </p:sp>
      <p:pic>
        <p:nvPicPr>
          <p:cNvPr id="6" name="Picture 6"/>
          <p:cNvPicPr>
            <a:picLocks noChangeAspect="1" noChangeArrowheads="1"/>
          </p:cNvPicPr>
          <p:nvPr/>
        </p:nvPicPr>
        <p:blipFill>
          <a:blip r:embed="rId3" cstate="print">
            <a:lum contrast="-44000"/>
          </a:blip>
          <a:srcRect/>
          <a:stretch>
            <a:fillRect/>
          </a:stretch>
        </p:blipFill>
        <p:spPr bwMode="auto">
          <a:xfrm>
            <a:off x="4038600" y="2514600"/>
            <a:ext cx="975360" cy="914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tx1"/>
                </a:solidFill>
              </a:rPr>
              <a:t>GAA interim appointments (Form 54)</a:t>
            </a:r>
            <a:endParaRPr lang="en-AU" sz="4000" b="1" dirty="0">
              <a:solidFill>
                <a:schemeClr val="tx1"/>
              </a:solidFill>
            </a:endParaRPr>
          </a:p>
        </p:txBody>
      </p:sp>
      <p:sp>
        <p:nvSpPr>
          <p:cNvPr id="3" name="Content Placeholder 2"/>
          <p:cNvSpPr>
            <a:spLocks noGrp="1"/>
          </p:cNvSpPr>
          <p:nvPr>
            <p:ph sz="quarter" idx="1"/>
          </p:nvPr>
        </p:nvSpPr>
        <p:spPr/>
        <p:txBody>
          <a:bodyPr/>
          <a:lstStyle/>
          <a:p>
            <a:r>
              <a:rPr lang="en-US" sz="2800" b="1" dirty="0" smtClean="0"/>
              <a:t>Evidence</a:t>
            </a:r>
            <a:r>
              <a:rPr lang="en-US" sz="2800" dirty="0" smtClean="0"/>
              <a:t> (s 129; </a:t>
            </a:r>
            <a:r>
              <a:rPr lang="en-US" sz="2800" dirty="0" smtClean="0">
                <a:hlinkClick r:id="rId3"/>
              </a:rPr>
              <a:t>Presidential Direction 3/2007</a:t>
            </a:r>
            <a:r>
              <a:rPr lang="en-US" sz="2800" dirty="0" smtClean="0"/>
              <a:t>)</a:t>
            </a:r>
          </a:p>
          <a:p>
            <a:pPr lvl="1"/>
            <a:r>
              <a:rPr lang="en-US" sz="2500" dirty="0" smtClean="0"/>
              <a:t>Medical evidence of impaired capacity </a:t>
            </a:r>
          </a:p>
          <a:p>
            <a:pPr lvl="1"/>
            <a:r>
              <a:rPr lang="en-US" sz="2500" dirty="0" smtClean="0"/>
              <a:t>Affidavit / stat </a:t>
            </a:r>
            <a:r>
              <a:rPr lang="en-US" sz="2500" dirty="0" err="1" smtClean="0"/>
              <a:t>dec</a:t>
            </a:r>
            <a:r>
              <a:rPr lang="en-US" sz="2500" dirty="0" smtClean="0"/>
              <a:t> about nature of immediate risk of harm to adult’s health, welfare or property </a:t>
            </a:r>
          </a:p>
          <a:p>
            <a:pPr lvl="1"/>
            <a:r>
              <a:rPr lang="en-US" sz="2500" dirty="0" smtClean="0"/>
              <a:t>Whether other options have been tried and parties consulted, or why parties should not be consulted</a:t>
            </a:r>
          </a:p>
          <a:p>
            <a:r>
              <a:rPr lang="en-US" sz="2800" b="1" dirty="0" smtClean="0"/>
              <a:t>Orders sought</a:t>
            </a:r>
          </a:p>
          <a:p>
            <a:pPr lvl="1"/>
            <a:r>
              <a:rPr lang="en-US" sz="2500" dirty="0" smtClean="0"/>
              <a:t>Only orders necessary to protect adult (PD 3/2007)</a:t>
            </a:r>
          </a:p>
          <a:p>
            <a:pPr lvl="1"/>
            <a:r>
              <a:rPr lang="en-US" sz="2500" dirty="0" smtClean="0"/>
              <a:t>Heard on the papers and without notice if adult needs protection</a:t>
            </a:r>
          </a:p>
          <a:p>
            <a:pPr>
              <a:buNone/>
            </a:pPr>
            <a:endParaRPr lang="en-AU"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tx1"/>
                </a:solidFill>
              </a:rPr>
              <a:t>GAA reviews (Form 10)</a:t>
            </a:r>
            <a:endParaRPr lang="en-AU" sz="4000" b="1" dirty="0">
              <a:solidFill>
                <a:schemeClr val="tx1"/>
              </a:solidFill>
            </a:endParaRPr>
          </a:p>
        </p:txBody>
      </p:sp>
      <p:sp>
        <p:nvSpPr>
          <p:cNvPr id="3" name="Content Placeholder 2"/>
          <p:cNvSpPr>
            <a:spLocks noGrp="1"/>
          </p:cNvSpPr>
          <p:nvPr>
            <p:ph sz="quarter" idx="1"/>
          </p:nvPr>
        </p:nvSpPr>
        <p:spPr/>
        <p:txBody>
          <a:bodyPr/>
          <a:lstStyle/>
          <a:p>
            <a:pPr>
              <a:buNone/>
            </a:pPr>
            <a:r>
              <a:rPr lang="en-US" b="1" dirty="0" smtClean="0"/>
              <a:t>Evidence</a:t>
            </a:r>
            <a:r>
              <a:rPr lang="en-US" dirty="0" smtClean="0"/>
              <a:t>: </a:t>
            </a:r>
            <a:r>
              <a:rPr lang="en-US" dirty="0" smtClean="0"/>
              <a:t>(s 31; Practice </a:t>
            </a:r>
            <a:r>
              <a:rPr lang="en-US" dirty="0" smtClean="0"/>
              <a:t>Direction </a:t>
            </a:r>
            <a:r>
              <a:rPr lang="en-US" dirty="0" smtClean="0"/>
              <a:t>8/2010)</a:t>
            </a:r>
            <a:endParaRPr lang="en-US" dirty="0" smtClean="0"/>
          </a:p>
          <a:p>
            <a:r>
              <a:rPr lang="en-US" dirty="0" smtClean="0"/>
              <a:t>Review on the papers unless ordered otherwise</a:t>
            </a:r>
          </a:p>
          <a:p>
            <a:r>
              <a:rPr lang="en-US" dirty="0" smtClean="0"/>
              <a:t>Review </a:t>
            </a:r>
            <a:r>
              <a:rPr lang="en-US" dirty="0" smtClean="0"/>
              <a:t>at </a:t>
            </a:r>
            <a:r>
              <a:rPr lang="en-US" dirty="0" smtClean="0"/>
              <a:t>the end of appointment period unless:</a:t>
            </a:r>
          </a:p>
          <a:p>
            <a:pPr lvl="1"/>
            <a:r>
              <a:rPr lang="en-US" dirty="0" smtClean="0"/>
              <a:t>Relevant information (new or not presented) has become available since hearing; </a:t>
            </a:r>
            <a:r>
              <a:rPr lang="en-US" u="sng" dirty="0" smtClean="0"/>
              <a:t>or</a:t>
            </a:r>
          </a:p>
          <a:p>
            <a:pPr lvl="1"/>
            <a:r>
              <a:rPr lang="en-US" dirty="0" smtClean="0"/>
              <a:t>Relevant change in circumstances; </a:t>
            </a:r>
          </a:p>
          <a:p>
            <a:pPr lvl="1">
              <a:buNone/>
            </a:pPr>
            <a:r>
              <a:rPr lang="en-US" u="sng" dirty="0" smtClean="0"/>
              <a:t>And</a:t>
            </a:r>
            <a:endParaRPr lang="en-US" u="sng" dirty="0" smtClean="0"/>
          </a:p>
          <a:p>
            <a:pPr lvl="1"/>
            <a:r>
              <a:rPr lang="en-US" dirty="0" smtClean="0"/>
              <a:t>S 31(4) removal requirements are satisfied </a:t>
            </a:r>
          </a:p>
          <a:p>
            <a:r>
              <a:rPr lang="en-US" dirty="0" smtClean="0"/>
              <a:t>May be dismissed on the papers otherwise</a:t>
            </a:r>
          </a:p>
          <a:p>
            <a:pPr>
              <a:buNone/>
            </a:pPr>
            <a:r>
              <a:rPr lang="en-US" b="1" dirty="0" smtClean="0"/>
              <a:t>Orders sought</a:t>
            </a:r>
            <a:r>
              <a:rPr lang="en-US" dirty="0" smtClean="0"/>
              <a:t>: directions to former G/A (s 32B)</a:t>
            </a:r>
            <a:endParaRPr lang="en-AU" b="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In summary</a:t>
            </a:r>
            <a:endParaRPr lang="en-AU" b="1" dirty="0">
              <a:solidFill>
                <a:schemeClr val="tx1"/>
              </a:solidFill>
            </a:endParaRPr>
          </a:p>
        </p:txBody>
      </p:sp>
      <p:sp>
        <p:nvSpPr>
          <p:cNvPr id="3" name="Content Placeholder 2"/>
          <p:cNvSpPr>
            <a:spLocks noGrp="1"/>
          </p:cNvSpPr>
          <p:nvPr>
            <p:ph sz="quarter" idx="1"/>
          </p:nvPr>
        </p:nvSpPr>
        <p:spPr/>
        <p:txBody>
          <a:bodyPr/>
          <a:lstStyle/>
          <a:p>
            <a:pPr>
              <a:buNone/>
            </a:pPr>
            <a:r>
              <a:rPr lang="en-US" dirty="0" smtClean="0"/>
              <a:t>When advising on GAA matters</a:t>
            </a:r>
          </a:p>
          <a:p>
            <a:r>
              <a:rPr lang="en-US" sz="2400" dirty="0" smtClean="0"/>
              <a:t>Consider legislative </a:t>
            </a:r>
            <a:r>
              <a:rPr lang="en-US" sz="2400" dirty="0" smtClean="0"/>
              <a:t>framework as a whole for hidden issues</a:t>
            </a:r>
          </a:p>
          <a:p>
            <a:r>
              <a:rPr lang="en-US" sz="2400" dirty="0" smtClean="0"/>
              <a:t>When taking instructions, focus </a:t>
            </a:r>
            <a:r>
              <a:rPr lang="en-US" sz="2400" dirty="0" smtClean="0"/>
              <a:t>on what Acts authorise: </a:t>
            </a:r>
            <a:r>
              <a:rPr lang="en-US" sz="2400" b="1" dirty="0" smtClean="0"/>
              <a:t>exercise of power</a:t>
            </a:r>
            <a:r>
              <a:rPr lang="en-US" sz="2400" dirty="0" smtClean="0"/>
              <a:t> for </a:t>
            </a:r>
            <a:r>
              <a:rPr lang="en-US" sz="2400" b="1" dirty="0" smtClean="0"/>
              <a:t>matters</a:t>
            </a:r>
            <a:r>
              <a:rPr lang="en-US" sz="2400" dirty="0" smtClean="0"/>
              <a:t> for an adult with </a:t>
            </a:r>
            <a:r>
              <a:rPr lang="en-US" sz="2400" b="1" dirty="0" smtClean="0"/>
              <a:t>impaired capacity</a:t>
            </a:r>
            <a:r>
              <a:rPr lang="en-US" sz="2400" dirty="0" smtClean="0"/>
              <a:t> for the matter</a:t>
            </a:r>
          </a:p>
          <a:p>
            <a:r>
              <a:rPr lang="en-US" sz="2400" dirty="0" smtClean="0"/>
              <a:t>Put client’s motivations/ family dynamics into </a:t>
            </a:r>
            <a:r>
              <a:rPr lang="en-US" sz="2400" dirty="0" smtClean="0"/>
              <a:t>perspective, </a:t>
            </a:r>
            <a:r>
              <a:rPr lang="en-US" sz="2400" dirty="0" smtClean="0"/>
              <a:t>having regard to general </a:t>
            </a:r>
            <a:r>
              <a:rPr lang="en-US" sz="2400" dirty="0" smtClean="0"/>
              <a:t>principles, duties and </a:t>
            </a:r>
            <a:r>
              <a:rPr lang="en-US" sz="2400" dirty="0" smtClean="0"/>
              <a:t>purpose of the </a:t>
            </a:r>
            <a:r>
              <a:rPr lang="en-US" sz="2400" dirty="0" smtClean="0"/>
              <a:t>Acts</a:t>
            </a:r>
            <a:endParaRPr lang="en-US" sz="2400" dirty="0" smtClean="0"/>
          </a:p>
          <a:p>
            <a:r>
              <a:rPr lang="en-US" sz="2400" dirty="0" smtClean="0"/>
              <a:t>Have a holistic approach – consider alternative approach to applications; refer clients to mediation </a:t>
            </a:r>
          </a:p>
          <a:p>
            <a:r>
              <a:rPr lang="en-US" sz="2400" dirty="0" smtClean="0"/>
              <a:t>Be </a:t>
            </a:r>
            <a:r>
              <a:rPr lang="en-US" sz="2400" dirty="0" smtClean="0"/>
              <a:t>creative when seeking orders</a:t>
            </a:r>
          </a:p>
          <a:p>
            <a:pPr lvl="1"/>
            <a:endParaRPr lang="en-US" sz="24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Capacity</a:t>
            </a:r>
            <a:r>
              <a:rPr lang="en-AU" dirty="0"/>
              <a:t> </a:t>
            </a:r>
          </a:p>
        </p:txBody>
      </p:sp>
      <p:sp>
        <p:nvSpPr>
          <p:cNvPr id="3" name="Content Placeholder 2"/>
          <p:cNvSpPr>
            <a:spLocks noGrp="1"/>
          </p:cNvSpPr>
          <p:nvPr>
            <p:ph sz="quarter" idx="1"/>
          </p:nvPr>
        </p:nvSpPr>
        <p:spPr/>
        <p:txBody>
          <a:bodyPr/>
          <a:lstStyle/>
          <a:p>
            <a:pPr>
              <a:spcBef>
                <a:spcPts val="1200"/>
              </a:spcBef>
            </a:pPr>
            <a:endParaRPr lang="en-AU" sz="3200" dirty="0" smtClean="0"/>
          </a:p>
          <a:p>
            <a:pPr>
              <a:spcBef>
                <a:spcPts val="1200"/>
              </a:spcBef>
            </a:pPr>
            <a:r>
              <a:rPr lang="en-AU" sz="3200" dirty="0" smtClean="0"/>
              <a:t>There </a:t>
            </a:r>
            <a:r>
              <a:rPr lang="en-AU" sz="3200" dirty="0"/>
              <a:t>is </a:t>
            </a:r>
            <a:r>
              <a:rPr lang="en-AU" sz="3200" dirty="0" smtClean="0"/>
              <a:t>both </a:t>
            </a:r>
            <a:r>
              <a:rPr lang="en-AU" sz="3200" dirty="0"/>
              <a:t>a </a:t>
            </a:r>
            <a:r>
              <a:rPr lang="en-AU" sz="3200" dirty="0" smtClean="0"/>
              <a:t>common </a:t>
            </a:r>
            <a:r>
              <a:rPr lang="en-AU" sz="3200" dirty="0"/>
              <a:t>law </a:t>
            </a:r>
            <a:r>
              <a:rPr lang="en-AU" sz="3200" dirty="0" smtClean="0"/>
              <a:t>and statutory presumption </a:t>
            </a:r>
            <a:r>
              <a:rPr lang="en-AU" sz="3200" dirty="0"/>
              <a:t>that </a:t>
            </a:r>
            <a:r>
              <a:rPr lang="en-AU" sz="3200" dirty="0" smtClean="0"/>
              <a:t>all adults have </a:t>
            </a:r>
            <a:r>
              <a:rPr lang="en-AU" sz="3200" dirty="0"/>
              <a:t>capacity to make their own </a:t>
            </a:r>
            <a:r>
              <a:rPr lang="en-AU" sz="3200" dirty="0" smtClean="0"/>
              <a:t>decisions, e.g. </a:t>
            </a:r>
            <a:r>
              <a:rPr lang="en-AU" sz="3200" i="1" dirty="0" smtClean="0"/>
              <a:t>GAA </a:t>
            </a:r>
            <a:r>
              <a:rPr lang="en-AU" sz="3200" dirty="0" smtClean="0"/>
              <a:t>s7 &amp; GP1.</a:t>
            </a:r>
          </a:p>
          <a:p>
            <a:endParaRPr lang="en-AU" sz="2400" dirty="0"/>
          </a:p>
          <a:p>
            <a:r>
              <a:rPr lang="en-AU" sz="3200" dirty="0" smtClean="0"/>
              <a:t>You cannot simply assume someone </a:t>
            </a:r>
            <a:r>
              <a:rPr lang="en-AU" sz="3200" dirty="0"/>
              <a:t>lacks capacity without evidence</a:t>
            </a:r>
            <a:r>
              <a:rPr lang="en-AU" sz="3200" dirty="0" smtClean="0"/>
              <a:t>!</a:t>
            </a:r>
          </a:p>
          <a:p>
            <a:endParaRPr lang="en-AU" sz="2400" dirty="0"/>
          </a:p>
        </p:txBody>
      </p:sp>
    </p:spTree>
    <p:extLst>
      <p:ext uri="{BB962C8B-B14F-4D97-AF65-F5344CB8AC3E}">
        <p14:creationId xmlns:p14="http://schemas.microsoft.com/office/powerpoint/2010/main" xmlns="" val="225337997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Definition of capacity</a:t>
            </a:r>
            <a:endParaRPr lang="en-AU" b="1" dirty="0">
              <a:solidFill>
                <a:schemeClr val="tx1"/>
              </a:solidFill>
            </a:endParaRPr>
          </a:p>
        </p:txBody>
      </p:sp>
      <p:sp>
        <p:nvSpPr>
          <p:cNvPr id="3" name="Content Placeholder 2"/>
          <p:cNvSpPr>
            <a:spLocks noGrp="1"/>
          </p:cNvSpPr>
          <p:nvPr>
            <p:ph sz="quarter" idx="1"/>
          </p:nvPr>
        </p:nvSpPr>
        <p:spPr/>
        <p:txBody>
          <a:bodyPr/>
          <a:lstStyle/>
          <a:p>
            <a:endParaRPr lang="en-AU" sz="3200" dirty="0" smtClean="0"/>
          </a:p>
          <a:p>
            <a:r>
              <a:rPr lang="en-AU" sz="3200" dirty="0" smtClean="0"/>
              <a:t>Three limbs </a:t>
            </a:r>
            <a:r>
              <a:rPr lang="en-AU" sz="3200" dirty="0"/>
              <a:t>to the </a:t>
            </a:r>
            <a:r>
              <a:rPr lang="en-AU" sz="3200" dirty="0" smtClean="0"/>
              <a:t>meaning </a:t>
            </a:r>
            <a:r>
              <a:rPr lang="en-AU" sz="3200" dirty="0"/>
              <a:t>of </a:t>
            </a:r>
            <a:r>
              <a:rPr lang="en-AU" sz="3200" dirty="0" smtClean="0"/>
              <a:t>capacity</a:t>
            </a:r>
            <a:r>
              <a:rPr lang="en-AU" sz="3200" i="1" dirty="0">
                <a:solidFill>
                  <a:prstClr val="black"/>
                </a:solidFill>
              </a:rPr>
              <a:t> </a:t>
            </a:r>
            <a:r>
              <a:rPr lang="en-AU" sz="3200" dirty="0">
                <a:solidFill>
                  <a:prstClr val="black"/>
                </a:solidFill>
              </a:rPr>
              <a:t>as defined in Schedule </a:t>
            </a:r>
            <a:r>
              <a:rPr lang="en-AU" sz="3200" dirty="0" smtClean="0">
                <a:solidFill>
                  <a:prstClr val="black"/>
                </a:solidFill>
              </a:rPr>
              <a:t>4 GAA:</a:t>
            </a:r>
          </a:p>
          <a:p>
            <a:pPr lvl="1"/>
            <a:endParaRPr lang="en-AU" sz="1400" dirty="0" smtClean="0"/>
          </a:p>
          <a:p>
            <a:pPr lvl="1"/>
            <a:r>
              <a:rPr lang="en-AU" dirty="0" smtClean="0"/>
              <a:t>Understanding the nature and effect of decisions</a:t>
            </a:r>
          </a:p>
          <a:p>
            <a:pPr lvl="1"/>
            <a:endParaRPr lang="en-AU" sz="1400" dirty="0" smtClean="0"/>
          </a:p>
          <a:p>
            <a:pPr lvl="1"/>
            <a:r>
              <a:rPr lang="en-AU" dirty="0" smtClean="0"/>
              <a:t>Deciding freely and voluntary</a:t>
            </a:r>
          </a:p>
          <a:p>
            <a:pPr lvl="1"/>
            <a:endParaRPr lang="en-AU" sz="1400" dirty="0" smtClean="0"/>
          </a:p>
          <a:p>
            <a:pPr lvl="1"/>
            <a:r>
              <a:rPr lang="en-AU" dirty="0" smtClean="0"/>
              <a:t>Communicating the decision.</a:t>
            </a:r>
            <a:endParaRPr lang="en-AU" dirty="0"/>
          </a:p>
          <a:p>
            <a:pPr lvl="0">
              <a:buClr>
                <a:srgbClr val="DD8047"/>
              </a:buClr>
            </a:pPr>
            <a:endParaRPr lang="en-AU" sz="3200" dirty="0" smtClean="0">
              <a:solidFill>
                <a:prstClr val="black"/>
              </a:solidFill>
            </a:endParaRPr>
          </a:p>
          <a:p>
            <a:pPr marL="0" lvl="0" indent="0">
              <a:buClr>
                <a:srgbClr val="DD8047"/>
              </a:buClr>
              <a:buNone/>
            </a:pPr>
            <a:r>
              <a:rPr lang="en-AU" sz="2800" dirty="0"/>
              <a:t>	</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47008948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Definition of capacity</a:t>
            </a:r>
            <a:endParaRPr lang="en-AU" b="1" dirty="0">
              <a:solidFill>
                <a:schemeClr val="tx1"/>
              </a:solidFill>
            </a:endParaRPr>
          </a:p>
        </p:txBody>
      </p:sp>
      <p:sp>
        <p:nvSpPr>
          <p:cNvPr id="3" name="Content Placeholder 2"/>
          <p:cNvSpPr>
            <a:spLocks noGrp="1"/>
          </p:cNvSpPr>
          <p:nvPr>
            <p:ph sz="quarter" idx="1"/>
          </p:nvPr>
        </p:nvSpPr>
        <p:spPr/>
        <p:txBody>
          <a:bodyPr/>
          <a:lstStyle/>
          <a:p>
            <a:endParaRPr lang="en-AU" sz="3200" dirty="0" smtClean="0"/>
          </a:p>
          <a:p>
            <a:r>
              <a:rPr lang="en-AU" sz="3200" dirty="0" smtClean="0"/>
              <a:t>Understanding nature and effect of decisions</a:t>
            </a:r>
            <a:r>
              <a:rPr lang="en-AU" sz="3200" dirty="0" smtClean="0">
                <a:solidFill>
                  <a:prstClr val="black"/>
                </a:solidFill>
              </a:rPr>
              <a:t>:</a:t>
            </a:r>
          </a:p>
          <a:p>
            <a:pPr lvl="1"/>
            <a:endParaRPr lang="en-AU" sz="1400" dirty="0" smtClean="0"/>
          </a:p>
          <a:p>
            <a:pPr lvl="1"/>
            <a:r>
              <a:rPr lang="en-AU" dirty="0" smtClean="0"/>
              <a:t>Ability of the adult to </a:t>
            </a:r>
            <a:r>
              <a:rPr lang="en-AU" dirty="0"/>
              <a:t>understand that a decision has to made (e.g. financial, legal, health or personal) and </a:t>
            </a:r>
            <a:r>
              <a:rPr lang="en-AU" dirty="0" smtClean="0"/>
              <a:t>what outcome will arise from that decision.</a:t>
            </a:r>
          </a:p>
          <a:p>
            <a:pPr lvl="1"/>
            <a:endParaRPr lang="en-AU" sz="1050" dirty="0" smtClean="0"/>
          </a:p>
          <a:p>
            <a:pPr lvl="2"/>
            <a:r>
              <a:rPr lang="en-AU" dirty="0" smtClean="0"/>
              <a:t>So the adult must </a:t>
            </a:r>
            <a:r>
              <a:rPr lang="en-AU" dirty="0"/>
              <a:t>be able to understand available  information and use that information to make </a:t>
            </a:r>
            <a:r>
              <a:rPr lang="en-AU" dirty="0" smtClean="0"/>
              <a:t>a decision</a:t>
            </a:r>
            <a:r>
              <a:rPr lang="en-AU" dirty="0"/>
              <a:t>.</a:t>
            </a:r>
          </a:p>
          <a:p>
            <a:pPr lvl="0">
              <a:buClr>
                <a:srgbClr val="DD8047"/>
              </a:buClr>
            </a:pPr>
            <a:endParaRPr lang="en-AU" sz="3200" dirty="0" smtClean="0">
              <a:solidFill>
                <a:prstClr val="black"/>
              </a:solidFill>
            </a:endParaRPr>
          </a:p>
          <a:p>
            <a:pPr marL="0" lvl="0" indent="0">
              <a:buClr>
                <a:srgbClr val="DD8047"/>
              </a:buClr>
              <a:buNone/>
            </a:pPr>
            <a:r>
              <a:rPr lang="en-AU" sz="2800" dirty="0"/>
              <a:t>	</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222303979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Definition of capacity</a:t>
            </a:r>
            <a:endParaRPr lang="en-AU" b="1" dirty="0">
              <a:solidFill>
                <a:schemeClr val="tx1"/>
              </a:solidFill>
            </a:endParaRPr>
          </a:p>
        </p:txBody>
      </p:sp>
      <p:sp>
        <p:nvSpPr>
          <p:cNvPr id="3" name="Content Placeholder 2"/>
          <p:cNvSpPr>
            <a:spLocks noGrp="1"/>
          </p:cNvSpPr>
          <p:nvPr>
            <p:ph sz="quarter" idx="1"/>
          </p:nvPr>
        </p:nvSpPr>
        <p:spPr/>
        <p:txBody>
          <a:bodyPr/>
          <a:lstStyle/>
          <a:p>
            <a:endParaRPr lang="en-AU" sz="3200" dirty="0" smtClean="0"/>
          </a:p>
          <a:p>
            <a:r>
              <a:rPr lang="en-AU" sz="3200" dirty="0" smtClean="0"/>
              <a:t>Deciding freely and voluntary</a:t>
            </a:r>
            <a:r>
              <a:rPr lang="en-AU" sz="3200" dirty="0" smtClean="0">
                <a:solidFill>
                  <a:prstClr val="black"/>
                </a:solidFill>
              </a:rPr>
              <a:t>:</a:t>
            </a:r>
          </a:p>
          <a:p>
            <a:pPr lvl="1"/>
            <a:endParaRPr lang="en-AU" sz="1400" dirty="0" smtClean="0"/>
          </a:p>
          <a:p>
            <a:pPr lvl="1"/>
            <a:r>
              <a:rPr lang="en-AU" sz="2800" dirty="0" smtClean="0"/>
              <a:t>Ability of the adult to </a:t>
            </a:r>
            <a:r>
              <a:rPr lang="en-AU" sz="2800" dirty="0"/>
              <a:t>make decisions without being unduly influenced by another person. </a:t>
            </a:r>
            <a:endParaRPr lang="en-AU" sz="2800" dirty="0" smtClean="0"/>
          </a:p>
          <a:p>
            <a:pPr lvl="1"/>
            <a:endParaRPr lang="en-AU" sz="1400" dirty="0" smtClean="0"/>
          </a:p>
          <a:p>
            <a:pPr lvl="2"/>
            <a:r>
              <a:rPr lang="en-AU" sz="2500" dirty="0" smtClean="0"/>
              <a:t>An </a:t>
            </a:r>
            <a:r>
              <a:rPr lang="en-AU" sz="2500" dirty="0"/>
              <a:t>adult who has difficulty in making decisions may be at risk of being pressured into making a decision </a:t>
            </a:r>
            <a:r>
              <a:rPr lang="en-AU" sz="2500" dirty="0" smtClean="0"/>
              <a:t>they </a:t>
            </a:r>
            <a:r>
              <a:rPr lang="en-AU" sz="2500" dirty="0"/>
              <a:t>would not otherwise make. </a:t>
            </a:r>
            <a:endParaRPr lang="en-AU" sz="3200" dirty="0" smtClean="0">
              <a:solidFill>
                <a:prstClr val="black"/>
              </a:solidFill>
            </a:endParaRPr>
          </a:p>
          <a:p>
            <a:pPr marL="0" lvl="0" indent="0">
              <a:buClr>
                <a:srgbClr val="DD8047"/>
              </a:buClr>
              <a:buNone/>
            </a:pPr>
            <a:r>
              <a:rPr lang="en-AU" sz="2800" dirty="0"/>
              <a:t>	</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343649122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Definition of capacity</a:t>
            </a:r>
            <a:endParaRPr lang="en-AU" b="1" dirty="0">
              <a:solidFill>
                <a:schemeClr val="tx1"/>
              </a:solidFill>
            </a:endParaRPr>
          </a:p>
        </p:txBody>
      </p:sp>
      <p:sp>
        <p:nvSpPr>
          <p:cNvPr id="3" name="Content Placeholder 2"/>
          <p:cNvSpPr>
            <a:spLocks noGrp="1"/>
          </p:cNvSpPr>
          <p:nvPr>
            <p:ph sz="quarter" idx="1"/>
          </p:nvPr>
        </p:nvSpPr>
        <p:spPr/>
        <p:txBody>
          <a:bodyPr/>
          <a:lstStyle/>
          <a:p>
            <a:endParaRPr lang="en-AU" sz="3200" dirty="0" smtClean="0"/>
          </a:p>
          <a:p>
            <a:r>
              <a:rPr lang="en-AU" sz="3200" dirty="0" smtClean="0"/>
              <a:t>Communicating the decision</a:t>
            </a:r>
            <a:r>
              <a:rPr lang="en-AU" sz="3200" dirty="0" smtClean="0">
                <a:solidFill>
                  <a:prstClr val="black"/>
                </a:solidFill>
              </a:rPr>
              <a:t>:</a:t>
            </a:r>
          </a:p>
          <a:p>
            <a:pPr lvl="1"/>
            <a:endParaRPr lang="en-AU" sz="1400" dirty="0" smtClean="0"/>
          </a:p>
          <a:p>
            <a:pPr lvl="1"/>
            <a:r>
              <a:rPr lang="en-AU" sz="2800" dirty="0" smtClean="0"/>
              <a:t>A adult </a:t>
            </a:r>
            <a:r>
              <a:rPr lang="en-AU" sz="2800" dirty="0"/>
              <a:t>may have some ability to communicate decisions, but need special assistance from others to do so</a:t>
            </a:r>
            <a:r>
              <a:rPr lang="en-AU" sz="2800" dirty="0" smtClean="0"/>
              <a:t>.</a:t>
            </a:r>
          </a:p>
          <a:p>
            <a:pPr lvl="1"/>
            <a:endParaRPr lang="en-AU" sz="1400" dirty="0" smtClean="0">
              <a:solidFill>
                <a:srgbClr val="FF0000"/>
              </a:solidFill>
            </a:endParaRPr>
          </a:p>
          <a:p>
            <a:pPr lvl="1"/>
            <a:r>
              <a:rPr lang="en-AU" sz="2800" dirty="0"/>
              <a:t>If an adult is wholly unable to communicate the decision then they are regarded as not being able to make decisions. </a:t>
            </a:r>
          </a:p>
          <a:p>
            <a:pPr lvl="1"/>
            <a:endParaRPr lang="en-AU" sz="2800" dirty="0">
              <a:solidFill>
                <a:srgbClr val="FF0000"/>
              </a:solidFill>
            </a:endParaRPr>
          </a:p>
          <a:p>
            <a:pPr marL="0" lvl="0" indent="0">
              <a:buClr>
                <a:srgbClr val="DD8047"/>
              </a:buClr>
              <a:buNone/>
            </a:pPr>
            <a:endParaRPr lang="en-AU" sz="3200" dirty="0" smtClean="0">
              <a:solidFill>
                <a:prstClr val="black"/>
              </a:solidFill>
            </a:endParaRPr>
          </a:p>
          <a:p>
            <a:pPr marL="0" lvl="0" indent="0">
              <a:buClr>
                <a:srgbClr val="DD8047"/>
              </a:buClr>
              <a:buNone/>
            </a:pPr>
            <a:r>
              <a:rPr lang="en-AU" sz="2800" dirty="0"/>
              <a:t>	</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410644638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Approaches to assessing capacity</a:t>
            </a:r>
            <a:r>
              <a:rPr lang="en-AU" dirty="0" smtClean="0"/>
              <a:t> </a:t>
            </a:r>
            <a:endParaRPr lang="en-AU" dirty="0"/>
          </a:p>
        </p:txBody>
      </p:sp>
      <p:sp>
        <p:nvSpPr>
          <p:cNvPr id="3" name="Content Placeholder 2"/>
          <p:cNvSpPr>
            <a:spLocks noGrp="1"/>
          </p:cNvSpPr>
          <p:nvPr>
            <p:ph sz="quarter" idx="1"/>
          </p:nvPr>
        </p:nvSpPr>
        <p:spPr/>
        <p:txBody>
          <a:bodyPr/>
          <a:lstStyle/>
          <a:p>
            <a:pPr marL="0" indent="0">
              <a:spcBef>
                <a:spcPts val="1200"/>
              </a:spcBef>
              <a:buNone/>
            </a:pPr>
            <a:endParaRPr lang="en-AU" sz="3200" dirty="0" smtClean="0"/>
          </a:p>
          <a:p>
            <a:r>
              <a:rPr lang="en-AU" sz="3200" dirty="0" smtClean="0"/>
              <a:t>Traditionally two approaches to assessing </a:t>
            </a:r>
            <a:r>
              <a:rPr lang="en-AU" sz="3200" dirty="0" smtClean="0"/>
              <a:t>capacity</a:t>
            </a:r>
            <a:r>
              <a:rPr lang="en-AU" sz="3200" dirty="0" smtClean="0"/>
              <a:t>:</a:t>
            </a:r>
            <a:endParaRPr lang="en-AU" sz="3200" dirty="0" smtClean="0"/>
          </a:p>
          <a:p>
            <a:endParaRPr lang="en-AU" sz="1200" dirty="0" smtClean="0"/>
          </a:p>
          <a:p>
            <a:pPr lvl="1"/>
            <a:r>
              <a:rPr lang="en-AU" dirty="0" smtClean="0"/>
              <a:t>Status approach</a:t>
            </a:r>
          </a:p>
          <a:p>
            <a:pPr lvl="1"/>
            <a:endParaRPr lang="en-AU" sz="1000" dirty="0" smtClean="0"/>
          </a:p>
          <a:p>
            <a:pPr lvl="1"/>
            <a:r>
              <a:rPr lang="en-AU" dirty="0" smtClean="0"/>
              <a:t>Cognitive approach</a:t>
            </a:r>
          </a:p>
          <a:p>
            <a:endParaRPr lang="en-AU" dirty="0"/>
          </a:p>
        </p:txBody>
      </p:sp>
    </p:spTree>
    <p:extLst>
      <p:ext uri="{BB962C8B-B14F-4D97-AF65-F5344CB8AC3E}">
        <p14:creationId xmlns:p14="http://schemas.microsoft.com/office/powerpoint/2010/main" xmlns="" val="70350730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Assessing capacity</a:t>
            </a:r>
            <a:endParaRPr lang="en-AU" b="1" dirty="0">
              <a:solidFill>
                <a:schemeClr val="tx1"/>
              </a:solidFill>
            </a:endParaRPr>
          </a:p>
        </p:txBody>
      </p:sp>
      <p:sp>
        <p:nvSpPr>
          <p:cNvPr id="3" name="Content Placeholder 2"/>
          <p:cNvSpPr>
            <a:spLocks noGrp="1"/>
          </p:cNvSpPr>
          <p:nvPr>
            <p:ph sz="quarter" idx="1"/>
          </p:nvPr>
        </p:nvSpPr>
        <p:spPr/>
        <p:txBody>
          <a:bodyPr/>
          <a:lstStyle/>
          <a:p>
            <a:r>
              <a:rPr lang="en-AU" sz="3200" dirty="0" smtClean="0"/>
              <a:t>Status approach:</a:t>
            </a:r>
            <a:r>
              <a:rPr lang="en-AU" sz="3200" dirty="0"/>
              <a:t> </a:t>
            </a:r>
            <a:endParaRPr lang="en-AU" sz="3200" dirty="0" smtClean="0"/>
          </a:p>
          <a:p>
            <a:pPr lvl="1"/>
            <a:r>
              <a:rPr lang="en-AU" dirty="0"/>
              <a:t>A</a:t>
            </a:r>
            <a:r>
              <a:rPr lang="en-AU" dirty="0" smtClean="0"/>
              <a:t>utomatically </a:t>
            </a:r>
            <a:r>
              <a:rPr lang="en-AU" dirty="0"/>
              <a:t>equates certain characteristics or impairments with the loss </a:t>
            </a:r>
            <a:r>
              <a:rPr lang="en-AU" dirty="0" smtClean="0"/>
              <a:t>of capacity.</a:t>
            </a:r>
          </a:p>
          <a:p>
            <a:pPr lvl="2"/>
            <a:r>
              <a:rPr lang="en-AU" dirty="0" smtClean="0"/>
              <a:t>E.g. person with a disability has impaired capacity!</a:t>
            </a:r>
          </a:p>
          <a:p>
            <a:pPr lvl="2"/>
            <a:r>
              <a:rPr lang="en-AU" dirty="0" smtClean="0"/>
              <a:t>Discriminatory &amp; violates Art 12 CRPD.</a:t>
            </a:r>
          </a:p>
          <a:p>
            <a:pPr lvl="2">
              <a:spcBef>
                <a:spcPts val="0"/>
              </a:spcBef>
            </a:pPr>
            <a:endParaRPr lang="en-AU" sz="2000" dirty="0" smtClean="0"/>
          </a:p>
          <a:p>
            <a:r>
              <a:rPr lang="en-AU" sz="3200" dirty="0" smtClean="0"/>
              <a:t>Cognitive approach – further broken down into</a:t>
            </a:r>
          </a:p>
          <a:p>
            <a:pPr lvl="1"/>
            <a:r>
              <a:rPr lang="en-AU" dirty="0" smtClean="0"/>
              <a:t>Outcome</a:t>
            </a:r>
          </a:p>
          <a:p>
            <a:pPr lvl="1"/>
            <a:r>
              <a:rPr lang="en-AU" dirty="0" smtClean="0"/>
              <a:t>Functional</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376472046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2775" y="228600"/>
            <a:ext cx="8153400" cy="990600"/>
          </a:xfrm>
        </p:spPr>
        <p:txBody>
          <a:bodyPr/>
          <a:lstStyle/>
          <a:p>
            <a:r>
              <a:rPr lang="en-US" sz="4000" b="1" dirty="0" smtClean="0">
                <a:solidFill>
                  <a:schemeClr val="tx1"/>
                </a:solidFill>
              </a:rPr>
              <a:t>Presentation outline</a:t>
            </a:r>
            <a:endParaRPr lang="en-AU" sz="4200" b="1" dirty="0" smtClean="0">
              <a:solidFill>
                <a:schemeClr val="tx1"/>
              </a:solidFill>
            </a:endParaRPr>
          </a:p>
        </p:txBody>
      </p:sp>
      <p:sp>
        <p:nvSpPr>
          <p:cNvPr id="10243" name="Content Placeholder 2"/>
          <p:cNvSpPr>
            <a:spLocks noGrp="1"/>
          </p:cNvSpPr>
          <p:nvPr>
            <p:ph sz="quarter" idx="1"/>
          </p:nvPr>
        </p:nvSpPr>
        <p:spPr>
          <a:xfrm>
            <a:off x="612775" y="1600200"/>
            <a:ext cx="8153400" cy="4495800"/>
          </a:xfrm>
        </p:spPr>
        <p:txBody>
          <a:bodyPr/>
          <a:lstStyle/>
          <a:p>
            <a:r>
              <a:rPr lang="en-AU" sz="3200" dirty="0" smtClean="0"/>
              <a:t>GAA legislative framework in QLD</a:t>
            </a:r>
          </a:p>
          <a:p>
            <a:pPr lvl="0"/>
            <a:r>
              <a:rPr lang="en-AU" sz="3200" dirty="0" smtClean="0"/>
              <a:t>Is a QCAT application necessary or an option?</a:t>
            </a:r>
          </a:p>
          <a:p>
            <a:pPr lvl="0"/>
            <a:r>
              <a:rPr lang="en-AU" sz="3200" dirty="0" smtClean="0"/>
              <a:t>Common QCAT applications</a:t>
            </a:r>
          </a:p>
          <a:p>
            <a:pPr lvl="1"/>
            <a:r>
              <a:rPr lang="en-US" dirty="0" smtClean="0"/>
              <a:t>GAA </a:t>
            </a:r>
            <a:r>
              <a:rPr lang="en-US" dirty="0" smtClean="0"/>
              <a:t>appointments and reviews</a:t>
            </a:r>
            <a:endParaRPr lang="en-US" dirty="0" smtClean="0"/>
          </a:p>
          <a:p>
            <a:pPr lvl="1"/>
            <a:r>
              <a:rPr lang="en-US" dirty="0" smtClean="0"/>
              <a:t>GAA interim orders</a:t>
            </a:r>
          </a:p>
          <a:p>
            <a:r>
              <a:rPr lang="en-US" sz="3200" dirty="0" smtClean="0"/>
              <a:t>Capacity </a:t>
            </a:r>
          </a:p>
          <a:p>
            <a:pPr lvl="1"/>
            <a:r>
              <a:rPr lang="en-US" dirty="0" smtClean="0"/>
              <a:t>Declarations about capacity</a:t>
            </a:r>
          </a:p>
          <a:p>
            <a:r>
              <a:rPr lang="en-US" sz="3200" dirty="0" smtClean="0"/>
              <a:t>Effective QCAT advocacy </a:t>
            </a:r>
          </a:p>
          <a:p>
            <a:r>
              <a:rPr lang="en-US" sz="3200" dirty="0" smtClean="0"/>
              <a:t>Useful resources</a:t>
            </a:r>
            <a:endParaRPr lang="en-AU" sz="3200" dirty="0" smtClean="0"/>
          </a:p>
        </p:txBody>
      </p:sp>
    </p:spTree>
    <p:extLst>
      <p:ext uri="{BB962C8B-B14F-4D97-AF65-F5344CB8AC3E}">
        <p14:creationId xmlns:p14="http://schemas.microsoft.com/office/powerpoint/2010/main" xmlns="" val="225376259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Assessing capacity</a:t>
            </a:r>
            <a:endParaRPr lang="en-AU" b="1" dirty="0">
              <a:solidFill>
                <a:schemeClr val="tx1"/>
              </a:solidFill>
            </a:endParaRPr>
          </a:p>
        </p:txBody>
      </p:sp>
      <p:sp>
        <p:nvSpPr>
          <p:cNvPr id="3" name="Content Placeholder 2"/>
          <p:cNvSpPr>
            <a:spLocks noGrp="1"/>
          </p:cNvSpPr>
          <p:nvPr>
            <p:ph sz="quarter" idx="1"/>
          </p:nvPr>
        </p:nvSpPr>
        <p:spPr/>
        <p:txBody>
          <a:bodyPr/>
          <a:lstStyle/>
          <a:p>
            <a:pPr lvl="0">
              <a:buClr>
                <a:srgbClr val="DD8047"/>
              </a:buClr>
            </a:pPr>
            <a:endParaRPr lang="en-AU" sz="3200" dirty="0" smtClean="0">
              <a:solidFill>
                <a:prstClr val="black"/>
              </a:solidFill>
            </a:endParaRPr>
          </a:p>
          <a:p>
            <a:pPr lvl="0">
              <a:buClr>
                <a:srgbClr val="DD8047"/>
              </a:buClr>
            </a:pPr>
            <a:r>
              <a:rPr lang="en-AU" sz="3200" dirty="0" smtClean="0">
                <a:solidFill>
                  <a:prstClr val="black"/>
                </a:solidFill>
              </a:rPr>
              <a:t>Outcome: </a:t>
            </a:r>
          </a:p>
          <a:p>
            <a:pPr lvl="1"/>
            <a:r>
              <a:rPr lang="en-AU" dirty="0" smtClean="0">
                <a:solidFill>
                  <a:prstClr val="black"/>
                </a:solidFill>
              </a:rPr>
              <a:t>Examines </a:t>
            </a:r>
            <a:r>
              <a:rPr lang="en-AU" dirty="0">
                <a:solidFill>
                  <a:prstClr val="black"/>
                </a:solidFill>
              </a:rPr>
              <a:t>the reasonableness of a decision made by </a:t>
            </a:r>
            <a:r>
              <a:rPr lang="en-AU" dirty="0" smtClean="0">
                <a:solidFill>
                  <a:prstClr val="black"/>
                </a:solidFill>
              </a:rPr>
              <a:t>the adult by </a:t>
            </a:r>
            <a:r>
              <a:rPr lang="en-AU" dirty="0">
                <a:solidFill>
                  <a:prstClr val="black"/>
                </a:solidFill>
              </a:rPr>
              <a:t>the extent to which it deviates from past decisions or social </a:t>
            </a:r>
            <a:r>
              <a:rPr lang="en-AU" dirty="0" smtClean="0">
                <a:solidFill>
                  <a:prstClr val="black"/>
                </a:solidFill>
              </a:rPr>
              <a:t>norms.</a:t>
            </a:r>
          </a:p>
          <a:p>
            <a:pPr marL="366713" lvl="1" indent="0">
              <a:buNone/>
            </a:pPr>
            <a:endParaRPr lang="en-AU" sz="1050" dirty="0" smtClean="0">
              <a:solidFill>
                <a:prstClr val="black"/>
              </a:solidFill>
            </a:endParaRPr>
          </a:p>
          <a:p>
            <a:pPr lvl="2"/>
            <a:r>
              <a:rPr lang="en-AU" dirty="0" smtClean="0">
                <a:solidFill>
                  <a:prstClr val="black"/>
                </a:solidFill>
              </a:rPr>
              <a:t>Effectively this says that an adult has impaired capacity if the content of their decision does not match up with others.  </a:t>
            </a:r>
            <a:r>
              <a:rPr lang="en-AU" i="1" dirty="0" smtClean="0">
                <a:solidFill>
                  <a:prstClr val="black"/>
                </a:solidFill>
              </a:rPr>
              <a:t>Section 5 GAA </a:t>
            </a:r>
            <a:r>
              <a:rPr lang="en-AU" dirty="0" smtClean="0">
                <a:solidFill>
                  <a:prstClr val="black"/>
                </a:solidFill>
              </a:rPr>
              <a:t>appears to exclude this approach under our guardianship system.</a:t>
            </a:r>
          </a:p>
          <a:p>
            <a:pPr lvl="2">
              <a:buClr>
                <a:srgbClr val="DD8047"/>
              </a:buClr>
            </a:pPr>
            <a:endParaRPr lang="en-AU" dirty="0">
              <a:solidFill>
                <a:prstClr val="black"/>
              </a:solidFill>
            </a:endParaRPr>
          </a:p>
          <a:p>
            <a:pPr marL="0" lvl="0" indent="0">
              <a:buClr>
                <a:srgbClr val="DD8047"/>
              </a:buClr>
              <a:buNone/>
            </a:pPr>
            <a:r>
              <a:rPr lang="en-AU" sz="2800" dirty="0"/>
              <a:t>	</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167208194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Assessing capacity</a:t>
            </a:r>
            <a:endParaRPr lang="en-AU" b="1" dirty="0">
              <a:solidFill>
                <a:schemeClr val="tx1"/>
              </a:solidFill>
            </a:endParaRPr>
          </a:p>
        </p:txBody>
      </p:sp>
      <p:sp>
        <p:nvSpPr>
          <p:cNvPr id="3" name="Content Placeholder 2"/>
          <p:cNvSpPr>
            <a:spLocks noGrp="1"/>
          </p:cNvSpPr>
          <p:nvPr>
            <p:ph sz="quarter" idx="1"/>
          </p:nvPr>
        </p:nvSpPr>
        <p:spPr/>
        <p:txBody>
          <a:bodyPr/>
          <a:lstStyle/>
          <a:p>
            <a:pPr lvl="0">
              <a:buClr>
                <a:srgbClr val="DD8047"/>
              </a:buClr>
            </a:pPr>
            <a:endParaRPr lang="en-AU" sz="3200" dirty="0" smtClean="0">
              <a:solidFill>
                <a:prstClr val="black"/>
              </a:solidFill>
            </a:endParaRPr>
          </a:p>
          <a:p>
            <a:pPr lvl="0">
              <a:buClr>
                <a:srgbClr val="DD8047"/>
              </a:buClr>
            </a:pPr>
            <a:r>
              <a:rPr lang="en-AU" sz="3200" dirty="0" smtClean="0">
                <a:solidFill>
                  <a:prstClr val="black"/>
                </a:solidFill>
              </a:rPr>
              <a:t>Functional: </a:t>
            </a:r>
          </a:p>
          <a:p>
            <a:pPr lvl="1"/>
            <a:r>
              <a:rPr lang="en-AU" dirty="0" smtClean="0">
                <a:solidFill>
                  <a:prstClr val="black"/>
                </a:solidFill>
              </a:rPr>
              <a:t>Focuses </a:t>
            </a:r>
            <a:r>
              <a:rPr lang="en-AU" dirty="0">
                <a:solidFill>
                  <a:prstClr val="black"/>
                </a:solidFill>
              </a:rPr>
              <a:t>on decision-making capacities specific to particular </a:t>
            </a:r>
            <a:r>
              <a:rPr lang="en-AU" dirty="0" smtClean="0">
                <a:solidFill>
                  <a:prstClr val="black"/>
                </a:solidFill>
              </a:rPr>
              <a:t>issues.</a:t>
            </a:r>
          </a:p>
          <a:p>
            <a:pPr lvl="1"/>
            <a:endParaRPr lang="en-AU" sz="1050" dirty="0" smtClean="0">
              <a:solidFill>
                <a:prstClr val="black"/>
              </a:solidFill>
            </a:endParaRPr>
          </a:p>
          <a:p>
            <a:pPr lvl="2"/>
            <a:r>
              <a:rPr lang="en-AU" sz="2400" dirty="0" smtClean="0"/>
              <a:t>So looks </a:t>
            </a:r>
            <a:r>
              <a:rPr lang="en-AU" sz="2400" dirty="0"/>
              <a:t>at the reasoning processes in making decisions, and whether the adult is capable of making a decision at the time it needs to be made</a:t>
            </a:r>
            <a:r>
              <a:rPr lang="en-AU" sz="2400" dirty="0" smtClean="0"/>
              <a:t>.</a:t>
            </a:r>
            <a:endParaRPr lang="en-AU" dirty="0" smtClean="0">
              <a:solidFill>
                <a:prstClr val="black"/>
              </a:solidFill>
            </a:endParaRPr>
          </a:p>
          <a:p>
            <a:pPr lvl="2"/>
            <a:endParaRPr lang="en-AU" sz="750" dirty="0" smtClean="0">
              <a:solidFill>
                <a:prstClr val="black"/>
              </a:solidFill>
            </a:endParaRPr>
          </a:p>
          <a:p>
            <a:pPr lvl="2">
              <a:buClr>
                <a:srgbClr val="DD8047"/>
              </a:buClr>
            </a:pPr>
            <a:r>
              <a:rPr lang="en-AU" b="1" i="1" dirty="0" smtClean="0">
                <a:solidFill>
                  <a:prstClr val="black"/>
                </a:solidFill>
              </a:rPr>
              <a:t>Capacity for purposes of GAA is based on this approach.</a:t>
            </a:r>
            <a:endParaRPr lang="en-AU" b="1" i="1" dirty="0">
              <a:solidFill>
                <a:prstClr val="black"/>
              </a:solidFill>
            </a:endParaRPr>
          </a:p>
          <a:p>
            <a:pPr marL="0" lvl="0" indent="0">
              <a:buClr>
                <a:srgbClr val="DD8047"/>
              </a:buClr>
              <a:buNone/>
            </a:pPr>
            <a:r>
              <a:rPr lang="en-AU" sz="2800" dirty="0"/>
              <a:t>	</a:t>
            </a:r>
          </a:p>
          <a:p>
            <a:pPr lvl="1"/>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129929726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solidFill>
                  <a:schemeClr val="tx1"/>
                </a:solidFill>
              </a:rPr>
              <a:t>A</a:t>
            </a:r>
            <a:r>
              <a:rPr lang="en-AU" b="1" dirty="0" smtClean="0">
                <a:solidFill>
                  <a:schemeClr val="tx1"/>
                </a:solidFill>
              </a:rPr>
              <a:t>ssessing capacity</a:t>
            </a:r>
            <a:endParaRPr lang="en-AU" b="1" dirty="0">
              <a:solidFill>
                <a:schemeClr val="tx1"/>
              </a:solidFill>
            </a:endParaRPr>
          </a:p>
        </p:txBody>
      </p:sp>
      <p:sp>
        <p:nvSpPr>
          <p:cNvPr id="3" name="Content Placeholder 2"/>
          <p:cNvSpPr>
            <a:spLocks noGrp="1"/>
          </p:cNvSpPr>
          <p:nvPr>
            <p:ph sz="quarter" idx="1"/>
          </p:nvPr>
        </p:nvSpPr>
        <p:spPr/>
        <p:txBody>
          <a:bodyPr/>
          <a:lstStyle/>
          <a:p>
            <a:pPr lvl="0">
              <a:buClr>
                <a:srgbClr val="DD8047"/>
              </a:buClr>
            </a:pPr>
            <a:endParaRPr lang="en-AU" sz="3200" dirty="0" smtClean="0"/>
          </a:p>
          <a:p>
            <a:pPr lvl="0">
              <a:buClr>
                <a:srgbClr val="DD8047"/>
              </a:buClr>
            </a:pPr>
            <a:r>
              <a:rPr lang="en-AU" sz="3200" dirty="0" smtClean="0"/>
              <a:t>Cognitive approaches that lead to the denial of capacity may breach Art 12 CRPD if</a:t>
            </a:r>
          </a:p>
          <a:p>
            <a:pPr lvl="0">
              <a:buClr>
                <a:srgbClr val="DD8047"/>
              </a:buClr>
            </a:pPr>
            <a:endParaRPr lang="en-AU" sz="1400" dirty="0" smtClean="0"/>
          </a:p>
          <a:p>
            <a:pPr lvl="1"/>
            <a:r>
              <a:rPr lang="en-AU" dirty="0" smtClean="0"/>
              <a:t>They are discriminatory, OR</a:t>
            </a:r>
          </a:p>
          <a:p>
            <a:pPr lvl="1"/>
            <a:endParaRPr lang="en-AU" sz="1400" dirty="0" smtClean="0"/>
          </a:p>
          <a:p>
            <a:pPr lvl="1"/>
            <a:r>
              <a:rPr lang="en-AU" dirty="0" smtClean="0"/>
              <a:t>Disproportionately affect the rights of persons with disabilities to equality before the law.</a:t>
            </a:r>
          </a:p>
          <a:p>
            <a:pPr lvl="1">
              <a:buClr>
                <a:srgbClr val="DD8047"/>
              </a:buClr>
            </a:pPr>
            <a:endParaRPr lang="en-AU" dirty="0" smtClean="0">
              <a:solidFill>
                <a:srgbClr val="FF0000"/>
              </a:solidFill>
            </a:endParaRPr>
          </a:p>
          <a:p>
            <a:pPr marL="0" lvl="0" indent="0">
              <a:buClr>
                <a:srgbClr val="DD8047"/>
              </a:buClr>
              <a:buNone/>
            </a:pPr>
            <a:r>
              <a:rPr lang="en-AU" sz="2800" dirty="0">
                <a:solidFill>
                  <a:srgbClr val="FF0000"/>
                </a:solidFill>
              </a:rPr>
              <a:t>	</a:t>
            </a:r>
            <a:endParaRPr lang="en-AU" sz="2800" dirty="0"/>
          </a:p>
          <a:p>
            <a:pPr lvl="1"/>
            <a:endParaRPr lang="en-AU" dirty="0"/>
          </a:p>
          <a:p>
            <a:endParaRPr lang="en-AU" sz="2000" dirty="0"/>
          </a:p>
          <a:p>
            <a:endParaRPr lang="en-AU" sz="3200" dirty="0"/>
          </a:p>
          <a:p>
            <a:endParaRPr lang="en-AU" dirty="0"/>
          </a:p>
        </p:txBody>
      </p:sp>
    </p:spTree>
    <p:extLst>
      <p:ext uri="{BB962C8B-B14F-4D97-AF65-F5344CB8AC3E}">
        <p14:creationId xmlns:p14="http://schemas.microsoft.com/office/powerpoint/2010/main" xmlns="" val="300367666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90600"/>
          </a:xfrm>
        </p:spPr>
        <p:txBody>
          <a:bodyPr/>
          <a:lstStyle/>
          <a:p>
            <a:r>
              <a:rPr lang="en-AU" sz="4020" b="1" dirty="0" smtClean="0">
                <a:solidFill>
                  <a:schemeClr val="tx1"/>
                </a:solidFill>
              </a:rPr>
              <a:t>Why is capacity important to lawyers?</a:t>
            </a:r>
            <a:r>
              <a:rPr lang="en-AU" sz="4020" dirty="0" smtClean="0"/>
              <a:t> </a:t>
            </a:r>
            <a:endParaRPr lang="en-AU" sz="4020" dirty="0"/>
          </a:p>
        </p:txBody>
      </p:sp>
      <p:sp>
        <p:nvSpPr>
          <p:cNvPr id="3" name="Content Placeholder 2"/>
          <p:cNvSpPr>
            <a:spLocks noGrp="1"/>
          </p:cNvSpPr>
          <p:nvPr>
            <p:ph sz="quarter" idx="1"/>
          </p:nvPr>
        </p:nvSpPr>
        <p:spPr/>
        <p:txBody>
          <a:bodyPr/>
          <a:lstStyle/>
          <a:p>
            <a:r>
              <a:rPr lang="en-AU" sz="3200" dirty="0"/>
              <a:t>A client’s capacity to give instructions </a:t>
            </a:r>
            <a:r>
              <a:rPr lang="en-AU" sz="3200" dirty="0" smtClean="0"/>
              <a:t>is </a:t>
            </a:r>
            <a:r>
              <a:rPr lang="en-AU" sz="3200" dirty="0"/>
              <a:t>central to the lawyer-client relationship. </a:t>
            </a:r>
            <a:r>
              <a:rPr lang="en-AU" sz="3200" dirty="0" smtClean="0"/>
              <a:t>Generally </a:t>
            </a:r>
            <a:r>
              <a:rPr lang="en-AU" sz="3200" dirty="0"/>
              <a:t>a lawyer </a:t>
            </a:r>
            <a:r>
              <a:rPr lang="en-AU" sz="3200" dirty="0" smtClean="0"/>
              <a:t>will be confident a </a:t>
            </a:r>
            <a:r>
              <a:rPr lang="en-AU" sz="3200" dirty="0"/>
              <a:t>client has </a:t>
            </a:r>
            <a:r>
              <a:rPr lang="en-AU" sz="3200" dirty="0" smtClean="0"/>
              <a:t>capacity </a:t>
            </a:r>
            <a:r>
              <a:rPr lang="en-AU" sz="3200" dirty="0"/>
              <a:t>to provide valid instructions. </a:t>
            </a:r>
            <a:endParaRPr lang="en-AU" sz="3200" dirty="0" smtClean="0"/>
          </a:p>
          <a:p>
            <a:endParaRPr lang="en-AU" sz="1400" dirty="0" smtClean="0"/>
          </a:p>
          <a:p>
            <a:r>
              <a:rPr lang="en-AU" sz="3200" dirty="0" smtClean="0"/>
              <a:t>However </a:t>
            </a:r>
            <a:r>
              <a:rPr lang="en-AU" sz="3200" dirty="0"/>
              <a:t>some clients, whether due to </a:t>
            </a:r>
            <a:r>
              <a:rPr lang="en-AU" sz="3200" dirty="0" smtClean="0"/>
              <a:t>medical </a:t>
            </a:r>
            <a:r>
              <a:rPr lang="en-AU" sz="3200" dirty="0"/>
              <a:t>conditions, </a:t>
            </a:r>
            <a:r>
              <a:rPr lang="en-AU" sz="3200" dirty="0" smtClean="0"/>
              <a:t>acquired </a:t>
            </a:r>
            <a:r>
              <a:rPr lang="en-AU" sz="3200" dirty="0"/>
              <a:t>brain injury, </a:t>
            </a:r>
            <a:r>
              <a:rPr lang="en-AU" sz="3200" dirty="0" smtClean="0"/>
              <a:t>intellectual </a:t>
            </a:r>
            <a:r>
              <a:rPr lang="en-AU" sz="3200" dirty="0"/>
              <a:t>disability or </a:t>
            </a:r>
            <a:r>
              <a:rPr lang="en-AU" sz="3200" dirty="0" smtClean="0"/>
              <a:t>mental </a:t>
            </a:r>
            <a:r>
              <a:rPr lang="en-AU" sz="3200" dirty="0"/>
              <a:t>illness, may have impaired capacity to provide instructions.  </a:t>
            </a:r>
          </a:p>
          <a:p>
            <a:endParaRPr lang="en-AU" sz="3200" dirty="0"/>
          </a:p>
        </p:txBody>
      </p:sp>
    </p:spTree>
    <p:extLst>
      <p:ext uri="{BB962C8B-B14F-4D97-AF65-F5344CB8AC3E}">
        <p14:creationId xmlns:p14="http://schemas.microsoft.com/office/powerpoint/2010/main" xmlns="" val="18811794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05800" cy="990600"/>
          </a:xfrm>
        </p:spPr>
        <p:txBody>
          <a:bodyPr/>
          <a:lstStyle/>
          <a:p>
            <a:r>
              <a:rPr lang="en-AU" sz="4020" b="1" dirty="0" smtClean="0">
                <a:solidFill>
                  <a:schemeClr val="tx1"/>
                </a:solidFill>
              </a:rPr>
              <a:t>Why is capacity important to lawyers</a:t>
            </a:r>
            <a:r>
              <a:rPr lang="en-AU" sz="4020" dirty="0">
                <a:solidFill>
                  <a:schemeClr val="tx1"/>
                </a:solidFill>
              </a:rPr>
              <a:t>?</a:t>
            </a:r>
          </a:p>
        </p:txBody>
      </p:sp>
      <p:sp>
        <p:nvSpPr>
          <p:cNvPr id="3" name="Content Placeholder 2"/>
          <p:cNvSpPr>
            <a:spLocks noGrp="1"/>
          </p:cNvSpPr>
          <p:nvPr>
            <p:ph sz="quarter" idx="1"/>
          </p:nvPr>
        </p:nvSpPr>
        <p:spPr/>
        <p:txBody>
          <a:bodyPr/>
          <a:lstStyle/>
          <a:p>
            <a:r>
              <a:rPr lang="en-AU" sz="3200" dirty="0" smtClean="0"/>
              <a:t>For all lawyers having the ability to assess and determine a client’s capacity and knowing what steps to take if capacity is in doubt are important skills in legal practice.</a:t>
            </a:r>
            <a:endParaRPr lang="en-AU" sz="3200" dirty="0">
              <a:solidFill>
                <a:srgbClr val="FF0000"/>
              </a:solidFill>
            </a:endParaRPr>
          </a:p>
          <a:p>
            <a:endParaRPr lang="en-AU" sz="1400" dirty="0">
              <a:solidFill>
                <a:srgbClr val="FF0000"/>
              </a:solidFill>
            </a:endParaRPr>
          </a:p>
          <a:p>
            <a:r>
              <a:rPr lang="en-AU" sz="3200" dirty="0" smtClean="0"/>
              <a:t>Having a strong framework for assessing capacity not only fulfils a lawyer’s duties but also gives the client the best chance of retaining control over decisions affecting them.</a:t>
            </a:r>
            <a:endParaRPr lang="en-AU" sz="3200" dirty="0"/>
          </a:p>
        </p:txBody>
      </p:sp>
    </p:spTree>
    <p:extLst>
      <p:ext uri="{BB962C8B-B14F-4D97-AF65-F5344CB8AC3E}">
        <p14:creationId xmlns:p14="http://schemas.microsoft.com/office/powerpoint/2010/main" xmlns="" val="197295172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90600"/>
          </a:xfrm>
        </p:spPr>
        <p:txBody>
          <a:bodyPr/>
          <a:lstStyle/>
          <a:p>
            <a:r>
              <a:rPr lang="en-AU" sz="4020" b="1" dirty="0" smtClean="0">
                <a:solidFill>
                  <a:schemeClr val="tx1"/>
                </a:solidFill>
              </a:rPr>
              <a:t>Ethical duties relevant to capacity</a:t>
            </a:r>
            <a:r>
              <a:rPr lang="en-AU" sz="4020" dirty="0" smtClean="0"/>
              <a:t> </a:t>
            </a:r>
            <a:endParaRPr lang="en-AU" sz="4020" dirty="0"/>
          </a:p>
        </p:txBody>
      </p:sp>
      <p:sp>
        <p:nvSpPr>
          <p:cNvPr id="3" name="Content Placeholder 2"/>
          <p:cNvSpPr>
            <a:spLocks noGrp="1"/>
          </p:cNvSpPr>
          <p:nvPr>
            <p:ph sz="quarter" idx="1"/>
          </p:nvPr>
        </p:nvSpPr>
        <p:spPr>
          <a:xfrm>
            <a:off x="304800" y="1600200"/>
            <a:ext cx="8610600" cy="4800600"/>
          </a:xfrm>
        </p:spPr>
        <p:txBody>
          <a:bodyPr/>
          <a:lstStyle/>
          <a:p>
            <a:r>
              <a:rPr lang="en-AU" sz="3200" dirty="0"/>
              <a:t>F</a:t>
            </a:r>
            <a:r>
              <a:rPr lang="en-AU" sz="3200" dirty="0" smtClean="0"/>
              <a:t>undamental </a:t>
            </a:r>
            <a:r>
              <a:rPr lang="en-AU" sz="3200" dirty="0"/>
              <a:t>ethical </a:t>
            </a:r>
            <a:r>
              <a:rPr lang="en-AU" sz="3200" dirty="0" smtClean="0"/>
              <a:t>duties relevant to capacity:</a:t>
            </a:r>
            <a:endParaRPr lang="en-AU" sz="3200" dirty="0"/>
          </a:p>
          <a:p>
            <a:pPr lvl="1">
              <a:lnSpc>
                <a:spcPct val="140000"/>
              </a:lnSpc>
              <a:spcBef>
                <a:spcPts val="0"/>
              </a:spcBef>
            </a:pPr>
            <a:r>
              <a:rPr lang="en-AU" dirty="0" smtClean="0"/>
              <a:t>To follow </a:t>
            </a:r>
            <a:r>
              <a:rPr lang="en-AU" dirty="0"/>
              <a:t>lawful, </a:t>
            </a:r>
            <a:r>
              <a:rPr lang="en-AU" b="1" dirty="0"/>
              <a:t>competent </a:t>
            </a:r>
            <a:r>
              <a:rPr lang="en-AU" dirty="0"/>
              <a:t>&amp;</a:t>
            </a:r>
            <a:r>
              <a:rPr lang="en-AU" dirty="0" smtClean="0"/>
              <a:t> </a:t>
            </a:r>
            <a:r>
              <a:rPr lang="en-AU" dirty="0"/>
              <a:t>proper </a:t>
            </a:r>
            <a:r>
              <a:rPr lang="en-AU" dirty="0" smtClean="0"/>
              <a:t>instructions </a:t>
            </a:r>
            <a:r>
              <a:rPr lang="en-AU" sz="1800" b="1" i="1" dirty="0" smtClean="0"/>
              <a:t>(r8.1 ASCR)</a:t>
            </a:r>
            <a:endParaRPr lang="en-AU" sz="1800" b="1" i="1" dirty="0"/>
          </a:p>
          <a:p>
            <a:pPr lvl="1">
              <a:lnSpc>
                <a:spcPct val="140000"/>
              </a:lnSpc>
              <a:spcBef>
                <a:spcPts val="0"/>
              </a:spcBef>
            </a:pPr>
            <a:r>
              <a:rPr lang="en-AU" dirty="0"/>
              <a:t>P</a:t>
            </a:r>
            <a:r>
              <a:rPr lang="en-AU" dirty="0" smtClean="0"/>
              <a:t>aramount </a:t>
            </a:r>
            <a:r>
              <a:rPr lang="en-AU" dirty="0"/>
              <a:t>duty to </a:t>
            </a:r>
            <a:r>
              <a:rPr lang="en-AU" dirty="0" smtClean="0"/>
              <a:t>court &amp; </a:t>
            </a:r>
            <a:r>
              <a:rPr lang="en-AU" dirty="0"/>
              <a:t>administration of </a:t>
            </a:r>
            <a:r>
              <a:rPr lang="en-AU" dirty="0" smtClean="0"/>
              <a:t>justice </a:t>
            </a:r>
            <a:r>
              <a:rPr lang="en-AU" sz="1800" b="1" i="1" dirty="0" smtClean="0"/>
              <a:t>(r3 ASCR)</a:t>
            </a:r>
            <a:endParaRPr lang="en-AU" sz="1800" b="1" i="1" dirty="0"/>
          </a:p>
          <a:p>
            <a:pPr lvl="1">
              <a:lnSpc>
                <a:spcPct val="140000"/>
              </a:lnSpc>
              <a:spcBef>
                <a:spcPts val="0"/>
              </a:spcBef>
            </a:pPr>
            <a:r>
              <a:rPr lang="en-AU" dirty="0" smtClean="0"/>
              <a:t>To </a:t>
            </a:r>
            <a:r>
              <a:rPr lang="en-AU" dirty="0"/>
              <a:t>act in the client’s best interests (including to respect </a:t>
            </a:r>
            <a:r>
              <a:rPr lang="en-AU" dirty="0" smtClean="0"/>
              <a:t>client autonomy</a:t>
            </a:r>
            <a:r>
              <a:rPr lang="en-AU" dirty="0" smtClean="0"/>
              <a:t>) </a:t>
            </a:r>
            <a:r>
              <a:rPr lang="en-AU" sz="1800" b="1" i="1" dirty="0" smtClean="0"/>
              <a:t>(r4.1.1 ASCR)</a:t>
            </a:r>
            <a:endParaRPr lang="en-AU" sz="1800" b="1" i="1" dirty="0"/>
          </a:p>
          <a:p>
            <a:pPr lvl="1">
              <a:lnSpc>
                <a:spcPct val="140000"/>
              </a:lnSpc>
              <a:spcBef>
                <a:spcPts val="0"/>
              </a:spcBef>
              <a:buClr>
                <a:srgbClr val="94B6D2"/>
              </a:buClr>
            </a:pPr>
            <a:r>
              <a:rPr lang="en-AU" dirty="0" smtClean="0"/>
              <a:t>To be honest and courteous in all </a:t>
            </a:r>
            <a:r>
              <a:rPr lang="en-AU" dirty="0" smtClean="0"/>
              <a:t>dealings </a:t>
            </a:r>
            <a:r>
              <a:rPr lang="en-AU" sz="1800" b="1" i="1" dirty="0" smtClean="0">
                <a:solidFill>
                  <a:prstClr val="black"/>
                </a:solidFill>
              </a:rPr>
              <a:t>(r4.1.2 </a:t>
            </a:r>
            <a:r>
              <a:rPr lang="en-AU" sz="1800" b="1" i="1" dirty="0">
                <a:solidFill>
                  <a:prstClr val="black"/>
                </a:solidFill>
              </a:rPr>
              <a:t>ASCR</a:t>
            </a:r>
            <a:r>
              <a:rPr lang="en-AU" sz="1800" b="1" i="1" dirty="0" smtClean="0">
                <a:solidFill>
                  <a:prstClr val="black"/>
                </a:solidFill>
              </a:rPr>
              <a:t>) </a:t>
            </a:r>
          </a:p>
          <a:p>
            <a:pPr lvl="1">
              <a:lnSpc>
                <a:spcPct val="140000"/>
              </a:lnSpc>
              <a:spcBef>
                <a:spcPts val="0"/>
              </a:spcBef>
              <a:buClr>
                <a:srgbClr val="94B6D2"/>
              </a:buClr>
            </a:pPr>
            <a:r>
              <a:rPr lang="en-AU" dirty="0" smtClean="0"/>
              <a:t>Not to engage </a:t>
            </a:r>
            <a:r>
              <a:rPr lang="en-AU" dirty="0"/>
              <a:t>in conduct which constitutes </a:t>
            </a:r>
            <a:r>
              <a:rPr lang="en-AU" dirty="0" smtClean="0"/>
              <a:t>discrimination</a:t>
            </a:r>
            <a:r>
              <a:rPr lang="en-AU" dirty="0" smtClean="0">
                <a:solidFill>
                  <a:prstClr val="black"/>
                </a:solidFill>
              </a:rPr>
              <a:t>. </a:t>
            </a:r>
            <a:r>
              <a:rPr lang="en-AU" sz="1800" b="1" i="1" dirty="0" smtClean="0">
                <a:solidFill>
                  <a:prstClr val="black"/>
                </a:solidFill>
              </a:rPr>
              <a:t>(</a:t>
            </a:r>
            <a:r>
              <a:rPr lang="en-AU" sz="1800" b="1" i="1" dirty="0">
                <a:solidFill>
                  <a:prstClr val="black"/>
                </a:solidFill>
              </a:rPr>
              <a:t>r4.1.2 ASCR)</a:t>
            </a:r>
            <a:endParaRPr lang="en-AU" sz="1800" dirty="0">
              <a:solidFill>
                <a:prstClr val="black"/>
              </a:solidFill>
            </a:endParaRPr>
          </a:p>
          <a:p>
            <a:pPr lvl="1">
              <a:lnSpc>
                <a:spcPct val="140000"/>
              </a:lnSpc>
              <a:spcBef>
                <a:spcPts val="0"/>
              </a:spcBef>
              <a:buClr>
                <a:srgbClr val="94B6D2"/>
              </a:buClr>
            </a:pPr>
            <a:r>
              <a:rPr lang="en-AU" dirty="0" smtClean="0"/>
              <a:t>Confidence </a:t>
            </a:r>
            <a:r>
              <a:rPr lang="en-AU" dirty="0"/>
              <a:t>to the </a:t>
            </a:r>
            <a:r>
              <a:rPr lang="en-AU" dirty="0" smtClean="0"/>
              <a:t>client </a:t>
            </a:r>
            <a:r>
              <a:rPr lang="en-AU" sz="1800" b="1" i="1" dirty="0">
                <a:solidFill>
                  <a:prstClr val="black"/>
                </a:solidFill>
              </a:rPr>
              <a:t>(</a:t>
            </a:r>
            <a:r>
              <a:rPr lang="en-AU" sz="1800" b="1" i="1" dirty="0" smtClean="0">
                <a:solidFill>
                  <a:prstClr val="black"/>
                </a:solidFill>
              </a:rPr>
              <a:t>r9.1 </a:t>
            </a:r>
            <a:r>
              <a:rPr lang="en-AU" sz="1800" b="1" i="1" dirty="0">
                <a:solidFill>
                  <a:prstClr val="black"/>
                </a:solidFill>
              </a:rPr>
              <a:t>ASCR)</a:t>
            </a:r>
            <a:endParaRPr lang="en-AU" sz="1800" dirty="0">
              <a:solidFill>
                <a:prstClr val="black"/>
              </a:solidFill>
            </a:endParaRPr>
          </a:p>
          <a:p>
            <a:pPr lvl="1">
              <a:lnSpc>
                <a:spcPct val="140000"/>
              </a:lnSpc>
              <a:spcBef>
                <a:spcPts val="0"/>
              </a:spcBef>
            </a:pPr>
            <a:endParaRPr lang="en-AU" dirty="0"/>
          </a:p>
        </p:txBody>
      </p:sp>
    </p:spTree>
    <p:extLst>
      <p:ext uri="{BB962C8B-B14F-4D97-AF65-F5344CB8AC3E}">
        <p14:creationId xmlns:p14="http://schemas.microsoft.com/office/powerpoint/2010/main" xmlns="" val="244389927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90600"/>
          </a:xfrm>
        </p:spPr>
        <p:txBody>
          <a:bodyPr/>
          <a:lstStyle/>
          <a:p>
            <a:r>
              <a:rPr lang="en-AU" sz="4020" b="1" dirty="0" smtClean="0">
                <a:solidFill>
                  <a:schemeClr val="tx1"/>
                </a:solidFill>
              </a:rPr>
              <a:t>Basic Principles regarding capacity</a:t>
            </a:r>
            <a:endParaRPr lang="en-AU" sz="4020" dirty="0"/>
          </a:p>
        </p:txBody>
      </p:sp>
      <p:sp>
        <p:nvSpPr>
          <p:cNvPr id="3" name="Content Placeholder 2"/>
          <p:cNvSpPr>
            <a:spLocks noGrp="1"/>
          </p:cNvSpPr>
          <p:nvPr>
            <p:ph sz="quarter" idx="1"/>
          </p:nvPr>
        </p:nvSpPr>
        <p:spPr>
          <a:xfrm>
            <a:off x="457200" y="1600200"/>
            <a:ext cx="8458200" cy="4648200"/>
          </a:xfrm>
        </p:spPr>
        <p:txBody>
          <a:bodyPr/>
          <a:lstStyle/>
          <a:p>
            <a:r>
              <a:rPr lang="en-AU" sz="3200" dirty="0"/>
              <a:t>Principles of law regarding </a:t>
            </a:r>
            <a:r>
              <a:rPr lang="en-AU" sz="3200" dirty="0" smtClean="0"/>
              <a:t>capacity</a:t>
            </a:r>
          </a:p>
          <a:p>
            <a:pPr lvl="1">
              <a:spcBef>
                <a:spcPts val="0"/>
              </a:spcBef>
            </a:pPr>
            <a:r>
              <a:rPr lang="en-AU" sz="2200" b="1" dirty="0"/>
              <a:t>All adults are presumed to have capacity unless evidence to rebut the presumption.</a:t>
            </a:r>
          </a:p>
          <a:p>
            <a:pPr lvl="1">
              <a:spcBef>
                <a:spcPts val="0"/>
              </a:spcBef>
            </a:pPr>
            <a:endParaRPr lang="en-AU" sz="600" b="1" dirty="0"/>
          </a:p>
          <a:p>
            <a:pPr lvl="1">
              <a:spcBef>
                <a:spcPts val="0"/>
              </a:spcBef>
            </a:pPr>
            <a:r>
              <a:rPr lang="en-AU" sz="2200" dirty="0"/>
              <a:t>Capacity is time, domain and decision specific, meaning at a given time a client may have capacity for some decisions but not others.</a:t>
            </a:r>
          </a:p>
          <a:p>
            <a:pPr lvl="1">
              <a:spcBef>
                <a:spcPts val="0"/>
              </a:spcBef>
            </a:pPr>
            <a:endParaRPr lang="en-AU" sz="600" dirty="0"/>
          </a:p>
          <a:p>
            <a:pPr lvl="1">
              <a:spcBef>
                <a:spcPts val="0"/>
              </a:spcBef>
            </a:pPr>
            <a:r>
              <a:rPr lang="en-AU" sz="2200" dirty="0"/>
              <a:t>Capacity to make a decision must be distinguished from content of the decision, meaning ‘bad’ decisions are not indicative of impaired capacity.</a:t>
            </a:r>
          </a:p>
          <a:p>
            <a:pPr lvl="1">
              <a:spcBef>
                <a:spcPts val="0"/>
              </a:spcBef>
            </a:pPr>
            <a:endParaRPr lang="en-AU" sz="600" dirty="0"/>
          </a:p>
          <a:p>
            <a:pPr lvl="1">
              <a:spcBef>
                <a:spcPts val="0"/>
              </a:spcBef>
            </a:pPr>
            <a:r>
              <a:rPr lang="en-AU" sz="2200" dirty="0"/>
              <a:t>Capacity should not be assessed solely on the basis of appearance, age, behaviour, communication or disability. </a:t>
            </a:r>
          </a:p>
          <a:p>
            <a:pPr lvl="1">
              <a:spcBef>
                <a:spcPts val="0"/>
              </a:spcBef>
            </a:pPr>
            <a:endParaRPr lang="en-AU" sz="600" dirty="0"/>
          </a:p>
          <a:p>
            <a:pPr lvl="1">
              <a:spcBef>
                <a:spcPts val="0"/>
              </a:spcBef>
            </a:pPr>
            <a:r>
              <a:rPr lang="en-AU" sz="2200" dirty="0"/>
              <a:t>Capacity may be increased with appropriate support.</a:t>
            </a:r>
          </a:p>
          <a:p>
            <a:pPr lvl="1">
              <a:spcBef>
                <a:spcPts val="0"/>
              </a:spcBef>
            </a:pPr>
            <a:endParaRPr lang="en-AU" sz="600" dirty="0"/>
          </a:p>
          <a:p>
            <a:pPr lvl="1">
              <a:spcBef>
                <a:spcPts val="0"/>
              </a:spcBef>
            </a:pPr>
            <a:r>
              <a:rPr lang="en-AU" sz="2200" dirty="0"/>
              <a:t>Substituted decision making is a last resort.</a:t>
            </a:r>
          </a:p>
          <a:p>
            <a:endParaRPr lang="en-AU" dirty="0"/>
          </a:p>
        </p:txBody>
      </p:sp>
    </p:spTree>
    <p:extLst>
      <p:ext uri="{BB962C8B-B14F-4D97-AF65-F5344CB8AC3E}">
        <p14:creationId xmlns:p14="http://schemas.microsoft.com/office/powerpoint/2010/main" xmlns="" val="164468580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Declaration about capacity</a:t>
            </a:r>
            <a:r>
              <a:rPr lang="en-AU" dirty="0" smtClean="0"/>
              <a:t> </a:t>
            </a:r>
            <a:endParaRPr lang="en-AU" dirty="0"/>
          </a:p>
        </p:txBody>
      </p:sp>
      <p:sp>
        <p:nvSpPr>
          <p:cNvPr id="3" name="Content Placeholder 2"/>
          <p:cNvSpPr>
            <a:spLocks noGrp="1"/>
          </p:cNvSpPr>
          <p:nvPr>
            <p:ph sz="quarter" idx="1"/>
          </p:nvPr>
        </p:nvSpPr>
        <p:spPr>
          <a:xfrm>
            <a:off x="533400" y="1600200"/>
            <a:ext cx="8232648" cy="4495800"/>
          </a:xfrm>
        </p:spPr>
        <p:txBody>
          <a:bodyPr/>
          <a:lstStyle/>
          <a:p>
            <a:endParaRPr lang="en-AU" sz="3200" dirty="0" smtClean="0"/>
          </a:p>
          <a:p>
            <a:r>
              <a:rPr lang="en-AU" sz="3200" dirty="0" smtClean="0"/>
              <a:t>QCAT can declare a person </a:t>
            </a:r>
            <a:r>
              <a:rPr lang="en-AU" sz="3200" dirty="0"/>
              <a:t>has the capacity to </a:t>
            </a:r>
            <a:r>
              <a:rPr lang="en-AU" sz="3200" dirty="0" smtClean="0"/>
              <a:t>make decisions </a:t>
            </a:r>
            <a:r>
              <a:rPr lang="en-AU" sz="3200" dirty="0"/>
              <a:t>in relation to a matter</a:t>
            </a:r>
            <a:r>
              <a:rPr lang="en-AU" sz="3200" dirty="0" smtClean="0"/>
              <a:t>. </a:t>
            </a:r>
            <a:r>
              <a:rPr lang="en-AU" sz="1800" b="1" dirty="0" smtClean="0"/>
              <a:t>(</a:t>
            </a:r>
            <a:r>
              <a:rPr lang="en-AU" sz="1800" b="1" i="1" dirty="0" smtClean="0"/>
              <a:t>s146 GAA</a:t>
            </a:r>
            <a:r>
              <a:rPr lang="en-AU" sz="1800" b="1" dirty="0" smtClean="0"/>
              <a:t>)</a:t>
            </a:r>
          </a:p>
          <a:p>
            <a:pPr lvl="1"/>
            <a:r>
              <a:rPr lang="en-AU" dirty="0" smtClean="0"/>
              <a:t>An adult</a:t>
            </a:r>
          </a:p>
          <a:p>
            <a:pPr lvl="1"/>
            <a:r>
              <a:rPr lang="en-AU" dirty="0" smtClean="0"/>
              <a:t>Guardian</a:t>
            </a:r>
          </a:p>
          <a:p>
            <a:pPr lvl="1"/>
            <a:r>
              <a:rPr lang="en-AU" dirty="0" smtClean="0"/>
              <a:t>Administrator</a:t>
            </a:r>
          </a:p>
          <a:p>
            <a:pPr lvl="1"/>
            <a:r>
              <a:rPr lang="en-AU" dirty="0" smtClean="0"/>
              <a:t>Attorney</a:t>
            </a:r>
          </a:p>
          <a:p>
            <a:pPr marL="366713" lvl="1" indent="0">
              <a:buNone/>
            </a:pPr>
            <a:endParaRPr lang="en-AU" dirty="0"/>
          </a:p>
        </p:txBody>
      </p:sp>
    </p:spTree>
    <p:extLst>
      <p:ext uri="{BB962C8B-B14F-4D97-AF65-F5344CB8AC3E}">
        <p14:creationId xmlns:p14="http://schemas.microsoft.com/office/powerpoint/2010/main" xmlns="" val="241330416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Declaration about capacity</a:t>
            </a:r>
            <a:r>
              <a:rPr lang="en-AU" dirty="0" smtClean="0"/>
              <a:t> </a:t>
            </a:r>
            <a:endParaRPr lang="en-AU" dirty="0"/>
          </a:p>
        </p:txBody>
      </p:sp>
      <p:sp>
        <p:nvSpPr>
          <p:cNvPr id="3" name="Content Placeholder 2"/>
          <p:cNvSpPr>
            <a:spLocks noGrp="1"/>
          </p:cNvSpPr>
          <p:nvPr>
            <p:ph sz="quarter" idx="1"/>
          </p:nvPr>
        </p:nvSpPr>
        <p:spPr>
          <a:xfrm>
            <a:off x="381000" y="1600200"/>
            <a:ext cx="8534400" cy="4800600"/>
          </a:xfrm>
        </p:spPr>
        <p:txBody>
          <a:bodyPr/>
          <a:lstStyle/>
          <a:p>
            <a:pPr lvl="0">
              <a:buClr>
                <a:srgbClr val="DD8047"/>
              </a:buClr>
            </a:pPr>
            <a:r>
              <a:rPr lang="en-AU" sz="3200" dirty="0" smtClean="0">
                <a:solidFill>
                  <a:prstClr val="black"/>
                </a:solidFill>
              </a:rPr>
              <a:t>Who can make an application to QCAT</a:t>
            </a:r>
          </a:p>
          <a:p>
            <a:pPr lvl="1">
              <a:spcBef>
                <a:spcPts val="400"/>
              </a:spcBef>
            </a:pPr>
            <a:r>
              <a:rPr lang="en-AU" dirty="0" smtClean="0">
                <a:solidFill>
                  <a:prstClr val="black"/>
                </a:solidFill>
              </a:rPr>
              <a:t>The adult</a:t>
            </a:r>
          </a:p>
          <a:p>
            <a:pPr lvl="1">
              <a:spcBef>
                <a:spcPts val="400"/>
              </a:spcBef>
            </a:pPr>
            <a:r>
              <a:rPr lang="en-AU" dirty="0" smtClean="0">
                <a:solidFill>
                  <a:prstClr val="black"/>
                </a:solidFill>
              </a:rPr>
              <a:t>Guardian, Administrator, attorney</a:t>
            </a:r>
          </a:p>
          <a:p>
            <a:pPr lvl="1">
              <a:spcBef>
                <a:spcPts val="400"/>
              </a:spcBef>
            </a:pPr>
            <a:r>
              <a:rPr lang="en-AU" dirty="0" smtClean="0">
                <a:solidFill>
                  <a:prstClr val="black"/>
                </a:solidFill>
              </a:rPr>
              <a:t>Anyone else with interest.</a:t>
            </a:r>
            <a:endParaRPr lang="en-AU" dirty="0">
              <a:solidFill>
                <a:prstClr val="black"/>
              </a:solidFill>
            </a:endParaRPr>
          </a:p>
          <a:p>
            <a:pPr lvl="0">
              <a:spcBef>
                <a:spcPts val="1200"/>
              </a:spcBef>
              <a:buClr>
                <a:srgbClr val="DD8047"/>
              </a:buClr>
            </a:pPr>
            <a:r>
              <a:rPr lang="en-AU" sz="3200" dirty="0" smtClean="0">
                <a:solidFill>
                  <a:prstClr val="black"/>
                </a:solidFill>
              </a:rPr>
              <a:t>How to make an application</a:t>
            </a:r>
          </a:p>
          <a:p>
            <a:pPr lvl="1">
              <a:spcBef>
                <a:spcPts val="400"/>
              </a:spcBef>
            </a:pPr>
            <a:r>
              <a:rPr lang="en-AU" dirty="0" smtClean="0">
                <a:solidFill>
                  <a:prstClr val="black"/>
                </a:solidFill>
              </a:rPr>
              <a:t>Use </a:t>
            </a:r>
            <a:r>
              <a:rPr lang="en-AU" b="1" dirty="0" smtClean="0">
                <a:solidFill>
                  <a:prstClr val="black"/>
                </a:solidFill>
              </a:rPr>
              <a:t>form 11</a:t>
            </a:r>
            <a:r>
              <a:rPr lang="en-AU" dirty="0" smtClean="0">
                <a:solidFill>
                  <a:prstClr val="black"/>
                </a:solidFill>
              </a:rPr>
              <a:t>- ‘</a:t>
            </a:r>
            <a:r>
              <a:rPr lang="en-AU" sz="2400" i="1" dirty="0" smtClean="0">
                <a:solidFill>
                  <a:prstClr val="black"/>
                </a:solidFill>
              </a:rPr>
              <a:t>Application for Declaration about Capacity</a:t>
            </a:r>
            <a:r>
              <a:rPr lang="en-AU" sz="2400" dirty="0" smtClean="0">
                <a:solidFill>
                  <a:prstClr val="black"/>
                </a:solidFill>
              </a:rPr>
              <a:t>’</a:t>
            </a:r>
          </a:p>
          <a:p>
            <a:pPr lvl="1">
              <a:spcBef>
                <a:spcPts val="400"/>
              </a:spcBef>
            </a:pPr>
            <a:r>
              <a:rPr lang="en-AU" dirty="0"/>
              <a:t>Report by Medical and Related Health Care </a:t>
            </a:r>
            <a:r>
              <a:rPr lang="en-AU" dirty="0" smtClean="0"/>
              <a:t>Professionals</a:t>
            </a:r>
          </a:p>
          <a:p>
            <a:pPr lvl="2">
              <a:spcBef>
                <a:spcPts val="400"/>
              </a:spcBef>
              <a:buClr>
                <a:srgbClr val="DD8047"/>
              </a:buClr>
            </a:pPr>
            <a:r>
              <a:rPr lang="en-AU" dirty="0" smtClean="0"/>
              <a:t> Outlining nature of alleged impaired capacity &amp; ability to manage personal/financial decisions.</a:t>
            </a:r>
          </a:p>
          <a:p>
            <a:pPr lvl="2">
              <a:spcBef>
                <a:spcPts val="400"/>
              </a:spcBef>
              <a:buClr>
                <a:srgbClr val="DD8047"/>
              </a:buClr>
            </a:pPr>
            <a:r>
              <a:rPr lang="en-AU" dirty="0" smtClean="0"/>
              <a:t>If cant provide must state why and how QCAT could obtain one.</a:t>
            </a:r>
          </a:p>
          <a:p>
            <a:pPr lvl="2">
              <a:buClr>
                <a:srgbClr val="DD8047"/>
              </a:buClr>
            </a:pPr>
            <a:endParaRPr lang="en-AU" dirty="0" smtClean="0">
              <a:solidFill>
                <a:prstClr val="black"/>
              </a:solidFill>
            </a:endParaRPr>
          </a:p>
          <a:p>
            <a:pPr lvl="1">
              <a:buClr>
                <a:srgbClr val="DD8047"/>
              </a:buClr>
            </a:pPr>
            <a:endParaRPr lang="en-AU" dirty="0">
              <a:solidFill>
                <a:prstClr val="black"/>
              </a:solidFill>
            </a:endParaRPr>
          </a:p>
          <a:p>
            <a:pPr marL="366713" lvl="1" indent="0">
              <a:buNone/>
            </a:pPr>
            <a:endParaRPr lang="en-AU" dirty="0"/>
          </a:p>
        </p:txBody>
      </p:sp>
    </p:spTree>
    <p:extLst>
      <p:ext uri="{BB962C8B-B14F-4D97-AF65-F5344CB8AC3E}">
        <p14:creationId xmlns:p14="http://schemas.microsoft.com/office/powerpoint/2010/main" xmlns="" val="47010813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Declaration about capacity</a:t>
            </a:r>
            <a:r>
              <a:rPr lang="en-AU" dirty="0" smtClean="0"/>
              <a:t> </a:t>
            </a:r>
            <a:endParaRPr lang="en-AU" dirty="0"/>
          </a:p>
        </p:txBody>
      </p:sp>
      <p:sp>
        <p:nvSpPr>
          <p:cNvPr id="3" name="Content Placeholder 2"/>
          <p:cNvSpPr>
            <a:spLocks noGrp="1"/>
          </p:cNvSpPr>
          <p:nvPr>
            <p:ph sz="quarter" idx="1"/>
          </p:nvPr>
        </p:nvSpPr>
        <p:spPr>
          <a:xfrm>
            <a:off x="381000" y="1447800"/>
            <a:ext cx="8534400" cy="5181600"/>
          </a:xfrm>
        </p:spPr>
        <p:txBody>
          <a:bodyPr/>
          <a:lstStyle/>
          <a:p>
            <a:pPr lvl="0"/>
            <a:r>
              <a:rPr lang="en-AU" sz="3200" dirty="0" smtClean="0"/>
              <a:t>When seeking a declaration may be appropriate</a:t>
            </a:r>
          </a:p>
          <a:p>
            <a:pPr lvl="1">
              <a:spcBef>
                <a:spcPts val="600"/>
              </a:spcBef>
            </a:pPr>
            <a:r>
              <a:rPr lang="en-AU" dirty="0" smtClean="0"/>
              <a:t>Attorney under EPA making </a:t>
            </a:r>
            <a:r>
              <a:rPr lang="en-AU" dirty="0"/>
              <a:t>decisions </a:t>
            </a:r>
            <a:r>
              <a:rPr lang="en-AU" dirty="0" smtClean="0"/>
              <a:t>the principal </a:t>
            </a:r>
            <a:r>
              <a:rPr lang="en-AU" dirty="0"/>
              <a:t>does not agree </a:t>
            </a:r>
            <a:r>
              <a:rPr lang="en-AU" dirty="0" smtClean="0"/>
              <a:t>with &amp; they want </a:t>
            </a:r>
            <a:r>
              <a:rPr lang="en-AU" dirty="0"/>
              <a:t>to make those </a:t>
            </a:r>
            <a:r>
              <a:rPr lang="en-AU" dirty="0" smtClean="0"/>
              <a:t>decisions. </a:t>
            </a:r>
          </a:p>
          <a:p>
            <a:pPr lvl="2">
              <a:spcBef>
                <a:spcPts val="1400"/>
              </a:spcBef>
            </a:pPr>
            <a:r>
              <a:rPr lang="en-AU" dirty="0" smtClean="0"/>
              <a:t>Doesn’t displace EPA</a:t>
            </a:r>
            <a:r>
              <a:rPr lang="en-AU" dirty="0"/>
              <a:t>, </a:t>
            </a:r>
            <a:r>
              <a:rPr lang="en-AU" dirty="0" smtClean="0"/>
              <a:t>won’t </a:t>
            </a:r>
            <a:r>
              <a:rPr lang="en-AU" dirty="0"/>
              <a:t>operate whilst </a:t>
            </a:r>
            <a:r>
              <a:rPr lang="en-AU" dirty="0" smtClean="0"/>
              <a:t>person </a:t>
            </a:r>
            <a:r>
              <a:rPr lang="en-AU" dirty="0"/>
              <a:t>has </a:t>
            </a:r>
            <a:r>
              <a:rPr lang="en-AU" dirty="0" smtClean="0"/>
              <a:t>capacity.</a:t>
            </a:r>
            <a:endParaRPr lang="en-AU" dirty="0"/>
          </a:p>
          <a:p>
            <a:pPr lvl="1">
              <a:spcBef>
                <a:spcPts val="1200"/>
              </a:spcBef>
            </a:pPr>
            <a:r>
              <a:rPr lang="en-AU" dirty="0" smtClean="0"/>
              <a:t>Adult making decisions that others don’t agree with and want to challenge e.g.</a:t>
            </a:r>
            <a:r>
              <a:rPr lang="en-AU" dirty="0"/>
              <a:t> </a:t>
            </a:r>
            <a:r>
              <a:rPr lang="en-AU" dirty="0" smtClean="0"/>
              <a:t>health </a:t>
            </a:r>
            <a:r>
              <a:rPr lang="en-AU" dirty="0"/>
              <a:t>matters </a:t>
            </a:r>
            <a:r>
              <a:rPr lang="en-AU" dirty="0" smtClean="0"/>
              <a:t>(refusal to eat) </a:t>
            </a:r>
          </a:p>
          <a:p>
            <a:pPr lvl="1">
              <a:spcBef>
                <a:spcPts val="1200"/>
              </a:spcBef>
            </a:pPr>
            <a:r>
              <a:rPr lang="en-AU" dirty="0" smtClean="0"/>
              <a:t>Interested party wants to ensure adult has capacity for specific matters e.g. instructing solicitor, selling property</a:t>
            </a:r>
          </a:p>
          <a:p>
            <a:pPr lvl="1">
              <a:spcBef>
                <a:spcPts val="1200"/>
              </a:spcBef>
            </a:pPr>
            <a:r>
              <a:rPr lang="en-AU" dirty="0" smtClean="0"/>
              <a:t>Use as </a:t>
            </a:r>
            <a:r>
              <a:rPr lang="en-AU" dirty="0"/>
              <a:t>evidence in contractual disputes (i.e. </a:t>
            </a:r>
            <a:r>
              <a:rPr lang="en-AU" dirty="0" smtClean="0"/>
              <a:t>void if adult did </a:t>
            </a:r>
            <a:r>
              <a:rPr lang="en-AU" dirty="0"/>
              <a:t>not have capacity at the time of entering </a:t>
            </a:r>
            <a:r>
              <a:rPr lang="en-AU" dirty="0" smtClean="0"/>
              <a:t>contract). </a:t>
            </a:r>
            <a:r>
              <a:rPr lang="en-AU" sz="1800" b="1" dirty="0" smtClean="0"/>
              <a:t>(</a:t>
            </a:r>
            <a:r>
              <a:rPr lang="en-AU" sz="1800" b="1" i="1" dirty="0" smtClean="0"/>
              <a:t>s147 GAA</a:t>
            </a:r>
            <a:r>
              <a:rPr lang="en-AU" sz="1800" b="1" dirty="0" smtClean="0"/>
              <a:t>)</a:t>
            </a:r>
            <a:endParaRPr lang="en-AU" sz="1800" b="1" dirty="0"/>
          </a:p>
          <a:p>
            <a:pPr lvl="2">
              <a:buClr>
                <a:srgbClr val="DD8047"/>
              </a:buClr>
            </a:pPr>
            <a:endParaRPr lang="en-AU" dirty="0" smtClean="0">
              <a:solidFill>
                <a:prstClr val="black"/>
              </a:solidFill>
            </a:endParaRPr>
          </a:p>
          <a:p>
            <a:pPr lvl="1">
              <a:buClr>
                <a:srgbClr val="DD8047"/>
              </a:buClr>
            </a:pPr>
            <a:endParaRPr lang="en-AU" dirty="0">
              <a:solidFill>
                <a:prstClr val="black"/>
              </a:solidFill>
            </a:endParaRPr>
          </a:p>
          <a:p>
            <a:pPr marL="366713" lvl="1" indent="0">
              <a:buNone/>
            </a:pPr>
            <a:endParaRPr lang="en-AU" dirty="0"/>
          </a:p>
        </p:txBody>
      </p:sp>
    </p:spTree>
    <p:extLst>
      <p:ext uri="{BB962C8B-B14F-4D97-AF65-F5344CB8AC3E}">
        <p14:creationId xmlns:p14="http://schemas.microsoft.com/office/powerpoint/2010/main" xmlns="" val="82497992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2775" y="228600"/>
            <a:ext cx="8153400" cy="990600"/>
          </a:xfrm>
        </p:spPr>
        <p:txBody>
          <a:bodyPr/>
          <a:lstStyle/>
          <a:p>
            <a:r>
              <a:rPr lang="en-AU" sz="4000" b="1" dirty="0" smtClean="0">
                <a:solidFill>
                  <a:schemeClr val="tx1"/>
                </a:solidFill>
              </a:rPr>
              <a:t>GAA legislative framework in QLD</a:t>
            </a:r>
          </a:p>
        </p:txBody>
      </p:sp>
      <p:sp>
        <p:nvSpPr>
          <p:cNvPr id="11267" name="Content Placeholder 2"/>
          <p:cNvSpPr>
            <a:spLocks noGrp="1"/>
          </p:cNvSpPr>
          <p:nvPr>
            <p:ph sz="quarter" idx="1"/>
          </p:nvPr>
        </p:nvSpPr>
        <p:spPr>
          <a:xfrm>
            <a:off x="612775" y="1600200"/>
            <a:ext cx="8153400" cy="4648200"/>
          </a:xfrm>
        </p:spPr>
        <p:txBody>
          <a:bodyPr/>
          <a:lstStyle/>
          <a:p>
            <a:pPr>
              <a:spcBef>
                <a:spcPts val="0"/>
              </a:spcBef>
            </a:pPr>
            <a:r>
              <a:rPr lang="en-US" sz="2800" dirty="0" smtClean="0"/>
              <a:t>Disability Services Act 2006 </a:t>
            </a:r>
          </a:p>
          <a:p>
            <a:pPr>
              <a:spcBef>
                <a:spcPts val="0"/>
              </a:spcBef>
            </a:pPr>
            <a:r>
              <a:rPr lang="en-US" sz="2800" dirty="0" smtClean="0"/>
              <a:t>Disability Services (Other Legislation) Amendment Act  </a:t>
            </a:r>
            <a:endParaRPr lang="en-AU" sz="2800" dirty="0" smtClean="0"/>
          </a:p>
          <a:p>
            <a:pPr>
              <a:spcBef>
                <a:spcPts val="0"/>
              </a:spcBef>
            </a:pPr>
            <a:r>
              <a:rPr lang="en-US" sz="2800" dirty="0" smtClean="0"/>
              <a:t>Guardianship and Administration Act 2000 </a:t>
            </a:r>
            <a:endParaRPr lang="en-AU" sz="2800" dirty="0" smtClean="0"/>
          </a:p>
          <a:p>
            <a:pPr>
              <a:spcBef>
                <a:spcPts val="0"/>
              </a:spcBef>
            </a:pPr>
            <a:r>
              <a:rPr lang="en-US" sz="2800" dirty="0" smtClean="0"/>
              <a:t>Mental Health Act 2000</a:t>
            </a:r>
            <a:endParaRPr lang="en-AU" sz="2800" dirty="0" smtClean="0"/>
          </a:p>
          <a:p>
            <a:pPr>
              <a:spcBef>
                <a:spcPts val="0"/>
              </a:spcBef>
            </a:pPr>
            <a:r>
              <a:rPr lang="en-US" sz="2800" dirty="0" smtClean="0"/>
              <a:t>Powers of Attorney Act 1998 </a:t>
            </a:r>
            <a:endParaRPr lang="en-AU" sz="2800" dirty="0" smtClean="0"/>
          </a:p>
          <a:p>
            <a:pPr>
              <a:spcBef>
                <a:spcPts val="0"/>
              </a:spcBef>
            </a:pPr>
            <a:r>
              <a:rPr lang="en-US" sz="2800" dirty="0" smtClean="0"/>
              <a:t>Public Guardian Act 2014</a:t>
            </a:r>
            <a:endParaRPr lang="en-AU" sz="2800" dirty="0" smtClean="0"/>
          </a:p>
          <a:p>
            <a:pPr>
              <a:spcBef>
                <a:spcPts val="0"/>
              </a:spcBef>
            </a:pPr>
            <a:r>
              <a:rPr lang="en-US" sz="2800" dirty="0" smtClean="0"/>
              <a:t>Public Trustee Act 1978 </a:t>
            </a:r>
            <a:endParaRPr lang="en-AU" sz="2800" dirty="0" smtClean="0"/>
          </a:p>
          <a:p>
            <a:pPr>
              <a:spcBef>
                <a:spcPts val="0"/>
              </a:spcBef>
            </a:pPr>
            <a:r>
              <a:rPr lang="en-US" sz="2800" dirty="0" smtClean="0"/>
              <a:t>QCAT Act 2009 </a:t>
            </a:r>
            <a:endParaRPr lang="en-AU" sz="2800" dirty="0" smtClean="0"/>
          </a:p>
          <a:p>
            <a:pPr>
              <a:spcBef>
                <a:spcPts val="0"/>
              </a:spcBef>
            </a:pPr>
            <a:r>
              <a:rPr lang="en-US" sz="2800" dirty="0" smtClean="0"/>
              <a:t>QCAT Rules</a:t>
            </a:r>
            <a:endParaRPr lang="en-AU" sz="2800" dirty="0" smtClean="0"/>
          </a:p>
          <a:p>
            <a:pPr eaLnBrk="1" hangingPunct="1">
              <a:lnSpc>
                <a:spcPct val="90000"/>
              </a:lnSpc>
              <a:spcBef>
                <a:spcPts val="0"/>
              </a:spcBef>
            </a:pPr>
            <a:r>
              <a:rPr lang="en-US" sz="2800" dirty="0" smtClean="0"/>
              <a:t>RTRA Act 2008</a:t>
            </a:r>
            <a:endParaRPr lang="en-AU" sz="2800" dirty="0" smtClean="0"/>
          </a:p>
          <a:p>
            <a:pPr eaLnBrk="1" hangingPunct="1">
              <a:lnSpc>
                <a:spcPct val="90000"/>
              </a:lnSpc>
              <a:spcBef>
                <a:spcPts val="0"/>
              </a:spcBef>
            </a:pPr>
            <a:r>
              <a:rPr lang="en-US" sz="2800" dirty="0" smtClean="0"/>
              <a:t>Residential Services (Accreditation) Act 2002</a:t>
            </a:r>
          </a:p>
          <a:p>
            <a:pPr eaLnBrk="1" hangingPunct="1">
              <a:lnSpc>
                <a:spcPct val="90000"/>
              </a:lnSpc>
              <a:spcBef>
                <a:spcPts val="0"/>
              </a:spcBef>
            </a:pPr>
            <a:r>
              <a:rPr lang="en-US" sz="2800" dirty="0" smtClean="0"/>
              <a:t>Trusts Act 1973</a:t>
            </a:r>
            <a:endParaRPr lang="en-AU" sz="2800" dirty="0" smtClean="0"/>
          </a:p>
          <a:p>
            <a:pPr eaLnBrk="1" hangingPunct="1">
              <a:lnSpc>
                <a:spcPct val="90000"/>
              </a:lnSpc>
              <a:spcBef>
                <a:spcPts val="0"/>
              </a:spcBef>
            </a:pPr>
            <a:endParaRPr lang="en-AU" sz="3200" b="1"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tx1"/>
                </a:solidFill>
              </a:rPr>
              <a:t>Declaration about capacity</a:t>
            </a:r>
            <a:r>
              <a:rPr lang="en-AU" dirty="0" smtClean="0"/>
              <a:t> </a:t>
            </a:r>
            <a:endParaRPr lang="en-AU" dirty="0"/>
          </a:p>
        </p:txBody>
      </p:sp>
      <p:sp>
        <p:nvSpPr>
          <p:cNvPr id="3" name="Content Placeholder 2"/>
          <p:cNvSpPr>
            <a:spLocks noGrp="1"/>
          </p:cNvSpPr>
          <p:nvPr>
            <p:ph sz="quarter" idx="1"/>
          </p:nvPr>
        </p:nvSpPr>
        <p:spPr>
          <a:xfrm>
            <a:off x="533400" y="1600200"/>
            <a:ext cx="8232648" cy="4495800"/>
          </a:xfrm>
        </p:spPr>
        <p:txBody>
          <a:bodyPr/>
          <a:lstStyle/>
          <a:p>
            <a:pPr lvl="0"/>
            <a:r>
              <a:rPr lang="en-AU" sz="3200" dirty="0" smtClean="0"/>
              <a:t>If satisfied </a:t>
            </a:r>
            <a:r>
              <a:rPr lang="en-AU" sz="3200" dirty="0"/>
              <a:t>the adult has capacity </a:t>
            </a:r>
            <a:r>
              <a:rPr lang="en-AU" sz="3200" dirty="0" smtClean="0"/>
              <a:t>QCAT </a:t>
            </a:r>
            <a:r>
              <a:rPr lang="en-AU" sz="3200" dirty="0"/>
              <a:t>cannot appoint a </a:t>
            </a:r>
            <a:r>
              <a:rPr lang="en-AU" sz="3200" dirty="0" smtClean="0"/>
              <a:t>guardian or administrator. </a:t>
            </a:r>
            <a:r>
              <a:rPr lang="en-AU" sz="1800" b="1" dirty="0" smtClean="0"/>
              <a:t>(</a:t>
            </a:r>
            <a:r>
              <a:rPr lang="en-AU" sz="1800" b="1" i="1" dirty="0" smtClean="0"/>
              <a:t>s12(1) GAA</a:t>
            </a:r>
            <a:r>
              <a:rPr lang="en-AU" sz="1800" b="1" dirty="0" smtClean="0"/>
              <a:t>)</a:t>
            </a:r>
          </a:p>
          <a:p>
            <a:pPr lvl="0">
              <a:buClr>
                <a:srgbClr val="DD8047"/>
              </a:buClr>
            </a:pPr>
            <a:r>
              <a:rPr lang="en-AU" sz="3200" dirty="0" smtClean="0"/>
              <a:t>If QCAT declares the adult has capacity then they must revoke any existing appointment of a guardian or administrator. </a:t>
            </a:r>
            <a:r>
              <a:rPr lang="en-AU" sz="1800" b="1" dirty="0" smtClean="0">
                <a:solidFill>
                  <a:prstClr val="black"/>
                </a:solidFill>
              </a:rPr>
              <a:t>(</a:t>
            </a:r>
            <a:r>
              <a:rPr lang="en-AU" sz="1800" b="1" i="1" dirty="0" smtClean="0">
                <a:solidFill>
                  <a:prstClr val="black"/>
                </a:solidFill>
              </a:rPr>
              <a:t>s31(2) </a:t>
            </a:r>
            <a:r>
              <a:rPr lang="en-AU" sz="1800" b="1" i="1" dirty="0">
                <a:solidFill>
                  <a:prstClr val="black"/>
                </a:solidFill>
              </a:rPr>
              <a:t>GAA</a:t>
            </a:r>
            <a:r>
              <a:rPr lang="en-AU" sz="1800" b="1" dirty="0" smtClean="0">
                <a:solidFill>
                  <a:prstClr val="black"/>
                </a:solidFill>
              </a:rPr>
              <a:t>)</a:t>
            </a:r>
          </a:p>
          <a:p>
            <a:pPr lvl="0">
              <a:buClr>
                <a:srgbClr val="DD8047"/>
              </a:buClr>
            </a:pPr>
            <a:r>
              <a:rPr lang="en-AU" sz="3200" dirty="0"/>
              <a:t>If </a:t>
            </a:r>
            <a:r>
              <a:rPr lang="en-AU" sz="3200" dirty="0" smtClean="0"/>
              <a:t>application is </a:t>
            </a:r>
            <a:r>
              <a:rPr lang="en-AU" sz="3200" dirty="0"/>
              <a:t>dismissed, QCAT can </a:t>
            </a:r>
            <a:r>
              <a:rPr lang="en-AU" sz="3200" dirty="0" smtClean="0"/>
              <a:t>appoint an </a:t>
            </a:r>
            <a:r>
              <a:rPr lang="en-AU" sz="3200" dirty="0"/>
              <a:t>administrator or guardian if there is a </a:t>
            </a:r>
            <a:r>
              <a:rPr lang="en-AU" sz="3200" dirty="0" smtClean="0"/>
              <a:t>need, </a:t>
            </a:r>
            <a:r>
              <a:rPr lang="en-AU" sz="3200" dirty="0"/>
              <a:t>or make no change to the existing </a:t>
            </a:r>
            <a:r>
              <a:rPr lang="en-AU" sz="3200" dirty="0" smtClean="0"/>
              <a:t>appointment. </a:t>
            </a:r>
            <a:r>
              <a:rPr lang="en-AU" sz="1800" b="1" dirty="0">
                <a:solidFill>
                  <a:prstClr val="black"/>
                </a:solidFill>
              </a:rPr>
              <a:t>(</a:t>
            </a:r>
            <a:r>
              <a:rPr lang="en-AU" sz="1800" b="1" i="1" dirty="0">
                <a:solidFill>
                  <a:prstClr val="black"/>
                </a:solidFill>
              </a:rPr>
              <a:t>s12(1) </a:t>
            </a:r>
            <a:r>
              <a:rPr lang="en-AU" sz="1800" b="1" i="1" dirty="0" smtClean="0">
                <a:solidFill>
                  <a:prstClr val="black"/>
                </a:solidFill>
              </a:rPr>
              <a:t>GAA</a:t>
            </a:r>
            <a:r>
              <a:rPr lang="en-AU" sz="1800" b="1" dirty="0" smtClean="0">
                <a:solidFill>
                  <a:prstClr val="black"/>
                </a:solidFill>
              </a:rPr>
              <a:t>); </a:t>
            </a:r>
            <a:r>
              <a:rPr lang="en-AU" sz="1800" b="1" i="1" dirty="0" smtClean="0"/>
              <a:t>Re</a:t>
            </a:r>
            <a:r>
              <a:rPr lang="en-AU" sz="1800" b="1" i="1" dirty="0"/>
              <a:t>: FM </a:t>
            </a:r>
            <a:r>
              <a:rPr lang="en-AU" sz="1800" b="1" dirty="0"/>
              <a:t>[2013] QCAT </a:t>
            </a:r>
            <a:r>
              <a:rPr lang="en-AU" sz="1800" b="1" dirty="0" smtClean="0"/>
              <a:t>135; </a:t>
            </a:r>
            <a:r>
              <a:rPr lang="en-AU" sz="1800" b="1" i="1" dirty="0" smtClean="0"/>
              <a:t>MRA</a:t>
            </a:r>
            <a:r>
              <a:rPr lang="en-AU" sz="1800" b="1" dirty="0" smtClean="0"/>
              <a:t> </a:t>
            </a:r>
            <a:r>
              <a:rPr lang="en-AU" sz="1800" b="1" dirty="0"/>
              <a:t>[2015] QCAT </a:t>
            </a:r>
            <a:r>
              <a:rPr lang="en-AU" sz="1800" b="1" dirty="0" smtClean="0"/>
              <a:t>45)</a:t>
            </a:r>
            <a:endParaRPr lang="en-AU" sz="1800" b="1" dirty="0"/>
          </a:p>
          <a:p>
            <a:pPr lvl="0">
              <a:buClr>
                <a:srgbClr val="DD8047"/>
              </a:buClr>
            </a:pPr>
            <a:endParaRPr lang="en-AU" sz="3200" b="1" dirty="0">
              <a:solidFill>
                <a:prstClr val="black"/>
              </a:solidFill>
            </a:endParaRPr>
          </a:p>
          <a:p>
            <a:endParaRPr lang="en-AU" sz="3200" dirty="0" smtClean="0"/>
          </a:p>
          <a:p>
            <a:pPr marL="366713" lvl="1" indent="0">
              <a:buNone/>
            </a:pPr>
            <a:endParaRPr lang="en-AU" dirty="0"/>
          </a:p>
        </p:txBody>
      </p:sp>
    </p:spTree>
    <p:extLst>
      <p:ext uri="{BB962C8B-B14F-4D97-AF65-F5344CB8AC3E}">
        <p14:creationId xmlns:p14="http://schemas.microsoft.com/office/powerpoint/2010/main" xmlns="" val="192286947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p:txBody>
          <a:bodyPr/>
          <a:lstStyle/>
          <a:p>
            <a:r>
              <a:rPr lang="en-AU" sz="3200" i="1" dirty="0"/>
              <a:t>Pre-hearing</a:t>
            </a:r>
            <a:r>
              <a:rPr lang="en-AU" sz="3200" b="1" i="1" dirty="0"/>
              <a:t> </a:t>
            </a:r>
            <a:endParaRPr lang="en-AU" sz="3200" dirty="0"/>
          </a:p>
          <a:p>
            <a:pPr lvl="1"/>
            <a:r>
              <a:rPr lang="en-AU" dirty="0" smtClean="0"/>
              <a:t>Due diligence – do QCAT file review</a:t>
            </a:r>
          </a:p>
          <a:p>
            <a:pPr lvl="1"/>
            <a:r>
              <a:rPr lang="en-AU" dirty="0" smtClean="0"/>
              <a:t>Comprehensive </a:t>
            </a:r>
            <a:r>
              <a:rPr lang="en-AU" dirty="0"/>
              <a:t>understanding of QCAT </a:t>
            </a:r>
          </a:p>
          <a:p>
            <a:pPr lvl="2"/>
            <a:r>
              <a:rPr lang="en-AU" sz="2500" dirty="0"/>
              <a:t>How proceedings are commenced </a:t>
            </a:r>
          </a:p>
          <a:p>
            <a:pPr lvl="2"/>
            <a:r>
              <a:rPr lang="en-AU" sz="2500" dirty="0" smtClean="0"/>
              <a:t>The </a:t>
            </a:r>
            <a:r>
              <a:rPr lang="en-AU" sz="2500" dirty="0"/>
              <a:t>procedures and powers </a:t>
            </a:r>
            <a:r>
              <a:rPr lang="en-AU" sz="2500" dirty="0" smtClean="0"/>
              <a:t>QCAT</a:t>
            </a:r>
            <a:endParaRPr lang="en-AU" sz="2500" dirty="0"/>
          </a:p>
          <a:p>
            <a:pPr lvl="3"/>
            <a:r>
              <a:rPr lang="en-AU" sz="2200" dirty="0" smtClean="0"/>
              <a:t>GAA</a:t>
            </a:r>
          </a:p>
          <a:p>
            <a:pPr lvl="3"/>
            <a:r>
              <a:rPr lang="en-AU" sz="2200" dirty="0" smtClean="0"/>
              <a:t>QCAT Act </a:t>
            </a:r>
            <a:r>
              <a:rPr lang="en-AU" sz="1800" dirty="0" smtClean="0"/>
              <a:t>(</a:t>
            </a:r>
            <a:r>
              <a:rPr lang="en-AU" sz="1800" i="1" dirty="0" smtClean="0"/>
              <a:t>Queensland Civil &amp; Administrative Tribunal Act 2009) </a:t>
            </a:r>
          </a:p>
          <a:p>
            <a:pPr lvl="3"/>
            <a:r>
              <a:rPr lang="en-AU" sz="2200" dirty="0" smtClean="0"/>
              <a:t>QCAT Rules (</a:t>
            </a:r>
            <a:r>
              <a:rPr lang="en-AU" sz="1800" i="1" dirty="0" smtClean="0"/>
              <a:t>Queensland Civil and Administrative Tribunal Rules 2009</a:t>
            </a:r>
            <a:r>
              <a:rPr lang="en-AU" sz="2200" dirty="0" smtClean="0"/>
              <a:t>)</a:t>
            </a:r>
          </a:p>
          <a:p>
            <a:pPr lvl="3"/>
            <a:r>
              <a:rPr lang="en-AU" sz="2500" dirty="0" smtClean="0"/>
              <a:t>Relevant Practice Directions</a:t>
            </a:r>
          </a:p>
          <a:p>
            <a:endParaRPr lang="en-AU" b="1" i="1" dirty="0" smtClean="0">
              <a:solidFill>
                <a:srgbClr val="FF0000"/>
              </a:solidFill>
            </a:endParaRPr>
          </a:p>
          <a:p>
            <a:endParaRPr lang="en-AU" b="1" i="1" dirty="0" smtClean="0">
              <a:solidFill>
                <a:srgbClr val="FF0000"/>
              </a:solidFill>
            </a:endParaRPr>
          </a:p>
        </p:txBody>
      </p:sp>
    </p:spTree>
    <p:extLst>
      <p:ext uri="{BB962C8B-B14F-4D97-AF65-F5344CB8AC3E}">
        <p14:creationId xmlns:p14="http://schemas.microsoft.com/office/powerpoint/2010/main" xmlns="" val="423973810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p:txBody>
          <a:bodyPr/>
          <a:lstStyle/>
          <a:p>
            <a:r>
              <a:rPr lang="en-AU" sz="3200" i="1" dirty="0" smtClean="0"/>
              <a:t>Brief </a:t>
            </a:r>
            <a:r>
              <a:rPr lang="en-AU" sz="3200" i="1" dirty="0"/>
              <a:t>client fully on the QCAT process – the client will need to understand:</a:t>
            </a:r>
          </a:p>
          <a:p>
            <a:pPr lvl="1"/>
            <a:r>
              <a:rPr lang="en-AU" dirty="0" smtClean="0"/>
              <a:t>Process and relevant steps </a:t>
            </a:r>
            <a:r>
              <a:rPr lang="en-AU" dirty="0"/>
              <a:t>involved</a:t>
            </a:r>
          </a:p>
          <a:p>
            <a:pPr lvl="1"/>
            <a:r>
              <a:rPr lang="en-AU" dirty="0" smtClean="0"/>
              <a:t>Your </a:t>
            </a:r>
            <a:r>
              <a:rPr lang="en-AU" dirty="0"/>
              <a:t>role </a:t>
            </a:r>
            <a:r>
              <a:rPr lang="en-AU" dirty="0" smtClean="0"/>
              <a:t>in </a:t>
            </a:r>
            <a:r>
              <a:rPr lang="en-AU" dirty="0"/>
              <a:t>presenting </a:t>
            </a:r>
            <a:r>
              <a:rPr lang="en-AU" dirty="0" smtClean="0"/>
              <a:t>case </a:t>
            </a:r>
            <a:r>
              <a:rPr lang="en-AU" dirty="0"/>
              <a:t>to </a:t>
            </a:r>
            <a:r>
              <a:rPr lang="en-AU" dirty="0" smtClean="0"/>
              <a:t>QCAT</a:t>
            </a:r>
          </a:p>
          <a:p>
            <a:pPr lvl="2"/>
            <a:r>
              <a:rPr lang="en-AU" dirty="0" smtClean="0"/>
              <a:t>What you can and can’t do</a:t>
            </a:r>
          </a:p>
          <a:p>
            <a:pPr lvl="2"/>
            <a:r>
              <a:rPr lang="en-AU" dirty="0" smtClean="0"/>
              <a:t>Obligations to QCAT (duty) </a:t>
            </a:r>
          </a:p>
          <a:p>
            <a:pPr lvl="1"/>
            <a:r>
              <a:rPr lang="en-AU" dirty="0" smtClean="0"/>
              <a:t>QCAT has an obligation to ensure each party to the proceeding understands the matter fully.  </a:t>
            </a:r>
            <a:r>
              <a:rPr lang="en-AU" sz="1500" b="1" i="1" dirty="0" smtClean="0"/>
              <a:t>(s29 QCAT Act)</a:t>
            </a:r>
            <a:r>
              <a:rPr lang="en-AU" dirty="0" smtClean="0"/>
              <a:t> </a:t>
            </a:r>
          </a:p>
          <a:p>
            <a:pPr lvl="2"/>
            <a:r>
              <a:rPr lang="en-AU" dirty="0" smtClean="0"/>
              <a:t>You can assist QCAT by providing appropriate explanations to all parties and undertaking research when needed.</a:t>
            </a:r>
            <a:endParaRPr lang="en-AU" dirty="0"/>
          </a:p>
        </p:txBody>
      </p:sp>
    </p:spTree>
    <p:extLst>
      <p:ext uri="{BB962C8B-B14F-4D97-AF65-F5344CB8AC3E}">
        <p14:creationId xmlns:p14="http://schemas.microsoft.com/office/powerpoint/2010/main" xmlns="" val="183816199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a:xfrm>
            <a:off x="612648" y="1600200"/>
            <a:ext cx="8153400" cy="4724400"/>
          </a:xfrm>
        </p:spPr>
        <p:txBody>
          <a:bodyPr/>
          <a:lstStyle/>
          <a:p>
            <a:pPr lvl="0">
              <a:spcBef>
                <a:spcPts val="300"/>
              </a:spcBef>
            </a:pPr>
            <a:r>
              <a:rPr lang="en-AU" sz="3200" i="1" dirty="0" smtClean="0"/>
              <a:t>Be prepared</a:t>
            </a:r>
            <a:endParaRPr lang="en-AU" sz="3200" i="1" dirty="0"/>
          </a:p>
          <a:p>
            <a:pPr lvl="1">
              <a:spcBef>
                <a:spcPts val="300"/>
              </a:spcBef>
            </a:pPr>
            <a:r>
              <a:rPr lang="en-AU" sz="2800" dirty="0" smtClean="0"/>
              <a:t>Know relevant </a:t>
            </a:r>
            <a:r>
              <a:rPr lang="en-AU" sz="2800" dirty="0"/>
              <a:t>facts and </a:t>
            </a:r>
            <a:r>
              <a:rPr lang="en-AU" sz="2800" dirty="0" smtClean="0"/>
              <a:t>law</a:t>
            </a:r>
          </a:p>
          <a:p>
            <a:pPr lvl="2">
              <a:spcBef>
                <a:spcPts val="300"/>
              </a:spcBef>
            </a:pPr>
            <a:r>
              <a:rPr lang="en-AU" sz="2500" dirty="0" smtClean="0"/>
              <a:t>Be aware of any </a:t>
            </a:r>
            <a:r>
              <a:rPr lang="en-AU" sz="2500" dirty="0"/>
              <a:t>past relevant decisions </a:t>
            </a:r>
          </a:p>
          <a:p>
            <a:pPr lvl="1">
              <a:spcBef>
                <a:spcPts val="300"/>
              </a:spcBef>
            </a:pPr>
            <a:r>
              <a:rPr lang="en-AU" sz="2800" dirty="0"/>
              <a:t>Analyse </a:t>
            </a:r>
            <a:r>
              <a:rPr lang="en-AU" sz="2800" dirty="0" smtClean="0"/>
              <a:t>material 	</a:t>
            </a:r>
          </a:p>
          <a:p>
            <a:pPr lvl="2">
              <a:spcBef>
                <a:spcPts val="300"/>
              </a:spcBef>
            </a:pPr>
            <a:r>
              <a:rPr lang="en-AU" sz="2500" dirty="0" smtClean="0"/>
              <a:t>look </a:t>
            </a:r>
            <a:r>
              <a:rPr lang="en-AU" sz="2500" dirty="0"/>
              <a:t>for </a:t>
            </a:r>
            <a:r>
              <a:rPr lang="en-AU" sz="2500" dirty="0" smtClean="0"/>
              <a:t>weakness </a:t>
            </a:r>
            <a:r>
              <a:rPr lang="en-AU" sz="2500" dirty="0"/>
              <a:t>or difficulty with </a:t>
            </a:r>
            <a:r>
              <a:rPr lang="en-AU" sz="2500" dirty="0" smtClean="0"/>
              <a:t>evidence</a:t>
            </a:r>
          </a:p>
          <a:p>
            <a:pPr lvl="3">
              <a:spcBef>
                <a:spcPts val="300"/>
              </a:spcBef>
            </a:pPr>
            <a:r>
              <a:rPr lang="en-AU" sz="2200" dirty="0" smtClean="0"/>
              <a:t>QCAT not bound by rules of evidence – </a:t>
            </a:r>
            <a:r>
              <a:rPr lang="en-AU" sz="2200" b="1" dirty="0" smtClean="0"/>
              <a:t>but must act to merits of the case.</a:t>
            </a:r>
            <a:endParaRPr lang="en-AU" sz="2200" b="1" dirty="0"/>
          </a:p>
          <a:p>
            <a:pPr lvl="1">
              <a:spcBef>
                <a:spcPts val="300"/>
              </a:spcBef>
            </a:pPr>
            <a:r>
              <a:rPr lang="en-AU" sz="2800" dirty="0"/>
              <a:t>Relate relevant facts/evidence to the appropriate </a:t>
            </a:r>
            <a:r>
              <a:rPr lang="en-AU" sz="2800" dirty="0" smtClean="0"/>
              <a:t>law in </a:t>
            </a:r>
            <a:r>
              <a:rPr lang="en-AU" sz="2800" dirty="0"/>
              <a:t>the case </a:t>
            </a:r>
          </a:p>
          <a:p>
            <a:pPr lvl="1">
              <a:spcBef>
                <a:spcPts val="300"/>
              </a:spcBef>
            </a:pPr>
            <a:r>
              <a:rPr lang="en-AU" sz="2800" dirty="0" smtClean="0"/>
              <a:t>Have a well reasoned case plan. </a:t>
            </a:r>
            <a:endParaRPr lang="en-AU" sz="2800" dirty="0"/>
          </a:p>
        </p:txBody>
      </p:sp>
    </p:spTree>
    <p:extLst>
      <p:ext uri="{BB962C8B-B14F-4D97-AF65-F5344CB8AC3E}">
        <p14:creationId xmlns:p14="http://schemas.microsoft.com/office/powerpoint/2010/main" xmlns="" val="1386612206"/>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a:xfrm>
            <a:off x="304800" y="1447800"/>
            <a:ext cx="8763000" cy="5105400"/>
          </a:xfrm>
        </p:spPr>
        <p:txBody>
          <a:bodyPr/>
          <a:lstStyle/>
          <a:p>
            <a:pPr lvl="0">
              <a:spcBef>
                <a:spcPts val="0"/>
              </a:spcBef>
            </a:pPr>
            <a:r>
              <a:rPr lang="en-AU" i="1" dirty="0" smtClean="0"/>
              <a:t>Prepare &amp; file written submissions before hearing</a:t>
            </a:r>
            <a:endParaRPr lang="en-AU" i="1" dirty="0"/>
          </a:p>
          <a:p>
            <a:pPr lvl="2">
              <a:spcBef>
                <a:spcPts val="300"/>
              </a:spcBef>
            </a:pPr>
            <a:r>
              <a:rPr lang="en-AU" dirty="0"/>
              <a:t>Assists </a:t>
            </a:r>
            <a:r>
              <a:rPr lang="en-AU" dirty="0" smtClean="0"/>
              <a:t>QCAT in </a:t>
            </a:r>
            <a:r>
              <a:rPr lang="en-AU" dirty="0"/>
              <a:t>clarifying </a:t>
            </a:r>
            <a:r>
              <a:rPr lang="en-AU" dirty="0" smtClean="0"/>
              <a:t>&amp; </a:t>
            </a:r>
            <a:r>
              <a:rPr lang="en-AU" dirty="0"/>
              <a:t>developing </a:t>
            </a:r>
            <a:r>
              <a:rPr lang="en-AU" dirty="0" smtClean="0"/>
              <a:t>understanding  </a:t>
            </a:r>
          </a:p>
          <a:p>
            <a:pPr lvl="2">
              <a:spcBef>
                <a:spcPts val="300"/>
              </a:spcBef>
            </a:pPr>
            <a:r>
              <a:rPr lang="en-AU" dirty="0" smtClean="0"/>
              <a:t>Identify&amp; address critical issues</a:t>
            </a:r>
          </a:p>
          <a:p>
            <a:pPr lvl="2">
              <a:spcBef>
                <a:spcPts val="300"/>
              </a:spcBef>
            </a:pPr>
            <a:r>
              <a:rPr lang="en-AU" dirty="0" smtClean="0"/>
              <a:t>Be succinct, organise </a:t>
            </a:r>
            <a:r>
              <a:rPr lang="en-AU" dirty="0"/>
              <a:t>arguments </a:t>
            </a:r>
            <a:r>
              <a:rPr lang="en-AU" dirty="0" smtClean="0"/>
              <a:t>clearly, present </a:t>
            </a:r>
            <a:r>
              <a:rPr lang="en-AU" dirty="0"/>
              <a:t>facts and law </a:t>
            </a:r>
            <a:r>
              <a:rPr lang="en-AU" dirty="0" smtClean="0"/>
              <a:t>persuasively </a:t>
            </a:r>
          </a:p>
          <a:p>
            <a:pPr lvl="2">
              <a:spcBef>
                <a:spcPts val="300"/>
              </a:spcBef>
            </a:pPr>
            <a:r>
              <a:rPr lang="en-AU" dirty="0" smtClean="0"/>
              <a:t>Oral arguments should expand on written submissions.</a:t>
            </a:r>
            <a:endParaRPr lang="en-AU" dirty="0"/>
          </a:p>
          <a:p>
            <a:pPr lvl="0">
              <a:spcBef>
                <a:spcPts val="300"/>
              </a:spcBef>
              <a:buClr>
                <a:srgbClr val="DD8047"/>
              </a:buClr>
            </a:pPr>
            <a:r>
              <a:rPr lang="en-AU" i="1" dirty="0" smtClean="0">
                <a:solidFill>
                  <a:prstClr val="black"/>
                </a:solidFill>
              </a:rPr>
              <a:t>Have a strong opening statement</a:t>
            </a:r>
          </a:p>
          <a:p>
            <a:pPr lvl="2">
              <a:spcBef>
                <a:spcPts val="300"/>
              </a:spcBef>
            </a:pPr>
            <a:r>
              <a:rPr lang="en-AU" dirty="0" smtClean="0">
                <a:solidFill>
                  <a:prstClr val="black"/>
                </a:solidFill>
              </a:rPr>
              <a:t>Present theory of case</a:t>
            </a:r>
          </a:p>
          <a:p>
            <a:pPr lvl="2">
              <a:spcBef>
                <a:spcPts val="300"/>
              </a:spcBef>
            </a:pPr>
            <a:r>
              <a:rPr lang="en-AU" dirty="0" smtClean="0">
                <a:solidFill>
                  <a:prstClr val="black"/>
                </a:solidFill>
              </a:rPr>
              <a:t>Roadmap of arguments </a:t>
            </a:r>
          </a:p>
          <a:p>
            <a:r>
              <a:rPr lang="en-AU" i="1" dirty="0" smtClean="0"/>
              <a:t>Have a strong closing statement</a:t>
            </a:r>
          </a:p>
          <a:p>
            <a:pPr lvl="2"/>
            <a:r>
              <a:rPr lang="en-AU" dirty="0" smtClean="0"/>
              <a:t>Focus on how the law and facts combine in your clients favour. </a:t>
            </a:r>
          </a:p>
          <a:p>
            <a:pPr lvl="2"/>
            <a:r>
              <a:rPr lang="en-AU" b="1" dirty="0" smtClean="0"/>
              <a:t>Always </a:t>
            </a:r>
            <a:r>
              <a:rPr lang="en-AU" b="1" dirty="0"/>
              <a:t>make a closing statement!</a:t>
            </a:r>
          </a:p>
          <a:p>
            <a:endParaRPr lang="en-AU" dirty="0"/>
          </a:p>
        </p:txBody>
      </p:sp>
    </p:spTree>
    <p:extLst>
      <p:ext uri="{BB962C8B-B14F-4D97-AF65-F5344CB8AC3E}">
        <p14:creationId xmlns:p14="http://schemas.microsoft.com/office/powerpoint/2010/main" xmlns="" val="311931068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a:xfrm>
            <a:off x="612648" y="1600200"/>
            <a:ext cx="8302752" cy="4800600"/>
          </a:xfrm>
        </p:spPr>
        <p:txBody>
          <a:bodyPr/>
          <a:lstStyle/>
          <a:p>
            <a:pPr lvl="0">
              <a:spcBef>
                <a:spcPts val="200"/>
              </a:spcBef>
            </a:pPr>
            <a:r>
              <a:rPr lang="en-AU" sz="3200" i="1" dirty="0" smtClean="0"/>
              <a:t>Post hearing</a:t>
            </a:r>
          </a:p>
          <a:p>
            <a:pPr lvl="1">
              <a:spcBef>
                <a:spcPts val="200"/>
              </a:spcBef>
            </a:pPr>
            <a:r>
              <a:rPr lang="en-AU" sz="2800" i="1" dirty="0" smtClean="0"/>
              <a:t>Due </a:t>
            </a:r>
            <a:r>
              <a:rPr lang="en-AU" sz="2800" i="1" dirty="0"/>
              <a:t>diligence</a:t>
            </a:r>
            <a:endParaRPr lang="en-AU" sz="2800" i="1" dirty="0" smtClean="0"/>
          </a:p>
          <a:p>
            <a:pPr lvl="2">
              <a:spcBef>
                <a:spcPts val="200"/>
              </a:spcBef>
            </a:pPr>
            <a:r>
              <a:rPr lang="en-AU" sz="2500" dirty="0" smtClean="0"/>
              <a:t>Seek reasons for decisions</a:t>
            </a:r>
          </a:p>
          <a:p>
            <a:pPr lvl="3">
              <a:spcBef>
                <a:spcPts val="200"/>
              </a:spcBef>
            </a:pPr>
            <a:r>
              <a:rPr lang="en-AU" sz="2400" dirty="0" smtClean="0"/>
              <a:t>Get instructions to do so</a:t>
            </a:r>
          </a:p>
          <a:p>
            <a:pPr lvl="3">
              <a:spcBef>
                <a:spcPts val="200"/>
              </a:spcBef>
            </a:pPr>
            <a:r>
              <a:rPr lang="en-AU" sz="2400" dirty="0" smtClean="0"/>
              <a:t>Review for possible grounds for appeal</a:t>
            </a:r>
          </a:p>
          <a:p>
            <a:pPr marL="685800" lvl="2" indent="0">
              <a:spcBef>
                <a:spcPts val="200"/>
              </a:spcBef>
              <a:buNone/>
            </a:pPr>
            <a:endParaRPr lang="en-AU" sz="2400" dirty="0" smtClean="0"/>
          </a:p>
          <a:p>
            <a:pPr lvl="2">
              <a:spcBef>
                <a:spcPts val="200"/>
              </a:spcBef>
            </a:pPr>
            <a:r>
              <a:rPr lang="en-AU" sz="2500" dirty="0" smtClean="0"/>
              <a:t>Complete QCAT file </a:t>
            </a:r>
            <a:r>
              <a:rPr lang="en-AU" sz="2500" dirty="0" smtClean="0"/>
              <a:t>review</a:t>
            </a:r>
            <a:endParaRPr lang="en-AU" sz="2500" dirty="0" smtClean="0"/>
          </a:p>
          <a:p>
            <a:pPr marL="366713" lvl="1" indent="0">
              <a:spcBef>
                <a:spcPts val="200"/>
              </a:spcBef>
              <a:buNone/>
            </a:pPr>
            <a:endParaRPr lang="en-AU" sz="2400" dirty="0" smtClean="0"/>
          </a:p>
          <a:p>
            <a:pPr lvl="1">
              <a:spcBef>
                <a:spcPts val="200"/>
              </a:spcBef>
            </a:pPr>
            <a:r>
              <a:rPr lang="en-AU" sz="2800" dirty="0" smtClean="0"/>
              <a:t>Write to client explaining outcome and appeal options if any.</a:t>
            </a:r>
          </a:p>
          <a:p>
            <a:pPr lvl="1">
              <a:spcBef>
                <a:spcPts val="200"/>
              </a:spcBef>
            </a:pPr>
            <a:endParaRPr lang="en-AU" sz="2800" dirty="0" smtClean="0"/>
          </a:p>
          <a:p>
            <a:pPr lvl="1">
              <a:spcBef>
                <a:spcPts val="200"/>
              </a:spcBef>
            </a:pPr>
            <a:endParaRPr lang="en-AU" sz="2100" dirty="0"/>
          </a:p>
        </p:txBody>
      </p:sp>
    </p:spTree>
    <p:extLst>
      <p:ext uri="{BB962C8B-B14F-4D97-AF65-F5344CB8AC3E}">
        <p14:creationId xmlns:p14="http://schemas.microsoft.com/office/powerpoint/2010/main" xmlns="" val="314627404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a:xfrm>
            <a:off x="612648" y="1600200"/>
            <a:ext cx="8302752" cy="4800600"/>
          </a:xfrm>
        </p:spPr>
        <p:txBody>
          <a:bodyPr/>
          <a:lstStyle/>
          <a:p>
            <a:pPr lvl="0">
              <a:spcBef>
                <a:spcPts val="200"/>
              </a:spcBef>
            </a:pPr>
            <a:r>
              <a:rPr lang="en-AU" sz="2800" dirty="0"/>
              <a:t>QCAT turns </a:t>
            </a:r>
            <a:r>
              <a:rPr lang="en-AU" sz="2800" dirty="0" smtClean="0"/>
              <a:t>its </a:t>
            </a:r>
            <a:r>
              <a:rPr lang="en-AU" sz="2800" dirty="0"/>
              <a:t>face against lawyers except in certain </a:t>
            </a:r>
            <a:r>
              <a:rPr lang="en-AU" sz="2800" dirty="0" smtClean="0"/>
              <a:t>circumstances – so don’t lawyer it up!!</a:t>
            </a:r>
            <a:endParaRPr lang="en-AU" sz="2800" dirty="0"/>
          </a:p>
          <a:p>
            <a:pPr lvl="1">
              <a:spcBef>
                <a:spcPts val="200"/>
              </a:spcBef>
            </a:pPr>
            <a:r>
              <a:rPr lang="en-AU" sz="2400" dirty="0"/>
              <a:t>Will allow representation if it assists the matter </a:t>
            </a:r>
            <a:r>
              <a:rPr lang="en-AU" sz="1800" dirty="0"/>
              <a:t>(refer </a:t>
            </a:r>
            <a:r>
              <a:rPr lang="en-AU" sz="1800" b="1" i="1" dirty="0" smtClean="0"/>
              <a:t>s29 QCAT</a:t>
            </a:r>
            <a:r>
              <a:rPr lang="en-AU" sz="1800" dirty="0" smtClean="0"/>
              <a:t>).</a:t>
            </a:r>
          </a:p>
          <a:p>
            <a:pPr lvl="1">
              <a:spcBef>
                <a:spcPts val="200"/>
              </a:spcBef>
            </a:pPr>
            <a:r>
              <a:rPr lang="en-AU" sz="2400" dirty="0" smtClean="0"/>
              <a:t>Must represent self unless contrary to interest of justice* </a:t>
            </a:r>
          </a:p>
          <a:p>
            <a:pPr lvl="2">
              <a:spcBef>
                <a:spcPts val="200"/>
              </a:spcBef>
            </a:pPr>
            <a:r>
              <a:rPr lang="en-AU" sz="2100" b="1" dirty="0" smtClean="0"/>
              <a:t>NB s43 (2)(b)(i)QCAT </a:t>
            </a:r>
          </a:p>
          <a:p>
            <a:pPr lvl="3">
              <a:spcBef>
                <a:spcPts val="200"/>
              </a:spcBef>
            </a:pPr>
            <a:r>
              <a:rPr lang="en-AU" dirty="0" smtClean="0"/>
              <a:t>may </a:t>
            </a:r>
            <a:r>
              <a:rPr lang="en-AU" dirty="0"/>
              <a:t>be represented by someone else </a:t>
            </a:r>
            <a:r>
              <a:rPr lang="en-AU" dirty="0" smtClean="0"/>
              <a:t>if the </a:t>
            </a:r>
            <a:r>
              <a:rPr lang="en-AU" dirty="0"/>
              <a:t>party is a child or a person with </a:t>
            </a:r>
            <a:r>
              <a:rPr lang="en-AU" dirty="0" smtClean="0"/>
              <a:t>impaired capacity.</a:t>
            </a:r>
          </a:p>
          <a:p>
            <a:pPr lvl="1">
              <a:spcBef>
                <a:spcPts val="200"/>
              </a:spcBef>
              <a:buClr>
                <a:srgbClr val="94B6D2"/>
              </a:buClr>
            </a:pPr>
            <a:r>
              <a:rPr lang="en-AU" sz="2400" dirty="0" smtClean="0">
                <a:solidFill>
                  <a:prstClr val="black"/>
                </a:solidFill>
              </a:rPr>
              <a:t>To be certain leave should always be sought</a:t>
            </a:r>
          </a:p>
          <a:p>
            <a:pPr lvl="2">
              <a:spcBef>
                <a:spcPts val="200"/>
              </a:spcBef>
              <a:buClr>
                <a:srgbClr val="94B6D2"/>
              </a:buClr>
            </a:pPr>
            <a:r>
              <a:rPr lang="en-AU" sz="2100" dirty="0" smtClean="0">
                <a:solidFill>
                  <a:prstClr val="black"/>
                </a:solidFill>
              </a:rPr>
              <a:t>Use ‘Application for leave to be represented’ – QCAT site.#</a:t>
            </a:r>
            <a:endParaRPr lang="en-AU" sz="2100" dirty="0">
              <a:solidFill>
                <a:prstClr val="black"/>
              </a:solidFill>
            </a:endParaRPr>
          </a:p>
          <a:p>
            <a:pPr marL="685800" lvl="2" indent="0">
              <a:spcBef>
                <a:spcPts val="200"/>
              </a:spcBef>
              <a:buNone/>
            </a:pPr>
            <a:endParaRPr lang="en-AU" sz="1000" dirty="0" smtClean="0"/>
          </a:p>
          <a:p>
            <a:pPr lvl="0">
              <a:spcBef>
                <a:spcPts val="200"/>
              </a:spcBef>
            </a:pPr>
            <a:r>
              <a:rPr lang="en-AU" sz="2800" b="1" dirty="0" smtClean="0"/>
              <a:t>QCAT expectations of lawyer (&amp; parties) </a:t>
            </a:r>
          </a:p>
          <a:p>
            <a:pPr lvl="1">
              <a:spcBef>
                <a:spcPts val="200"/>
              </a:spcBef>
            </a:pPr>
            <a:r>
              <a:rPr lang="en-AU" sz="2400" dirty="0" smtClean="0"/>
              <a:t>To </a:t>
            </a:r>
            <a:r>
              <a:rPr lang="en-AU" sz="2400" dirty="0"/>
              <a:t>identify the issues to be determined &amp;</a:t>
            </a:r>
          </a:p>
          <a:p>
            <a:pPr lvl="1">
              <a:spcBef>
                <a:spcPts val="200"/>
              </a:spcBef>
            </a:pPr>
            <a:r>
              <a:rPr lang="en-AU" sz="2400" dirty="0"/>
              <a:t>What means will enable the quickest </a:t>
            </a:r>
            <a:r>
              <a:rPr lang="en-AU" sz="2400" dirty="0" smtClean="0"/>
              <a:t>resolution.</a:t>
            </a:r>
            <a:endParaRPr lang="en-AU" sz="2400" dirty="0"/>
          </a:p>
        </p:txBody>
      </p:sp>
    </p:spTree>
    <p:extLst>
      <p:ext uri="{BB962C8B-B14F-4D97-AF65-F5344CB8AC3E}">
        <p14:creationId xmlns:p14="http://schemas.microsoft.com/office/powerpoint/2010/main" xmlns="" val="55575191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b="1" dirty="0">
                <a:solidFill>
                  <a:schemeClr val="tx1"/>
                </a:solidFill>
              </a:rPr>
              <a:t>Effective QCAT advocacy </a:t>
            </a:r>
          </a:p>
        </p:txBody>
      </p:sp>
      <p:sp>
        <p:nvSpPr>
          <p:cNvPr id="3" name="Content Placeholder 2"/>
          <p:cNvSpPr>
            <a:spLocks noGrp="1"/>
          </p:cNvSpPr>
          <p:nvPr>
            <p:ph sz="quarter" idx="1"/>
          </p:nvPr>
        </p:nvSpPr>
        <p:spPr/>
        <p:txBody>
          <a:bodyPr/>
          <a:lstStyle/>
          <a:p>
            <a:pPr lvl="0"/>
            <a:r>
              <a:rPr lang="en-AU" sz="2800" dirty="0" smtClean="0"/>
              <a:t>QCAT’s </a:t>
            </a:r>
            <a:r>
              <a:rPr lang="en-AU" sz="2800" dirty="0"/>
              <a:t>guiding principles in regards to efficient use of resources are as outlined in the High Court case  </a:t>
            </a:r>
            <a:r>
              <a:rPr lang="en-AU" sz="2800" i="1" dirty="0"/>
              <a:t>Aon Risk Services Australia v Australian National University (2009) </a:t>
            </a:r>
            <a:r>
              <a:rPr lang="en-AU" sz="2800" dirty="0"/>
              <a:t>258 ALR 14 </a:t>
            </a:r>
            <a:endParaRPr lang="en-AU" sz="2800" dirty="0" smtClean="0"/>
          </a:p>
          <a:p>
            <a:pPr marL="0" lvl="0" indent="0">
              <a:buNone/>
            </a:pPr>
            <a:r>
              <a:rPr lang="en-AU" sz="2800" u="sng" dirty="0" smtClean="0">
                <a:hlinkClick r:id="rId3"/>
              </a:rPr>
              <a:t>http</a:t>
            </a:r>
            <a:r>
              <a:rPr lang="en-AU" sz="2800" u="sng" dirty="0">
                <a:hlinkClick r:id="rId3"/>
              </a:rPr>
              <a:t>://</a:t>
            </a:r>
            <a:r>
              <a:rPr lang="en-AU" sz="2800" u="sng" dirty="0" smtClean="0">
                <a:hlinkClick r:id="rId3"/>
              </a:rPr>
              <a:t>www.judicialcollege.vic.edu.au/sites/default/files/AONCaseNote.pdf</a:t>
            </a:r>
          </a:p>
          <a:p>
            <a:r>
              <a:rPr lang="en-AU" sz="2800" dirty="0" smtClean="0"/>
              <a:t>This case means parties </a:t>
            </a:r>
            <a:r>
              <a:rPr lang="en-AU" sz="2800" dirty="0"/>
              <a:t>have obligation not to misuse </a:t>
            </a:r>
            <a:r>
              <a:rPr lang="en-AU" sz="2800" dirty="0" smtClean="0"/>
              <a:t>QCAT, need to ensure it is a proper </a:t>
            </a:r>
            <a:r>
              <a:rPr lang="en-AU" sz="2800" dirty="0"/>
              <a:t>use </a:t>
            </a:r>
            <a:r>
              <a:rPr lang="en-AU" sz="2800" dirty="0" smtClean="0"/>
              <a:t>and not abuse of </a:t>
            </a:r>
            <a:r>
              <a:rPr lang="en-AU" sz="2800" dirty="0"/>
              <a:t>public </a:t>
            </a:r>
            <a:r>
              <a:rPr lang="en-AU" sz="2800" dirty="0" smtClean="0"/>
              <a:t>resources.</a:t>
            </a:r>
            <a:endParaRPr lang="en-AU" sz="2800" dirty="0"/>
          </a:p>
        </p:txBody>
      </p:sp>
    </p:spTree>
    <p:extLst>
      <p:ext uri="{BB962C8B-B14F-4D97-AF65-F5344CB8AC3E}">
        <p14:creationId xmlns:p14="http://schemas.microsoft.com/office/powerpoint/2010/main" xmlns="" val="200631997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AU" sz="4200" b="1" dirty="0" smtClean="0">
                <a:solidFill>
                  <a:schemeClr val="tx1"/>
                </a:solidFill>
              </a:rPr>
              <a:t>Resources</a:t>
            </a:r>
            <a:r>
              <a:rPr lang="en-AU" sz="4200" dirty="0" smtClean="0"/>
              <a:t> </a:t>
            </a:r>
            <a:endParaRPr lang="en-AU" sz="4200" dirty="0"/>
          </a:p>
        </p:txBody>
      </p:sp>
      <p:sp>
        <p:nvSpPr>
          <p:cNvPr id="3" name="Content Placeholder 2"/>
          <p:cNvSpPr>
            <a:spLocks noGrp="1"/>
          </p:cNvSpPr>
          <p:nvPr>
            <p:ph sz="quarter" idx="1"/>
          </p:nvPr>
        </p:nvSpPr>
        <p:spPr>
          <a:xfrm>
            <a:off x="381000" y="1600200"/>
            <a:ext cx="8458200" cy="4495800"/>
          </a:xfrm>
        </p:spPr>
        <p:txBody>
          <a:bodyPr/>
          <a:lstStyle/>
          <a:p>
            <a:pPr lvl="0">
              <a:buClr>
                <a:srgbClr val="DD8047"/>
              </a:buClr>
            </a:pPr>
            <a:r>
              <a:rPr lang="en-AU" sz="2800" dirty="0" smtClean="0">
                <a:solidFill>
                  <a:prstClr val="black"/>
                </a:solidFill>
              </a:rPr>
              <a:t>The Queensland Handbook for Practitioners on Legal Capacity. </a:t>
            </a:r>
            <a:r>
              <a:rPr lang="en-AU" sz="2400" dirty="0" smtClean="0">
                <a:solidFill>
                  <a:prstClr val="black"/>
                </a:solidFill>
              </a:rPr>
              <a:t>(see QAI or QLS website for link –free resource)</a:t>
            </a:r>
          </a:p>
          <a:p>
            <a:pPr lvl="0">
              <a:buClr>
                <a:srgbClr val="DD8047"/>
              </a:buClr>
            </a:pPr>
            <a:r>
              <a:rPr lang="en-AU" sz="2800" dirty="0" smtClean="0">
                <a:solidFill>
                  <a:prstClr val="black"/>
                </a:solidFill>
              </a:rPr>
              <a:t>QPILCH </a:t>
            </a:r>
            <a:r>
              <a:rPr lang="en-AU" sz="2800" dirty="0" smtClean="0">
                <a:solidFill>
                  <a:prstClr val="black"/>
                </a:solidFill>
              </a:rPr>
              <a:t>website </a:t>
            </a:r>
            <a:r>
              <a:rPr lang="en-AU" sz="2800" dirty="0" smtClean="0">
                <a:solidFill>
                  <a:prstClr val="black"/>
                </a:solidFill>
              </a:rPr>
              <a:t>– </a:t>
            </a:r>
            <a:r>
              <a:rPr lang="en-AU" sz="2800" dirty="0" smtClean="0">
                <a:solidFill>
                  <a:prstClr val="black"/>
                </a:solidFill>
              </a:rPr>
              <a:t>GAA toolkit </a:t>
            </a:r>
          </a:p>
          <a:p>
            <a:pPr>
              <a:buClr>
                <a:srgbClr val="DD8047"/>
              </a:buClr>
            </a:pPr>
            <a:r>
              <a:rPr lang="en-AU" sz="2800" dirty="0" smtClean="0">
                <a:solidFill>
                  <a:prstClr val="black"/>
                </a:solidFill>
              </a:rPr>
              <a:t>QCAT </a:t>
            </a:r>
            <a:r>
              <a:rPr lang="en-AU" sz="2800" dirty="0" smtClean="0">
                <a:solidFill>
                  <a:prstClr val="black"/>
                </a:solidFill>
              </a:rPr>
              <a:t>website – factsheets ; Practice directions, Forms</a:t>
            </a:r>
            <a:endParaRPr lang="en-AU" sz="2800" dirty="0" smtClean="0">
              <a:solidFill>
                <a:prstClr val="black"/>
              </a:solidFill>
            </a:endParaRPr>
          </a:p>
          <a:p>
            <a:pPr lvl="0">
              <a:buClr>
                <a:srgbClr val="DD8047"/>
              </a:buClr>
            </a:pPr>
            <a:r>
              <a:rPr lang="en-US" sz="2800" dirty="0" smtClean="0"/>
              <a:t>Public </a:t>
            </a:r>
            <a:r>
              <a:rPr lang="en-US" sz="2800" dirty="0" smtClean="0"/>
              <a:t>Advocate’s elder abuse resource </a:t>
            </a:r>
            <a:r>
              <a:rPr lang="en-US" sz="2800" dirty="0" smtClean="0"/>
              <a:t>directory</a:t>
            </a:r>
            <a:endParaRPr lang="en-AU" sz="2800" dirty="0" smtClean="0">
              <a:solidFill>
                <a:prstClr val="black"/>
              </a:solidFill>
            </a:endParaRPr>
          </a:p>
          <a:p>
            <a:pPr lvl="0">
              <a:buClr>
                <a:srgbClr val="DD8047"/>
              </a:buClr>
            </a:pPr>
            <a:r>
              <a:rPr lang="en-AU" sz="2800" dirty="0" smtClean="0">
                <a:solidFill>
                  <a:prstClr val="black"/>
                </a:solidFill>
              </a:rPr>
              <a:t>Australian </a:t>
            </a:r>
            <a:r>
              <a:rPr lang="en-AU" sz="2800" dirty="0" smtClean="0">
                <a:solidFill>
                  <a:prstClr val="black"/>
                </a:solidFill>
              </a:rPr>
              <a:t>Solicitors Conduct Rules</a:t>
            </a:r>
          </a:p>
          <a:p>
            <a:pPr marL="366713" lvl="1" indent="0">
              <a:spcBef>
                <a:spcPts val="0"/>
              </a:spcBef>
              <a:buNone/>
            </a:pPr>
            <a:endParaRPr lang="en-AU" sz="2800" b="1" dirty="0" smtClean="0"/>
          </a:p>
          <a:p>
            <a:pPr lvl="1">
              <a:spcBef>
                <a:spcPts val="0"/>
              </a:spcBef>
            </a:pPr>
            <a:endParaRPr lang="en-AU" sz="2200" dirty="0"/>
          </a:p>
        </p:txBody>
      </p:sp>
    </p:spTree>
    <p:extLst>
      <p:ext uri="{BB962C8B-B14F-4D97-AF65-F5344CB8AC3E}">
        <p14:creationId xmlns:p14="http://schemas.microsoft.com/office/powerpoint/2010/main" xmlns="" val="81400111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2775" y="228600"/>
            <a:ext cx="8153400" cy="990600"/>
          </a:xfrm>
        </p:spPr>
        <p:txBody>
          <a:bodyPr/>
          <a:lstStyle/>
          <a:p>
            <a:pPr eaLnBrk="1" hangingPunct="1"/>
            <a:r>
              <a:rPr lang="en-US" b="1" dirty="0" smtClean="0"/>
              <a:t>  </a:t>
            </a:r>
            <a:r>
              <a:rPr lang="en-US" b="1" dirty="0" smtClean="0">
                <a:solidFill>
                  <a:schemeClr val="tx1"/>
                </a:solidFill>
              </a:rPr>
              <a:t>Questions and comments?</a:t>
            </a:r>
            <a:endParaRPr lang="en-AU" b="1" dirty="0" smtClean="0">
              <a:solidFill>
                <a:schemeClr val="tx1"/>
              </a:solidFill>
            </a:endParaRPr>
          </a:p>
        </p:txBody>
      </p:sp>
      <p:sp>
        <p:nvSpPr>
          <p:cNvPr id="18435" name="Rectangle 3"/>
          <p:cNvSpPr>
            <a:spLocks noGrp="1" noChangeArrowheads="1"/>
          </p:cNvSpPr>
          <p:nvPr>
            <p:ph sz="quarter" idx="1"/>
          </p:nvPr>
        </p:nvSpPr>
        <p:spPr>
          <a:xfrm>
            <a:off x="457200" y="1600200"/>
            <a:ext cx="8305800" cy="4495800"/>
          </a:xfrm>
        </p:spPr>
        <p:txBody>
          <a:bodyPr/>
          <a:lstStyle/>
          <a:p>
            <a:pPr algn="ctr" eaLnBrk="1" hangingPunct="1">
              <a:lnSpc>
                <a:spcPct val="90000"/>
              </a:lnSpc>
              <a:buNone/>
            </a:pPr>
            <a:r>
              <a:rPr lang="en-AU" sz="2800" dirty="0" smtClean="0"/>
              <a:t>Raquel Dos Santos</a:t>
            </a:r>
          </a:p>
          <a:p>
            <a:pPr algn="ctr" eaLnBrk="1" hangingPunct="1">
              <a:lnSpc>
                <a:spcPct val="90000"/>
              </a:lnSpc>
              <a:buNone/>
            </a:pPr>
            <a:r>
              <a:rPr lang="en-AU" sz="2400" dirty="0" smtClean="0"/>
              <a:t>Email: </a:t>
            </a:r>
            <a:r>
              <a:rPr lang="en-AU" sz="2400" dirty="0" smtClean="0">
                <a:solidFill>
                  <a:srgbClr val="002060"/>
                </a:solidFill>
              </a:rPr>
              <a:t>qcat@qpilch.org.au</a:t>
            </a:r>
          </a:p>
          <a:p>
            <a:pPr algn="ctr" eaLnBrk="1" hangingPunct="1">
              <a:lnSpc>
                <a:spcPct val="90000"/>
              </a:lnSpc>
              <a:buNone/>
            </a:pPr>
            <a:r>
              <a:rPr lang="en-AU" sz="2400" dirty="0" smtClean="0"/>
              <a:t>Visit</a:t>
            </a:r>
            <a:r>
              <a:rPr lang="en-AU" sz="2400" b="1" dirty="0" smtClean="0"/>
              <a:t> </a:t>
            </a:r>
            <a:r>
              <a:rPr lang="en-AU" sz="2400" dirty="0" smtClean="0">
                <a:solidFill>
                  <a:srgbClr val="002060"/>
                </a:solidFill>
                <a:hlinkClick r:id="rId3"/>
              </a:rPr>
              <a:t>www.qpilch.org.au</a:t>
            </a:r>
            <a:endParaRPr lang="en-AU" sz="2400" dirty="0" smtClean="0">
              <a:solidFill>
                <a:srgbClr val="002060"/>
              </a:solidFill>
            </a:endParaRPr>
          </a:p>
          <a:p>
            <a:pPr algn="ctr" eaLnBrk="1" hangingPunct="1">
              <a:lnSpc>
                <a:spcPct val="90000"/>
              </a:lnSpc>
              <a:buNone/>
            </a:pPr>
            <a:r>
              <a:rPr lang="en-US" sz="2400" dirty="0" smtClean="0"/>
              <a:t>for guardianship and administration toolkit </a:t>
            </a:r>
          </a:p>
          <a:p>
            <a:pPr eaLnBrk="1" hangingPunct="1">
              <a:lnSpc>
                <a:spcPct val="90000"/>
              </a:lnSpc>
            </a:pPr>
            <a:endParaRPr lang="en-US" sz="2400" dirty="0" smtClean="0"/>
          </a:p>
          <a:p>
            <a:pPr eaLnBrk="1" hangingPunct="1">
              <a:lnSpc>
                <a:spcPct val="90000"/>
              </a:lnSpc>
            </a:pPr>
            <a:endParaRPr lang="en-US" sz="2400" dirty="0" smtClean="0"/>
          </a:p>
          <a:p>
            <a:pPr marL="0" indent="0" algn="ctr" eaLnBrk="1" hangingPunct="1">
              <a:lnSpc>
                <a:spcPct val="90000"/>
              </a:lnSpc>
              <a:buNone/>
            </a:pPr>
            <a:r>
              <a:rPr lang="en-AU" sz="2800" dirty="0" smtClean="0"/>
              <a:t>David Manwaring</a:t>
            </a:r>
          </a:p>
          <a:p>
            <a:pPr algn="ctr" eaLnBrk="1" hangingPunct="1">
              <a:lnSpc>
                <a:spcPct val="90000"/>
              </a:lnSpc>
              <a:buNone/>
            </a:pPr>
            <a:r>
              <a:rPr lang="en-AU" sz="2400" dirty="0" smtClean="0"/>
              <a:t>Email: </a:t>
            </a:r>
            <a:r>
              <a:rPr lang="en-AU" sz="2400" dirty="0" smtClean="0">
                <a:solidFill>
                  <a:srgbClr val="002060"/>
                </a:solidFill>
              </a:rPr>
              <a:t>david@qai.org.au</a:t>
            </a:r>
            <a:endParaRPr lang="en-AU" sz="2400" dirty="0">
              <a:solidFill>
                <a:srgbClr val="002060"/>
              </a:solidFill>
            </a:endParaRPr>
          </a:p>
          <a:p>
            <a:pPr marL="0" indent="0" algn="ctr" eaLnBrk="1" hangingPunct="1">
              <a:lnSpc>
                <a:spcPct val="90000"/>
              </a:lnSpc>
              <a:buNone/>
            </a:pPr>
            <a:r>
              <a:rPr lang="en-AU" sz="2400" dirty="0" smtClean="0"/>
              <a:t>Visit </a:t>
            </a:r>
            <a:r>
              <a:rPr lang="en-AU" sz="2400" dirty="0" smtClean="0">
                <a:hlinkClick r:id="rId4"/>
              </a:rPr>
              <a:t>www.qai.org.au</a:t>
            </a:r>
            <a:r>
              <a:rPr lang="en-AU" sz="2400" dirty="0" smtClean="0"/>
              <a:t> </a:t>
            </a:r>
          </a:p>
          <a:p>
            <a:pPr marL="0" indent="0" algn="ctr" eaLnBrk="1" hangingPunct="1">
              <a:lnSpc>
                <a:spcPct val="90000"/>
              </a:lnSpc>
              <a:buNone/>
            </a:pPr>
            <a:r>
              <a:rPr lang="en-AU" sz="2400" dirty="0" smtClean="0"/>
              <a:t>for link to </a:t>
            </a:r>
            <a:r>
              <a:rPr lang="en-AU" sz="2400" i="1" dirty="0" smtClean="0"/>
              <a:t>Queensland Handbook for </a:t>
            </a:r>
            <a:r>
              <a:rPr lang="en-AU" sz="2400" i="1" dirty="0"/>
              <a:t>Practitioners </a:t>
            </a:r>
            <a:r>
              <a:rPr lang="en-AU" sz="2400" i="1" dirty="0" smtClean="0"/>
              <a:t>on Legal </a:t>
            </a:r>
            <a:r>
              <a:rPr lang="en-AU" sz="2400" i="1" dirty="0"/>
              <a:t>Capacity</a:t>
            </a:r>
            <a:endParaRPr lang="en-AU" sz="2400" i="1" dirty="0" smtClean="0"/>
          </a:p>
          <a:p>
            <a:pPr algn="ctr" eaLnBrk="1" hangingPunct="1">
              <a:lnSpc>
                <a:spcPct val="90000"/>
              </a:lnSpc>
              <a:buFont typeface="Wingdings" pitchFamily="2" charset="2"/>
              <a:buNone/>
            </a:pPr>
            <a:endParaRPr lang="en-AU" sz="1200" dirty="0" smtClean="0"/>
          </a:p>
          <a:p>
            <a:pPr algn="ctr" eaLnBrk="1" hangingPunct="1">
              <a:lnSpc>
                <a:spcPct val="90000"/>
              </a:lnSpc>
              <a:buFont typeface="Wingdings" pitchFamily="2" charset="2"/>
              <a:buNone/>
            </a:pPr>
            <a:r>
              <a:rPr lang="en-AU" sz="2400" dirty="0" smtClean="0"/>
              <a:t>		  </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2775" y="228600"/>
            <a:ext cx="8153400" cy="990600"/>
          </a:xfrm>
        </p:spPr>
        <p:txBody>
          <a:bodyPr/>
          <a:lstStyle/>
          <a:p>
            <a:r>
              <a:rPr lang="en-AU" sz="4000" b="1" dirty="0" smtClean="0">
                <a:solidFill>
                  <a:schemeClr val="tx1"/>
                </a:solidFill>
              </a:rPr>
              <a:t>Guardianship and Administration Act</a:t>
            </a:r>
          </a:p>
        </p:txBody>
      </p:sp>
      <p:sp>
        <p:nvSpPr>
          <p:cNvPr id="12291" name="Content Placeholder 2"/>
          <p:cNvSpPr>
            <a:spLocks noGrp="1"/>
          </p:cNvSpPr>
          <p:nvPr>
            <p:ph sz="quarter" idx="1"/>
          </p:nvPr>
        </p:nvSpPr>
        <p:spPr>
          <a:xfrm>
            <a:off x="612775" y="1600200"/>
            <a:ext cx="8153400" cy="4495800"/>
          </a:xfrm>
        </p:spPr>
        <p:txBody>
          <a:bodyPr/>
          <a:lstStyle/>
          <a:p>
            <a:r>
              <a:rPr lang="en-US" sz="3000" dirty="0" smtClean="0"/>
              <a:t>Read in conjunction with the POA Act</a:t>
            </a:r>
          </a:p>
          <a:p>
            <a:r>
              <a:rPr lang="en-US" sz="3000" dirty="0" smtClean="0"/>
              <a:t>Together Acts authorize </a:t>
            </a:r>
            <a:r>
              <a:rPr lang="en-US" sz="3000" b="1" dirty="0" smtClean="0"/>
              <a:t>exercise of power</a:t>
            </a:r>
            <a:r>
              <a:rPr lang="en-US" sz="3000" dirty="0" smtClean="0"/>
              <a:t> for </a:t>
            </a:r>
            <a:r>
              <a:rPr lang="en-US" sz="3000" b="1" dirty="0" smtClean="0"/>
              <a:t>matters</a:t>
            </a:r>
            <a:r>
              <a:rPr lang="en-US" sz="3000" dirty="0" smtClean="0"/>
              <a:t> for an adult with </a:t>
            </a:r>
            <a:r>
              <a:rPr lang="en-US" sz="3000" b="1" dirty="0" smtClean="0"/>
              <a:t>impaired capacity</a:t>
            </a:r>
            <a:r>
              <a:rPr lang="en-US" sz="3000" dirty="0" smtClean="0"/>
              <a:t> for the matter</a:t>
            </a:r>
            <a:r>
              <a:rPr lang="en-US" sz="3000" b="1" dirty="0" smtClean="0"/>
              <a:t> </a:t>
            </a:r>
            <a:r>
              <a:rPr lang="en-US" sz="3000" dirty="0" smtClean="0"/>
              <a:t>(s 9)</a:t>
            </a:r>
          </a:p>
          <a:p>
            <a:pPr lvl="1"/>
            <a:r>
              <a:rPr lang="en-US" sz="2400" dirty="0" smtClean="0"/>
              <a:t>Informally by </a:t>
            </a:r>
            <a:r>
              <a:rPr lang="en-US" sz="2400" dirty="0" smtClean="0"/>
              <a:t>existing support </a:t>
            </a:r>
            <a:r>
              <a:rPr lang="en-US" sz="2400" dirty="0" smtClean="0"/>
              <a:t>network</a:t>
            </a:r>
          </a:p>
          <a:p>
            <a:pPr lvl="1"/>
            <a:r>
              <a:rPr lang="en-US" sz="2400" dirty="0" smtClean="0"/>
              <a:t>Formally by attorney under EPA or advance health directive under POA Act</a:t>
            </a:r>
          </a:p>
          <a:p>
            <a:pPr lvl="1"/>
            <a:r>
              <a:rPr lang="en-US" sz="2400" dirty="0" smtClean="0"/>
              <a:t>By </a:t>
            </a:r>
            <a:r>
              <a:rPr lang="en-US" sz="2400" dirty="0" smtClean="0"/>
              <a:t>statutory health attorney</a:t>
            </a:r>
          </a:p>
          <a:p>
            <a:pPr lvl="1"/>
            <a:r>
              <a:rPr lang="en-US" sz="2400" dirty="0" smtClean="0"/>
              <a:t>By appointed guardian and administrator</a:t>
            </a:r>
          </a:p>
          <a:p>
            <a:pPr lvl="1"/>
            <a:r>
              <a:rPr lang="en-US" sz="2400" dirty="0" smtClean="0"/>
              <a:t>By a court or QCAT</a:t>
            </a:r>
          </a:p>
          <a:p>
            <a:pPr lvl="1"/>
            <a:endParaRPr lang="en-US" sz="25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r>
              <a:rPr lang="en-AU" sz="4000" b="1" dirty="0" smtClean="0">
                <a:solidFill>
                  <a:schemeClr val="tx1"/>
                </a:solidFill>
              </a:rPr>
              <a:t>QCAT x Courts jurisdiction </a:t>
            </a:r>
          </a:p>
        </p:txBody>
      </p:sp>
      <p:sp>
        <p:nvSpPr>
          <p:cNvPr id="13315" name="Content Placeholder 2"/>
          <p:cNvSpPr>
            <a:spLocks noGrp="1"/>
          </p:cNvSpPr>
          <p:nvPr>
            <p:ph sz="quarter" idx="1"/>
          </p:nvPr>
        </p:nvSpPr>
        <p:spPr>
          <a:xfrm>
            <a:off x="612775" y="1600200"/>
            <a:ext cx="8153400" cy="4495800"/>
          </a:xfrm>
        </p:spPr>
        <p:txBody>
          <a:bodyPr/>
          <a:lstStyle/>
          <a:p>
            <a:r>
              <a:rPr lang="en-US" sz="2800" dirty="0" smtClean="0"/>
              <a:t>QCAT has exclusive jurisdiction for GAA appointments (subject s 245); certain functions</a:t>
            </a:r>
          </a:p>
          <a:p>
            <a:r>
              <a:rPr lang="en-US" sz="2800" dirty="0" smtClean="0"/>
              <a:t>District and Supreme Court can exercise all QCAT powers for GAA appointments if:</a:t>
            </a:r>
          </a:p>
          <a:p>
            <a:pPr lvl="1"/>
            <a:r>
              <a:rPr lang="en-US" dirty="0" smtClean="0"/>
              <a:t>in a civil proceeding Court sanctions a settlement to which adult is a party, or order payment to adult; and</a:t>
            </a:r>
          </a:p>
          <a:p>
            <a:pPr lvl="1"/>
            <a:r>
              <a:rPr lang="en-US" dirty="0" smtClean="0"/>
              <a:t>Court considers adult has impaired capacity for the matter</a:t>
            </a:r>
          </a:p>
          <a:p>
            <a:r>
              <a:rPr lang="en-US" dirty="0" smtClean="0"/>
              <a:t>QCAT and Supreme Court have concurrent jurisdiction for enduring documents and attorneys </a:t>
            </a:r>
            <a:endParaRPr lang="en-AU" dirty="0" smtClean="0"/>
          </a:p>
          <a:p>
            <a:endParaRPr lang="en-AU" sz="3200" dirty="0" smtClean="0"/>
          </a:p>
          <a:p>
            <a:endParaRPr lang="en-AU" sz="3200" dirty="0" smtClean="0"/>
          </a:p>
          <a:p>
            <a:endParaRPr lang="en-AU" sz="3200" dirty="0" smtClean="0"/>
          </a:p>
          <a:p>
            <a:endParaRPr lang="en-AU" dirty="0" smtClean="0"/>
          </a:p>
          <a:p>
            <a:endParaRPr lang="en-AU"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lstStyle/>
          <a:p>
            <a:r>
              <a:rPr lang="en-US" sz="4000" b="1" dirty="0" smtClean="0">
                <a:solidFill>
                  <a:schemeClr val="tx1"/>
                </a:solidFill>
              </a:rPr>
              <a:t>Is an application to QCAT necessary or an option?</a:t>
            </a:r>
            <a:endParaRPr lang="en-AU" sz="4000" b="1" dirty="0" smtClean="0">
              <a:solidFill>
                <a:schemeClr val="tx1"/>
              </a:solidFill>
            </a:endParaRPr>
          </a:p>
        </p:txBody>
      </p:sp>
      <p:sp>
        <p:nvSpPr>
          <p:cNvPr id="14339" name="Content Placeholder 2"/>
          <p:cNvSpPr>
            <a:spLocks noGrp="1"/>
          </p:cNvSpPr>
          <p:nvPr>
            <p:ph sz="quarter" idx="1"/>
          </p:nvPr>
        </p:nvSpPr>
        <p:spPr>
          <a:xfrm>
            <a:off x="612775" y="1600200"/>
            <a:ext cx="8153400" cy="4495800"/>
          </a:xfrm>
        </p:spPr>
        <p:txBody>
          <a:bodyPr/>
          <a:lstStyle/>
          <a:p>
            <a:pPr lvl="0">
              <a:buNone/>
            </a:pPr>
            <a:r>
              <a:rPr lang="en-US" sz="3200" dirty="0" smtClean="0"/>
              <a:t>Consider:</a:t>
            </a:r>
          </a:p>
          <a:p>
            <a:pPr lvl="0"/>
            <a:r>
              <a:rPr lang="en-US" sz="3200" dirty="0" smtClean="0"/>
              <a:t>What is the nature/extent of adult’s impairment? </a:t>
            </a:r>
            <a:endParaRPr lang="en-AU" sz="3200" dirty="0" smtClean="0"/>
          </a:p>
          <a:p>
            <a:pPr lvl="0"/>
            <a:r>
              <a:rPr lang="en-US" sz="3200" dirty="0" smtClean="0"/>
              <a:t>What power is to be exercised, and for what matter? </a:t>
            </a:r>
            <a:endParaRPr lang="en-AU" sz="3200" dirty="0" smtClean="0"/>
          </a:p>
          <a:p>
            <a:pPr lvl="0"/>
            <a:r>
              <a:rPr lang="en-US" sz="3200" dirty="0" smtClean="0"/>
              <a:t>Who is authorized to exercise that power? </a:t>
            </a:r>
            <a:endParaRPr lang="en-AU" sz="3200" dirty="0" smtClean="0"/>
          </a:p>
          <a:p>
            <a:pPr lvl="0"/>
            <a:r>
              <a:rPr lang="en-US" sz="3200" dirty="0" smtClean="0"/>
              <a:t>Why does the client want to exercise that power, or challenge the exercise of that power by another person? </a:t>
            </a:r>
            <a:endParaRPr lang="en-AU" sz="32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2775" y="228600"/>
            <a:ext cx="8153400" cy="990600"/>
          </a:xfrm>
        </p:spPr>
        <p:txBody>
          <a:bodyPr/>
          <a:lstStyle/>
          <a:p>
            <a:r>
              <a:rPr lang="en-US" sz="4000" b="1" dirty="0" smtClean="0">
                <a:solidFill>
                  <a:schemeClr val="tx1"/>
                </a:solidFill>
              </a:rPr>
              <a:t>Is an application to QCAT necessary or an option?</a:t>
            </a:r>
            <a:endParaRPr lang="en-AU" sz="4000" b="1" dirty="0" smtClean="0">
              <a:solidFill>
                <a:schemeClr val="tx1"/>
              </a:solidFill>
            </a:endParaRPr>
          </a:p>
        </p:txBody>
      </p:sp>
      <p:sp>
        <p:nvSpPr>
          <p:cNvPr id="15363" name="Rectangle 3"/>
          <p:cNvSpPr>
            <a:spLocks noGrp="1" noChangeArrowheads="1"/>
          </p:cNvSpPr>
          <p:nvPr>
            <p:ph type="body" idx="1"/>
          </p:nvPr>
        </p:nvSpPr>
        <p:spPr>
          <a:xfrm>
            <a:off x="612775" y="1600200"/>
            <a:ext cx="8153400" cy="4495800"/>
          </a:xfrm>
        </p:spPr>
        <p:txBody>
          <a:bodyPr/>
          <a:lstStyle/>
          <a:p>
            <a:pPr>
              <a:spcBef>
                <a:spcPts val="600"/>
              </a:spcBef>
              <a:spcAft>
                <a:spcPts val="600"/>
              </a:spcAft>
              <a:buNone/>
            </a:pPr>
            <a:r>
              <a:rPr lang="en-US" sz="3200" dirty="0" smtClean="0"/>
              <a:t>The reality check for clients:</a:t>
            </a:r>
            <a:endParaRPr lang="en-AU" sz="3200" dirty="0" smtClean="0"/>
          </a:p>
          <a:p>
            <a:pPr>
              <a:spcBef>
                <a:spcPts val="600"/>
              </a:spcBef>
              <a:spcAft>
                <a:spcPts val="600"/>
              </a:spcAft>
            </a:pPr>
            <a:r>
              <a:rPr lang="en-AU" sz="2800" dirty="0" smtClean="0"/>
              <a:t>Is it in the adult’s best interests, and appropriate to adult’s circumstances and needs? </a:t>
            </a:r>
          </a:p>
          <a:p>
            <a:pPr>
              <a:spcBef>
                <a:spcPts val="600"/>
              </a:spcBef>
              <a:spcAft>
                <a:spcPts val="600"/>
              </a:spcAft>
            </a:pPr>
            <a:r>
              <a:rPr lang="en-AU" sz="2800" dirty="0" smtClean="0"/>
              <a:t>Does it conflict with the views and wishes expressed by the adult (orally, in writing or by conduct)?</a:t>
            </a:r>
          </a:p>
          <a:p>
            <a:pPr>
              <a:spcBef>
                <a:spcPts val="600"/>
              </a:spcBef>
              <a:spcAft>
                <a:spcPts val="600"/>
              </a:spcAft>
            </a:pPr>
            <a:r>
              <a:rPr lang="en-AU" sz="2800" dirty="0" smtClean="0"/>
              <a:t>Is it the way least restrictive of the adult’s rights?</a:t>
            </a:r>
          </a:p>
          <a:p>
            <a:pPr>
              <a:spcBef>
                <a:spcPts val="600"/>
              </a:spcBef>
              <a:spcAft>
                <a:spcPts val="600"/>
              </a:spcAft>
            </a:pPr>
            <a:r>
              <a:rPr lang="en-AU" sz="2800" dirty="0" smtClean="0"/>
              <a:t>Does it maintain </a:t>
            </a:r>
            <a:r>
              <a:rPr lang="en-AU" sz="2800" dirty="0" smtClean="0"/>
              <a:t>adult’s existing </a:t>
            </a:r>
            <a:r>
              <a:rPr lang="en-AU" sz="2800" dirty="0" smtClean="0"/>
              <a:t>supportive relationships, values, and cultural/linguistic environment? </a:t>
            </a:r>
          </a:p>
          <a:p>
            <a:pPr>
              <a:spcBef>
                <a:spcPts val="600"/>
              </a:spcBef>
              <a:spcAft>
                <a:spcPts val="600"/>
              </a:spcAft>
            </a:pPr>
            <a:r>
              <a:rPr lang="en-AU" sz="2800" dirty="0" smtClean="0"/>
              <a:t>Does it involve a conflict of duties and/or interests? </a:t>
            </a:r>
          </a:p>
          <a:p>
            <a:endParaRPr lang="en-AU" sz="2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Common QCAT applications</a:t>
            </a:r>
            <a:endParaRPr lang="en-AU" b="1" dirty="0">
              <a:solidFill>
                <a:schemeClr val="tx1"/>
              </a:solidFill>
            </a:endParaRPr>
          </a:p>
        </p:txBody>
      </p:sp>
      <p:sp>
        <p:nvSpPr>
          <p:cNvPr id="3" name="Content Placeholder 2"/>
          <p:cNvSpPr>
            <a:spLocks noGrp="1"/>
          </p:cNvSpPr>
          <p:nvPr>
            <p:ph sz="quarter" idx="1"/>
          </p:nvPr>
        </p:nvSpPr>
        <p:spPr/>
        <p:txBody>
          <a:bodyPr/>
          <a:lstStyle/>
          <a:p>
            <a:r>
              <a:rPr lang="en-US" sz="3200" dirty="0" smtClean="0"/>
              <a:t>GAA appointments</a:t>
            </a:r>
          </a:p>
          <a:p>
            <a:r>
              <a:rPr lang="en-US" sz="3200" dirty="0" smtClean="0"/>
              <a:t>Interim GAA orders </a:t>
            </a:r>
          </a:p>
          <a:p>
            <a:pPr marL="319088" lvl="1" indent="-319088">
              <a:spcBef>
                <a:spcPts val="700"/>
              </a:spcBef>
              <a:buClr>
                <a:schemeClr val="accent2"/>
              </a:buClr>
              <a:buSzPct val="60000"/>
              <a:buFont typeface="Wingdings" pitchFamily="2" charset="2"/>
              <a:buChar char=""/>
            </a:pPr>
            <a:r>
              <a:rPr lang="en-US" sz="3200" dirty="0" smtClean="0"/>
              <a:t>GAA reviews </a:t>
            </a:r>
          </a:p>
          <a:p>
            <a:pPr marL="0" lvl="1" indent="0">
              <a:spcBef>
                <a:spcPts val="700"/>
              </a:spcBef>
              <a:buClr>
                <a:schemeClr val="accent2"/>
              </a:buClr>
              <a:buSzPct val="60000"/>
              <a:buNone/>
            </a:pPr>
            <a:endParaRPr lang="en-US" sz="3200" dirty="0" smtClean="0"/>
          </a:p>
          <a:p>
            <a:pPr marL="0" lvl="1" indent="0">
              <a:spcBef>
                <a:spcPts val="700"/>
              </a:spcBef>
              <a:buClr>
                <a:schemeClr val="accent2"/>
              </a:buClr>
              <a:buSzPct val="60000"/>
              <a:buNone/>
            </a:pPr>
            <a:r>
              <a:rPr lang="en-US" sz="3200" dirty="0" smtClean="0"/>
              <a:t>General </a:t>
            </a:r>
            <a:r>
              <a:rPr lang="en-US" sz="3200" dirty="0" smtClean="0"/>
              <a:t>position</a:t>
            </a:r>
          </a:p>
          <a:p>
            <a:pPr marL="593725" lvl="2" indent="-319088">
              <a:spcBef>
                <a:spcPts val="700"/>
              </a:spcBef>
              <a:buSzPct val="60000"/>
              <a:buFont typeface="Wingdings" pitchFamily="2" charset="2"/>
              <a:buChar char=""/>
            </a:pPr>
            <a:r>
              <a:rPr lang="en-US" sz="2700" dirty="0" smtClean="0"/>
              <a:t>Standing</a:t>
            </a:r>
            <a:endParaRPr lang="en-US" sz="2400" dirty="0" smtClean="0"/>
          </a:p>
          <a:p>
            <a:pPr marL="593725" lvl="2" indent="-319088">
              <a:spcBef>
                <a:spcPts val="700"/>
              </a:spcBef>
              <a:buSzPct val="60000"/>
              <a:buFont typeface="Wingdings" pitchFamily="2" charset="2"/>
              <a:buChar char=""/>
            </a:pPr>
            <a:r>
              <a:rPr lang="en-US" sz="2700" dirty="0" smtClean="0"/>
              <a:t>Evidence</a:t>
            </a:r>
            <a:endParaRPr lang="en-US" sz="2400" dirty="0" smtClean="0"/>
          </a:p>
          <a:p>
            <a:pPr marL="593725" lvl="2" indent="-319088">
              <a:spcBef>
                <a:spcPts val="700"/>
              </a:spcBef>
              <a:buSzPct val="60000"/>
              <a:buFont typeface="Wingdings" pitchFamily="2" charset="2"/>
              <a:buChar char=""/>
            </a:pPr>
            <a:r>
              <a:rPr lang="en-US" sz="2700" dirty="0" smtClean="0"/>
              <a:t>Orders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12775" y="228600"/>
            <a:ext cx="8153400" cy="990600"/>
          </a:xfrm>
        </p:spPr>
        <p:txBody>
          <a:bodyPr/>
          <a:lstStyle/>
          <a:p>
            <a:r>
              <a:rPr lang="en-AU" sz="4000" b="1" dirty="0" smtClean="0">
                <a:solidFill>
                  <a:schemeClr val="tx1"/>
                </a:solidFill>
              </a:rPr>
              <a:t>GAA appointments (Form 10)  </a:t>
            </a:r>
          </a:p>
        </p:txBody>
      </p:sp>
      <p:sp>
        <p:nvSpPr>
          <p:cNvPr id="16387" name="Rectangle 3"/>
          <p:cNvSpPr>
            <a:spLocks noGrp="1" noChangeArrowheads="1"/>
          </p:cNvSpPr>
          <p:nvPr>
            <p:ph type="body" idx="1"/>
          </p:nvPr>
        </p:nvSpPr>
        <p:spPr>
          <a:xfrm>
            <a:off x="612775" y="1600200"/>
            <a:ext cx="8153400" cy="4495800"/>
          </a:xfrm>
        </p:spPr>
        <p:txBody>
          <a:bodyPr/>
          <a:lstStyle/>
          <a:p>
            <a:pPr marL="0" lvl="1" indent="0">
              <a:spcBef>
                <a:spcPts val="700"/>
              </a:spcBef>
              <a:buClr>
                <a:schemeClr val="accent2"/>
              </a:buClr>
              <a:buSzPct val="60000"/>
              <a:buNone/>
            </a:pPr>
            <a:r>
              <a:rPr lang="en-US" sz="2800" b="1" dirty="0" smtClean="0"/>
              <a:t>Evidence</a:t>
            </a:r>
            <a:endParaRPr lang="en-US" sz="2800" dirty="0" smtClean="0"/>
          </a:p>
          <a:p>
            <a:r>
              <a:rPr lang="en-US" sz="2800" dirty="0" smtClean="0"/>
              <a:t>Medical evidence to rebut presumption of capacity</a:t>
            </a:r>
          </a:p>
          <a:p>
            <a:r>
              <a:rPr lang="en-US" sz="2800" dirty="0" smtClean="0"/>
              <a:t>Affidavit or </a:t>
            </a:r>
            <a:r>
              <a:rPr lang="en-US" sz="2800" dirty="0" smtClean="0"/>
              <a:t>statutory </a:t>
            </a:r>
            <a:r>
              <a:rPr lang="en-US" sz="2800" dirty="0" smtClean="0"/>
              <a:t>declaration covering:</a:t>
            </a:r>
          </a:p>
          <a:p>
            <a:pPr lvl="1"/>
            <a:r>
              <a:rPr lang="en-US" sz="2400" dirty="0" smtClean="0"/>
              <a:t>Need for appointment (existing support network?)</a:t>
            </a:r>
          </a:p>
          <a:p>
            <a:pPr lvl="1"/>
            <a:r>
              <a:rPr lang="en-US" sz="2400" dirty="0" smtClean="0"/>
              <a:t>Proposed appointees’ eligibility (s 14), appropriateness and competence (s 15) </a:t>
            </a:r>
          </a:p>
          <a:p>
            <a:pPr lvl="1"/>
            <a:r>
              <a:rPr lang="en-US" sz="2400" dirty="0" smtClean="0"/>
              <a:t>If family conflict, appointees’ skills and strategies do deal with family conflict </a:t>
            </a:r>
          </a:p>
          <a:p>
            <a:r>
              <a:rPr lang="en-US" sz="2800" dirty="0" smtClean="0"/>
              <a:t>Financial management plan (s 20</a:t>
            </a:r>
            <a:r>
              <a:rPr lang="en-US" sz="2800" dirty="0" smtClean="0"/>
              <a:t>) for administration </a:t>
            </a:r>
            <a:endParaRPr lang="en-US" sz="2800" b="1" dirty="0" smtClean="0"/>
          </a:p>
          <a:p>
            <a:pPr marL="0" indent="0">
              <a:buNone/>
            </a:pPr>
            <a:r>
              <a:rPr lang="en-US" sz="2800" b="1" dirty="0" smtClean="0"/>
              <a:t>Orders sought</a:t>
            </a:r>
            <a:r>
              <a:rPr lang="en-US" sz="2800" dirty="0" smtClean="0"/>
              <a:t>: length, scope, conditions, effect on EPA</a:t>
            </a:r>
          </a:p>
          <a:p>
            <a:pPr lvl="1"/>
            <a:endParaRPr lang="en-US" sz="2500" dirty="0" smtClean="0"/>
          </a:p>
          <a:p>
            <a:pPr lvl="1"/>
            <a:endParaRPr lang="en-US" sz="2500" dirty="0" smtClean="0"/>
          </a:p>
          <a:p>
            <a:pPr lvl="1"/>
            <a:endParaRPr lang="en-AU" sz="2500"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
  <TotalTime>7718</TotalTime>
  <Words>3044</Words>
  <Application>Microsoft Office PowerPoint</Application>
  <PresentationFormat>On-screen Show (4:3)</PresentationFormat>
  <Paragraphs>458</Paragraphs>
  <Slides>39</Slides>
  <Notes>36</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Median</vt:lpstr>
      <vt:lpstr> GUARDIANSHIP and ADMINSTRATION   Raquel Dos Santos Self Representation Service    and  David Manwaring  Human Rights Legal Service Queensland Advocacy Incorporated </vt:lpstr>
      <vt:lpstr>Presentation outline</vt:lpstr>
      <vt:lpstr>GAA legislative framework in QLD</vt:lpstr>
      <vt:lpstr>Guardianship and Administration Act</vt:lpstr>
      <vt:lpstr>QCAT x Courts jurisdiction </vt:lpstr>
      <vt:lpstr>Is an application to QCAT necessary or an option?</vt:lpstr>
      <vt:lpstr>Is an application to QCAT necessary or an option?</vt:lpstr>
      <vt:lpstr>Common QCAT applications</vt:lpstr>
      <vt:lpstr>GAA appointments (Form 10)  </vt:lpstr>
      <vt:lpstr>GAA interim appointments (Form 54)</vt:lpstr>
      <vt:lpstr>GAA reviews (Form 10)</vt:lpstr>
      <vt:lpstr>In summary</vt:lpstr>
      <vt:lpstr>Capacity </vt:lpstr>
      <vt:lpstr>Definition of capacity</vt:lpstr>
      <vt:lpstr>Definition of capacity</vt:lpstr>
      <vt:lpstr>Definition of capacity</vt:lpstr>
      <vt:lpstr>Definition of capacity</vt:lpstr>
      <vt:lpstr>Approaches to assessing capacity </vt:lpstr>
      <vt:lpstr>Assessing capacity</vt:lpstr>
      <vt:lpstr>Assessing capacity</vt:lpstr>
      <vt:lpstr>Assessing capacity</vt:lpstr>
      <vt:lpstr>Assessing capacity</vt:lpstr>
      <vt:lpstr>Why is capacity important to lawyers? </vt:lpstr>
      <vt:lpstr>Why is capacity important to lawyers?</vt:lpstr>
      <vt:lpstr>Ethical duties relevant to capacity </vt:lpstr>
      <vt:lpstr>Basic Principles regarding capacity</vt:lpstr>
      <vt:lpstr>Declaration about capacity </vt:lpstr>
      <vt:lpstr>Declaration about capacity </vt:lpstr>
      <vt:lpstr>Declaration about capacity </vt:lpstr>
      <vt:lpstr>Declaration about capacity </vt:lpstr>
      <vt:lpstr>Effective QCAT advocacy </vt:lpstr>
      <vt:lpstr>Effective QCAT advocacy </vt:lpstr>
      <vt:lpstr>Effective QCAT advocacy </vt:lpstr>
      <vt:lpstr>Effective QCAT advocacy </vt:lpstr>
      <vt:lpstr>Effective QCAT advocacy </vt:lpstr>
      <vt:lpstr>Effective QCAT advocacy </vt:lpstr>
      <vt:lpstr>Effective QCAT advocacy </vt:lpstr>
      <vt:lpstr>Resources </vt:lpstr>
      <vt:lpstr>  Questions and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Persons’ Legal Clinic</dc:title>
  <dc:creator>Sue Garlick (HomelessPolicy)</dc:creator>
  <cp:lastModifiedBy>QCAT1</cp:lastModifiedBy>
  <cp:revision>910</cp:revision>
  <dcterms:created xsi:type="dcterms:W3CDTF">2006-08-16T00:00:00Z</dcterms:created>
  <dcterms:modified xsi:type="dcterms:W3CDTF">2015-05-25T01:03:50Z</dcterms:modified>
</cp:coreProperties>
</file>