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60" r:id="rId3"/>
  </p:sldMasterIdLst>
  <p:notesMasterIdLst>
    <p:notesMasterId r:id="rId14"/>
  </p:notesMasterIdLst>
  <p:sldIdLst>
    <p:sldId id="257" r:id="rId4"/>
    <p:sldId id="258" r:id="rId5"/>
    <p:sldId id="260" r:id="rId6"/>
    <p:sldId id="267" r:id="rId7"/>
    <p:sldId id="259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29" autoAdjust="0"/>
  </p:normalViewPr>
  <p:slideViewPr>
    <p:cSldViewPr>
      <p:cViewPr varScale="1">
        <p:scale>
          <a:sx n="65" d="100"/>
          <a:sy n="65" d="100"/>
        </p:scale>
        <p:origin x="-163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6AAAD0-535B-4AFB-BD31-E7BA7CEC6C60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97DAD-056A-4674-AEE9-10437E547E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114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7DAD-056A-4674-AEE9-10437E547EAC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7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7DAD-056A-4674-AEE9-10437E547EAC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724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7DAD-056A-4674-AEE9-10437E547EAC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7928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43 International Protected Persons</a:t>
            </a:r>
          </a:p>
          <a:p>
            <a:r>
              <a:rPr lang="en-AU" dirty="0" smtClean="0"/>
              <a:t>4000 delegates</a:t>
            </a:r>
          </a:p>
          <a:p>
            <a:r>
              <a:rPr lang="en-AU" dirty="0" smtClean="0"/>
              <a:t>$450M security operation</a:t>
            </a:r>
          </a:p>
          <a:p>
            <a:endParaRPr lang="en-AU" dirty="0" smtClean="0"/>
          </a:p>
          <a:p>
            <a:r>
              <a:rPr lang="en-AU" dirty="0" smtClean="0"/>
              <a:t>3000 media</a:t>
            </a:r>
          </a:p>
          <a:p>
            <a:r>
              <a:rPr lang="en-AU" dirty="0" smtClean="0"/>
              <a:t>6000+ police</a:t>
            </a:r>
          </a:p>
          <a:p>
            <a:r>
              <a:rPr lang="en-AU" dirty="0" smtClean="0"/>
              <a:t>12 sole use hotels</a:t>
            </a:r>
          </a:p>
          <a:p>
            <a:r>
              <a:rPr lang="en-AU" dirty="0" smtClean="0"/>
              <a:t>5 venues</a:t>
            </a:r>
          </a:p>
          <a:p>
            <a:endParaRPr lang="en-AU" dirty="0" smtClean="0"/>
          </a:p>
          <a:p>
            <a:r>
              <a:rPr lang="en-AU" dirty="0" smtClean="0"/>
              <a:t>8000 flights booked</a:t>
            </a:r>
          </a:p>
          <a:p>
            <a:r>
              <a:rPr lang="en-AU" dirty="0" smtClean="0"/>
              <a:t>50,000 bus movements</a:t>
            </a:r>
          </a:p>
          <a:p>
            <a:r>
              <a:rPr lang="en-AU" dirty="0" smtClean="0"/>
              <a:t>120,000 meals</a:t>
            </a:r>
          </a:p>
          <a:p>
            <a:r>
              <a:rPr lang="en-AU" dirty="0" smtClean="0"/>
              <a:t>200,000 bottles of water</a:t>
            </a:r>
          </a:p>
          <a:p>
            <a:endParaRPr lang="en-AU" dirty="0" smtClean="0"/>
          </a:p>
          <a:p>
            <a:r>
              <a:rPr lang="en-AU" dirty="0" smtClean="0"/>
              <a:t>London 2009 – death of innocent bystander Ian Tomlinson.</a:t>
            </a:r>
          </a:p>
          <a:p>
            <a:endParaRPr lang="en-AU" dirty="0" smtClean="0"/>
          </a:p>
          <a:p>
            <a:r>
              <a:rPr lang="en-AU" dirty="0" smtClean="0"/>
              <a:t>Toronto 2010 – 1100 arrests – only 44 convictions. In both cases the tactics of police were heavily criticised.</a:t>
            </a:r>
          </a:p>
          <a:p>
            <a:endParaRPr lang="en-AU" dirty="0" smtClean="0"/>
          </a:p>
          <a:p>
            <a:r>
              <a:rPr lang="en-AU" dirty="0" smtClean="0"/>
              <a:t>The Act’s objectives included:</a:t>
            </a:r>
          </a:p>
          <a:p>
            <a:endParaRPr lang="en-AU" dirty="0" smtClean="0"/>
          </a:p>
          <a:p>
            <a:r>
              <a:rPr lang="en-AU" dirty="0" smtClean="0"/>
              <a:t>-	Protecting people and property from acts of civil disobedience</a:t>
            </a:r>
          </a:p>
          <a:p>
            <a:r>
              <a:rPr lang="en-AU" dirty="0" smtClean="0"/>
              <a:t>-</a:t>
            </a:r>
          </a:p>
          <a:p>
            <a:pPr marL="171450" indent="-171450">
              <a:buFontTx/>
              <a:buChar char="-"/>
            </a:pPr>
            <a:r>
              <a:rPr lang="en-AU" dirty="0" smtClean="0"/>
              <a:t>The objectives did not</a:t>
            </a:r>
            <a:r>
              <a:rPr lang="en-AU" baseline="0" dirty="0" smtClean="0"/>
              <a:t> i</a:t>
            </a:r>
            <a:r>
              <a:rPr lang="en-AU" dirty="0" smtClean="0"/>
              <a:t>nclude protecting or facilitating human rights such</a:t>
            </a:r>
            <a:r>
              <a:rPr lang="en-AU" baseline="0" dirty="0" smtClean="0"/>
              <a:t> as freedom of assembly, expression, freedom against arbitrary detention </a:t>
            </a:r>
            <a:r>
              <a:rPr lang="en-AU" baseline="0" dirty="0" err="1" smtClean="0"/>
              <a:t>etc</a:t>
            </a:r>
            <a:endParaRPr lang="en-AU" baseline="0" dirty="0" smtClean="0"/>
          </a:p>
          <a:p>
            <a:pPr marL="171450" indent="-171450">
              <a:buFontTx/>
              <a:buChar char="-"/>
            </a:pPr>
            <a:endParaRPr lang="en-AU" baseline="0" dirty="0" smtClean="0"/>
          </a:p>
          <a:p>
            <a:pPr marL="0" indent="0">
              <a:buFontTx/>
              <a:buNone/>
            </a:pPr>
            <a:r>
              <a:rPr lang="en-AU" baseline="0" dirty="0" smtClean="0"/>
              <a:t>The Act also contained a bunch of nasties such as:</a:t>
            </a:r>
          </a:p>
          <a:p>
            <a:pPr marL="0" indent="0">
              <a:buFontTx/>
              <a:buNone/>
            </a:pPr>
            <a:endParaRPr lang="en-AU" baseline="0" dirty="0" smtClean="0"/>
          </a:p>
          <a:p>
            <a:pPr marL="171450" indent="-171450">
              <a:buFontTx/>
              <a:buChar char="-"/>
            </a:pPr>
            <a:r>
              <a:rPr lang="en-AU" baseline="0" dirty="0" smtClean="0"/>
              <a:t>Reversal of onus of proof for bail;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Power to detain people without charge for extended periods;</a:t>
            </a:r>
          </a:p>
          <a:p>
            <a:pPr marL="171450" indent="-171450">
              <a:buFontTx/>
              <a:buChar char="-"/>
            </a:pPr>
            <a:r>
              <a:rPr lang="en-AU" baseline="0" dirty="0" smtClean="0"/>
              <a:t>Expansive stop and search powers</a:t>
            </a:r>
          </a:p>
          <a:p>
            <a:pPr marL="171450" indent="-171450">
              <a:buFontTx/>
              <a:buChar char="-"/>
            </a:pPr>
            <a:r>
              <a:rPr lang="en-AU" dirty="0" smtClean="0"/>
              <a:t>Offences for disrupting</a:t>
            </a:r>
            <a:r>
              <a:rPr lang="en-AU" baseline="0" dirty="0" smtClean="0"/>
              <a:t> a G20 meeting, possessing prohibited items</a:t>
            </a:r>
          </a:p>
          <a:p>
            <a:pPr marL="171450" indent="-171450">
              <a:buFontTx/>
              <a:buChar char="-"/>
            </a:pPr>
            <a:endParaRPr lang="en-AU" dirty="0" smtClean="0"/>
          </a:p>
          <a:p>
            <a:pPr marL="0" indent="0">
              <a:buFontTx/>
              <a:buNone/>
            </a:pPr>
            <a:r>
              <a:rPr lang="en-AU" dirty="0" smtClean="0"/>
              <a:t>Climate of Fear created by media, legislation, Newman Government regime, ISIS decapitation video releases</a:t>
            </a:r>
          </a:p>
          <a:p>
            <a:pPr marL="0" indent="0">
              <a:buFontTx/>
              <a:buNone/>
            </a:pPr>
            <a:endParaRPr lang="en-AU" dirty="0" smtClean="0"/>
          </a:p>
          <a:p>
            <a:pPr marL="0" indent="0">
              <a:buFontTx/>
              <a:buNone/>
            </a:pPr>
            <a:r>
              <a:rPr lang="en-AU" dirty="0" smtClean="0"/>
              <a:t>Success?  If</a:t>
            </a:r>
            <a:r>
              <a:rPr lang="en-AU" baseline="0" dirty="0" smtClean="0"/>
              <a:t> securing world leaders and having an ‘incident free’ G20 is only goal then it was a stunning success and score 9.5/10.</a:t>
            </a:r>
          </a:p>
          <a:p>
            <a:pPr marL="0" indent="0">
              <a:buFontTx/>
              <a:buNone/>
            </a:pPr>
            <a:endParaRPr lang="en-AU" baseline="0" dirty="0" smtClean="0"/>
          </a:p>
          <a:p>
            <a:pPr marL="0" indent="0">
              <a:buFontTx/>
              <a:buNone/>
            </a:pPr>
            <a:r>
              <a:rPr lang="en-AU" baseline="0" dirty="0" smtClean="0"/>
              <a:t>If criteria was “Brisbane is open for business” I’d suggest the fact that police and protesters grossly outnumbered sightseers and shoppers by a ratio of 5:1 - means a score of 3/10.</a:t>
            </a:r>
          </a:p>
          <a:p>
            <a:pPr marL="0" indent="0">
              <a:buFontTx/>
              <a:buNone/>
            </a:pPr>
            <a:endParaRPr lang="en-AU" baseline="0" dirty="0" smtClean="0"/>
          </a:p>
          <a:p>
            <a:pPr marL="0" indent="0">
              <a:buFontTx/>
              <a:buNone/>
            </a:pPr>
            <a:r>
              <a:rPr lang="en-AU" baseline="0" dirty="0" smtClean="0"/>
              <a:t>Finally as an exercise in democracy I would rate the G20 as 4/10.</a:t>
            </a:r>
          </a:p>
          <a:p>
            <a:pPr marL="0" indent="0">
              <a:buFontTx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7DAD-056A-4674-AEE9-10437E547EAC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968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7DAD-056A-4674-AEE9-10437E547EAC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2619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7DAD-056A-4674-AEE9-10437E547EA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1553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7DAD-056A-4674-AEE9-10437E547EAC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834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G20 laws came in to effect on Saturday 8 November 2014, and terminated on Monday 17 November.  According to QPS records, during this period: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4 people were prohibited from attending the G20 Summit;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27 people were issued exclusion notices; and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  14 people were charged with offences under the G20 laws.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 this period Caxton’s volunteer legal observers (ILOs) performed nineteen shifts of 4 hours duration at numerous sites across the Brisbane CBD. Thirty-one interactions between police and members of the public were recorded by ILOs. 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QPS,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 November 2014.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7DAD-056A-4674-AEE9-10437E547EAC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8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7DAD-056A-4674-AEE9-10437E547EAC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9563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97DAD-056A-4674-AEE9-10437E547EAC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749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62C0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4D929-A60D-4D61-BCF9-B1B1D5A0E71C}" type="datetimeFigureOut">
              <a:rPr lang="en-AU" smtClean="0"/>
              <a:t>4/06/2015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pic>
        <p:nvPicPr>
          <p:cNvPr id="1026" name="Picture 2" descr="H:\Heal\Media and Communications\LOGOS\CAXTON LOGOS\Current caxton logo\Caxton_CMYK hi res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949280"/>
            <a:ext cx="1800225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24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1DBD-AC25-4BC6-83A5-AC407548E5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1476-EC40-4D98-8A80-A9AF0C817E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552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1DBD-AC25-4BC6-83A5-AC407548E5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1476-EC40-4D98-8A80-A9AF0C817E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38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1DBD-AC25-4BC6-83A5-AC407548E5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1476-EC40-4D98-8A80-A9AF0C817E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5655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E7C3-A45D-4757-9699-5EA8AE31D031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36EE-16A0-4789-A9F1-BD6B0E5F0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060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E7C3-A45D-4757-9699-5EA8AE31D031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36EE-16A0-4789-A9F1-BD6B0E5F0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92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E7C3-A45D-4757-9699-5EA8AE31D031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36EE-16A0-4789-A9F1-BD6B0E5F0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458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E7C3-A45D-4757-9699-5EA8AE31D031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36EE-16A0-4789-A9F1-BD6B0E5F0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7447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E7C3-A45D-4757-9699-5EA8AE31D031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36EE-16A0-4789-A9F1-BD6B0E5F0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2234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E7C3-A45D-4757-9699-5EA8AE31D031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36EE-16A0-4789-A9F1-BD6B0E5F0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481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E7C3-A45D-4757-9699-5EA8AE31D031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36EE-16A0-4789-A9F1-BD6B0E5F0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6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1DBD-AC25-4BC6-83A5-AC407548E5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1476-EC40-4D98-8A80-A9AF0C817E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3758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E7C3-A45D-4757-9699-5EA8AE31D031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36EE-16A0-4789-A9F1-BD6B0E5F0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723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E7C3-A45D-4757-9699-5EA8AE31D031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36EE-16A0-4789-A9F1-BD6B0E5F0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6667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E7C3-A45D-4757-9699-5EA8AE31D031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36EE-16A0-4789-A9F1-BD6B0E5F0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304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6E7C3-A45D-4757-9699-5EA8AE31D031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836EE-16A0-4789-A9F1-BD6B0E5F0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0112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C609-1F21-4F8E-8DD7-3FE3C275EECF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A0A5-C339-4AC1-A847-4930B53908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115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C609-1F21-4F8E-8DD7-3FE3C275EECF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A0A5-C339-4AC1-A847-4930B53908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4844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C609-1F21-4F8E-8DD7-3FE3C275EECF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A0A5-C339-4AC1-A847-4930B53908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749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C609-1F21-4F8E-8DD7-3FE3C275EECF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A0A5-C339-4AC1-A847-4930B53908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1883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C609-1F21-4F8E-8DD7-3FE3C275EECF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A0A5-C339-4AC1-A847-4930B53908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43176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C609-1F21-4F8E-8DD7-3FE3C275EECF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A0A5-C339-4AC1-A847-4930B53908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846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1DBD-AC25-4BC6-83A5-AC407548E5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1476-EC40-4D98-8A80-A9AF0C817E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4907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C609-1F21-4F8E-8DD7-3FE3C275EECF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A0A5-C339-4AC1-A847-4930B53908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0556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C609-1F21-4F8E-8DD7-3FE3C275EECF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A0A5-C339-4AC1-A847-4930B53908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153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C609-1F21-4F8E-8DD7-3FE3C275EECF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A0A5-C339-4AC1-A847-4930B53908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1606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C609-1F21-4F8E-8DD7-3FE3C275EECF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A0A5-C339-4AC1-A847-4930B53908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893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C609-1F21-4F8E-8DD7-3FE3C275EECF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A0A5-C339-4AC1-A847-4930B53908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315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1DBD-AC25-4BC6-83A5-AC407548E5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1476-EC40-4D98-8A80-A9AF0C817E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8054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1DBD-AC25-4BC6-83A5-AC407548E5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1476-EC40-4D98-8A80-A9AF0C817E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08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1DBD-AC25-4BC6-83A5-AC407548E5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1476-EC40-4D98-8A80-A9AF0C817E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650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1DBD-AC25-4BC6-83A5-AC407548E5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1476-EC40-4D98-8A80-A9AF0C817E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20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1DBD-AC25-4BC6-83A5-AC407548E5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1476-EC40-4D98-8A80-A9AF0C817E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788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1DBD-AC25-4BC6-83A5-AC407548E5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1476-EC40-4D98-8A80-A9AF0C817E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830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71DBD-AC25-4BC6-83A5-AC407548E55D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1476-EC40-4D98-8A80-A9AF0C817E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792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6E7C3-A45D-4757-9699-5EA8AE31D031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836EE-16A0-4789-A9F1-BD6B0E5F0A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110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1C609-1F21-4F8E-8DD7-3FE3C275EECF}" type="datetimeFigureOut">
              <a:rPr lang="en-AU" smtClean="0"/>
              <a:t>4/06/2015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A0A5-C339-4AC1-A847-4930B53908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60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cfWfCQgvF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riscan.net.au/2015/04/25/activists-lodge-submission-ccc-review-g20-ac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G20 Legal Observers Project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AU" sz="3600" dirty="0" smtClean="0"/>
          </a:p>
          <a:p>
            <a:pPr marL="0" indent="0" algn="ctr">
              <a:buNone/>
            </a:pPr>
            <a:endParaRPr lang="en-AU" sz="3600" dirty="0"/>
          </a:p>
          <a:p>
            <a:pPr marL="0" indent="0" algn="ctr">
              <a:buNone/>
            </a:pPr>
            <a:r>
              <a:rPr lang="en-AU" sz="3600" dirty="0" smtClean="0"/>
              <a:t>G20 Legal Observer Project</a:t>
            </a:r>
          </a:p>
          <a:p>
            <a:pPr marL="0" indent="0" algn="ctr">
              <a:buNone/>
            </a:pPr>
            <a:endParaRPr lang="en-AU" dirty="0"/>
          </a:p>
        </p:txBody>
      </p:sp>
      <p:pic>
        <p:nvPicPr>
          <p:cNvPr id="1026" name="Picture 2" descr="H:\Heal\G20\Photos\Pete's photos\5Z8A5219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287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30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If you’re interested…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View Caxton ILO Video </a:t>
            </a:r>
            <a:r>
              <a:rPr lang="en-AU" dirty="0" smtClean="0">
                <a:hlinkClick r:id="rId3"/>
              </a:rPr>
              <a:t>http://youtu.be/cfWfCQgvFg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Caxton report to the QCCC</a:t>
            </a:r>
          </a:p>
          <a:p>
            <a:endParaRPr lang="en-AU" dirty="0" smtClean="0"/>
          </a:p>
          <a:p>
            <a:r>
              <a:rPr lang="en-AU" dirty="0" err="1" smtClean="0"/>
              <a:t>Briscan</a:t>
            </a:r>
            <a:r>
              <a:rPr lang="en-AU" dirty="0" smtClean="0"/>
              <a:t> submission to QCCC </a:t>
            </a:r>
            <a:r>
              <a:rPr lang="en-AU" u="sng" dirty="0" smtClean="0">
                <a:hlinkClick r:id="rId4"/>
              </a:rPr>
              <a:t>http://briscan.net.au/2015/04/25/activists-lodge-submission-ccc-review-g20-act/</a:t>
            </a:r>
            <a:r>
              <a:rPr lang="en-AU" dirty="0" smtClean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812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Overview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prstClr val="black"/>
                </a:solidFill>
              </a:rPr>
              <a:t>Why we did it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AU" dirty="0">
              <a:solidFill>
                <a:prstClr val="black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prstClr val="black"/>
                </a:solidFill>
              </a:rPr>
              <a:t>What we did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AU" dirty="0">
              <a:solidFill>
                <a:prstClr val="black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prstClr val="black"/>
                </a:solidFill>
              </a:rPr>
              <a:t>How we did it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AU" dirty="0">
              <a:solidFill>
                <a:prstClr val="black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prstClr val="black"/>
                </a:solidFill>
              </a:rPr>
              <a:t>Was it worth it?</a:t>
            </a:r>
          </a:p>
          <a:p>
            <a:endParaRPr lang="en-AU" dirty="0"/>
          </a:p>
        </p:txBody>
      </p:sp>
      <p:pic>
        <p:nvPicPr>
          <p:cNvPr id="2050" name="Picture 2" descr="H:\Heal\G20\Photos\Pete's photos\5Z8A4883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0808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34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en-AU" dirty="0"/>
              <a:t>G20 Summit – A Snapshot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Logistics of Australia’s largest ever security task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History of poor G20 policing – London and Toronto</a:t>
            </a:r>
          </a:p>
          <a:p>
            <a:endParaRPr lang="en-AU" dirty="0" smtClean="0"/>
          </a:p>
          <a:p>
            <a:r>
              <a:rPr lang="en-AU" i="1" dirty="0" smtClean="0"/>
              <a:t>G20 Safety and Security Act 2013</a:t>
            </a:r>
          </a:p>
          <a:p>
            <a:endParaRPr lang="en-AU" i="1" dirty="0" smtClean="0"/>
          </a:p>
          <a:p>
            <a:r>
              <a:rPr lang="en-AU" dirty="0" smtClean="0"/>
              <a:t>The Climate of Fear</a:t>
            </a:r>
          </a:p>
          <a:p>
            <a:endParaRPr lang="en-AU" dirty="0" smtClean="0"/>
          </a:p>
          <a:p>
            <a:r>
              <a:rPr lang="en-AU" dirty="0" smtClean="0"/>
              <a:t>A successful operation?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967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Objects of the Act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lphaLcParenBoth"/>
            </a:pPr>
            <a:r>
              <a:rPr lang="en-AU" dirty="0" smtClean="0"/>
              <a:t>to </a:t>
            </a:r>
            <a:r>
              <a:rPr lang="en-AU" dirty="0"/>
              <a:t>promote the safety and security of persons attending any part of the G20 meeting, </a:t>
            </a:r>
            <a:r>
              <a:rPr lang="en-AU" dirty="0" smtClean="0"/>
              <a:t>and </a:t>
            </a:r>
          </a:p>
          <a:p>
            <a:pPr marL="514350" indent="-514350">
              <a:buAutoNum type="alphaLcParenBoth"/>
            </a:pPr>
            <a:r>
              <a:rPr lang="en-AU" dirty="0" smtClean="0"/>
              <a:t>to </a:t>
            </a:r>
            <a:r>
              <a:rPr lang="en-AU" dirty="0"/>
              <a:t>ensure the safety of members of the public from acts of civil disobedience in relation to any part of the G20 meeting; and </a:t>
            </a:r>
            <a:endParaRPr lang="en-AU" dirty="0" smtClean="0"/>
          </a:p>
          <a:p>
            <a:pPr marL="514350" indent="-514350">
              <a:buAutoNum type="alphaLcParenBoth"/>
            </a:pPr>
            <a:r>
              <a:rPr lang="en-AU" dirty="0" smtClean="0"/>
              <a:t>to </a:t>
            </a:r>
            <a:r>
              <a:rPr lang="en-AU" dirty="0"/>
              <a:t>protect property from damage from civil disobedience in relation to any part of the G20 meeting; and </a:t>
            </a:r>
            <a:endParaRPr lang="en-AU" dirty="0" smtClean="0"/>
          </a:p>
          <a:p>
            <a:pPr marL="514350" indent="-514350">
              <a:buAutoNum type="alphaLcParenBoth"/>
            </a:pPr>
            <a:r>
              <a:rPr lang="en-AU" dirty="0" smtClean="0"/>
              <a:t>to </a:t>
            </a:r>
            <a:r>
              <a:rPr lang="en-AU" dirty="0"/>
              <a:t>prevent acts of terrorism directly or indirectly related to any part of the G20 meeting; and </a:t>
            </a:r>
            <a:endParaRPr lang="en-AU" dirty="0" smtClean="0"/>
          </a:p>
          <a:p>
            <a:pPr marL="514350" indent="-514350">
              <a:buAutoNum type="alphaLcParenBoth"/>
            </a:pPr>
            <a:r>
              <a:rPr lang="en-AU" dirty="0" smtClean="0"/>
              <a:t>to </a:t>
            </a:r>
            <a:r>
              <a:rPr lang="en-AU" dirty="0"/>
              <a:t>regulate traffic and pedestrian movement to ensure the passage of motorcades related to any part of the G20 meeting is not impeded. </a:t>
            </a:r>
          </a:p>
        </p:txBody>
      </p:sp>
    </p:spTree>
    <p:extLst>
      <p:ext uri="{BB962C8B-B14F-4D97-AF65-F5344CB8AC3E}">
        <p14:creationId xmlns:p14="http://schemas.microsoft.com/office/powerpoint/2010/main" val="2736762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Media Build Up</a:t>
            </a:r>
          </a:p>
        </p:txBody>
      </p:sp>
      <p:pic>
        <p:nvPicPr>
          <p:cNvPr id="6" name="Content Placeholder 3" descr="http://1.bp.blogspot.com/-r3KSjvi-kH8/VE_zNPFFFyI/AAAAAAAAlyg/z7BAC2HVt7A/s1600/courier%2Bmail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63584"/>
            <a:ext cx="3816424" cy="4261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63584"/>
            <a:ext cx="3672408" cy="435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92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Why we did 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sz="2800" dirty="0" smtClean="0"/>
              <a:t>Responding to </a:t>
            </a:r>
          </a:p>
          <a:p>
            <a:pPr marL="0" indent="0">
              <a:buNone/>
            </a:pPr>
            <a:r>
              <a:rPr lang="en-AU" sz="2800" dirty="0" smtClean="0"/>
              <a:t>community need</a:t>
            </a:r>
          </a:p>
          <a:p>
            <a:endParaRPr lang="en-AU" sz="2800" dirty="0" smtClean="0"/>
          </a:p>
          <a:p>
            <a:r>
              <a:rPr lang="en-AU" sz="2800" dirty="0" smtClean="0"/>
              <a:t>Upholding the rule of law</a:t>
            </a:r>
          </a:p>
          <a:p>
            <a:endParaRPr lang="en-AU" sz="2800" dirty="0" smtClean="0"/>
          </a:p>
          <a:p>
            <a:r>
              <a:rPr lang="en-AU" sz="2800" dirty="0" smtClean="0"/>
              <a:t>Meeting the obligations </a:t>
            </a:r>
          </a:p>
          <a:p>
            <a:pPr marL="0" indent="0">
              <a:buNone/>
            </a:pPr>
            <a:r>
              <a:rPr lang="en-AU" sz="2800" dirty="0" smtClean="0"/>
              <a:t>of Officers of the Court</a:t>
            </a:r>
          </a:p>
          <a:p>
            <a:endParaRPr lang="en-AU" sz="2800" dirty="0" smtClean="0"/>
          </a:p>
          <a:p>
            <a:r>
              <a:rPr lang="en-AU" sz="2800" dirty="0" smtClean="0"/>
              <a:t>Protecting fragile ‘rights’ </a:t>
            </a:r>
          </a:p>
          <a:p>
            <a:pPr marL="0" indent="0">
              <a:buNone/>
            </a:pPr>
            <a:r>
              <a:rPr lang="en-AU" sz="2800" dirty="0" smtClean="0"/>
              <a:t>and freedoms</a:t>
            </a:r>
          </a:p>
          <a:p>
            <a:endParaRPr lang="en-AU" dirty="0"/>
          </a:p>
        </p:txBody>
      </p:sp>
      <p:pic>
        <p:nvPicPr>
          <p:cNvPr id="3074" name="Picture 2" descr="H:\Heal\G20\Photos\Pete's photos\5Z8A5158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1399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40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we did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CLE and Banco Court Forums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50 ILOs performed 19 shifts monitoring approximately 54 protests conducted by about 27 “issue motivated groups”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31 interactions recorded over 5 days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254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we did 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Fundraising</a:t>
            </a:r>
          </a:p>
          <a:p>
            <a:endParaRPr lang="en-AU" dirty="0" smtClean="0"/>
          </a:p>
          <a:p>
            <a:r>
              <a:rPr lang="en-AU" dirty="0" smtClean="0"/>
              <a:t>Training</a:t>
            </a:r>
          </a:p>
          <a:p>
            <a:endParaRPr lang="en-AU" dirty="0" smtClean="0"/>
          </a:p>
          <a:p>
            <a:r>
              <a:rPr lang="en-AU" dirty="0" smtClean="0"/>
              <a:t>Meetings with QPS</a:t>
            </a:r>
          </a:p>
          <a:p>
            <a:endParaRPr lang="en-AU" dirty="0" smtClean="0"/>
          </a:p>
          <a:p>
            <a:r>
              <a:rPr lang="en-AU" dirty="0" smtClean="0"/>
              <a:t>ILO Reference Group (QLS,BAQ)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529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Was it worth it?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Relationship with QPS</a:t>
            </a:r>
          </a:p>
          <a:p>
            <a:r>
              <a:rPr lang="en-AU" dirty="0" smtClean="0"/>
              <a:t>Promotion of the use of negotiation tactics</a:t>
            </a:r>
          </a:p>
          <a:p>
            <a:r>
              <a:rPr lang="en-AU" dirty="0" smtClean="0"/>
              <a:t>High levels of satisfaction ratings from volunteer ILOs</a:t>
            </a:r>
          </a:p>
          <a:p>
            <a:r>
              <a:rPr lang="en-AU" dirty="0" smtClean="0"/>
              <a:t>Strong feedback from community about calming effect of ILO presence</a:t>
            </a:r>
          </a:p>
          <a:p>
            <a:r>
              <a:rPr lang="en-AU" dirty="0" smtClean="0"/>
              <a:t>Support for the recognition of human rights in the objectives of future legislation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27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424</Words>
  <Application>Microsoft Office PowerPoint</Application>
  <PresentationFormat>On-screen Show (4:3)</PresentationFormat>
  <Paragraphs>123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1_Custom Design</vt:lpstr>
      <vt:lpstr>Custom Design</vt:lpstr>
      <vt:lpstr>G20 Legal Observers Project</vt:lpstr>
      <vt:lpstr>Overview</vt:lpstr>
      <vt:lpstr>G20 Summit – A Snapshot</vt:lpstr>
      <vt:lpstr>Objects of the Act</vt:lpstr>
      <vt:lpstr>Media Build Up</vt:lpstr>
      <vt:lpstr>Why we did it</vt:lpstr>
      <vt:lpstr>What we did</vt:lpstr>
      <vt:lpstr>How we did it</vt:lpstr>
      <vt:lpstr>Was it worth it?</vt:lpstr>
      <vt:lpstr>If you’re interested…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McDougall</dc:creator>
  <cp:lastModifiedBy>Cathy Baker</cp:lastModifiedBy>
  <cp:revision>15</cp:revision>
  <cp:lastPrinted>2015-05-24T22:58:57Z</cp:lastPrinted>
  <dcterms:created xsi:type="dcterms:W3CDTF">2015-05-22T02:28:39Z</dcterms:created>
  <dcterms:modified xsi:type="dcterms:W3CDTF">2015-06-04T00:51:43Z</dcterms:modified>
</cp:coreProperties>
</file>