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4F7E3-63EA-45F4-B894-33C81D2E4079}" type="datetimeFigureOut">
              <a:rPr lang="en-AU" smtClean="0"/>
              <a:t>15/12/2014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F9C05-FE8D-4026-A983-DFEE3E00487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8644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11A-367F-4E00-A2C9-46EB1CB94F36}" type="datetimeFigureOut">
              <a:rPr lang="en-AU" smtClean="0"/>
              <a:t>15/12/2014</a:t>
            </a:fld>
            <a:endParaRPr lang="en-A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55B8B-C9DE-40AB-B11D-F2CD22FF9082}" type="slidenum">
              <a:rPr lang="en-AU" smtClean="0"/>
              <a:t>‹#›</a:t>
            </a:fld>
            <a:endParaRPr lang="en-A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11A-367F-4E00-A2C9-46EB1CB94F36}" type="datetimeFigureOut">
              <a:rPr lang="en-AU" smtClean="0"/>
              <a:t>15/12/2014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5B8B-C9DE-40AB-B11D-F2CD22FF908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11A-367F-4E00-A2C9-46EB1CB94F36}" type="datetimeFigureOut">
              <a:rPr lang="en-AU" smtClean="0"/>
              <a:t>15/12/2014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5B8B-C9DE-40AB-B11D-F2CD22FF908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C74711A-367F-4E00-A2C9-46EB1CB94F36}" type="datetimeFigureOut">
              <a:rPr lang="en-AU" smtClean="0"/>
              <a:t>15/12/2014</a:t>
            </a:fld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0D55B8B-C9DE-40AB-B11D-F2CD22FF9082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11A-367F-4E00-A2C9-46EB1CB94F36}" type="datetimeFigureOut">
              <a:rPr lang="en-AU" smtClean="0"/>
              <a:t>15/12/2014</a:t>
            </a:fld>
            <a:endParaRPr lang="en-A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55B8B-C9DE-40AB-B11D-F2CD22FF9082}" type="slidenum">
              <a:rPr lang="en-AU" smtClean="0"/>
              <a:t>‹#›</a:t>
            </a:fld>
            <a:endParaRPr lang="en-A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11A-367F-4E00-A2C9-46EB1CB94F36}" type="datetimeFigureOut">
              <a:rPr lang="en-AU" smtClean="0"/>
              <a:t>15/12/2014</a:t>
            </a:fld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55B8B-C9DE-40AB-B11D-F2CD22FF9082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11A-367F-4E00-A2C9-46EB1CB94F36}" type="datetimeFigureOut">
              <a:rPr lang="en-AU" smtClean="0"/>
              <a:t>15/12/2014</a:t>
            </a:fld>
            <a:endParaRPr lang="en-A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55B8B-C9DE-40AB-B11D-F2CD22FF9082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1C74711A-367F-4E00-A2C9-46EB1CB94F36}" type="datetimeFigureOut">
              <a:rPr lang="en-AU" smtClean="0"/>
              <a:t>15/12/2014</a:t>
            </a:fld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55B8B-C9DE-40AB-B11D-F2CD22FF9082}" type="slidenum">
              <a:rPr lang="en-AU" smtClean="0"/>
              <a:t>‹#›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11A-367F-4E00-A2C9-46EB1CB94F36}" type="datetimeFigureOut">
              <a:rPr lang="en-AU" smtClean="0"/>
              <a:t>15/12/2014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5B8B-C9DE-40AB-B11D-F2CD22FF908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11A-367F-4E00-A2C9-46EB1CB94F36}" type="datetimeFigureOut">
              <a:rPr lang="en-AU" smtClean="0"/>
              <a:t>15/12/2014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55B8B-C9DE-40AB-B11D-F2CD22FF9082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711A-367F-4E00-A2C9-46EB1CB94F36}" type="datetimeFigureOut">
              <a:rPr lang="en-AU" smtClean="0"/>
              <a:t>15/12/2014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55B8B-C9DE-40AB-B11D-F2CD22FF9082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4711A-367F-4E00-A2C9-46EB1CB94F36}" type="datetimeFigureOut">
              <a:rPr lang="en-AU" smtClean="0"/>
              <a:t>15/12/2014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55B8B-C9DE-40AB-B11D-F2CD22FF9082}" type="slidenum">
              <a:rPr lang="en-AU" smtClean="0"/>
              <a:t>‹#›</a:t>
            </a:fld>
            <a:endParaRPr lang="en-A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teve@lcclc.org.a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nnectingup.org/" TargetMode="External"/><Relationship Id="rId3" Type="http://schemas.openxmlformats.org/officeDocument/2006/relationships/hyperlink" Target="http://www.victorialawfoundation.org.au/online-information-resources" TargetMode="External"/><Relationship Id="rId7" Type="http://schemas.openxmlformats.org/officeDocument/2006/relationships/hyperlink" Target="http://www.naclc.org.au/cb_pages/clews_resources.php" TargetMode="External"/><Relationship Id="rId2" Type="http://schemas.openxmlformats.org/officeDocument/2006/relationships/hyperlink" Target="https://www.facebook.com/groups/11387283209114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proutsocial.com/insights/how-you-can-benefit-from-the-youtube-nonprofit-program/" TargetMode="External"/><Relationship Id="rId5" Type="http://schemas.openxmlformats.org/officeDocument/2006/relationships/hyperlink" Target="http://socialmediainlegaleducation.com/" TargetMode="External"/><Relationship Id="rId10" Type="http://schemas.openxmlformats.org/officeDocument/2006/relationships/hyperlink" Target="https://twitter.com/NACLCBruce/lists/community-legal-centres" TargetMode="External"/><Relationship Id="rId4" Type="http://schemas.openxmlformats.org/officeDocument/2006/relationships/hyperlink" Target="http://www.nptechforgood.com/2011/09/13/11-qualities-of-an-effective-social-media-manager/" TargetMode="External"/><Relationship Id="rId9" Type="http://schemas.openxmlformats.org/officeDocument/2006/relationships/hyperlink" Target="http://www.hootville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Social Media </a:t>
            </a:r>
            <a:r>
              <a:rPr lang="en-AU" dirty="0" smtClean="0"/>
              <a:t>101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sz="1600" dirty="0" smtClean="0"/>
              <a:t>Steve </a:t>
            </a:r>
            <a:r>
              <a:rPr lang="en-AU" sz="1600" dirty="0" smtClean="0"/>
              <a:t>Womersley. </a:t>
            </a:r>
            <a:r>
              <a:rPr lang="en-AU" sz="1600" dirty="0" smtClean="0">
                <a:hlinkClick r:id="rId2"/>
              </a:rPr>
              <a:t>steve@lcclc.org.au</a:t>
            </a:r>
            <a:r>
              <a:rPr lang="en-AU" sz="1600" dirty="0" smtClean="0"/>
              <a:t> 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39986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852936"/>
            <a:ext cx="3672408" cy="330068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8. </a:t>
            </a:r>
            <a:r>
              <a:rPr lang="en-AU" dirty="0" err="1" smtClean="0"/>
              <a:t>qUESTIONS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998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AU" dirty="0"/>
              <a:t>CLC Communications Folk: </a:t>
            </a:r>
            <a:r>
              <a:rPr lang="en-AU" u="sng" dirty="0">
                <a:hlinkClick r:id="rId2"/>
              </a:rPr>
              <a:t>https://www.facebook.com/groups/113872832091148/</a:t>
            </a:r>
            <a:r>
              <a:rPr lang="en-AU" dirty="0"/>
              <a:t> </a:t>
            </a:r>
          </a:p>
          <a:p>
            <a:pPr lvl="0"/>
            <a:r>
              <a:rPr lang="en-AU" dirty="0"/>
              <a:t>VLF online legal resources: </a:t>
            </a:r>
            <a:r>
              <a:rPr lang="en-AU" u="sng" dirty="0">
                <a:hlinkClick r:id="rId3"/>
              </a:rPr>
              <a:t>http://www.victorialawfoundation.org.au/online-information-resources</a:t>
            </a:r>
            <a:r>
              <a:rPr lang="en-AU" dirty="0"/>
              <a:t> </a:t>
            </a:r>
          </a:p>
          <a:p>
            <a:pPr lvl="0"/>
            <a:r>
              <a:rPr lang="en-AU" dirty="0"/>
              <a:t>10 qualities of a social media manager: </a:t>
            </a:r>
            <a:r>
              <a:rPr lang="en-AU" u="sng" dirty="0">
                <a:hlinkClick r:id="rId4"/>
              </a:rPr>
              <a:t>http://www.nptechforgood.com/2011/09/13/11-qualities-of-an-effective-social-media-manager/</a:t>
            </a:r>
            <a:r>
              <a:rPr lang="en-AU" dirty="0"/>
              <a:t> </a:t>
            </a:r>
          </a:p>
          <a:p>
            <a:pPr lvl="0"/>
            <a:r>
              <a:rPr lang="en-AU" dirty="0"/>
              <a:t>SMILE (Social Media in Legal Education): </a:t>
            </a:r>
            <a:r>
              <a:rPr lang="en-AU" u="sng" dirty="0">
                <a:hlinkClick r:id="rId5"/>
              </a:rPr>
              <a:t>http://</a:t>
            </a:r>
            <a:r>
              <a:rPr lang="en-AU" u="sng" dirty="0" smtClean="0">
                <a:hlinkClick r:id="rId5"/>
              </a:rPr>
              <a:t>socialmediainlegaleducation.com</a:t>
            </a:r>
            <a:endParaRPr lang="en-AU" u="sng" dirty="0" smtClean="0"/>
          </a:p>
          <a:p>
            <a:pPr lvl="0"/>
            <a:r>
              <a:rPr lang="en-AU" u="sng" dirty="0" smtClean="0"/>
              <a:t>YouTube </a:t>
            </a:r>
            <a:r>
              <a:rPr lang="en-AU" u="sng" dirty="0" err="1" smtClean="0"/>
              <a:t>Nonprofit</a:t>
            </a:r>
            <a:r>
              <a:rPr lang="en-AU" u="sng" dirty="0"/>
              <a:t> Program: </a:t>
            </a:r>
            <a:r>
              <a:rPr lang="en-AU" u="sng" dirty="0">
                <a:hlinkClick r:id="rId6"/>
              </a:rPr>
              <a:t>http://sproutsocial.com/insights/how-you-can-benefit-from-the-youtube-nonprofit-program</a:t>
            </a:r>
            <a:r>
              <a:rPr lang="en-AU" u="sng" dirty="0" smtClean="0">
                <a:hlinkClick r:id="rId6"/>
              </a:rPr>
              <a:t>/</a:t>
            </a:r>
            <a:r>
              <a:rPr lang="en-AU" u="sng" dirty="0" smtClean="0"/>
              <a:t> </a:t>
            </a:r>
          </a:p>
          <a:p>
            <a:pPr lvl="0"/>
            <a:r>
              <a:rPr lang="en-AU" dirty="0"/>
              <a:t>NACLC CLEWS Network Social Media </a:t>
            </a:r>
            <a:r>
              <a:rPr lang="en-AU" dirty="0"/>
              <a:t>Resource: </a:t>
            </a:r>
            <a:r>
              <a:rPr lang="en-AU" dirty="0">
                <a:hlinkClick r:id="rId7"/>
              </a:rPr>
              <a:t>http://</a:t>
            </a:r>
            <a:r>
              <a:rPr lang="en-AU" dirty="0" smtClean="0">
                <a:hlinkClick r:id="rId7"/>
              </a:rPr>
              <a:t>www.naclc.org.au/cb_pages/clews_resources.php</a:t>
            </a:r>
            <a:r>
              <a:rPr lang="en-AU" dirty="0" smtClean="0"/>
              <a:t> </a:t>
            </a:r>
          </a:p>
          <a:p>
            <a:pPr lvl="0"/>
            <a:r>
              <a:rPr lang="en-AU" dirty="0" err="1" smtClean="0"/>
              <a:t>Connnecting</a:t>
            </a:r>
            <a:r>
              <a:rPr lang="en-AU" dirty="0"/>
              <a:t> Up: </a:t>
            </a:r>
            <a:r>
              <a:rPr lang="en-AU" dirty="0">
                <a:hlinkClick r:id="rId8"/>
              </a:rPr>
              <a:t>http://www.connectingup.org</a:t>
            </a:r>
            <a:r>
              <a:rPr lang="en-AU" dirty="0" smtClean="0">
                <a:hlinkClick r:id="rId8"/>
              </a:rPr>
              <a:t>/</a:t>
            </a:r>
            <a:r>
              <a:rPr lang="en-AU" dirty="0" smtClean="0"/>
              <a:t> </a:t>
            </a:r>
          </a:p>
          <a:p>
            <a:pPr lvl="0"/>
            <a:r>
              <a:rPr lang="en-AU" dirty="0" err="1" smtClean="0"/>
              <a:t>Hootville</a:t>
            </a:r>
            <a:r>
              <a:rPr lang="en-AU" dirty="0"/>
              <a:t>: </a:t>
            </a:r>
            <a:r>
              <a:rPr lang="en-AU" dirty="0">
                <a:hlinkClick r:id="rId9"/>
              </a:rPr>
              <a:t>http://www.hootville.com</a:t>
            </a:r>
            <a:r>
              <a:rPr lang="en-AU" dirty="0" smtClean="0">
                <a:hlinkClick r:id="rId9"/>
              </a:rPr>
              <a:t>/</a:t>
            </a:r>
            <a:r>
              <a:rPr lang="en-AU" dirty="0" smtClean="0"/>
              <a:t> </a:t>
            </a:r>
          </a:p>
          <a:p>
            <a:pPr lvl="0"/>
            <a:r>
              <a:rPr lang="en-AU" dirty="0" smtClean="0"/>
              <a:t>Community Legal Centres </a:t>
            </a:r>
            <a:r>
              <a:rPr lang="en-AU" dirty="0"/>
              <a:t>[Twitter list]: </a:t>
            </a:r>
            <a:r>
              <a:rPr lang="en-AU" dirty="0">
                <a:hlinkClick r:id="rId10"/>
              </a:rPr>
              <a:t>https://</a:t>
            </a:r>
            <a:r>
              <a:rPr lang="en-AU" dirty="0" smtClean="0">
                <a:hlinkClick r:id="rId10"/>
              </a:rPr>
              <a:t>twitter.com/NACLCBruce/lists/community-legal-centres</a:t>
            </a:r>
            <a:r>
              <a:rPr lang="en-AU" dirty="0" smtClean="0"/>
              <a:t>  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9. Resources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989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AU" dirty="0"/>
              <a:t>social media’s value for CLCs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AU" dirty="0"/>
              <a:t>social media planning and management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AU" dirty="0"/>
              <a:t>social media pitfalls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AU" dirty="0"/>
              <a:t>social media </a:t>
            </a:r>
            <a:r>
              <a:rPr lang="en-AU" dirty="0" smtClean="0"/>
              <a:t>content</a:t>
            </a:r>
            <a:endParaRPr lang="en-AU" dirty="0"/>
          </a:p>
          <a:p>
            <a:pPr marL="342900" lvl="0" indent="-342900">
              <a:buFont typeface="+mj-lt"/>
              <a:buAutoNum type="arabicPeriod"/>
            </a:pPr>
            <a:r>
              <a:rPr lang="en-AU" dirty="0"/>
              <a:t>social </a:t>
            </a:r>
            <a:r>
              <a:rPr lang="en-AU" dirty="0" smtClean="0"/>
              <a:t>media </a:t>
            </a:r>
            <a:r>
              <a:rPr lang="en-AU" dirty="0"/>
              <a:t>tips and </a:t>
            </a:r>
            <a:r>
              <a:rPr lang="en-AU" dirty="0" smtClean="0"/>
              <a:t>tricks</a:t>
            </a:r>
          </a:p>
          <a:p>
            <a:pPr marL="342900" lvl="0" indent="-342900">
              <a:buFont typeface="+mj-lt"/>
              <a:buAutoNum type="arabicPeriod"/>
            </a:pPr>
            <a:endParaRPr lang="en-AU" dirty="0"/>
          </a:p>
          <a:p>
            <a:pPr marL="342900" lvl="0" indent="-342900">
              <a:buFont typeface="+mj-lt"/>
              <a:buAutoNum type="arabicPeriod"/>
            </a:pPr>
            <a:r>
              <a:rPr lang="en-AU" dirty="0" err="1" smtClean="0"/>
              <a:t>Wordpress</a:t>
            </a:r>
            <a:endParaRPr lang="en-AU" dirty="0" smtClean="0"/>
          </a:p>
          <a:p>
            <a:pPr marL="342900" lvl="0" indent="-342900">
              <a:buFont typeface="+mj-lt"/>
              <a:buAutoNum type="arabicPeriod"/>
            </a:pPr>
            <a:r>
              <a:rPr lang="en-AU" dirty="0" err="1" smtClean="0"/>
              <a:t>Mailchimp</a:t>
            </a:r>
            <a:endParaRPr lang="en-AU" dirty="0" smtClean="0"/>
          </a:p>
          <a:p>
            <a:pPr marL="0" lvl="0" indent="0">
              <a:buNone/>
            </a:pPr>
            <a:endParaRPr lang="en-AU" dirty="0"/>
          </a:p>
          <a:p>
            <a:pPr marL="342900" indent="-342900">
              <a:buFont typeface="+mj-lt"/>
              <a:buAutoNum type="arabicPeriod" startAt="8"/>
            </a:pPr>
            <a:r>
              <a:rPr lang="en-AU" dirty="0"/>
              <a:t>Questions</a:t>
            </a:r>
          </a:p>
          <a:p>
            <a:pPr marL="342900" lvl="0" indent="-342900">
              <a:buFont typeface="+mj-lt"/>
              <a:buAutoNum type="arabicPeriod" startAt="8"/>
            </a:pPr>
            <a:r>
              <a:rPr lang="en-AU" dirty="0" smtClean="0"/>
              <a:t>Links and Resources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1989984" cy="650384"/>
          </a:xfrm>
        </p:spPr>
        <p:txBody>
          <a:bodyPr>
            <a:normAutofit/>
          </a:bodyPr>
          <a:lstStyle/>
          <a:p>
            <a:r>
              <a:rPr lang="en-AU" dirty="0" smtClean="0"/>
              <a:t>Questions</a:t>
            </a:r>
            <a:endParaRPr lang="en-AU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9848" y="3570704"/>
            <a:ext cx="1989984" cy="6503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AU" dirty="0" smtClean="0"/>
              <a:t>Tools</a:t>
            </a:r>
            <a:endParaRPr lang="en-AU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69848" y="4581128"/>
            <a:ext cx="1989984" cy="6503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AU" dirty="0" smtClean="0"/>
              <a:t>Extras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2513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AU" dirty="0"/>
              <a:t>Is social media worthwhile? </a:t>
            </a:r>
            <a:endParaRPr lang="en-AU" dirty="0" smtClean="0"/>
          </a:p>
          <a:p>
            <a:pPr lvl="0"/>
            <a:r>
              <a:rPr lang="en-AU" dirty="0" smtClean="0"/>
              <a:t>What </a:t>
            </a:r>
            <a:r>
              <a:rPr lang="en-AU" dirty="0"/>
              <a:t>are the benefits </a:t>
            </a:r>
            <a:r>
              <a:rPr lang="en-AU" dirty="0" smtClean="0"/>
              <a:t>for CLCs?</a:t>
            </a:r>
            <a:endParaRPr lang="en-AU" dirty="0"/>
          </a:p>
          <a:p>
            <a:pPr lvl="0"/>
            <a:r>
              <a:rPr lang="en-AU" dirty="0"/>
              <a:t>How can social media </a:t>
            </a:r>
            <a:r>
              <a:rPr lang="en-AU" dirty="0" smtClean="0"/>
              <a:t>help build </a:t>
            </a:r>
            <a:r>
              <a:rPr lang="en-AU" dirty="0"/>
              <a:t>our </a:t>
            </a:r>
            <a:r>
              <a:rPr lang="en-AU" dirty="0" smtClean="0"/>
              <a:t>CLC’s </a:t>
            </a:r>
            <a:r>
              <a:rPr lang="en-AU" dirty="0"/>
              <a:t>profile in the community?</a:t>
            </a:r>
          </a:p>
          <a:p>
            <a:pPr lvl="0"/>
            <a:r>
              <a:rPr lang="en-AU" dirty="0"/>
              <a:t>What are the common social media objectives of </a:t>
            </a:r>
            <a:r>
              <a:rPr lang="en-AU" dirty="0" smtClean="0"/>
              <a:t>CLCs?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1. Social </a:t>
            </a:r>
            <a:r>
              <a:rPr lang="en-AU" dirty="0"/>
              <a:t>media’s </a:t>
            </a:r>
            <a:r>
              <a:rPr lang="en-AU" dirty="0" smtClean="0"/>
              <a:t>value for </a:t>
            </a:r>
            <a:r>
              <a:rPr lang="en-AU" dirty="0"/>
              <a:t>CLCs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520" y="4025172"/>
            <a:ext cx="2905696" cy="192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34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AU" dirty="0"/>
              <a:t>What are the </a:t>
            </a:r>
            <a:r>
              <a:rPr lang="en-AU" dirty="0" smtClean="0"/>
              <a:t>minimum requirements </a:t>
            </a:r>
            <a:r>
              <a:rPr lang="en-AU" dirty="0"/>
              <a:t>for each tool to be effective?</a:t>
            </a:r>
          </a:p>
          <a:p>
            <a:r>
              <a:rPr lang="en-AU" dirty="0"/>
              <a:t>Are there ways </a:t>
            </a:r>
            <a:r>
              <a:rPr lang="en-AU" dirty="0" smtClean="0"/>
              <a:t>CLCs can </a:t>
            </a:r>
            <a:r>
              <a:rPr lang="en-AU" dirty="0"/>
              <a:t>use Facebook </a:t>
            </a:r>
            <a:r>
              <a:rPr lang="en-AU" dirty="0" smtClean="0"/>
              <a:t>and </a:t>
            </a:r>
            <a:r>
              <a:rPr lang="en-AU" dirty="0"/>
              <a:t>other </a:t>
            </a:r>
            <a:r>
              <a:rPr lang="en-AU" dirty="0" smtClean="0"/>
              <a:t>tools </a:t>
            </a:r>
            <a:r>
              <a:rPr lang="en-AU" dirty="0"/>
              <a:t>with minimal staff resources/time</a:t>
            </a:r>
            <a:r>
              <a:rPr lang="en-AU" dirty="0" smtClean="0"/>
              <a:t>? Can </a:t>
            </a:r>
            <a:r>
              <a:rPr lang="en-AU" dirty="0"/>
              <a:t>you replicate content across social media channels to reduce your workload? How does this work?</a:t>
            </a:r>
          </a:p>
          <a:p>
            <a:r>
              <a:rPr lang="en-AU" dirty="0"/>
              <a:t>How do </a:t>
            </a:r>
            <a:r>
              <a:rPr lang="en-AU" dirty="0" smtClean="0"/>
              <a:t>CLCs </a:t>
            </a:r>
            <a:r>
              <a:rPr lang="en-AU" dirty="0"/>
              <a:t>build a social media strategy/plan?</a:t>
            </a:r>
          </a:p>
          <a:p>
            <a:r>
              <a:rPr lang="en-AU" dirty="0"/>
              <a:t>What is the best social media </a:t>
            </a:r>
            <a:r>
              <a:rPr lang="en-AU" dirty="0" smtClean="0"/>
              <a:t>tool for </a:t>
            </a:r>
            <a:r>
              <a:rPr lang="en-AU" dirty="0"/>
              <a:t>CLCs? </a:t>
            </a:r>
            <a:endParaRPr lang="en-AU" dirty="0" smtClean="0"/>
          </a:p>
          <a:p>
            <a:r>
              <a:rPr lang="en-AU" dirty="0" smtClean="0"/>
              <a:t>How </a:t>
            </a:r>
            <a:r>
              <a:rPr lang="en-AU" dirty="0"/>
              <a:t>do we </a:t>
            </a:r>
            <a:r>
              <a:rPr lang="en-AU" dirty="0" smtClean="0"/>
              <a:t>keep </a:t>
            </a:r>
            <a:r>
              <a:rPr lang="en-AU" dirty="0"/>
              <a:t>up with social media?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2. Social media planning and management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789040"/>
            <a:ext cx="2390847" cy="155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41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AU" dirty="0"/>
              <a:t>What are the pitfalls (</a:t>
            </a:r>
            <a:r>
              <a:rPr lang="en-AU" dirty="0" err="1"/>
              <a:t>eg</a:t>
            </a:r>
            <a:r>
              <a:rPr lang="en-AU" dirty="0"/>
              <a:t> </a:t>
            </a:r>
            <a:r>
              <a:rPr lang="en-AU" dirty="0" smtClean="0"/>
              <a:t>inappropriate comments)?</a:t>
            </a:r>
            <a:endParaRPr lang="en-AU" dirty="0"/>
          </a:p>
          <a:p>
            <a:r>
              <a:rPr lang="en-AU" dirty="0"/>
              <a:t>What are the pros and cons of allowing comments and moderating feedback (beware the trolls!)?</a:t>
            </a:r>
          </a:p>
          <a:p>
            <a:r>
              <a:rPr lang="en-AU" dirty="0" smtClean="0"/>
              <a:t>What </a:t>
            </a:r>
            <a:r>
              <a:rPr lang="en-AU" dirty="0"/>
              <a:t>are the traps for young players?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3. Social media pitfalls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468" y="3933056"/>
            <a:ext cx="3416796" cy="1886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3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Practical </a:t>
            </a:r>
            <a:r>
              <a:rPr lang="en-AU" dirty="0"/>
              <a:t>examples of the best content for each tool (</a:t>
            </a:r>
            <a:r>
              <a:rPr lang="en-AU" dirty="0" err="1"/>
              <a:t>eg</a:t>
            </a:r>
            <a:r>
              <a:rPr lang="en-AU" dirty="0"/>
              <a:t> articles)</a:t>
            </a:r>
          </a:p>
          <a:p>
            <a:r>
              <a:rPr lang="en-AU" dirty="0" smtClean="0"/>
              <a:t>How </a:t>
            </a:r>
            <a:r>
              <a:rPr lang="en-AU" dirty="0"/>
              <a:t>do different social media channels work with each other to promote visits to your website?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dirty="0" smtClean="0"/>
              <a:t>4. social </a:t>
            </a:r>
            <a:r>
              <a:rPr lang="en-AU" dirty="0"/>
              <a:t>media </a:t>
            </a:r>
            <a:r>
              <a:rPr lang="en-AU" dirty="0" smtClean="0"/>
              <a:t>content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429000"/>
            <a:ext cx="2256284" cy="316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72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AU" dirty="0" smtClean="0"/>
              <a:t>How do CLCs drive social </a:t>
            </a:r>
            <a:r>
              <a:rPr lang="en-AU" dirty="0"/>
              <a:t>media </a:t>
            </a:r>
            <a:r>
              <a:rPr lang="en-AU" dirty="0" smtClean="0"/>
              <a:t>engagement?</a:t>
            </a:r>
            <a:endParaRPr lang="en-AU" dirty="0"/>
          </a:p>
          <a:p>
            <a:r>
              <a:rPr lang="en-AU" dirty="0"/>
              <a:t>What are the best ways to maximise web access and promote online information for </a:t>
            </a:r>
            <a:r>
              <a:rPr lang="en-AU" dirty="0" smtClean="0"/>
              <a:t>clients?</a:t>
            </a:r>
            <a:endParaRPr lang="en-AU" dirty="0"/>
          </a:p>
          <a:p>
            <a:r>
              <a:rPr lang="en-AU" dirty="0" smtClean="0"/>
              <a:t>What are the </a:t>
            </a:r>
            <a:r>
              <a:rPr lang="en-AU" dirty="0"/>
              <a:t>most efficient </a:t>
            </a:r>
            <a:r>
              <a:rPr lang="en-AU" dirty="0" smtClean="0"/>
              <a:t>and effective </a:t>
            </a:r>
            <a:r>
              <a:rPr lang="en-AU" dirty="0"/>
              <a:t>methods of using </a:t>
            </a:r>
            <a:r>
              <a:rPr lang="en-AU" dirty="0" smtClean="0"/>
              <a:t>these </a:t>
            </a:r>
            <a:r>
              <a:rPr lang="en-AU" dirty="0"/>
              <a:t>tools? 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dirty="0" smtClean="0"/>
              <a:t>5. social </a:t>
            </a:r>
            <a:r>
              <a:rPr lang="en-AU" dirty="0"/>
              <a:t>media tips and </a:t>
            </a:r>
            <a:r>
              <a:rPr lang="en-AU" dirty="0" smtClean="0"/>
              <a:t>tricks</a:t>
            </a:r>
            <a:endParaRPr lang="en-AU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384377"/>
            <a:ext cx="2445199" cy="321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86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AU" dirty="0" smtClean="0"/>
              <a:t>What is </a:t>
            </a:r>
            <a:r>
              <a:rPr lang="en-AU" dirty="0" err="1" smtClean="0"/>
              <a:t>Wordpress</a:t>
            </a:r>
            <a:r>
              <a:rPr lang="en-AU" dirty="0" smtClean="0"/>
              <a:t> (a CMS)?</a:t>
            </a:r>
            <a:endParaRPr lang="en-AU" dirty="0" smtClean="0"/>
          </a:p>
          <a:p>
            <a:r>
              <a:rPr lang="en-AU" dirty="0" smtClean="0"/>
              <a:t>What are the benefits of a CMS like </a:t>
            </a:r>
            <a:r>
              <a:rPr lang="en-AU" dirty="0" err="1" smtClean="0"/>
              <a:t>Wordpress</a:t>
            </a:r>
            <a:r>
              <a:rPr lang="en-AU" dirty="0" smtClean="0"/>
              <a:t>?</a:t>
            </a:r>
          </a:p>
          <a:p>
            <a:r>
              <a:rPr lang="en-AU" dirty="0" smtClean="0"/>
              <a:t>Get your </a:t>
            </a:r>
            <a:r>
              <a:rPr lang="en-AU" dirty="0" smtClean="0"/>
              <a:t>ducks in a row (or your website house in order)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134000" cy="1979466"/>
          </a:xfrm>
        </p:spPr>
        <p:txBody>
          <a:bodyPr/>
          <a:lstStyle/>
          <a:p>
            <a:r>
              <a:rPr lang="en-AU" dirty="0" smtClean="0"/>
              <a:t>6. </a:t>
            </a:r>
            <a:r>
              <a:rPr lang="en-AU" dirty="0" err="1" smtClean="0"/>
              <a:t>Wordpress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193" y="3369745"/>
            <a:ext cx="3599995" cy="214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7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AU" dirty="0"/>
              <a:t>What is the best e-news format (</a:t>
            </a:r>
            <a:r>
              <a:rPr lang="en-AU" dirty="0" err="1"/>
              <a:t>Mailchimp</a:t>
            </a:r>
            <a:r>
              <a:rPr lang="en-AU" dirty="0"/>
              <a:t>, PDF sent as attachment to in-house email list, other)? </a:t>
            </a:r>
          </a:p>
          <a:p>
            <a:r>
              <a:rPr lang="en-AU" dirty="0"/>
              <a:t>How does your e-news link with your web content? </a:t>
            </a:r>
          </a:p>
          <a:p>
            <a:r>
              <a:rPr lang="en-AU" dirty="0"/>
              <a:t>How do you gather email subscribers?</a:t>
            </a:r>
          </a:p>
          <a:p>
            <a:r>
              <a:rPr lang="en-AU" dirty="0"/>
              <a:t>What if you only want your e-news to go to paid members?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7. </a:t>
            </a:r>
            <a:r>
              <a:rPr lang="en-AU" dirty="0" err="1" smtClean="0"/>
              <a:t>Mailchimp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187444"/>
            <a:ext cx="3441089" cy="241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76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Tradeshow</Template>
  <TotalTime>666</TotalTime>
  <Words>450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Tradeshow</vt:lpstr>
      <vt:lpstr>Social Media 101</vt:lpstr>
      <vt:lpstr>Questions</vt:lpstr>
      <vt:lpstr>1. Social media’s value for CLCs</vt:lpstr>
      <vt:lpstr>2. Social media planning and management</vt:lpstr>
      <vt:lpstr>3. Social media pitfalls</vt:lpstr>
      <vt:lpstr>4. social media content</vt:lpstr>
      <vt:lpstr>5. social media tips and tricks</vt:lpstr>
      <vt:lpstr>6. Wordpress</vt:lpstr>
      <vt:lpstr>7. Mailchimp</vt:lpstr>
      <vt:lpstr>8. qUESTIONS</vt:lpstr>
      <vt:lpstr>9. Resources</vt:lpstr>
    </vt:vector>
  </TitlesOfParts>
  <Company>Advocacy and Rights Centre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 101</dc:title>
  <dc:creator>Steve Womersley</dc:creator>
  <cp:lastModifiedBy>Steve Womersley</cp:lastModifiedBy>
  <cp:revision>28</cp:revision>
  <dcterms:created xsi:type="dcterms:W3CDTF">2014-12-02T05:52:58Z</dcterms:created>
  <dcterms:modified xsi:type="dcterms:W3CDTF">2014-12-15T00:23:27Z</dcterms:modified>
</cp:coreProperties>
</file>