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15" r:id="rId3"/>
    <p:sldId id="307" r:id="rId4"/>
    <p:sldId id="310" r:id="rId5"/>
    <p:sldId id="309" r:id="rId6"/>
    <p:sldId id="257" r:id="rId7"/>
    <p:sldId id="308" r:id="rId8"/>
    <p:sldId id="260" r:id="rId9"/>
    <p:sldId id="312" r:id="rId10"/>
    <p:sldId id="311" r:id="rId11"/>
    <p:sldId id="323" r:id="rId12"/>
    <p:sldId id="324" r:id="rId13"/>
    <p:sldId id="314" r:id="rId14"/>
    <p:sldId id="313" r:id="rId15"/>
    <p:sldId id="316" r:id="rId16"/>
    <p:sldId id="317" r:id="rId17"/>
    <p:sldId id="318" r:id="rId18"/>
    <p:sldId id="319" r:id="rId19"/>
    <p:sldId id="320" r:id="rId20"/>
    <p:sldId id="321" r:id="rId21"/>
    <p:sldId id="325" r:id="rId22"/>
    <p:sldId id="322" r:id="rId23"/>
    <p:sldId id="282" r:id="rId24"/>
    <p:sldId id="326" r:id="rId25"/>
    <p:sldId id="327" r:id="rId26"/>
    <p:sldId id="280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8" r:id="rId36"/>
    <p:sldId id="279" r:id="rId37"/>
    <p:sldId id="339" r:id="rId38"/>
    <p:sldId id="337" r:id="rId39"/>
    <p:sldId id="336" r:id="rId40"/>
  </p:sldIdLst>
  <p:sldSz cx="9144000" cy="6858000" type="screen4x3"/>
  <p:notesSz cx="6858000" cy="9144000"/>
  <p:custDataLst>
    <p:tags r:id="rId42"/>
  </p:custDataLst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B92D14"/>
    <a:srgbClr val="35759D"/>
    <a:srgbClr val="35B19D"/>
    <a:srgbClr val="000000"/>
    <a:srgbClr val="E8E8E8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656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3ED003-C1DA-4934-8C35-F58A991D5A1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6679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BF6E1-3C97-4A2E-B093-51CD8920D304}" type="slidenum">
              <a:rPr lang="en-AU"/>
              <a:pPr/>
              <a:t>1</a:t>
            </a:fld>
            <a:endParaRPr lang="en-A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C37C5E-20C3-4F4A-AF0E-9E6731DFFFAE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18EC-7D59-4130-9A67-2FCD25D20677}" type="slidenum">
              <a:rPr lang="en-AU"/>
              <a:pPr/>
              <a:t>23</a:t>
            </a:fld>
            <a:endParaRPr lang="en-AU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902A1-909F-44A3-9274-54BBCA75B563}" type="slidenum">
              <a:rPr lang="en-AU"/>
              <a:pPr/>
              <a:t>26</a:t>
            </a:fld>
            <a:endParaRPr lang="en-AU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070FC3-A6C3-442D-B812-90834F45131A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FF4F4F-7825-4921-B82E-78098F7EE9B1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3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583"/>
            <a:ext cx="5032375" cy="41144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47703" rIns="95404" bIns="47703"/>
          <a:lstStyle/>
          <a:p>
            <a:pPr>
              <a:buFontTx/>
              <a:buChar char="•"/>
            </a:pPr>
            <a:r>
              <a:rPr lang="en-US" smtClean="0"/>
              <a:t>Neither party is compelled to participate in conciliation</a:t>
            </a:r>
          </a:p>
          <a:p>
            <a:pPr>
              <a:buFontTx/>
              <a:buChar char="•"/>
            </a:pPr>
            <a:r>
              <a:rPr lang="en-US" smtClean="0"/>
              <a:t>It is voluntary and any party can withdraw at any stage. </a:t>
            </a:r>
          </a:p>
          <a:p>
            <a:pPr>
              <a:buFontTx/>
              <a:buChar char="•"/>
            </a:pPr>
            <a:r>
              <a:rPr lang="en-US" smtClean="0"/>
              <a:t>If a party withdraws or does not participate they are not penalised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9C6DBC-AF6D-46BC-9AF7-91F0D7BFC6E1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4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583"/>
            <a:ext cx="5032375" cy="41144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47703" rIns="95404" bIns="47703"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5E492B-6319-44D2-88BA-D66AF34199AE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5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583"/>
            <a:ext cx="5032375" cy="41144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47703" rIns="95404" bIns="47703"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4A634F-4CA4-49EA-9A3D-551BD43D48D5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6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583"/>
            <a:ext cx="5032375" cy="41144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47703" rIns="95404" bIns="47703"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7F5AB5-AF2D-4967-9E3B-F511A1DD2E91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7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583"/>
            <a:ext cx="5032375" cy="41144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47703" rIns="95404" bIns="47703"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98E2AD-1ABB-4C5C-B3E6-C8998D10E14F}" type="slidenum">
              <a:rPr lang="en-US" smtClean="0">
                <a:latin typeface="Times New Roman" pitchFamily="18" charset="0"/>
              </a:rPr>
              <a:pPr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8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583"/>
            <a:ext cx="5032375" cy="41144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47703" rIns="95404" bIns="47703"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FEBA39-2860-40D0-A120-DEA781CF7C23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41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583"/>
            <a:ext cx="5032375" cy="41144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47703" rIns="95404" bIns="47703"/>
          <a:lstStyle/>
          <a:p>
            <a:r>
              <a:rPr lang="en-US" smtClean="0"/>
              <a:t>There are various time limitations attached to the right to put in an application to the SCT.</a:t>
            </a:r>
            <a:endParaRPr lang="en-A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070FC3-A6C3-442D-B812-90834F45131A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7BADB-AD2F-45F7-9486-BFA206900A4C}" type="slidenum">
              <a:rPr lang="en-AU"/>
              <a:pPr/>
              <a:t>36</a:t>
            </a:fld>
            <a:endParaRPr lang="en-A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7BADB-AD2F-45F7-9486-BFA206900A4C}" type="slidenum">
              <a:rPr lang="en-AU"/>
              <a:pPr/>
              <a:t>37</a:t>
            </a:fld>
            <a:endParaRPr lang="en-A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070FC3-A6C3-442D-B812-90834F45131A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7BADB-AD2F-45F7-9486-BFA206900A4C}" type="slidenum">
              <a:rPr lang="en-AU"/>
              <a:pPr/>
              <a:t>38</a:t>
            </a:fld>
            <a:endParaRPr lang="en-A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7BADB-AD2F-45F7-9486-BFA206900A4C}" type="slidenum">
              <a:rPr lang="en-AU"/>
              <a:pPr/>
              <a:t>39</a:t>
            </a:fld>
            <a:endParaRPr lang="en-A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070FC3-A6C3-442D-B812-90834F45131A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3EE69-D4CF-44AA-9A5B-3DEB8829FA6E}" type="slidenum">
              <a:rPr lang="en-AU"/>
              <a:pPr/>
              <a:t>6</a:t>
            </a:fld>
            <a:endParaRPr lang="en-A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070FC3-A6C3-442D-B812-90834F45131A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326C1-48A0-472C-B392-07DF7A44D88F}" type="slidenum">
              <a:rPr lang="en-AU"/>
              <a:pPr/>
              <a:t>8</a:t>
            </a:fld>
            <a:endParaRPr lang="en-A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21BCCE-4779-4F3D-8871-10B94BF0AE30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21BCCE-4779-4F3D-8871-10B94BF0AE30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56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31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417638"/>
            <a:ext cx="7315200" cy="5211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2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927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1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9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97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838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78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4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22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aining@tuq.org.a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12296" y="2636912"/>
            <a:ext cx="30480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AU" sz="3700" dirty="0" smtClean="0"/>
              <a:t>Queensland Tenancy Law</a:t>
            </a:r>
            <a:endParaRPr lang="ru-RU" sz="3700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616116" y="3717032"/>
            <a:ext cx="3240360" cy="52920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AU" sz="1800" i="1" dirty="0" smtClean="0"/>
              <a:t>The Basics for CLC Workers</a:t>
            </a:r>
            <a:endParaRPr lang="ru-RU" sz="1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49419"/>
            <a:ext cx="1362075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15200" cy="715962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Coverage</a:t>
            </a:r>
            <a:endParaRPr lang="en-A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484784"/>
            <a:ext cx="3096344" cy="4656156"/>
          </a:xfrm>
        </p:spPr>
      </p:pic>
    </p:spTree>
    <p:extLst>
      <p:ext uri="{BB962C8B-B14F-4D97-AF65-F5344CB8AC3E}">
        <p14:creationId xmlns:p14="http://schemas.microsoft.com/office/powerpoint/2010/main" val="13426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15200" cy="715962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Coverage</a:t>
            </a:r>
            <a:endParaRPr lang="en-A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315200" cy="4191000"/>
          </a:xfrm>
        </p:spPr>
        <p:txBody>
          <a:bodyPr/>
          <a:lstStyle/>
          <a:p>
            <a:r>
              <a:rPr lang="en-AU" dirty="0"/>
              <a:t>s</a:t>
            </a:r>
            <a:r>
              <a:rPr lang="en-AU" dirty="0" smtClean="0"/>
              <a:t>12 residential tenancy agreement</a:t>
            </a:r>
          </a:p>
          <a:p>
            <a:endParaRPr lang="en-AU" dirty="0" smtClean="0"/>
          </a:p>
          <a:p>
            <a:r>
              <a:rPr lang="en-AU" dirty="0" smtClean="0"/>
              <a:t>(1) an agreement under which a person gives to someone else a right to occupy residential premises as a residence</a:t>
            </a:r>
          </a:p>
        </p:txBody>
      </p:sp>
    </p:spTree>
    <p:extLst>
      <p:ext uri="{BB962C8B-B14F-4D97-AF65-F5344CB8AC3E}">
        <p14:creationId xmlns:p14="http://schemas.microsoft.com/office/powerpoint/2010/main" val="29032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15200" cy="715962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Coverage</a:t>
            </a:r>
            <a:endParaRPr lang="en-A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12776"/>
            <a:ext cx="7315200" cy="41910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(3) applies whether the agreement is</a:t>
            </a:r>
          </a:p>
          <a:p>
            <a:pPr marL="0" indent="0">
              <a:buNone/>
            </a:pPr>
            <a:endParaRPr lang="en-AU" dirty="0" smtClean="0"/>
          </a:p>
          <a:p>
            <a:pPr marL="400050" lvl="1" indent="0">
              <a:buNone/>
            </a:pPr>
            <a:r>
              <a:rPr lang="en-AU" dirty="0" smtClean="0"/>
              <a:t>(a) wholly in writing, wholly oral or wholly implied; or </a:t>
            </a:r>
          </a:p>
          <a:p>
            <a:pPr marL="400050" lvl="1" indent="0">
              <a:buNone/>
            </a:pPr>
            <a:r>
              <a:rPr lang="en-AU" dirty="0" smtClean="0"/>
              <a:t>(b) partly in a form mentioned in paragraph (a) and partly in 1 or both of the other forms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29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628800"/>
            <a:ext cx="7315200" cy="44644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s32 boarders &amp; lodgers (refer s433)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s31 genuine holiday lettings 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s31 </a:t>
            </a:r>
            <a:r>
              <a:rPr lang="en-US" dirty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ducational institutions student accommodation within the university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3568" y="188640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AU" kern="0" dirty="0" smtClean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Who is not covered?</a:t>
            </a:r>
            <a:endParaRPr lang="en-AU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484784"/>
            <a:ext cx="7488832" cy="44644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s34 </a:t>
            </a:r>
            <a:r>
              <a:rPr lang="en-US" dirty="0">
                <a:latin typeface="Arial" pitchFamily="34" charset="0"/>
                <a:cs typeface="Arial" pitchFamily="34" charset="0"/>
              </a:rPr>
              <a:t>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ospitals and nursing homes, Retirement Villages Act 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s35 </a:t>
            </a:r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ental purchase plans 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36 emergency &amp; refuge accommodation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3568" y="188640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AU" kern="0" dirty="0" smtClean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Who is not covered?</a:t>
            </a:r>
            <a:endParaRPr lang="en-AU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3568" y="188640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AU" kern="0" dirty="0" smtClean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Coverage – other tenancies</a:t>
            </a:r>
            <a:endParaRPr lang="en-AU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5587999" cy="4191000"/>
          </a:xfrm>
        </p:spPr>
      </p:pic>
    </p:spTree>
    <p:extLst>
      <p:ext uri="{BB962C8B-B14F-4D97-AF65-F5344CB8AC3E}">
        <p14:creationId xmlns:p14="http://schemas.microsoft.com/office/powerpoint/2010/main" val="33270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315200" cy="715962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Rooming Accommodation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315200" cy="4191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s14 resident means a person 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(a) who occupies one or more rooms as the person’s only or main residence &amp; (b) is not the provider or a relative of the provider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3568" y="188640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AU" kern="0" dirty="0" smtClean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Coverage – other tenancies</a:t>
            </a:r>
            <a:endParaRPr lang="en-AU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187624" y="1268760"/>
            <a:ext cx="7315200" cy="47525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s15 </a:t>
            </a:r>
          </a:p>
          <a:p>
            <a:pPr marL="514350" indent="-514350">
              <a:buAutoNum type="arabi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rooming accommodation available for occupation by residents in return for rent if each of the residents</a:t>
            </a:r>
          </a:p>
          <a:p>
            <a:pPr marL="514350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has a right to occupy 1 or more rooms; and</a:t>
            </a:r>
          </a:p>
          <a:p>
            <a:pPr marL="514350" indent="-514350">
              <a:buAutoNum type="alphaLcParenBoth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does not have the right to occupy the whole of the premises in which the rooms are situated; and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3568" y="188640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AU" kern="0" dirty="0" smtClean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Rooming Accommodation</a:t>
            </a:r>
            <a:endParaRPr lang="en-AU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187624" y="1340768"/>
            <a:ext cx="7315200" cy="43204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(c) does not occupy a self-contained unit; and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(d) shares other rooms or facilities outside of the resident’s room, with 1 or more of the other residents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(2) … it is immaterial whether or not –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(a) the rooms are in the same premises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3568" y="188640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AU" kern="0" dirty="0" smtClean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Rooming Accommodation</a:t>
            </a:r>
            <a:endParaRPr lang="en-AU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331640" y="1340768"/>
            <a:ext cx="7315200" cy="4536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s44 some exemptions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If provider lives on premises &amp; not more than three rooms occupied or available for residents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SAAP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Aboriginal Hostels Ltd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accommodation (on grounds)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holiday accommodation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3568" y="188640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AU" kern="0" dirty="0" smtClean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Rooming Accommodation</a:t>
            </a:r>
            <a:endParaRPr lang="en-AU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524596" cy="4971011"/>
          </a:xfr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122238"/>
            <a:ext cx="8064896" cy="715962"/>
          </a:xfrm>
          <a:effectLst>
            <a:outerShdw dist="1796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What does home mean to you?</a:t>
            </a:r>
            <a:endParaRPr lang="ru-RU" sz="3600" dirty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340768"/>
            <a:ext cx="73152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AU" dirty="0">
                <a:latin typeface="Arial" pitchFamily="34" charset="0"/>
                <a:cs typeface="Arial" pitchFamily="34" charset="0"/>
              </a:rPr>
              <a:t>s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AU" dirty="0">
                <a:latin typeface="Arial" pitchFamily="34" charset="0"/>
                <a:cs typeface="Arial" pitchFamily="34" charset="0"/>
              </a:rPr>
              <a:t>	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if rooming accommodation </a:t>
            </a:r>
            <a:r>
              <a:rPr lang="en-AU" dirty="0">
                <a:latin typeface="Arial" pitchFamily="34" charset="0"/>
                <a:cs typeface="Arial" pitchFamily="34" charset="0"/>
              </a:rPr>
              <a:t>&amp;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both parties agree can opt in to be a residential tenancy</a:t>
            </a:r>
          </a:p>
          <a:p>
            <a:pPr>
              <a:buFontTx/>
              <a:buNone/>
            </a:pPr>
            <a:r>
              <a:rPr lang="en-AU" dirty="0">
                <a:latin typeface="Arial" pitchFamily="34" charset="0"/>
                <a:cs typeface="Arial" pitchFamily="34" charset="0"/>
              </a:rPr>
              <a:t>s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418 person may apply to QCAT for a determination about coverage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400" b="1" dirty="0" smtClean="0">
                <a:latin typeface="Arial" pitchFamily="34" charset="0"/>
                <a:cs typeface="Arial" pitchFamily="34" charset="0"/>
              </a:rPr>
              <a:t>General point – tenancy might not be covered but bond is protected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188640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AU" kern="0" dirty="0" smtClean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Rooming Accommodation</a:t>
            </a:r>
            <a:endParaRPr lang="en-AU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340768"/>
            <a:ext cx="7315200" cy="4191000"/>
          </a:xfrm>
        </p:spPr>
        <p:txBody>
          <a:bodyPr/>
          <a:lstStyle/>
          <a:p>
            <a:pPr>
              <a:buFontTx/>
              <a:buNone/>
            </a:pPr>
            <a:endParaRPr lang="en-US" sz="4000" dirty="0" smtClean="0"/>
          </a:p>
          <a:p>
            <a:pPr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Covered but some sections of the Act are exempt </a:t>
            </a:r>
          </a:p>
          <a:p>
            <a:pPr>
              <a:buFontTx/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rent increases</a:t>
            </a:r>
          </a:p>
          <a:p>
            <a:endParaRPr lang="en-US" sz="4000" b="1" dirty="0" smtClean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3568" y="188640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AU" kern="0" dirty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p</a:t>
            </a:r>
            <a:r>
              <a:rPr lang="en-AU" kern="0" dirty="0" smtClean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ublic &amp; community housing</a:t>
            </a:r>
            <a:endParaRPr lang="en-AU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464496" cy="4477052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188640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AU" kern="0" dirty="0" smtClean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Common tenancy issues</a:t>
            </a:r>
            <a:endParaRPr lang="en-AU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1484784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amanda" pitchFamily="2" charset="0"/>
              </a:rPr>
              <a:t>I feel better when I know my </a:t>
            </a:r>
          </a:p>
          <a:p>
            <a:r>
              <a:rPr lang="en-AU" b="1" dirty="0" smtClean="0">
                <a:latin typeface="amanda" pitchFamily="2" charset="0"/>
              </a:rPr>
              <a:t>tenancy rights</a:t>
            </a:r>
            <a:endParaRPr lang="en-AU" b="1" dirty="0">
              <a:latin typeface="ama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96" name="Group 120"/>
          <p:cNvGrpSpPr>
            <a:grpSpLocks/>
          </p:cNvGrpSpPr>
          <p:nvPr/>
        </p:nvGrpSpPr>
        <p:grpSpPr bwMode="auto">
          <a:xfrm>
            <a:off x="3006725" y="533400"/>
            <a:ext cx="5680075" cy="5867400"/>
            <a:chOff x="1998" y="480"/>
            <a:chExt cx="3578" cy="3696"/>
          </a:xfrm>
        </p:grpSpPr>
        <p:sp>
          <p:nvSpPr>
            <p:cNvPr id="75784" name="Freeform 8"/>
            <p:cNvSpPr>
              <a:spLocks/>
            </p:cNvSpPr>
            <p:nvPr/>
          </p:nvSpPr>
          <p:spPr bwMode="auto">
            <a:xfrm>
              <a:off x="3170" y="3278"/>
              <a:ext cx="250" cy="560"/>
            </a:xfrm>
            <a:custGeom>
              <a:avLst/>
              <a:gdLst>
                <a:gd name="T0" fmla="*/ 196 w 196"/>
                <a:gd name="T1" fmla="*/ 438 h 438"/>
                <a:gd name="T2" fmla="*/ 0 w 196"/>
                <a:gd name="T3" fmla="*/ 415 h 438"/>
                <a:gd name="T4" fmla="*/ 0 w 196"/>
                <a:gd name="T5" fmla="*/ 0 h 438"/>
                <a:gd name="T6" fmla="*/ 196 w 196"/>
                <a:gd name="T7" fmla="*/ 0 h 438"/>
                <a:gd name="T8" fmla="*/ 196 w 196"/>
                <a:gd name="T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438">
                  <a:moveTo>
                    <a:pt x="196" y="438"/>
                  </a:moveTo>
                  <a:lnTo>
                    <a:pt x="0" y="415"/>
                  </a:lnTo>
                  <a:lnTo>
                    <a:pt x="0" y="0"/>
                  </a:lnTo>
                  <a:lnTo>
                    <a:pt x="196" y="0"/>
                  </a:lnTo>
                  <a:lnTo>
                    <a:pt x="196" y="4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86" name="Freeform 10"/>
            <p:cNvSpPr>
              <a:spLocks/>
            </p:cNvSpPr>
            <p:nvPr/>
          </p:nvSpPr>
          <p:spPr bwMode="auto">
            <a:xfrm>
              <a:off x="3675" y="2866"/>
              <a:ext cx="264" cy="1031"/>
            </a:xfrm>
            <a:custGeom>
              <a:avLst/>
              <a:gdLst>
                <a:gd name="T0" fmla="*/ 207 w 207"/>
                <a:gd name="T1" fmla="*/ 807 h 807"/>
                <a:gd name="T2" fmla="*/ 0 w 207"/>
                <a:gd name="T3" fmla="*/ 784 h 807"/>
                <a:gd name="T4" fmla="*/ 0 w 207"/>
                <a:gd name="T5" fmla="*/ 0 h 807"/>
                <a:gd name="T6" fmla="*/ 207 w 207"/>
                <a:gd name="T7" fmla="*/ 0 h 807"/>
                <a:gd name="T8" fmla="*/ 207 w 207"/>
                <a:gd name="T9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807">
                  <a:moveTo>
                    <a:pt x="207" y="807"/>
                  </a:moveTo>
                  <a:lnTo>
                    <a:pt x="0" y="784"/>
                  </a:lnTo>
                  <a:lnTo>
                    <a:pt x="0" y="0"/>
                  </a:lnTo>
                  <a:lnTo>
                    <a:pt x="207" y="0"/>
                  </a:lnTo>
                  <a:lnTo>
                    <a:pt x="207" y="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88" name="Freeform 12"/>
            <p:cNvSpPr>
              <a:spLocks/>
            </p:cNvSpPr>
            <p:nvPr/>
          </p:nvSpPr>
          <p:spPr bwMode="auto">
            <a:xfrm>
              <a:off x="3420" y="3278"/>
              <a:ext cx="221" cy="560"/>
            </a:xfrm>
            <a:custGeom>
              <a:avLst/>
              <a:gdLst>
                <a:gd name="T0" fmla="*/ 173 w 173"/>
                <a:gd name="T1" fmla="*/ 404 h 438"/>
                <a:gd name="T2" fmla="*/ 0 w 173"/>
                <a:gd name="T3" fmla="*/ 438 h 438"/>
                <a:gd name="T4" fmla="*/ 0 w 173"/>
                <a:gd name="T5" fmla="*/ 0 h 438"/>
                <a:gd name="T6" fmla="*/ 173 w 173"/>
                <a:gd name="T7" fmla="*/ 0 h 438"/>
                <a:gd name="T8" fmla="*/ 173 w 173"/>
                <a:gd name="T9" fmla="*/ 40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438">
                  <a:moveTo>
                    <a:pt x="173" y="404"/>
                  </a:moveTo>
                  <a:lnTo>
                    <a:pt x="0" y="438"/>
                  </a:lnTo>
                  <a:lnTo>
                    <a:pt x="0" y="0"/>
                  </a:lnTo>
                  <a:lnTo>
                    <a:pt x="173" y="0"/>
                  </a:lnTo>
                  <a:lnTo>
                    <a:pt x="173" y="40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89" name="Freeform 13"/>
            <p:cNvSpPr>
              <a:spLocks/>
            </p:cNvSpPr>
            <p:nvPr/>
          </p:nvSpPr>
          <p:spPr bwMode="auto">
            <a:xfrm>
              <a:off x="3939" y="2866"/>
              <a:ext cx="221" cy="1031"/>
            </a:xfrm>
            <a:custGeom>
              <a:avLst/>
              <a:gdLst>
                <a:gd name="T0" fmla="*/ 173 w 173"/>
                <a:gd name="T1" fmla="*/ 772 h 807"/>
                <a:gd name="T2" fmla="*/ 0 w 173"/>
                <a:gd name="T3" fmla="*/ 807 h 807"/>
                <a:gd name="T4" fmla="*/ 0 w 173"/>
                <a:gd name="T5" fmla="*/ 0 h 807"/>
                <a:gd name="T6" fmla="*/ 173 w 173"/>
                <a:gd name="T7" fmla="*/ 0 h 807"/>
                <a:gd name="T8" fmla="*/ 173 w 173"/>
                <a:gd name="T9" fmla="*/ 772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807">
                  <a:moveTo>
                    <a:pt x="173" y="772"/>
                  </a:moveTo>
                  <a:lnTo>
                    <a:pt x="0" y="807"/>
                  </a:lnTo>
                  <a:lnTo>
                    <a:pt x="0" y="0"/>
                  </a:lnTo>
                  <a:lnTo>
                    <a:pt x="173" y="0"/>
                  </a:lnTo>
                  <a:lnTo>
                    <a:pt x="173" y="7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auto">
            <a:xfrm>
              <a:off x="4200" y="2086"/>
              <a:ext cx="295" cy="1871"/>
            </a:xfrm>
            <a:custGeom>
              <a:avLst/>
              <a:gdLst>
                <a:gd name="T0" fmla="*/ 231 w 231"/>
                <a:gd name="T1" fmla="*/ 1464 h 1464"/>
                <a:gd name="T2" fmla="*/ 0 w 231"/>
                <a:gd name="T3" fmla="*/ 1441 h 1464"/>
                <a:gd name="T4" fmla="*/ 0 w 231"/>
                <a:gd name="T5" fmla="*/ 11 h 1464"/>
                <a:gd name="T6" fmla="*/ 231 w 231"/>
                <a:gd name="T7" fmla="*/ 0 h 1464"/>
                <a:gd name="T8" fmla="*/ 231 w 231"/>
                <a:gd name="T9" fmla="*/ 1464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464">
                  <a:moveTo>
                    <a:pt x="231" y="1464"/>
                  </a:moveTo>
                  <a:lnTo>
                    <a:pt x="0" y="1441"/>
                  </a:lnTo>
                  <a:lnTo>
                    <a:pt x="0" y="11"/>
                  </a:lnTo>
                  <a:lnTo>
                    <a:pt x="231" y="0"/>
                  </a:lnTo>
                  <a:lnTo>
                    <a:pt x="231" y="14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90" name="Freeform 14"/>
            <p:cNvSpPr>
              <a:spLocks/>
            </p:cNvSpPr>
            <p:nvPr/>
          </p:nvSpPr>
          <p:spPr bwMode="auto">
            <a:xfrm>
              <a:off x="4495" y="2086"/>
              <a:ext cx="221" cy="1871"/>
            </a:xfrm>
            <a:custGeom>
              <a:avLst/>
              <a:gdLst>
                <a:gd name="T0" fmla="*/ 173 w 173"/>
                <a:gd name="T1" fmla="*/ 1429 h 1464"/>
                <a:gd name="T2" fmla="*/ 0 w 173"/>
                <a:gd name="T3" fmla="*/ 1464 h 1464"/>
                <a:gd name="T4" fmla="*/ 0 w 173"/>
                <a:gd name="T5" fmla="*/ 0 h 1464"/>
                <a:gd name="T6" fmla="*/ 173 w 173"/>
                <a:gd name="T7" fmla="*/ 23 h 1464"/>
                <a:gd name="T8" fmla="*/ 173 w 173"/>
                <a:gd name="T9" fmla="*/ 1429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464">
                  <a:moveTo>
                    <a:pt x="173" y="1429"/>
                  </a:moveTo>
                  <a:lnTo>
                    <a:pt x="0" y="1464"/>
                  </a:lnTo>
                  <a:lnTo>
                    <a:pt x="0" y="0"/>
                  </a:lnTo>
                  <a:lnTo>
                    <a:pt x="173" y="23"/>
                  </a:lnTo>
                  <a:lnTo>
                    <a:pt x="173" y="142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auto">
            <a:xfrm>
              <a:off x="4494" y="1378"/>
              <a:ext cx="276" cy="129"/>
            </a:xfrm>
            <a:custGeom>
              <a:avLst/>
              <a:gdLst>
                <a:gd name="T0" fmla="*/ 216 w 216"/>
                <a:gd name="T1" fmla="*/ 0 h 101"/>
                <a:gd name="T2" fmla="*/ 0 w 216"/>
                <a:gd name="T3" fmla="*/ 23 h 101"/>
                <a:gd name="T4" fmla="*/ 216 w 216"/>
                <a:gd name="T5" fmla="*/ 101 h 101"/>
                <a:gd name="T6" fmla="*/ 216 w 216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101">
                  <a:moveTo>
                    <a:pt x="216" y="0"/>
                  </a:moveTo>
                  <a:lnTo>
                    <a:pt x="0" y="23"/>
                  </a:lnTo>
                  <a:lnTo>
                    <a:pt x="216" y="10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87" name="Freeform 11"/>
            <p:cNvSpPr>
              <a:spLocks/>
            </p:cNvSpPr>
            <p:nvPr/>
          </p:nvSpPr>
          <p:spPr bwMode="auto">
            <a:xfrm>
              <a:off x="4490" y="480"/>
              <a:ext cx="851" cy="3549"/>
            </a:xfrm>
            <a:custGeom>
              <a:avLst/>
              <a:gdLst>
                <a:gd name="T0" fmla="*/ 210 w 666"/>
                <a:gd name="T1" fmla="*/ 2752 h 2778"/>
                <a:gd name="T2" fmla="*/ 207 w 666"/>
                <a:gd name="T3" fmla="*/ 703 h 2778"/>
                <a:gd name="T4" fmla="*/ 0 w 666"/>
                <a:gd name="T5" fmla="*/ 726 h 2778"/>
                <a:gd name="T6" fmla="*/ 311 w 666"/>
                <a:gd name="T7" fmla="*/ 0 h 2778"/>
                <a:gd name="T8" fmla="*/ 666 w 666"/>
                <a:gd name="T9" fmla="*/ 622 h 2778"/>
                <a:gd name="T10" fmla="*/ 458 w 666"/>
                <a:gd name="T11" fmla="*/ 669 h 2778"/>
                <a:gd name="T12" fmla="*/ 464 w 666"/>
                <a:gd name="T13" fmla="*/ 2778 h 2778"/>
                <a:gd name="T14" fmla="*/ 210 w 666"/>
                <a:gd name="T15" fmla="*/ 2752 h 2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6" h="2778">
                  <a:moveTo>
                    <a:pt x="210" y="2752"/>
                  </a:moveTo>
                  <a:lnTo>
                    <a:pt x="207" y="703"/>
                  </a:lnTo>
                  <a:lnTo>
                    <a:pt x="0" y="726"/>
                  </a:lnTo>
                  <a:lnTo>
                    <a:pt x="311" y="0"/>
                  </a:lnTo>
                  <a:lnTo>
                    <a:pt x="666" y="622"/>
                  </a:lnTo>
                  <a:lnTo>
                    <a:pt x="458" y="669"/>
                  </a:lnTo>
                  <a:lnTo>
                    <a:pt x="464" y="2778"/>
                  </a:lnTo>
                  <a:lnTo>
                    <a:pt x="210" y="27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91" name="Freeform 15"/>
            <p:cNvSpPr>
              <a:spLocks/>
            </p:cNvSpPr>
            <p:nvPr/>
          </p:nvSpPr>
          <p:spPr bwMode="auto">
            <a:xfrm>
              <a:off x="4887" y="483"/>
              <a:ext cx="689" cy="3549"/>
            </a:xfrm>
            <a:custGeom>
              <a:avLst/>
              <a:gdLst>
                <a:gd name="T0" fmla="*/ 0 w 689"/>
                <a:gd name="T1" fmla="*/ 0 h 3549"/>
                <a:gd name="T2" fmla="*/ 266 w 689"/>
                <a:gd name="T3" fmla="*/ 107 h 3549"/>
                <a:gd name="T4" fmla="*/ 686 w 689"/>
                <a:gd name="T5" fmla="*/ 861 h 3549"/>
                <a:gd name="T6" fmla="*/ 689 w 689"/>
                <a:gd name="T7" fmla="*/ 857 h 3549"/>
                <a:gd name="T8" fmla="*/ 454 w 689"/>
                <a:gd name="T9" fmla="*/ 795 h 3549"/>
                <a:gd name="T10" fmla="*/ 184 w 689"/>
                <a:gd name="T11" fmla="*/ 855 h 3549"/>
                <a:gd name="T12" fmla="*/ 199 w 689"/>
                <a:gd name="T13" fmla="*/ 3549 h 3549"/>
                <a:gd name="T14" fmla="*/ 424 w 689"/>
                <a:gd name="T15" fmla="*/ 3502 h 3549"/>
                <a:gd name="T16" fmla="*/ 409 w 689"/>
                <a:gd name="T17" fmla="*/ 939 h 3549"/>
                <a:gd name="T18" fmla="*/ 689 w 689"/>
                <a:gd name="T19" fmla="*/ 861 h 3549"/>
                <a:gd name="T20" fmla="*/ 454 w 689"/>
                <a:gd name="T21" fmla="*/ 795 h 3549"/>
                <a:gd name="T22" fmla="*/ 0 w 689"/>
                <a:gd name="T23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9" h="3549">
                  <a:moveTo>
                    <a:pt x="0" y="0"/>
                  </a:moveTo>
                  <a:lnTo>
                    <a:pt x="266" y="107"/>
                  </a:lnTo>
                  <a:lnTo>
                    <a:pt x="686" y="861"/>
                  </a:lnTo>
                  <a:lnTo>
                    <a:pt x="689" y="857"/>
                  </a:lnTo>
                  <a:lnTo>
                    <a:pt x="454" y="795"/>
                  </a:lnTo>
                  <a:lnTo>
                    <a:pt x="184" y="855"/>
                  </a:lnTo>
                  <a:lnTo>
                    <a:pt x="199" y="3549"/>
                  </a:lnTo>
                  <a:lnTo>
                    <a:pt x="424" y="3502"/>
                  </a:lnTo>
                  <a:lnTo>
                    <a:pt x="409" y="939"/>
                  </a:lnTo>
                  <a:lnTo>
                    <a:pt x="689" y="861"/>
                  </a:lnTo>
                  <a:lnTo>
                    <a:pt x="454" y="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808" name="Freeform 32"/>
            <p:cNvSpPr>
              <a:spLocks/>
            </p:cNvSpPr>
            <p:nvPr/>
          </p:nvSpPr>
          <p:spPr bwMode="auto">
            <a:xfrm>
              <a:off x="3174" y="3283"/>
              <a:ext cx="242" cy="344"/>
            </a:xfrm>
            <a:custGeom>
              <a:avLst/>
              <a:gdLst>
                <a:gd name="T0" fmla="*/ 239 w 242"/>
                <a:gd name="T1" fmla="*/ 0 h 292"/>
                <a:gd name="T2" fmla="*/ 0 w 242"/>
                <a:gd name="T3" fmla="*/ 0 h 292"/>
                <a:gd name="T4" fmla="*/ 1 w 242"/>
                <a:gd name="T5" fmla="*/ 249 h 292"/>
                <a:gd name="T6" fmla="*/ 239 w 242"/>
                <a:gd name="T7" fmla="*/ 255 h 292"/>
                <a:gd name="T8" fmla="*/ 239 w 242"/>
                <a:gd name="T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92">
                  <a:moveTo>
                    <a:pt x="239" y="0"/>
                  </a:moveTo>
                  <a:cubicBezTo>
                    <a:pt x="186" y="0"/>
                    <a:pt x="0" y="0"/>
                    <a:pt x="0" y="0"/>
                  </a:cubicBezTo>
                  <a:cubicBezTo>
                    <a:pt x="0" y="0"/>
                    <a:pt x="1" y="176"/>
                    <a:pt x="1" y="249"/>
                  </a:cubicBezTo>
                  <a:cubicBezTo>
                    <a:pt x="41" y="292"/>
                    <a:pt x="199" y="281"/>
                    <a:pt x="239" y="255"/>
                  </a:cubicBezTo>
                  <a:cubicBezTo>
                    <a:pt x="241" y="192"/>
                    <a:pt x="242" y="66"/>
                    <a:pt x="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6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10" name="Freeform 34"/>
            <p:cNvSpPr>
              <a:spLocks/>
            </p:cNvSpPr>
            <p:nvPr/>
          </p:nvSpPr>
          <p:spPr bwMode="auto">
            <a:xfrm>
              <a:off x="3680" y="2874"/>
              <a:ext cx="254" cy="299"/>
            </a:xfrm>
            <a:custGeom>
              <a:avLst/>
              <a:gdLst>
                <a:gd name="T0" fmla="*/ 239 w 242"/>
                <a:gd name="T1" fmla="*/ 0 h 292"/>
                <a:gd name="T2" fmla="*/ 0 w 242"/>
                <a:gd name="T3" fmla="*/ 0 h 292"/>
                <a:gd name="T4" fmla="*/ 1 w 242"/>
                <a:gd name="T5" fmla="*/ 249 h 292"/>
                <a:gd name="T6" fmla="*/ 239 w 242"/>
                <a:gd name="T7" fmla="*/ 255 h 292"/>
                <a:gd name="T8" fmla="*/ 239 w 242"/>
                <a:gd name="T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92">
                  <a:moveTo>
                    <a:pt x="239" y="0"/>
                  </a:moveTo>
                  <a:cubicBezTo>
                    <a:pt x="186" y="0"/>
                    <a:pt x="0" y="0"/>
                    <a:pt x="0" y="0"/>
                  </a:cubicBezTo>
                  <a:cubicBezTo>
                    <a:pt x="0" y="0"/>
                    <a:pt x="1" y="176"/>
                    <a:pt x="1" y="249"/>
                  </a:cubicBezTo>
                  <a:cubicBezTo>
                    <a:pt x="41" y="292"/>
                    <a:pt x="199" y="281"/>
                    <a:pt x="239" y="255"/>
                  </a:cubicBezTo>
                  <a:cubicBezTo>
                    <a:pt x="241" y="192"/>
                    <a:pt x="242" y="66"/>
                    <a:pt x="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6784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11" name="Freeform 35"/>
            <p:cNvSpPr>
              <a:spLocks/>
            </p:cNvSpPr>
            <p:nvPr/>
          </p:nvSpPr>
          <p:spPr bwMode="auto">
            <a:xfrm>
              <a:off x="4206" y="2091"/>
              <a:ext cx="284" cy="506"/>
            </a:xfrm>
            <a:custGeom>
              <a:avLst/>
              <a:gdLst>
                <a:gd name="T0" fmla="*/ 285 w 288"/>
                <a:gd name="T1" fmla="*/ 0 h 511"/>
                <a:gd name="T2" fmla="*/ 0 w 288"/>
                <a:gd name="T3" fmla="*/ 15 h 511"/>
                <a:gd name="T4" fmla="*/ 1 w 288"/>
                <a:gd name="T5" fmla="*/ 438 h 511"/>
                <a:gd name="T6" fmla="*/ 285 w 288"/>
                <a:gd name="T7" fmla="*/ 448 h 511"/>
                <a:gd name="T8" fmla="*/ 285 w 288"/>
                <a:gd name="T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11">
                  <a:moveTo>
                    <a:pt x="285" y="0"/>
                  </a:moveTo>
                  <a:cubicBezTo>
                    <a:pt x="208" y="5"/>
                    <a:pt x="0" y="15"/>
                    <a:pt x="0" y="15"/>
                  </a:cubicBezTo>
                  <a:cubicBezTo>
                    <a:pt x="0" y="15"/>
                    <a:pt x="1" y="316"/>
                    <a:pt x="1" y="438"/>
                  </a:cubicBezTo>
                  <a:cubicBezTo>
                    <a:pt x="48" y="511"/>
                    <a:pt x="238" y="490"/>
                    <a:pt x="285" y="448"/>
                  </a:cubicBezTo>
                  <a:cubicBezTo>
                    <a:pt x="288" y="342"/>
                    <a:pt x="288" y="123"/>
                    <a:pt x="285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784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12" name="Freeform 36"/>
            <p:cNvSpPr>
              <a:spLocks/>
            </p:cNvSpPr>
            <p:nvPr/>
          </p:nvSpPr>
          <p:spPr bwMode="auto">
            <a:xfrm>
              <a:off x="4499" y="495"/>
              <a:ext cx="828" cy="1220"/>
            </a:xfrm>
            <a:custGeom>
              <a:avLst/>
              <a:gdLst>
                <a:gd name="T0" fmla="*/ 260 w 816"/>
                <a:gd name="T1" fmla="*/ 1197 h 1197"/>
                <a:gd name="T2" fmla="*/ 254 w 816"/>
                <a:gd name="T3" fmla="*/ 862 h 1197"/>
                <a:gd name="T4" fmla="*/ 0 w 816"/>
                <a:gd name="T5" fmla="*/ 891 h 1197"/>
                <a:gd name="T6" fmla="*/ 381 w 816"/>
                <a:gd name="T7" fmla="*/ 0 h 1197"/>
                <a:gd name="T8" fmla="*/ 816 w 816"/>
                <a:gd name="T9" fmla="*/ 763 h 1197"/>
                <a:gd name="T10" fmla="*/ 561 w 816"/>
                <a:gd name="T11" fmla="*/ 821 h 1197"/>
                <a:gd name="T12" fmla="*/ 557 w 816"/>
                <a:gd name="T13" fmla="*/ 1158 h 1197"/>
                <a:gd name="T14" fmla="*/ 260 w 816"/>
                <a:gd name="T15" fmla="*/ 1197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1197">
                  <a:moveTo>
                    <a:pt x="260" y="1197"/>
                  </a:moveTo>
                  <a:lnTo>
                    <a:pt x="254" y="862"/>
                  </a:lnTo>
                  <a:lnTo>
                    <a:pt x="0" y="891"/>
                  </a:lnTo>
                  <a:lnTo>
                    <a:pt x="381" y="0"/>
                  </a:lnTo>
                  <a:lnTo>
                    <a:pt x="816" y="763"/>
                  </a:lnTo>
                  <a:lnTo>
                    <a:pt x="561" y="821"/>
                  </a:lnTo>
                  <a:lnTo>
                    <a:pt x="557" y="1158"/>
                  </a:lnTo>
                  <a:lnTo>
                    <a:pt x="260" y="1197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6784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79" name="Text Box 103"/>
            <p:cNvSpPr txBox="1">
              <a:spLocks noChangeArrowheads="1"/>
            </p:cNvSpPr>
            <p:nvPr/>
          </p:nvSpPr>
          <p:spPr bwMode="auto">
            <a:xfrm rot="2665056">
              <a:off x="4484" y="847"/>
              <a:ext cx="82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AU" altLang="ko-KR" sz="1600" b="1" baseline="-25000" dirty="0" smtClean="0">
                  <a:solidFill>
                    <a:schemeClr val="bg1"/>
                  </a:solidFill>
                  <a:ea typeface="굴림" charset="-127"/>
                </a:rPr>
                <a:t>Bond </a:t>
              </a:r>
            </a:p>
            <a:p>
              <a:r>
                <a:rPr lang="en-AU" altLang="ko-KR" sz="1600" b="1" baseline="-25000" dirty="0" smtClean="0">
                  <a:solidFill>
                    <a:schemeClr val="bg1"/>
                  </a:solidFill>
                  <a:ea typeface="굴림" charset="-127"/>
                </a:rPr>
                <a:t>disputes</a:t>
              </a:r>
              <a:endParaRPr lang="en-AU" sz="1600" b="1" baseline="-25000" dirty="0">
                <a:solidFill>
                  <a:schemeClr val="bg1"/>
                </a:solidFill>
              </a:endParaRPr>
            </a:p>
            <a:p>
              <a:pPr algn="l"/>
              <a:endParaRPr lang="en-AU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5880" name="Text Box 104"/>
            <p:cNvSpPr txBox="1">
              <a:spLocks noChangeArrowheads="1"/>
            </p:cNvSpPr>
            <p:nvPr/>
          </p:nvSpPr>
          <p:spPr bwMode="auto">
            <a:xfrm rot="2665056">
              <a:off x="3934" y="2112"/>
              <a:ext cx="82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AU" altLang="ko-KR" sz="1400" b="1" baseline="-25000" dirty="0" smtClean="0">
                  <a:solidFill>
                    <a:schemeClr val="bg1"/>
                  </a:solidFill>
                  <a:ea typeface="굴림" charset="-127"/>
                </a:rPr>
                <a:t>Ending</a:t>
              </a:r>
            </a:p>
            <a:p>
              <a:r>
                <a:rPr lang="en-AU" sz="1400" b="1" baseline="-25000" dirty="0" smtClean="0">
                  <a:solidFill>
                    <a:schemeClr val="bg1"/>
                  </a:solidFill>
                  <a:ea typeface="굴림" charset="-127"/>
                </a:rPr>
                <a:t>Tenancy</a:t>
              </a:r>
              <a:endParaRPr lang="en-AU" sz="1400" b="1" baseline="-25000" dirty="0">
                <a:solidFill>
                  <a:schemeClr val="bg1"/>
                </a:solidFill>
              </a:endParaRPr>
            </a:p>
            <a:p>
              <a:pPr algn="l"/>
              <a:endParaRPr lang="en-AU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5881" name="Text Box 105"/>
            <p:cNvSpPr txBox="1">
              <a:spLocks noChangeArrowheads="1"/>
            </p:cNvSpPr>
            <p:nvPr/>
          </p:nvSpPr>
          <p:spPr bwMode="auto">
            <a:xfrm rot="2665056">
              <a:off x="3392" y="2910"/>
              <a:ext cx="82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AU" altLang="ko-KR" sz="1200" b="1" baseline="-25000" dirty="0" smtClean="0">
                  <a:solidFill>
                    <a:schemeClr val="bg1"/>
                  </a:solidFill>
                  <a:ea typeface="굴림" charset="-127"/>
                </a:rPr>
                <a:t>Databases</a:t>
              </a:r>
              <a:endParaRPr lang="en-AU" sz="1200" b="1" baseline="-25000" dirty="0">
                <a:solidFill>
                  <a:schemeClr val="bg1"/>
                </a:solidFill>
              </a:endParaRPr>
            </a:p>
            <a:p>
              <a:pPr algn="l"/>
              <a:endParaRPr lang="en-AU" sz="12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5883" name="Text Box 107"/>
            <p:cNvSpPr txBox="1">
              <a:spLocks noChangeArrowheads="1"/>
            </p:cNvSpPr>
            <p:nvPr/>
          </p:nvSpPr>
          <p:spPr bwMode="auto">
            <a:xfrm rot="2665056">
              <a:off x="2880" y="3309"/>
              <a:ext cx="8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AU" altLang="ko-KR" sz="1000" b="1" baseline="-25000" dirty="0" smtClean="0">
                  <a:solidFill>
                    <a:schemeClr val="bg1"/>
                  </a:solidFill>
                  <a:ea typeface="굴림" charset="-127"/>
                </a:rPr>
                <a:t>Repairs</a:t>
              </a:r>
              <a:endParaRPr lang="en-AU" sz="1000" b="1" baseline="-25000" dirty="0">
                <a:solidFill>
                  <a:schemeClr val="bg1"/>
                </a:solidFill>
              </a:endParaRPr>
            </a:p>
            <a:p>
              <a:pPr algn="l"/>
              <a:endParaRPr lang="en-AU" sz="1000" baseline="-25000" dirty="0">
                <a:solidFill>
                  <a:schemeClr val="bg1"/>
                </a:solidFill>
              </a:endParaRPr>
            </a:p>
          </p:txBody>
        </p:sp>
        <p:grpSp>
          <p:nvGrpSpPr>
            <p:cNvPr id="75889" name="Group 113"/>
            <p:cNvGrpSpPr>
              <a:grpSpLocks/>
            </p:cNvGrpSpPr>
            <p:nvPr/>
          </p:nvGrpSpPr>
          <p:grpSpPr bwMode="auto">
            <a:xfrm>
              <a:off x="1998" y="3825"/>
              <a:ext cx="3314" cy="351"/>
              <a:chOff x="1998" y="3825"/>
              <a:chExt cx="3314" cy="351"/>
            </a:xfrm>
          </p:grpSpPr>
          <p:sp>
            <p:nvSpPr>
              <p:cNvPr id="75886" name="AutoShape 110"/>
              <p:cNvSpPr>
                <a:spLocks noChangeArrowheads="1"/>
              </p:cNvSpPr>
              <p:nvPr/>
            </p:nvSpPr>
            <p:spPr bwMode="auto">
              <a:xfrm rot="-4999167">
                <a:off x="3427" y="2396"/>
                <a:ext cx="227" cy="3085"/>
              </a:xfrm>
              <a:prstGeom prst="upArrow">
                <a:avLst>
                  <a:gd name="adj1" fmla="val 51546"/>
                  <a:gd name="adj2" fmla="val 92741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75888" name="Freeform 112"/>
              <p:cNvSpPr>
                <a:spLocks/>
              </p:cNvSpPr>
              <p:nvPr/>
            </p:nvSpPr>
            <p:spPr bwMode="auto">
              <a:xfrm>
                <a:off x="5061" y="4015"/>
                <a:ext cx="251" cy="161"/>
              </a:xfrm>
              <a:custGeom>
                <a:avLst/>
                <a:gdLst>
                  <a:gd name="T0" fmla="*/ 251 w 251"/>
                  <a:gd name="T1" fmla="*/ 103 h 161"/>
                  <a:gd name="T2" fmla="*/ 0 w 251"/>
                  <a:gd name="T3" fmla="*/ 161 h 161"/>
                  <a:gd name="T4" fmla="*/ 18 w 251"/>
                  <a:gd name="T5" fmla="*/ 44 h 161"/>
                  <a:gd name="T6" fmla="*/ 250 w 251"/>
                  <a:gd name="T7" fmla="*/ 0 h 161"/>
                  <a:gd name="T8" fmla="*/ 251 w 251"/>
                  <a:gd name="T9" fmla="*/ 10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61">
                    <a:moveTo>
                      <a:pt x="251" y="103"/>
                    </a:moveTo>
                    <a:lnTo>
                      <a:pt x="0" y="161"/>
                    </a:lnTo>
                    <a:lnTo>
                      <a:pt x="18" y="44"/>
                    </a:lnTo>
                    <a:lnTo>
                      <a:pt x="250" y="0"/>
                    </a:lnTo>
                    <a:lnTo>
                      <a:pt x="251" y="10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75890" name="Text Box 114"/>
            <p:cNvSpPr txBox="1">
              <a:spLocks noChangeArrowheads="1"/>
            </p:cNvSpPr>
            <p:nvPr/>
          </p:nvSpPr>
          <p:spPr bwMode="auto">
            <a:xfrm>
              <a:off x="5278" y="1488"/>
              <a:ext cx="233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l" eaLnBrk="0" hangingPunct="0"/>
              <a:r>
                <a:rPr lang="en-US" altLang="ko-KR" sz="1200" b="1" dirty="0" smtClean="0">
                  <a:ea typeface="굴림" charset="-127"/>
                </a:rPr>
                <a:t>How much of an issue for tenants?</a:t>
              </a:r>
              <a:endParaRPr lang="en-US" altLang="ko-KR" sz="1200" b="1" dirty="0">
                <a:ea typeface="굴림" charset="-127"/>
              </a:endParaRPr>
            </a:p>
          </p:txBody>
        </p:sp>
        <p:sp>
          <p:nvSpPr>
            <p:cNvPr id="75894" name="Text Box 118"/>
            <p:cNvSpPr txBox="1">
              <a:spLocks noChangeArrowheads="1"/>
            </p:cNvSpPr>
            <p:nvPr/>
          </p:nvSpPr>
          <p:spPr bwMode="auto">
            <a:xfrm rot="16617585">
              <a:off x="2915" y="3163"/>
              <a:ext cx="213" cy="1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l" eaLnBrk="0" hangingPunct="0"/>
              <a:r>
                <a:rPr lang="en-US" altLang="ko-KR" sz="1000" b="1" dirty="0" smtClean="0">
                  <a:solidFill>
                    <a:srgbClr val="4D4D4D"/>
                  </a:solidFill>
                  <a:ea typeface="굴림" charset="-127"/>
                </a:rPr>
                <a:t>Common issues for tenants</a:t>
              </a:r>
              <a:endParaRPr lang="en-US" altLang="ko-KR" sz="1000" b="1" dirty="0">
                <a:solidFill>
                  <a:srgbClr val="4D4D4D"/>
                </a:solidFill>
                <a:ea typeface="굴림" charset="-127"/>
              </a:endParaRPr>
            </a:p>
          </p:txBody>
        </p:sp>
      </p:grpSp>
      <p:sp>
        <p:nvSpPr>
          <p:cNvPr id="75895" name="Text Box 119"/>
          <p:cNvSpPr txBox="1">
            <a:spLocks noChangeArrowheads="1"/>
          </p:cNvSpPr>
          <p:nvPr/>
        </p:nvSpPr>
        <p:spPr bwMode="auto">
          <a:xfrm rot="16200000">
            <a:off x="2092524" y="150019"/>
            <a:ext cx="61555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800" b="1" dirty="0" smtClean="0">
                <a:ea typeface="굴림" charset="-127"/>
              </a:rPr>
              <a:t>The big four</a:t>
            </a:r>
            <a:endParaRPr lang="en-US" altLang="ko-KR" sz="2800" b="1" dirty="0">
              <a:ea typeface="굴림" charset="-127"/>
            </a:endParaRPr>
          </a:p>
        </p:txBody>
      </p:sp>
      <p:grpSp>
        <p:nvGrpSpPr>
          <p:cNvPr id="75900" name="Group 124"/>
          <p:cNvGrpSpPr>
            <a:grpSpLocks/>
          </p:cNvGrpSpPr>
          <p:nvPr/>
        </p:nvGrpSpPr>
        <p:grpSpPr bwMode="auto">
          <a:xfrm>
            <a:off x="762000" y="2092325"/>
            <a:ext cx="3124200" cy="1946275"/>
            <a:chOff x="480" y="1900"/>
            <a:chExt cx="2112" cy="1316"/>
          </a:xfrm>
        </p:grpSpPr>
        <p:grpSp>
          <p:nvGrpSpPr>
            <p:cNvPr id="75901" name="Group 125"/>
            <p:cNvGrpSpPr>
              <a:grpSpLocks/>
            </p:cNvGrpSpPr>
            <p:nvPr/>
          </p:nvGrpSpPr>
          <p:grpSpPr bwMode="auto">
            <a:xfrm>
              <a:off x="825" y="1945"/>
              <a:ext cx="1767" cy="208"/>
              <a:chOff x="1497" y="227"/>
              <a:chExt cx="1767" cy="208"/>
            </a:xfrm>
          </p:grpSpPr>
          <p:sp>
            <p:nvSpPr>
              <p:cNvPr id="75902" name="AutoShape 126"/>
              <p:cNvSpPr>
                <a:spLocks noChangeArrowheads="1"/>
              </p:cNvSpPr>
              <p:nvPr/>
            </p:nvSpPr>
            <p:spPr bwMode="auto">
              <a:xfrm>
                <a:off x="1497" y="227"/>
                <a:ext cx="1767" cy="208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5903" name="AutoShape 127"/>
              <p:cNvSpPr>
                <a:spLocks noChangeArrowheads="1"/>
              </p:cNvSpPr>
              <p:nvPr/>
            </p:nvSpPr>
            <p:spPr bwMode="auto">
              <a:xfrm>
                <a:off x="1533" y="235"/>
                <a:ext cx="1701" cy="13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75904" name="Group 128"/>
            <p:cNvGrpSpPr>
              <a:grpSpLocks/>
            </p:cNvGrpSpPr>
            <p:nvPr/>
          </p:nvGrpSpPr>
          <p:grpSpPr bwMode="auto">
            <a:xfrm>
              <a:off x="825" y="2289"/>
              <a:ext cx="1767" cy="208"/>
              <a:chOff x="1497" y="571"/>
              <a:chExt cx="2052" cy="241"/>
            </a:xfrm>
          </p:grpSpPr>
          <p:sp>
            <p:nvSpPr>
              <p:cNvPr id="75905" name="AutoShape 129"/>
              <p:cNvSpPr>
                <a:spLocks noChangeArrowheads="1"/>
              </p:cNvSpPr>
              <p:nvPr/>
            </p:nvSpPr>
            <p:spPr bwMode="auto">
              <a:xfrm>
                <a:off x="1497" y="571"/>
                <a:ext cx="2052" cy="24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5906" name="AutoShape 130"/>
              <p:cNvSpPr>
                <a:spLocks noChangeArrowheads="1"/>
              </p:cNvSpPr>
              <p:nvPr/>
            </p:nvSpPr>
            <p:spPr bwMode="auto">
              <a:xfrm>
                <a:off x="1543" y="582"/>
                <a:ext cx="1975" cy="15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6667"/>
                      <a:invGamma/>
                    </a:schemeClr>
                  </a:gs>
                  <a:gs pos="100000">
                    <a:schemeClr val="accent1">
                      <a:alpha val="14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75907" name="Group 131"/>
            <p:cNvGrpSpPr>
              <a:grpSpLocks/>
            </p:cNvGrpSpPr>
            <p:nvPr/>
          </p:nvGrpSpPr>
          <p:grpSpPr bwMode="auto">
            <a:xfrm>
              <a:off x="825" y="2630"/>
              <a:ext cx="1767" cy="208"/>
              <a:chOff x="1497" y="907"/>
              <a:chExt cx="2052" cy="241"/>
            </a:xfrm>
          </p:grpSpPr>
          <p:sp>
            <p:nvSpPr>
              <p:cNvPr id="75908" name="AutoShape 132"/>
              <p:cNvSpPr>
                <a:spLocks noChangeArrowheads="1"/>
              </p:cNvSpPr>
              <p:nvPr/>
            </p:nvSpPr>
            <p:spPr bwMode="auto">
              <a:xfrm>
                <a:off x="1497" y="907"/>
                <a:ext cx="2052" cy="24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5909" name="AutoShape 133"/>
              <p:cNvSpPr>
                <a:spLocks noChangeArrowheads="1"/>
              </p:cNvSpPr>
              <p:nvPr/>
            </p:nvSpPr>
            <p:spPr bwMode="auto">
              <a:xfrm>
                <a:off x="1543" y="918"/>
                <a:ext cx="1975" cy="15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26667"/>
                      <a:invGamma/>
                    </a:schemeClr>
                  </a:gs>
                  <a:gs pos="100000">
                    <a:schemeClr val="accent2">
                      <a:alpha val="14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75910" name="Group 134"/>
            <p:cNvGrpSpPr>
              <a:grpSpLocks/>
            </p:cNvGrpSpPr>
            <p:nvPr/>
          </p:nvGrpSpPr>
          <p:grpSpPr bwMode="auto">
            <a:xfrm>
              <a:off x="825" y="2976"/>
              <a:ext cx="1767" cy="208"/>
              <a:chOff x="1497" y="1243"/>
              <a:chExt cx="2052" cy="241"/>
            </a:xfrm>
          </p:grpSpPr>
          <p:sp>
            <p:nvSpPr>
              <p:cNvPr id="75911" name="AutoShape 135"/>
              <p:cNvSpPr>
                <a:spLocks noChangeArrowheads="1"/>
              </p:cNvSpPr>
              <p:nvPr/>
            </p:nvSpPr>
            <p:spPr bwMode="auto">
              <a:xfrm>
                <a:off x="1497" y="1243"/>
                <a:ext cx="2052" cy="241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5912" name="AutoShape 136"/>
              <p:cNvSpPr>
                <a:spLocks noChangeArrowheads="1"/>
              </p:cNvSpPr>
              <p:nvPr/>
            </p:nvSpPr>
            <p:spPr bwMode="auto">
              <a:xfrm>
                <a:off x="1543" y="1254"/>
                <a:ext cx="1975" cy="15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6667"/>
                      <a:invGamma/>
                    </a:schemeClr>
                  </a:gs>
                  <a:gs pos="100000">
                    <a:schemeClr val="hlink">
                      <a:alpha val="14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75913" name="Group 137"/>
            <p:cNvGrpSpPr>
              <a:grpSpLocks/>
            </p:cNvGrpSpPr>
            <p:nvPr/>
          </p:nvGrpSpPr>
          <p:grpSpPr bwMode="auto">
            <a:xfrm>
              <a:off x="480" y="2928"/>
              <a:ext cx="288" cy="288"/>
              <a:chOff x="1392" y="1417"/>
              <a:chExt cx="288" cy="288"/>
            </a:xfrm>
          </p:grpSpPr>
          <p:sp>
            <p:nvSpPr>
              <p:cNvPr id="75914" name="Oval 138"/>
              <p:cNvSpPr>
                <a:spLocks noChangeArrowheads="1"/>
              </p:cNvSpPr>
              <p:nvPr/>
            </p:nvSpPr>
            <p:spPr bwMode="auto">
              <a:xfrm rot="1009471" flipH="1">
                <a:off x="1392" y="1417"/>
                <a:ext cx="288" cy="288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5915" name="Oval 139"/>
              <p:cNvSpPr>
                <a:spLocks noChangeArrowheads="1"/>
              </p:cNvSpPr>
              <p:nvPr/>
            </p:nvSpPr>
            <p:spPr bwMode="auto">
              <a:xfrm rot="19713862" flipH="1">
                <a:off x="1413" y="1432"/>
                <a:ext cx="189" cy="15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26667"/>
                      <a:invGamma/>
                    </a:schemeClr>
                  </a:gs>
                  <a:gs pos="100000">
                    <a:schemeClr val="hlink">
                      <a:alpha val="14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0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916" name="Group 140"/>
            <p:cNvGrpSpPr>
              <a:grpSpLocks/>
            </p:cNvGrpSpPr>
            <p:nvPr/>
          </p:nvGrpSpPr>
          <p:grpSpPr bwMode="auto">
            <a:xfrm>
              <a:off x="480" y="2587"/>
              <a:ext cx="288" cy="288"/>
              <a:chOff x="1392" y="1076"/>
              <a:chExt cx="288" cy="288"/>
            </a:xfrm>
          </p:grpSpPr>
          <p:sp>
            <p:nvSpPr>
              <p:cNvPr id="75917" name="Oval 141"/>
              <p:cNvSpPr>
                <a:spLocks noChangeArrowheads="1"/>
              </p:cNvSpPr>
              <p:nvPr/>
            </p:nvSpPr>
            <p:spPr bwMode="auto">
              <a:xfrm rot="1009471" flipH="1">
                <a:off x="1392" y="1076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5918" name="Oval 142"/>
              <p:cNvSpPr>
                <a:spLocks noChangeArrowheads="1"/>
              </p:cNvSpPr>
              <p:nvPr/>
            </p:nvSpPr>
            <p:spPr bwMode="auto">
              <a:xfrm rot="19713862" flipH="1">
                <a:off x="1413" y="1091"/>
                <a:ext cx="189" cy="15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26667"/>
                      <a:invGamma/>
                    </a:schemeClr>
                  </a:gs>
                  <a:gs pos="100000">
                    <a:schemeClr val="accent2">
                      <a:alpha val="14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919" name="Oval 143"/>
            <p:cNvSpPr>
              <a:spLocks noChangeArrowheads="1"/>
            </p:cNvSpPr>
            <p:nvPr/>
          </p:nvSpPr>
          <p:spPr bwMode="auto">
            <a:xfrm rot="1009471" flipH="1">
              <a:off x="480" y="2246"/>
              <a:ext cx="288" cy="2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75920" name="Oval 144"/>
            <p:cNvSpPr>
              <a:spLocks noChangeArrowheads="1"/>
            </p:cNvSpPr>
            <p:nvPr/>
          </p:nvSpPr>
          <p:spPr bwMode="auto">
            <a:xfrm rot="19713862" flipH="1">
              <a:off x="501" y="2261"/>
              <a:ext cx="189" cy="15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26667"/>
                    <a:invGamma/>
                  </a:schemeClr>
                </a:gs>
                <a:gs pos="100000">
                  <a:schemeClr val="accent1">
                    <a:alpha val="14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 b="1">
                <a:solidFill>
                  <a:schemeClr val="bg1"/>
                </a:solidFill>
              </a:endParaRPr>
            </a:p>
          </p:txBody>
        </p:sp>
        <p:sp>
          <p:nvSpPr>
            <p:cNvPr id="75921" name="Oval 145"/>
            <p:cNvSpPr>
              <a:spLocks noChangeArrowheads="1"/>
            </p:cNvSpPr>
            <p:nvPr/>
          </p:nvSpPr>
          <p:spPr bwMode="auto">
            <a:xfrm rot="1009471" flipH="1">
              <a:off x="485" y="1900"/>
              <a:ext cx="288" cy="2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75922" name="Oval 146"/>
            <p:cNvSpPr>
              <a:spLocks noChangeArrowheads="1"/>
            </p:cNvSpPr>
            <p:nvPr/>
          </p:nvSpPr>
          <p:spPr bwMode="auto">
            <a:xfrm rot="19713862" flipH="1">
              <a:off x="506" y="1915"/>
              <a:ext cx="189" cy="15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 b="1">
                <a:solidFill>
                  <a:schemeClr val="bg1"/>
                </a:solidFill>
              </a:endParaRPr>
            </a:p>
          </p:txBody>
        </p:sp>
        <p:sp>
          <p:nvSpPr>
            <p:cNvPr id="75923" name="Text Box 147"/>
            <p:cNvSpPr txBox="1">
              <a:spLocks noChangeArrowheads="1"/>
            </p:cNvSpPr>
            <p:nvPr/>
          </p:nvSpPr>
          <p:spPr bwMode="auto">
            <a:xfrm rot="1146583">
              <a:off x="514" y="1919"/>
              <a:ext cx="2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2">
                          <a:gamma/>
                          <a:tint val="26667"/>
                          <a:invGamma/>
                        </a:schemeClr>
                      </a:gs>
                      <a:gs pos="100000">
                        <a:schemeClr val="bg2">
                          <a:alpha val="14999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000" b="1">
                  <a:solidFill>
                    <a:schemeClr val="bg1"/>
                  </a:solidFill>
                </a:rPr>
                <a:t>1</a:t>
              </a:r>
              <a:endParaRPr lang="en-AU" sz="2000"/>
            </a:p>
          </p:txBody>
        </p:sp>
        <p:sp>
          <p:nvSpPr>
            <p:cNvPr id="75924" name="Text Box 148"/>
            <p:cNvSpPr txBox="1">
              <a:spLocks noChangeArrowheads="1"/>
            </p:cNvSpPr>
            <p:nvPr/>
          </p:nvSpPr>
          <p:spPr bwMode="auto">
            <a:xfrm rot="1146583">
              <a:off x="514" y="2255"/>
              <a:ext cx="2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2">
                          <a:gamma/>
                          <a:tint val="26667"/>
                          <a:invGamma/>
                        </a:schemeClr>
                      </a:gs>
                      <a:gs pos="100000">
                        <a:schemeClr val="bg2">
                          <a:alpha val="14999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sz="20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5925" name="Text Box 149"/>
            <p:cNvSpPr txBox="1">
              <a:spLocks noChangeArrowheads="1"/>
            </p:cNvSpPr>
            <p:nvPr/>
          </p:nvSpPr>
          <p:spPr bwMode="auto">
            <a:xfrm rot="1146583">
              <a:off x="514" y="2591"/>
              <a:ext cx="2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2">
                          <a:gamma/>
                          <a:tint val="26667"/>
                          <a:invGamma/>
                        </a:schemeClr>
                      </a:gs>
                      <a:gs pos="100000">
                        <a:schemeClr val="bg2">
                          <a:alpha val="14999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sz="2000" b="1">
                  <a:solidFill>
                    <a:schemeClr val="bg1"/>
                  </a:solidFill>
                </a:rPr>
                <a:t>3</a:t>
              </a:r>
              <a:endParaRPr lang="en-AU" sz="2000"/>
            </a:p>
          </p:txBody>
        </p:sp>
        <p:sp>
          <p:nvSpPr>
            <p:cNvPr id="75926" name="Text Box 150"/>
            <p:cNvSpPr txBox="1">
              <a:spLocks noChangeArrowheads="1"/>
            </p:cNvSpPr>
            <p:nvPr/>
          </p:nvSpPr>
          <p:spPr bwMode="auto">
            <a:xfrm rot="1146583">
              <a:off x="514" y="2927"/>
              <a:ext cx="2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2">
                          <a:gamma/>
                          <a:tint val="26667"/>
                          <a:invGamma/>
                        </a:schemeClr>
                      </a:gs>
                      <a:gs pos="100000">
                        <a:schemeClr val="bg2">
                          <a:alpha val="14999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sz="2000" b="1">
                  <a:solidFill>
                    <a:schemeClr val="bg1"/>
                  </a:solidFill>
                </a:rPr>
                <a:t>4</a:t>
              </a:r>
              <a:endParaRPr lang="en-AU" sz="2000"/>
            </a:p>
          </p:txBody>
        </p:sp>
        <p:sp>
          <p:nvSpPr>
            <p:cNvPr id="75927" name="Text Box 151"/>
            <p:cNvSpPr txBox="1">
              <a:spLocks noChangeArrowheads="1"/>
            </p:cNvSpPr>
            <p:nvPr/>
          </p:nvSpPr>
          <p:spPr bwMode="auto">
            <a:xfrm>
              <a:off x="915" y="2967"/>
              <a:ext cx="15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2">
                          <a:gamma/>
                          <a:tint val="26667"/>
                          <a:invGamma/>
                        </a:schemeClr>
                      </a:gs>
                      <a:gs pos="100000">
                        <a:schemeClr val="bg2">
                          <a:alpha val="14999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800" b="1" dirty="0" smtClean="0">
                  <a:solidFill>
                    <a:schemeClr val="bg1"/>
                  </a:solidFill>
                  <a:ea typeface="굴림" charset="-127"/>
                </a:rPr>
                <a:t>Bond disputes</a:t>
              </a:r>
              <a:endParaRPr lang="en-AU" sz="1800" b="1" dirty="0"/>
            </a:p>
          </p:txBody>
        </p:sp>
        <p:sp>
          <p:nvSpPr>
            <p:cNvPr id="75928" name="Text Box 152"/>
            <p:cNvSpPr txBox="1">
              <a:spLocks noChangeArrowheads="1"/>
            </p:cNvSpPr>
            <p:nvPr/>
          </p:nvSpPr>
          <p:spPr bwMode="auto">
            <a:xfrm>
              <a:off x="915" y="2619"/>
              <a:ext cx="15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2">
                          <a:gamma/>
                          <a:tint val="26667"/>
                          <a:invGamma/>
                        </a:schemeClr>
                      </a:gs>
                      <a:gs pos="100000">
                        <a:schemeClr val="bg2">
                          <a:alpha val="14999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 dirty="0" smtClean="0">
                  <a:solidFill>
                    <a:schemeClr val="bg1"/>
                  </a:solidFill>
                  <a:ea typeface="굴림" charset="-127"/>
                </a:rPr>
                <a:t>Ending tenancy</a:t>
              </a:r>
              <a:endParaRPr lang="en-AU" sz="1800" b="1" dirty="0"/>
            </a:p>
          </p:txBody>
        </p:sp>
        <p:sp>
          <p:nvSpPr>
            <p:cNvPr id="75929" name="Text Box 153"/>
            <p:cNvSpPr txBox="1">
              <a:spLocks noChangeArrowheads="1"/>
            </p:cNvSpPr>
            <p:nvPr/>
          </p:nvSpPr>
          <p:spPr bwMode="auto">
            <a:xfrm>
              <a:off x="915" y="2277"/>
              <a:ext cx="15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2">
                          <a:gamma/>
                          <a:tint val="26667"/>
                          <a:invGamma/>
                        </a:schemeClr>
                      </a:gs>
                      <a:gs pos="100000">
                        <a:schemeClr val="bg2">
                          <a:alpha val="14999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800" b="1" dirty="0" smtClean="0">
                  <a:solidFill>
                    <a:schemeClr val="bg1"/>
                  </a:solidFill>
                  <a:ea typeface="굴림" charset="-127"/>
                </a:rPr>
                <a:t>Databases</a:t>
              </a:r>
              <a:endParaRPr lang="en-AU" sz="1800" b="1" dirty="0"/>
            </a:p>
          </p:txBody>
        </p:sp>
        <p:sp>
          <p:nvSpPr>
            <p:cNvPr id="75930" name="Text Box 154"/>
            <p:cNvSpPr txBox="1">
              <a:spLocks noChangeArrowheads="1"/>
            </p:cNvSpPr>
            <p:nvPr/>
          </p:nvSpPr>
          <p:spPr bwMode="auto">
            <a:xfrm>
              <a:off x="915" y="1932"/>
              <a:ext cx="15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2">
                          <a:gamma/>
                          <a:tint val="26667"/>
                          <a:invGamma/>
                        </a:schemeClr>
                      </a:gs>
                      <a:gs pos="100000">
                        <a:schemeClr val="bg2">
                          <a:alpha val="14999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800" b="1" dirty="0" smtClean="0">
                  <a:solidFill>
                    <a:schemeClr val="bg1"/>
                  </a:solidFill>
                  <a:ea typeface="굴림" charset="-127"/>
                </a:rPr>
                <a:t>Repairs</a:t>
              </a:r>
              <a:endParaRPr lang="en-AU" sz="1800" b="1" dirty="0"/>
            </a:p>
          </p:txBody>
        </p:sp>
      </p:grpSp>
      <p:sp>
        <p:nvSpPr>
          <p:cNvPr id="75934" name="AutoShape 158"/>
          <p:cNvSpPr>
            <a:spLocks noChangeArrowheads="1"/>
          </p:cNvSpPr>
          <p:nvPr/>
        </p:nvSpPr>
        <p:spPr bwMode="gray">
          <a:xfrm>
            <a:off x="1325598" y="185738"/>
            <a:ext cx="5608602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sz="4200" dirty="0" smtClean="0">
                <a:solidFill>
                  <a:schemeClr val="bg1"/>
                </a:solidFill>
                <a:ea typeface="굴림" charset="-127"/>
              </a:rPr>
              <a:t>Common tenancy issues</a:t>
            </a:r>
            <a:endParaRPr lang="en-AU" sz="4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idential tenancies authority, making a positive difference to renting in Queensland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7080279" cy="3861971"/>
          </a:xfrm>
          <a:prstGeom prst="rect">
            <a:avLst/>
          </a:prstGeom>
        </p:spPr>
      </p:pic>
      <p:sp>
        <p:nvSpPr>
          <p:cNvPr id="6" name="AutoShape 164"/>
          <p:cNvSpPr>
            <a:spLocks noChangeArrowheads="1"/>
          </p:cNvSpPr>
          <p:nvPr/>
        </p:nvSpPr>
        <p:spPr bwMode="gray">
          <a:xfrm>
            <a:off x="2438400" y="185738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sz="4200" dirty="0" smtClean="0">
                <a:solidFill>
                  <a:schemeClr val="bg1"/>
                </a:solidFill>
                <a:ea typeface="굴림" charset="-127"/>
              </a:rPr>
              <a:t>Residential Tenancies Authority (RTA)</a:t>
            </a:r>
            <a:endParaRPr lang="en-AU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4"/>
          <p:cNvSpPr>
            <a:spLocks noChangeArrowheads="1"/>
          </p:cNvSpPr>
          <p:nvPr/>
        </p:nvSpPr>
        <p:spPr bwMode="gray">
          <a:xfrm>
            <a:off x="2438400" y="185738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sz="4200" dirty="0" smtClean="0">
                <a:solidFill>
                  <a:schemeClr val="bg1"/>
                </a:solidFill>
                <a:ea typeface="굴림" charset="-127"/>
              </a:rPr>
              <a:t>All about the forms</a:t>
            </a:r>
            <a:endParaRPr lang="en-AU" sz="4200" dirty="0">
              <a:solidFill>
                <a:schemeClr val="bg1"/>
              </a:solidFill>
            </a:endParaRPr>
          </a:p>
        </p:txBody>
      </p:sp>
      <p:pic>
        <p:nvPicPr>
          <p:cNvPr id="5" name="Picture 4" descr="Forms for general tenancies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16" y="1628800"/>
            <a:ext cx="6684236" cy="364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79" name="Oval 155"/>
          <p:cNvSpPr>
            <a:spLocks noChangeArrowheads="1"/>
          </p:cNvSpPr>
          <p:nvPr/>
        </p:nvSpPr>
        <p:spPr bwMode="auto">
          <a:xfrm>
            <a:off x="5103813" y="2400300"/>
            <a:ext cx="1447800" cy="14478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7980" name="AutoShape 156"/>
          <p:cNvSpPr>
            <a:spLocks noChangeArrowheads="1"/>
          </p:cNvSpPr>
          <p:nvPr/>
        </p:nvSpPr>
        <p:spPr bwMode="auto">
          <a:xfrm rot="-24895887">
            <a:off x="5656263" y="1857375"/>
            <a:ext cx="1447800" cy="1524000"/>
          </a:xfrm>
          <a:custGeom>
            <a:avLst/>
            <a:gdLst>
              <a:gd name="G0" fmla="+- 113337 0 0"/>
              <a:gd name="G1" fmla="+- -9067673 0 0"/>
              <a:gd name="G2" fmla="+- 113337 0 -9067673"/>
              <a:gd name="G3" fmla="+- 10800 0 0"/>
              <a:gd name="G4" fmla="+- 0 0 11333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57 0 0"/>
              <a:gd name="G9" fmla="+- 0 0 -9067673"/>
              <a:gd name="G10" fmla="+- 7157 0 2700"/>
              <a:gd name="G11" fmla="cos G10 113337"/>
              <a:gd name="G12" fmla="sin G10 113337"/>
              <a:gd name="G13" fmla="cos 13500 113337"/>
              <a:gd name="G14" fmla="sin 13500 113337"/>
              <a:gd name="G15" fmla="+- G11 10800 0"/>
              <a:gd name="G16" fmla="+- G12 10800 0"/>
              <a:gd name="G17" fmla="+- G13 10800 0"/>
              <a:gd name="G18" fmla="+- G14 10800 0"/>
              <a:gd name="G19" fmla="*/ 7157 1 2"/>
              <a:gd name="G20" fmla="+- G19 5400 0"/>
              <a:gd name="G21" fmla="cos G20 113337"/>
              <a:gd name="G22" fmla="sin G20 113337"/>
              <a:gd name="G23" fmla="+- G21 10800 0"/>
              <a:gd name="G24" fmla="+- G12 G23 G22"/>
              <a:gd name="G25" fmla="+- G22 G23 G11"/>
              <a:gd name="G26" fmla="cos 10800 113337"/>
              <a:gd name="G27" fmla="sin 10800 113337"/>
              <a:gd name="G28" fmla="cos 7157 113337"/>
              <a:gd name="G29" fmla="sin 7157 11333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067673"/>
              <a:gd name="G36" fmla="sin G34 -9067673"/>
              <a:gd name="G37" fmla="+/ -9067673 11333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57 G39"/>
              <a:gd name="G43" fmla="sin 715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790 w 21600"/>
              <a:gd name="T5" fmla="*/ 764 h 21600"/>
              <a:gd name="T6" fmla="*/ 4089 w 21600"/>
              <a:gd name="T7" fmla="*/ 4834 h 21600"/>
              <a:gd name="T8" fmla="*/ 13444 w 21600"/>
              <a:gd name="T9" fmla="*/ 4149 h 21600"/>
              <a:gd name="T10" fmla="*/ 24293 w 21600"/>
              <a:gd name="T11" fmla="*/ 11207 h 21600"/>
              <a:gd name="T12" fmla="*/ 19638 w 21600"/>
              <a:gd name="T13" fmla="*/ 15590 h 21600"/>
              <a:gd name="T14" fmla="*/ 15254 w 21600"/>
              <a:gd name="T15" fmla="*/ 1093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53" y="11015"/>
                </a:moveTo>
                <a:cubicBezTo>
                  <a:pt x="17955" y="10944"/>
                  <a:pt x="17957" y="10872"/>
                  <a:pt x="17957" y="10800"/>
                </a:cubicBezTo>
                <a:cubicBezTo>
                  <a:pt x="17957" y="6847"/>
                  <a:pt x="14752" y="3643"/>
                  <a:pt x="10800" y="3643"/>
                </a:cubicBezTo>
                <a:cubicBezTo>
                  <a:pt x="8755" y="3642"/>
                  <a:pt x="6809" y="4517"/>
                  <a:pt x="5451" y="6044"/>
                </a:cubicBezTo>
                <a:lnTo>
                  <a:pt x="2728" y="3624"/>
                </a:lnTo>
                <a:cubicBezTo>
                  <a:pt x="4778" y="1318"/>
                  <a:pt x="771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08"/>
                  <a:pt x="21598" y="11017"/>
                  <a:pt x="21595" y="11125"/>
                </a:cubicBezTo>
                <a:lnTo>
                  <a:pt x="24293" y="11207"/>
                </a:lnTo>
                <a:lnTo>
                  <a:pt x="19638" y="15590"/>
                </a:lnTo>
                <a:lnTo>
                  <a:pt x="15254" y="10934"/>
                </a:lnTo>
                <a:lnTo>
                  <a:pt x="17953" y="11015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7982" name="Oval 158"/>
          <p:cNvSpPr>
            <a:spLocks noChangeArrowheads="1"/>
          </p:cNvSpPr>
          <p:nvPr/>
        </p:nvSpPr>
        <p:spPr bwMode="auto">
          <a:xfrm>
            <a:off x="5140325" y="2436813"/>
            <a:ext cx="1374775" cy="13747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7983" name="Oval 159"/>
          <p:cNvSpPr>
            <a:spLocks noChangeArrowheads="1"/>
          </p:cNvSpPr>
          <p:nvPr/>
        </p:nvSpPr>
        <p:spPr bwMode="auto">
          <a:xfrm flipH="1">
            <a:off x="5338763" y="2457450"/>
            <a:ext cx="982662" cy="65405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77959" name="Oval 135"/>
          <p:cNvSpPr>
            <a:spLocks noChangeArrowheads="1"/>
          </p:cNvSpPr>
          <p:nvPr/>
        </p:nvSpPr>
        <p:spPr bwMode="auto">
          <a:xfrm>
            <a:off x="3503613" y="2400300"/>
            <a:ext cx="1447800" cy="14478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7960" name="AutoShape 136"/>
          <p:cNvSpPr>
            <a:spLocks noChangeArrowheads="1"/>
          </p:cNvSpPr>
          <p:nvPr/>
        </p:nvSpPr>
        <p:spPr bwMode="auto">
          <a:xfrm rot="-24895887">
            <a:off x="4056063" y="1857375"/>
            <a:ext cx="1447800" cy="1524000"/>
          </a:xfrm>
          <a:custGeom>
            <a:avLst/>
            <a:gdLst>
              <a:gd name="G0" fmla="+- 113337 0 0"/>
              <a:gd name="G1" fmla="+- -9067673 0 0"/>
              <a:gd name="G2" fmla="+- 113337 0 -9067673"/>
              <a:gd name="G3" fmla="+- 10800 0 0"/>
              <a:gd name="G4" fmla="+- 0 0 11333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57 0 0"/>
              <a:gd name="G9" fmla="+- 0 0 -9067673"/>
              <a:gd name="G10" fmla="+- 7157 0 2700"/>
              <a:gd name="G11" fmla="cos G10 113337"/>
              <a:gd name="G12" fmla="sin G10 113337"/>
              <a:gd name="G13" fmla="cos 13500 113337"/>
              <a:gd name="G14" fmla="sin 13500 113337"/>
              <a:gd name="G15" fmla="+- G11 10800 0"/>
              <a:gd name="G16" fmla="+- G12 10800 0"/>
              <a:gd name="G17" fmla="+- G13 10800 0"/>
              <a:gd name="G18" fmla="+- G14 10800 0"/>
              <a:gd name="G19" fmla="*/ 7157 1 2"/>
              <a:gd name="G20" fmla="+- G19 5400 0"/>
              <a:gd name="G21" fmla="cos G20 113337"/>
              <a:gd name="G22" fmla="sin G20 113337"/>
              <a:gd name="G23" fmla="+- G21 10800 0"/>
              <a:gd name="G24" fmla="+- G12 G23 G22"/>
              <a:gd name="G25" fmla="+- G22 G23 G11"/>
              <a:gd name="G26" fmla="cos 10800 113337"/>
              <a:gd name="G27" fmla="sin 10800 113337"/>
              <a:gd name="G28" fmla="cos 7157 113337"/>
              <a:gd name="G29" fmla="sin 7157 11333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067673"/>
              <a:gd name="G36" fmla="sin G34 -9067673"/>
              <a:gd name="G37" fmla="+/ -9067673 11333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57 G39"/>
              <a:gd name="G43" fmla="sin 715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790 w 21600"/>
              <a:gd name="T5" fmla="*/ 764 h 21600"/>
              <a:gd name="T6" fmla="*/ 4089 w 21600"/>
              <a:gd name="T7" fmla="*/ 4834 h 21600"/>
              <a:gd name="T8" fmla="*/ 13444 w 21600"/>
              <a:gd name="T9" fmla="*/ 4149 h 21600"/>
              <a:gd name="T10" fmla="*/ 24293 w 21600"/>
              <a:gd name="T11" fmla="*/ 11207 h 21600"/>
              <a:gd name="T12" fmla="*/ 19638 w 21600"/>
              <a:gd name="T13" fmla="*/ 15590 h 21600"/>
              <a:gd name="T14" fmla="*/ 15254 w 21600"/>
              <a:gd name="T15" fmla="*/ 1093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53" y="11015"/>
                </a:moveTo>
                <a:cubicBezTo>
                  <a:pt x="17955" y="10944"/>
                  <a:pt x="17957" y="10872"/>
                  <a:pt x="17957" y="10800"/>
                </a:cubicBezTo>
                <a:cubicBezTo>
                  <a:pt x="17957" y="6847"/>
                  <a:pt x="14752" y="3643"/>
                  <a:pt x="10800" y="3643"/>
                </a:cubicBezTo>
                <a:cubicBezTo>
                  <a:pt x="8755" y="3642"/>
                  <a:pt x="6809" y="4517"/>
                  <a:pt x="5451" y="6044"/>
                </a:cubicBezTo>
                <a:lnTo>
                  <a:pt x="2728" y="3624"/>
                </a:lnTo>
                <a:cubicBezTo>
                  <a:pt x="4778" y="1318"/>
                  <a:pt x="771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08"/>
                  <a:pt x="21598" y="11017"/>
                  <a:pt x="21595" y="11125"/>
                </a:cubicBezTo>
                <a:lnTo>
                  <a:pt x="24293" y="11207"/>
                </a:lnTo>
                <a:lnTo>
                  <a:pt x="19638" y="15590"/>
                </a:lnTo>
                <a:lnTo>
                  <a:pt x="15254" y="10934"/>
                </a:lnTo>
                <a:lnTo>
                  <a:pt x="17953" y="1101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7916" name="Rectangle 92"/>
          <p:cNvSpPr>
            <a:spLocks noChangeArrowheads="1"/>
          </p:cNvSpPr>
          <p:nvPr/>
        </p:nvSpPr>
        <p:spPr bwMode="auto">
          <a:xfrm>
            <a:off x="7313613" y="3543300"/>
            <a:ext cx="3048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7906" name="AutoShape 82"/>
          <p:cNvSpPr>
            <a:spLocks noChangeArrowheads="1"/>
          </p:cNvSpPr>
          <p:nvPr/>
        </p:nvSpPr>
        <p:spPr bwMode="auto">
          <a:xfrm rot="16200000" flipH="1">
            <a:off x="6667501" y="4379912"/>
            <a:ext cx="990600" cy="9175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7975" name="Oval 151"/>
          <p:cNvSpPr>
            <a:spLocks noChangeArrowheads="1"/>
          </p:cNvSpPr>
          <p:nvPr/>
        </p:nvSpPr>
        <p:spPr bwMode="auto">
          <a:xfrm>
            <a:off x="6705600" y="2419350"/>
            <a:ext cx="1447800" cy="14478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7976" name="Oval 152"/>
          <p:cNvSpPr>
            <a:spLocks noChangeArrowheads="1"/>
          </p:cNvSpPr>
          <p:nvPr/>
        </p:nvSpPr>
        <p:spPr bwMode="auto">
          <a:xfrm>
            <a:off x="6742113" y="2455863"/>
            <a:ext cx="1374775" cy="1374775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7977" name="Oval 153"/>
          <p:cNvSpPr>
            <a:spLocks noChangeArrowheads="1"/>
          </p:cNvSpPr>
          <p:nvPr/>
        </p:nvSpPr>
        <p:spPr bwMode="auto">
          <a:xfrm flipH="1">
            <a:off x="6942138" y="2493963"/>
            <a:ext cx="982662" cy="6540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77891" name="AutoShape 67"/>
          <p:cNvSpPr>
            <a:spLocks noChangeArrowheads="1"/>
          </p:cNvSpPr>
          <p:nvPr/>
        </p:nvSpPr>
        <p:spPr bwMode="auto">
          <a:xfrm rot="-24895887">
            <a:off x="2474913" y="1857375"/>
            <a:ext cx="1447800" cy="1524000"/>
          </a:xfrm>
          <a:custGeom>
            <a:avLst/>
            <a:gdLst>
              <a:gd name="G0" fmla="+- 113337 0 0"/>
              <a:gd name="G1" fmla="+- -9067673 0 0"/>
              <a:gd name="G2" fmla="+- 113337 0 -9067673"/>
              <a:gd name="G3" fmla="+- 10800 0 0"/>
              <a:gd name="G4" fmla="+- 0 0 11333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57 0 0"/>
              <a:gd name="G9" fmla="+- 0 0 -9067673"/>
              <a:gd name="G10" fmla="+- 7157 0 2700"/>
              <a:gd name="G11" fmla="cos G10 113337"/>
              <a:gd name="G12" fmla="sin G10 113337"/>
              <a:gd name="G13" fmla="cos 13500 113337"/>
              <a:gd name="G14" fmla="sin 13500 113337"/>
              <a:gd name="G15" fmla="+- G11 10800 0"/>
              <a:gd name="G16" fmla="+- G12 10800 0"/>
              <a:gd name="G17" fmla="+- G13 10800 0"/>
              <a:gd name="G18" fmla="+- G14 10800 0"/>
              <a:gd name="G19" fmla="*/ 7157 1 2"/>
              <a:gd name="G20" fmla="+- G19 5400 0"/>
              <a:gd name="G21" fmla="cos G20 113337"/>
              <a:gd name="G22" fmla="sin G20 113337"/>
              <a:gd name="G23" fmla="+- G21 10800 0"/>
              <a:gd name="G24" fmla="+- G12 G23 G22"/>
              <a:gd name="G25" fmla="+- G22 G23 G11"/>
              <a:gd name="G26" fmla="cos 10800 113337"/>
              <a:gd name="G27" fmla="sin 10800 113337"/>
              <a:gd name="G28" fmla="cos 7157 113337"/>
              <a:gd name="G29" fmla="sin 7157 11333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067673"/>
              <a:gd name="G36" fmla="sin G34 -9067673"/>
              <a:gd name="G37" fmla="+/ -9067673 11333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57 G39"/>
              <a:gd name="G43" fmla="sin 715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790 w 21600"/>
              <a:gd name="T5" fmla="*/ 764 h 21600"/>
              <a:gd name="T6" fmla="*/ 4089 w 21600"/>
              <a:gd name="T7" fmla="*/ 4834 h 21600"/>
              <a:gd name="T8" fmla="*/ 13444 w 21600"/>
              <a:gd name="T9" fmla="*/ 4149 h 21600"/>
              <a:gd name="T10" fmla="*/ 24293 w 21600"/>
              <a:gd name="T11" fmla="*/ 11207 h 21600"/>
              <a:gd name="T12" fmla="*/ 19638 w 21600"/>
              <a:gd name="T13" fmla="*/ 15590 h 21600"/>
              <a:gd name="T14" fmla="*/ 15254 w 21600"/>
              <a:gd name="T15" fmla="*/ 1093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53" y="11015"/>
                </a:moveTo>
                <a:cubicBezTo>
                  <a:pt x="17955" y="10944"/>
                  <a:pt x="17957" y="10872"/>
                  <a:pt x="17957" y="10800"/>
                </a:cubicBezTo>
                <a:cubicBezTo>
                  <a:pt x="17957" y="6847"/>
                  <a:pt x="14752" y="3643"/>
                  <a:pt x="10800" y="3643"/>
                </a:cubicBezTo>
                <a:cubicBezTo>
                  <a:pt x="8755" y="3642"/>
                  <a:pt x="6809" y="4517"/>
                  <a:pt x="5451" y="6044"/>
                </a:cubicBezTo>
                <a:lnTo>
                  <a:pt x="2728" y="3624"/>
                </a:lnTo>
                <a:cubicBezTo>
                  <a:pt x="4778" y="1318"/>
                  <a:pt x="771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08"/>
                  <a:pt x="21598" y="11017"/>
                  <a:pt x="21595" y="11125"/>
                </a:cubicBezTo>
                <a:lnTo>
                  <a:pt x="24293" y="11207"/>
                </a:lnTo>
                <a:lnTo>
                  <a:pt x="19638" y="15590"/>
                </a:lnTo>
                <a:lnTo>
                  <a:pt x="15254" y="10934"/>
                </a:lnTo>
                <a:lnTo>
                  <a:pt x="17953" y="11015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7909" name="AutoShape 85"/>
          <p:cNvSpPr>
            <a:spLocks noChangeArrowheads="1"/>
          </p:cNvSpPr>
          <p:nvPr/>
        </p:nvSpPr>
        <p:spPr bwMode="auto">
          <a:xfrm rot="10800000">
            <a:off x="5375275" y="4757738"/>
            <a:ext cx="12192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7920" name="AutoShape 96"/>
          <p:cNvSpPr>
            <a:spLocks noChangeArrowheads="1"/>
          </p:cNvSpPr>
          <p:nvPr/>
        </p:nvSpPr>
        <p:spPr bwMode="auto">
          <a:xfrm>
            <a:off x="2027238" y="4256088"/>
            <a:ext cx="3200400" cy="1439862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77925" name="Freeform 101"/>
          <p:cNvSpPr>
            <a:spLocks/>
          </p:cNvSpPr>
          <p:nvPr/>
        </p:nvSpPr>
        <p:spPr bwMode="auto">
          <a:xfrm>
            <a:off x="2036763" y="4248150"/>
            <a:ext cx="3190875" cy="1152525"/>
          </a:xfrm>
          <a:custGeom>
            <a:avLst/>
            <a:gdLst>
              <a:gd name="T0" fmla="*/ 4 w 2010"/>
              <a:gd name="T1" fmla="*/ 242 h 726"/>
              <a:gd name="T2" fmla="*/ 228 w 2010"/>
              <a:gd name="T3" fmla="*/ 18 h 726"/>
              <a:gd name="T4" fmla="*/ 1926 w 2010"/>
              <a:gd name="T5" fmla="*/ 30 h 726"/>
              <a:gd name="T6" fmla="*/ 1986 w 2010"/>
              <a:gd name="T7" fmla="*/ 372 h 726"/>
              <a:gd name="T8" fmla="*/ 544 w 2010"/>
              <a:gd name="T9" fmla="*/ 684 h 726"/>
              <a:gd name="T10" fmla="*/ 16 w 2010"/>
              <a:gd name="T11" fmla="*/ 642 h 726"/>
              <a:gd name="T12" fmla="*/ 4 w 2010"/>
              <a:gd name="T13" fmla="*/ 242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726">
                <a:moveTo>
                  <a:pt x="4" y="242"/>
                </a:moveTo>
                <a:cubicBezTo>
                  <a:pt x="0" y="36"/>
                  <a:pt x="32" y="18"/>
                  <a:pt x="228" y="18"/>
                </a:cubicBezTo>
                <a:cubicBezTo>
                  <a:pt x="424" y="18"/>
                  <a:pt x="1836" y="0"/>
                  <a:pt x="1926" y="30"/>
                </a:cubicBezTo>
                <a:cubicBezTo>
                  <a:pt x="1980" y="72"/>
                  <a:pt x="2010" y="48"/>
                  <a:pt x="1986" y="372"/>
                </a:cubicBezTo>
                <a:cubicBezTo>
                  <a:pt x="1986" y="567"/>
                  <a:pt x="739" y="684"/>
                  <a:pt x="544" y="684"/>
                </a:cubicBezTo>
                <a:cubicBezTo>
                  <a:pt x="348" y="684"/>
                  <a:pt x="424" y="726"/>
                  <a:pt x="16" y="642"/>
                </a:cubicBezTo>
                <a:cubicBezTo>
                  <a:pt x="16" y="642"/>
                  <a:pt x="4" y="438"/>
                  <a:pt x="4" y="242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77984" name="Group 160"/>
          <p:cNvGrpSpPr>
            <a:grpSpLocks/>
          </p:cNvGrpSpPr>
          <p:nvPr/>
        </p:nvGrpSpPr>
        <p:grpSpPr bwMode="auto">
          <a:xfrm>
            <a:off x="1922463" y="2400300"/>
            <a:ext cx="1447800" cy="1447800"/>
            <a:chOff x="1440" y="1692"/>
            <a:chExt cx="912" cy="912"/>
          </a:xfrm>
        </p:grpSpPr>
        <p:sp>
          <p:nvSpPr>
            <p:cNvPr id="77833" name="Oval 9"/>
            <p:cNvSpPr>
              <a:spLocks noChangeArrowheads="1"/>
            </p:cNvSpPr>
            <p:nvPr/>
          </p:nvSpPr>
          <p:spPr bwMode="auto">
            <a:xfrm>
              <a:off x="1440" y="1692"/>
              <a:ext cx="912" cy="91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7837" name="Oval 13"/>
            <p:cNvSpPr>
              <a:spLocks noChangeArrowheads="1"/>
            </p:cNvSpPr>
            <p:nvPr/>
          </p:nvSpPr>
          <p:spPr bwMode="auto">
            <a:xfrm>
              <a:off x="1463" y="1715"/>
              <a:ext cx="866" cy="86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7845" name="Oval 21"/>
            <p:cNvSpPr>
              <a:spLocks noChangeArrowheads="1"/>
            </p:cNvSpPr>
            <p:nvPr/>
          </p:nvSpPr>
          <p:spPr bwMode="auto">
            <a:xfrm flipH="1">
              <a:off x="1588" y="1728"/>
              <a:ext cx="619" cy="41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 b="1">
                <a:solidFill>
                  <a:schemeClr val="bg1"/>
                </a:solidFill>
              </a:endParaRPr>
            </a:p>
          </p:txBody>
        </p:sp>
        <p:sp>
          <p:nvSpPr>
            <p:cNvPr id="77929" name="AutoShape 105"/>
            <p:cNvSpPr>
              <a:spLocks noChangeArrowheads="1"/>
            </p:cNvSpPr>
            <p:nvPr/>
          </p:nvSpPr>
          <p:spPr bwMode="gray">
            <a:xfrm>
              <a:off x="1698" y="2004"/>
              <a:ext cx="391" cy="36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r>
                <a:rPr kumimoji="1" lang="en-AU" altLang="ko-KR" sz="2800" b="1" dirty="0" smtClean="0">
                  <a:solidFill>
                    <a:schemeClr val="bg1"/>
                  </a:solidFill>
                  <a:ea typeface="굴림" charset="-127"/>
                </a:rPr>
                <a:t>Form 1</a:t>
              </a:r>
              <a:r>
                <a:rPr kumimoji="1" lang="uk-UA" altLang="ko-KR" sz="2800" b="1" dirty="0" smtClean="0">
                  <a:solidFill>
                    <a:schemeClr val="bg1"/>
                  </a:solidFill>
                  <a:ea typeface="굴림" charset="-127"/>
                </a:rPr>
                <a:t>1</a:t>
              </a:r>
              <a:endParaRPr kumimoji="1" lang="en-US" altLang="ko-KR" sz="2800" b="1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77985" name="Group 161"/>
          <p:cNvGrpSpPr>
            <a:grpSpLocks/>
          </p:cNvGrpSpPr>
          <p:nvPr/>
        </p:nvGrpSpPr>
        <p:grpSpPr bwMode="auto">
          <a:xfrm>
            <a:off x="3540125" y="2436813"/>
            <a:ext cx="1374775" cy="1374775"/>
            <a:chOff x="2459" y="1715"/>
            <a:chExt cx="866" cy="866"/>
          </a:xfrm>
        </p:grpSpPr>
        <p:sp>
          <p:nvSpPr>
            <p:cNvPr id="77962" name="Oval 138"/>
            <p:cNvSpPr>
              <a:spLocks noChangeArrowheads="1"/>
            </p:cNvSpPr>
            <p:nvPr/>
          </p:nvSpPr>
          <p:spPr bwMode="auto">
            <a:xfrm>
              <a:off x="2459" y="1715"/>
              <a:ext cx="866" cy="8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7963" name="Oval 139"/>
            <p:cNvSpPr>
              <a:spLocks noChangeArrowheads="1"/>
            </p:cNvSpPr>
            <p:nvPr/>
          </p:nvSpPr>
          <p:spPr bwMode="auto">
            <a:xfrm flipH="1">
              <a:off x="2584" y="1728"/>
              <a:ext cx="619" cy="41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 b="1">
                <a:solidFill>
                  <a:schemeClr val="bg1"/>
                </a:solidFill>
              </a:endParaRPr>
            </a:p>
          </p:txBody>
        </p:sp>
        <p:sp>
          <p:nvSpPr>
            <p:cNvPr id="77933" name="AutoShape 109"/>
            <p:cNvSpPr>
              <a:spLocks noChangeArrowheads="1"/>
            </p:cNvSpPr>
            <p:nvPr/>
          </p:nvSpPr>
          <p:spPr bwMode="gray">
            <a:xfrm>
              <a:off x="2694" y="2004"/>
              <a:ext cx="391" cy="36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r>
                <a:rPr kumimoji="1" lang="en-AU" altLang="ko-KR" sz="2800" b="1" dirty="0" smtClean="0">
                  <a:solidFill>
                    <a:schemeClr val="bg1"/>
                  </a:solidFill>
                </a:rPr>
                <a:t>Form 16</a:t>
              </a:r>
              <a:endParaRPr kumimoji="1" lang="en-US" altLang="ko-KR" sz="2800" b="1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sp>
        <p:nvSpPr>
          <p:cNvPr id="77934" name="AutoShape 110"/>
          <p:cNvSpPr>
            <a:spLocks noChangeArrowheads="1"/>
          </p:cNvSpPr>
          <p:nvPr/>
        </p:nvSpPr>
        <p:spPr bwMode="gray">
          <a:xfrm>
            <a:off x="5522913" y="2895600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AU" altLang="ko-KR" sz="2800" b="1" dirty="0" smtClean="0">
                <a:solidFill>
                  <a:schemeClr val="bg1"/>
                </a:solidFill>
              </a:rPr>
              <a:t>NURD</a:t>
            </a:r>
            <a:endParaRPr kumimoji="1" lang="en-US" altLang="ko-KR" sz="2800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7142163" y="2895600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AU" altLang="ko-KR" sz="2800" b="1" dirty="0" smtClean="0">
                <a:solidFill>
                  <a:schemeClr val="bg1"/>
                </a:solidFill>
              </a:rPr>
              <a:t>QCAT</a:t>
            </a:r>
            <a:endParaRPr kumimoji="1" lang="en-US" altLang="ko-KR" sz="2800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37" name="Text Box 113"/>
          <p:cNvSpPr txBox="1">
            <a:spLocks noChangeArrowheads="1"/>
          </p:cNvSpPr>
          <p:nvPr/>
        </p:nvSpPr>
        <p:spPr bwMode="auto">
          <a:xfrm rot="16200000">
            <a:off x="2836088" y="903276"/>
            <a:ext cx="55399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200" b="1" dirty="0" smtClean="0">
                <a:ea typeface="굴림" charset="-127"/>
              </a:rPr>
              <a:t>Notice to remedy breach</a:t>
            </a:r>
            <a:endParaRPr lang="en-US" altLang="ko-KR" sz="1200" b="1" dirty="0">
              <a:ea typeface="굴림" charset="-127"/>
            </a:endParaRPr>
          </a:p>
        </p:txBody>
      </p:sp>
      <p:sp>
        <p:nvSpPr>
          <p:cNvPr id="77938" name="Text Box 114"/>
          <p:cNvSpPr txBox="1">
            <a:spLocks noChangeArrowheads="1"/>
          </p:cNvSpPr>
          <p:nvPr/>
        </p:nvSpPr>
        <p:spPr bwMode="auto">
          <a:xfrm rot="16200000">
            <a:off x="4273230" y="893870"/>
            <a:ext cx="73866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200" b="1" dirty="0" smtClean="0">
                <a:ea typeface="굴림" charset="-127"/>
              </a:rPr>
              <a:t>Dispute resolution request</a:t>
            </a:r>
            <a:endParaRPr lang="en-US" altLang="ko-KR" sz="1200" b="1" dirty="0">
              <a:ea typeface="굴림" charset="-127"/>
            </a:endParaRPr>
          </a:p>
        </p:txBody>
      </p:sp>
      <p:sp>
        <p:nvSpPr>
          <p:cNvPr id="77939" name="Text Box 115"/>
          <p:cNvSpPr txBox="1">
            <a:spLocks noChangeArrowheads="1"/>
          </p:cNvSpPr>
          <p:nvPr/>
        </p:nvSpPr>
        <p:spPr bwMode="auto">
          <a:xfrm rot="16200000">
            <a:off x="5753655" y="893870"/>
            <a:ext cx="73866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200" b="1" dirty="0" smtClean="0">
                <a:ea typeface="굴림" charset="-127"/>
              </a:rPr>
              <a:t>Notice of unresolved disputes</a:t>
            </a:r>
            <a:endParaRPr lang="en-US" altLang="ko-KR" sz="1200" b="1" dirty="0">
              <a:ea typeface="굴림" charset="-127"/>
            </a:endParaRPr>
          </a:p>
        </p:txBody>
      </p:sp>
      <p:sp>
        <p:nvSpPr>
          <p:cNvPr id="77943" name="Text Box 119"/>
          <p:cNvSpPr txBox="1">
            <a:spLocks noChangeArrowheads="1"/>
          </p:cNvSpPr>
          <p:nvPr/>
        </p:nvSpPr>
        <p:spPr bwMode="auto">
          <a:xfrm rot="16200000">
            <a:off x="6108284" y="3824288"/>
            <a:ext cx="67710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600" b="1" dirty="0" smtClean="0">
                <a:ea typeface="굴림" charset="-127"/>
              </a:rPr>
              <a:t>Non-urgent application</a:t>
            </a:r>
            <a:endParaRPr lang="en-US" altLang="ko-KR" sz="1600" b="1" dirty="0">
              <a:ea typeface="굴림" charset="-127"/>
            </a:endParaRPr>
          </a:p>
        </p:txBody>
      </p:sp>
      <p:sp>
        <p:nvSpPr>
          <p:cNvPr id="77944" name="Text Box 120"/>
          <p:cNvSpPr txBox="1">
            <a:spLocks noChangeArrowheads="1"/>
          </p:cNvSpPr>
          <p:nvPr/>
        </p:nvSpPr>
        <p:spPr bwMode="auto">
          <a:xfrm>
            <a:off x="2151063" y="4381500"/>
            <a:ext cx="28956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72941"/>
                        <a:invGamma/>
                        <a:alpha val="39999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ko-KR" sz="1800" b="1" dirty="0" smtClean="0">
                <a:solidFill>
                  <a:schemeClr val="hlink"/>
                </a:solidFill>
                <a:latin typeface="Verdana" pitchFamily="34" charset="0"/>
                <a:ea typeface="굴림" charset="-127"/>
              </a:rPr>
              <a:t>Parties represent themselves</a:t>
            </a:r>
            <a:endParaRPr lang="en-US" altLang="ko-KR" sz="1800" b="1" dirty="0">
              <a:solidFill>
                <a:schemeClr val="hlink"/>
              </a:solidFill>
              <a:latin typeface="Verdana" pitchFamily="34" charset="0"/>
              <a:ea typeface="굴림" charset="-127"/>
            </a:endParaRPr>
          </a:p>
          <a:p>
            <a:pPr eaLnBrk="0" hangingPunct="0"/>
            <a:endParaRPr lang="en-US" altLang="ko-KR" sz="1400" b="1" dirty="0">
              <a:solidFill>
                <a:schemeClr val="bg1"/>
              </a:solidFill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solidFill>
                  <a:schemeClr val="bg1"/>
                </a:solidFill>
                <a:latin typeface="Verdana" pitchFamily="34" charset="0"/>
                <a:ea typeface="굴림" charset="-127"/>
              </a:rPr>
              <a:t>Agents automatic right to represent</a:t>
            </a:r>
            <a:endParaRPr lang="en-US" altLang="ko-KR" sz="1400" b="1" dirty="0">
              <a:solidFill>
                <a:schemeClr val="bg1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2438400" y="185738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sz="4200" dirty="0" smtClean="0">
                <a:solidFill>
                  <a:schemeClr val="bg1"/>
                </a:solidFill>
                <a:ea typeface="굴림" charset="-127"/>
              </a:rPr>
              <a:t>Dispute Resolution</a:t>
            </a:r>
            <a:endParaRPr lang="en-AU" sz="4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12776"/>
            <a:ext cx="7772400" cy="4724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pitchFamily="34" charset="0"/>
                <a:cs typeface="Arial" pitchFamily="34" charset="0"/>
              </a:rPr>
              <a:t>Conciliation is voluntary	</a:t>
            </a:r>
          </a:p>
          <a:p>
            <a:pPr eaLnBrk="1" hangingPunct="1"/>
            <a:r>
              <a:rPr lang="en-US" sz="4000" dirty="0" smtClean="0">
                <a:latin typeface="Arial" pitchFamily="34" charset="0"/>
                <a:cs typeface="Arial" pitchFamily="34" charset="0"/>
              </a:rPr>
              <a:t>Conciliators are impartial in regard to the matter and the parties</a:t>
            </a:r>
          </a:p>
          <a:p>
            <a:pPr eaLnBrk="1" hangingPunct="1"/>
            <a:r>
              <a:rPr lang="en-US" sz="4000" dirty="0" smtClean="0">
                <a:latin typeface="Arial" pitchFamily="34" charset="0"/>
                <a:cs typeface="Arial" pitchFamily="34" charset="0"/>
              </a:rPr>
              <a:t>Conciliators are partisan in favor of the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Act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4000" dirty="0" smtClean="0"/>
          </a:p>
        </p:txBody>
      </p:sp>
      <p:sp>
        <p:nvSpPr>
          <p:cNvPr id="4" name="AutoShape 164"/>
          <p:cNvSpPr>
            <a:spLocks noChangeArrowheads="1"/>
          </p:cNvSpPr>
          <p:nvPr/>
        </p:nvSpPr>
        <p:spPr bwMode="gray">
          <a:xfrm>
            <a:off x="2438400" y="185738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sz="4200" dirty="0" smtClean="0">
                <a:solidFill>
                  <a:schemeClr val="bg1"/>
                </a:solidFill>
                <a:ea typeface="굴림" charset="-127"/>
              </a:rPr>
              <a:t>Conciliation – s406</a:t>
            </a:r>
            <a:endParaRPr lang="en-AU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40768"/>
            <a:ext cx="7772400" cy="5060032"/>
          </a:xfrm>
        </p:spPr>
        <p:txBody>
          <a:bodyPr/>
          <a:lstStyle/>
          <a:p>
            <a:pPr marL="136525" indent="0">
              <a:lnSpc>
                <a:spcPct val="90000"/>
              </a:lnSpc>
              <a:buClr>
                <a:srgbClr val="000000"/>
              </a:buClr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411 </a:t>
            </a:r>
          </a:p>
          <a:p>
            <a:pPr marL="708025" indent="-571500">
              <a:lnSpc>
                <a:spcPct val="90000"/>
              </a:lnSpc>
              <a:buClr>
                <a:srgbClr val="000000"/>
              </a:buClr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Conciliators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are bound to secrecy and can only disclose information in certain circumstances </a:t>
            </a:r>
          </a:p>
          <a:p>
            <a:pPr marL="136525" indent="0">
              <a:lnSpc>
                <a:spcPct val="90000"/>
              </a:lnSpc>
              <a:buClr>
                <a:srgbClr val="000000"/>
              </a:buCl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s413</a:t>
            </a:r>
          </a:p>
          <a:p>
            <a:pPr marL="708025" indent="-571500">
              <a:lnSpc>
                <a:spcPct val="90000"/>
              </a:lnSpc>
              <a:buClr>
                <a:srgbClr val="000000"/>
              </a:buClr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Evidence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of anything said or admissions made is inadmissible at a hearing relating to the matter in the tribunal or any other court 			</a:t>
            </a:r>
          </a:p>
        </p:txBody>
      </p:sp>
      <p:sp>
        <p:nvSpPr>
          <p:cNvPr id="4" name="AutoShape 164"/>
          <p:cNvSpPr>
            <a:spLocks noChangeArrowheads="1"/>
          </p:cNvSpPr>
          <p:nvPr/>
        </p:nvSpPr>
        <p:spPr bwMode="gray">
          <a:xfrm>
            <a:off x="2438400" y="185738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sz="4200" dirty="0" smtClean="0">
                <a:solidFill>
                  <a:schemeClr val="bg1"/>
                </a:solidFill>
                <a:ea typeface="굴림" charset="-127"/>
              </a:rPr>
              <a:t>Conciliation – cont.</a:t>
            </a:r>
            <a:endParaRPr lang="en-AU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40768"/>
            <a:ext cx="7772400" cy="5136232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The process may include:</a:t>
            </a:r>
          </a:p>
          <a:p>
            <a:pPr marL="708660" indent="-5715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telephone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conferencing</a:t>
            </a:r>
          </a:p>
          <a:p>
            <a:pPr marL="708660" indent="-5715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joint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meetings with both parties</a:t>
            </a:r>
          </a:p>
          <a:p>
            <a:pPr marL="708660" indent="-5715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private meetings</a:t>
            </a:r>
          </a:p>
          <a:p>
            <a:pPr marL="708660" indent="-5715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other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means described in the Regulations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4000" dirty="0"/>
          </a:p>
        </p:txBody>
      </p:sp>
      <p:sp>
        <p:nvSpPr>
          <p:cNvPr id="4" name="AutoShape 164"/>
          <p:cNvSpPr>
            <a:spLocks noChangeArrowheads="1"/>
          </p:cNvSpPr>
          <p:nvPr/>
        </p:nvSpPr>
        <p:spPr bwMode="gray">
          <a:xfrm>
            <a:off x="2438400" y="185738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sz="4200" dirty="0" smtClean="0">
                <a:solidFill>
                  <a:schemeClr val="bg1"/>
                </a:solidFill>
                <a:ea typeface="굴림" charset="-127"/>
              </a:rPr>
              <a:t>Conciliation – cont.</a:t>
            </a:r>
            <a:endParaRPr lang="en-AU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41" y="1124744"/>
            <a:ext cx="4006165" cy="5504656"/>
          </a:xfrm>
        </p:spPr>
      </p:pic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122238"/>
            <a:ext cx="8064896" cy="715962"/>
          </a:xfrm>
          <a:effectLst>
            <a:outerShdw dist="1796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How we used to be …..</a:t>
            </a:r>
            <a:endParaRPr lang="ru-RU" sz="3600" dirty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Functions of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Conciliators – s401</a:t>
            </a:r>
            <a:r>
              <a:rPr lang="en-US" sz="4500" dirty="0" smtClean="0"/>
              <a:t/>
            </a:r>
            <a:br>
              <a:rPr lang="en-US" sz="4500" dirty="0" smtClean="0"/>
            </a:br>
            <a:endParaRPr lang="en-US" sz="3600" dirty="0" smtClean="0"/>
          </a:p>
        </p:txBody>
      </p:sp>
      <p:sp>
        <p:nvSpPr>
          <p:cNvPr id="97792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7772400" cy="4724400"/>
          </a:xfrm>
        </p:spPr>
        <p:txBody>
          <a:bodyPr>
            <a:normAutofit/>
          </a:bodyPr>
          <a:lstStyle/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help, encourage and facilitate the parties to negotiate a settlement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to promote open exchange of relevant information between parties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to provide information about the Act and its operation regarding the dispute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to help in any other way appropriate</a:t>
            </a:r>
          </a:p>
        </p:txBody>
      </p:sp>
      <p:sp>
        <p:nvSpPr>
          <p:cNvPr id="4" name="AutoShape 164"/>
          <p:cNvSpPr>
            <a:spLocks noChangeArrowheads="1"/>
          </p:cNvSpPr>
          <p:nvPr/>
        </p:nvSpPr>
        <p:spPr bwMode="gray">
          <a:xfrm>
            <a:off x="2438400" y="185738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sz="4200" dirty="0" smtClean="0">
                <a:solidFill>
                  <a:schemeClr val="bg1"/>
                </a:solidFill>
                <a:ea typeface="굴림" charset="-127"/>
              </a:rPr>
              <a:t>Conciliation – cont.</a:t>
            </a:r>
            <a:endParaRPr lang="en-AU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1268760"/>
            <a:ext cx="7315200" cy="7159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pitchFamily="34" charset="0"/>
                <a:cs typeface="Arial" pitchFamily="34" charset="0"/>
              </a:rPr>
              <a:t>Conciliation Agreements  s408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98884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Agreements must be signed by both parties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Parties are bound by the agreement which becomes an  addendum to the tenancy agreement and parties are in breach if they fail to abide by the agreement</a:t>
            </a:r>
          </a:p>
        </p:txBody>
      </p:sp>
      <p:sp>
        <p:nvSpPr>
          <p:cNvPr id="4" name="AutoShape 164"/>
          <p:cNvSpPr>
            <a:spLocks noChangeArrowheads="1"/>
          </p:cNvSpPr>
          <p:nvPr/>
        </p:nvSpPr>
        <p:spPr bwMode="gray">
          <a:xfrm>
            <a:off x="2438400" y="185738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sz="4200" dirty="0" smtClean="0">
                <a:solidFill>
                  <a:schemeClr val="bg1"/>
                </a:solidFill>
                <a:ea typeface="굴림" charset="-127"/>
              </a:rPr>
              <a:t>Conciliation – cont.</a:t>
            </a:r>
            <a:endParaRPr lang="en-AU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484784"/>
            <a:ext cx="7315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If a conciliation agreement is breached the aggrieved can make a direct non-urgent application to the tribunal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If conciliation fails the RTA must issue a Notice of Unresolved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Dispute (NURD)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4000" dirty="0" smtClean="0"/>
          </a:p>
          <a:p>
            <a:pPr eaLnBrk="1" hangingPunct="1">
              <a:lnSpc>
                <a:spcPct val="90000"/>
              </a:lnSpc>
            </a:pPr>
            <a:endParaRPr lang="en-AU" sz="4000" dirty="0" smtClean="0"/>
          </a:p>
        </p:txBody>
      </p:sp>
      <p:sp>
        <p:nvSpPr>
          <p:cNvPr id="4" name="AutoShape 164"/>
          <p:cNvSpPr>
            <a:spLocks noChangeArrowheads="1"/>
          </p:cNvSpPr>
          <p:nvPr/>
        </p:nvSpPr>
        <p:spPr bwMode="gray">
          <a:xfrm>
            <a:off x="2438400" y="185738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sz="4200" dirty="0" smtClean="0">
                <a:solidFill>
                  <a:schemeClr val="bg1"/>
                </a:solidFill>
                <a:ea typeface="굴림" charset="-127"/>
              </a:rPr>
              <a:t>Conciliation – cont.</a:t>
            </a:r>
            <a:endParaRPr lang="en-AU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340768"/>
            <a:ext cx="7315200" cy="4824536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Time limits are important where there has been a breach of an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agreement</a:t>
            </a:r>
          </a:p>
          <a:p>
            <a:pPr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ither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the tenant or lessor must apply to the tribunal (make a dispute resolution request) within 6 months of becoming aware of the breach.</a:t>
            </a:r>
          </a:p>
          <a:p>
            <a:pPr eaLnBrk="1" hangingPunct="1"/>
            <a:endParaRPr lang="en-US" sz="3900" dirty="0" smtClean="0"/>
          </a:p>
        </p:txBody>
      </p:sp>
      <p:sp>
        <p:nvSpPr>
          <p:cNvPr id="4" name="AutoShape 164"/>
          <p:cNvSpPr>
            <a:spLocks noChangeArrowheads="1"/>
          </p:cNvSpPr>
          <p:nvPr/>
        </p:nvSpPr>
        <p:spPr bwMode="gray">
          <a:xfrm>
            <a:off x="2438400" y="185738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sz="4200" dirty="0" smtClean="0">
                <a:solidFill>
                  <a:schemeClr val="bg1"/>
                </a:solidFill>
                <a:ea typeface="굴림" charset="-127"/>
              </a:rPr>
              <a:t>Time limits – s418</a:t>
            </a:r>
            <a:endParaRPr lang="en-AU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315200" cy="4191000"/>
          </a:xfrm>
        </p:spPr>
        <p:txBody>
          <a:bodyPr/>
          <a:lstStyle/>
          <a:p>
            <a:r>
              <a:rPr lang="en-AU" dirty="0" smtClean="0"/>
              <a:t>Urgent applications allow both parties to apply directly to QCAT</a:t>
            </a:r>
          </a:p>
          <a:p>
            <a:r>
              <a:rPr lang="en-AU" dirty="0" smtClean="0"/>
              <a:t>No requirement to go through RTA</a:t>
            </a:r>
          </a:p>
          <a:p>
            <a:r>
              <a:rPr lang="en-AU" dirty="0" smtClean="0"/>
              <a:t>Generally matters relating to ending tenancies, emergency repairs &amp; databases</a:t>
            </a:r>
            <a:endParaRPr lang="en-AU" dirty="0"/>
          </a:p>
        </p:txBody>
      </p:sp>
      <p:sp>
        <p:nvSpPr>
          <p:cNvPr id="4" name="AutoShape 164"/>
          <p:cNvSpPr>
            <a:spLocks noChangeArrowheads="1"/>
          </p:cNvSpPr>
          <p:nvPr/>
        </p:nvSpPr>
        <p:spPr bwMode="gray">
          <a:xfrm>
            <a:off x="2438400" y="185738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sz="4200" dirty="0" smtClean="0">
                <a:solidFill>
                  <a:schemeClr val="bg1"/>
                </a:solidFill>
                <a:ea typeface="굴림" charset="-127"/>
              </a:rPr>
              <a:t>Dispute Resolution</a:t>
            </a:r>
            <a:endParaRPr lang="en-AU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76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4191000" cy="4191000"/>
          </a:xfrm>
        </p:spPr>
      </p:pic>
      <p:sp>
        <p:nvSpPr>
          <p:cNvPr id="3" name="AutoShape 67"/>
          <p:cNvSpPr>
            <a:spLocks noChangeArrowheads="1"/>
          </p:cNvSpPr>
          <p:nvPr/>
        </p:nvSpPr>
        <p:spPr bwMode="gray">
          <a:xfrm>
            <a:off x="2573338" y="195263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sz="4200" dirty="0" smtClean="0">
                <a:solidFill>
                  <a:schemeClr val="bg1"/>
                </a:solidFill>
                <a:ea typeface="굴림" charset="-127"/>
              </a:rPr>
              <a:t>Referral pathways</a:t>
            </a:r>
            <a:endParaRPr lang="en-AU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AU" sz="4000" dirty="0" smtClean="0">
                <a:solidFill>
                  <a:srgbClr val="4D4D4D"/>
                </a:solidFill>
              </a:rPr>
              <a:t>For further advice for tenants</a:t>
            </a:r>
            <a:endParaRPr lang="en-AU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AU" altLang="ko-KR" dirty="0" smtClean="0">
                <a:solidFill>
                  <a:srgbClr val="4D4D4D"/>
                </a:solidFill>
                <a:latin typeface="Arial" pitchFamily="34" charset="0"/>
                <a:ea typeface="굴림" charset="-127"/>
                <a:cs typeface="Arial" pitchFamily="34" charset="0"/>
              </a:rPr>
              <a:t>TUQ </a:t>
            </a:r>
            <a:r>
              <a:rPr lang="en-A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State-wide phone advice</a:t>
            </a:r>
          </a:p>
          <a:p>
            <a:pPr marL="0" indent="0">
              <a:lnSpc>
                <a:spcPct val="80000"/>
              </a:lnSpc>
              <a:buNone/>
            </a:pPr>
            <a:endParaRPr lang="en-AU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AU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en-A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1300 744 263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AU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en-A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3257 1108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A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9am-4pm Mon to Fri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A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7pm Tues &amp; Wed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A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A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Or local TAASQ </a:t>
            </a:r>
            <a:endParaRPr lang="en-A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ants' Union of Qld - Google Chro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22" y="1412776"/>
            <a:ext cx="6816248" cy="37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3701752" cy="3240360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AU" sz="4000" dirty="0" smtClean="0">
                <a:solidFill>
                  <a:srgbClr val="4D4D4D"/>
                </a:solidFill>
              </a:rPr>
              <a:t>For back-up advice</a:t>
            </a:r>
            <a:endParaRPr lang="en-AU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ko-KR" dirty="0" smtClean="0">
                <a:solidFill>
                  <a:srgbClr val="4D4D4D"/>
                </a:solidFill>
                <a:latin typeface="Arial" pitchFamily="34" charset="0"/>
                <a:ea typeface="굴림" charset="-127"/>
                <a:cs typeface="Arial" pitchFamily="34" charset="0"/>
              </a:rPr>
              <a:t>Tenants’ Union Queensland</a:t>
            </a:r>
            <a:endParaRPr lang="en-US" altLang="ko-KR" dirty="0">
              <a:solidFill>
                <a:srgbClr val="4D4D4D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dirty="0" smtClean="0">
              <a:solidFill>
                <a:srgbClr val="4D4D4D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dirty="0" smtClean="0">
                <a:solidFill>
                  <a:srgbClr val="4D4D4D"/>
                </a:solidFill>
                <a:latin typeface="Arial" pitchFamily="34" charset="0"/>
                <a:ea typeface="굴림" charset="-127"/>
                <a:cs typeface="Arial" pitchFamily="34" charset="0"/>
              </a:rPr>
              <a:t>Help Desk for workers</a:t>
            </a:r>
            <a:endParaRPr lang="en-US" altLang="ko-KR" dirty="0">
              <a:solidFill>
                <a:srgbClr val="4D4D4D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AU" dirty="0">
              <a:solidFill>
                <a:srgbClr val="4D4D4D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AU" dirty="0" err="1" smtClean="0">
                <a:solidFill>
                  <a:srgbClr val="4D4D4D"/>
                </a:solidFill>
                <a:latin typeface="Arial" pitchFamily="34" charset="0"/>
                <a:ea typeface="굴림" charset="-127"/>
                <a:cs typeface="Arial" pitchFamily="34" charset="0"/>
              </a:rPr>
              <a:t>Ph</a:t>
            </a:r>
            <a:r>
              <a:rPr lang="en-AU" dirty="0" smtClean="0">
                <a:solidFill>
                  <a:srgbClr val="4D4D4D"/>
                </a:solidFill>
                <a:latin typeface="Arial" pitchFamily="34" charset="0"/>
                <a:ea typeface="굴림" charset="-127"/>
                <a:cs typeface="Arial" pitchFamily="34" charset="0"/>
              </a:rPr>
              <a:t>: 3257 1047</a:t>
            </a:r>
            <a:endParaRPr lang="en-A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A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AU" sz="4000" dirty="0" smtClean="0">
                <a:solidFill>
                  <a:srgbClr val="4D4D4D"/>
                </a:solidFill>
              </a:rPr>
              <a:t>For further information</a:t>
            </a:r>
            <a:endParaRPr lang="en-AU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ko-KR" sz="2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Peter Mott</a:t>
            </a:r>
            <a:endParaRPr lang="en-US" altLang="ko-KR" sz="28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2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Training and Advice Worker</a:t>
            </a:r>
            <a:endParaRPr lang="en-US" altLang="ko-KR" sz="28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AU" altLang="ko-KR" sz="2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  <a:hlinkClick r:id="rId4"/>
              </a:rPr>
              <a:t>training@tuq.org.au</a:t>
            </a:r>
            <a:endParaRPr lang="en-AU" altLang="ko-KR" sz="2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AU" sz="28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AU" sz="2800" dirty="0" err="1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Ph</a:t>
            </a:r>
            <a:r>
              <a:rPr lang="en-AU" sz="2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: 3257 1411</a:t>
            </a:r>
            <a:endParaRPr lang="en-AU" sz="28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</a:pPr>
            <a:endParaRPr lang="en-AU" sz="18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9936"/>
            <a:ext cx="1872208" cy="7905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53" y="1628775"/>
            <a:ext cx="2959893" cy="4191000"/>
          </a:xfrm>
        </p:spPr>
      </p:pic>
    </p:spTree>
    <p:extLst>
      <p:ext uri="{BB962C8B-B14F-4D97-AF65-F5344CB8AC3E}">
        <p14:creationId xmlns:p14="http://schemas.microsoft.com/office/powerpoint/2010/main" val="37970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9936"/>
            <a:ext cx="1872208" cy="790575"/>
          </a:xfrm>
          <a:prstGeom prst="rect">
            <a:avLst/>
          </a:prstGeom>
        </p:spPr>
      </p:pic>
      <p:pic>
        <p:nvPicPr>
          <p:cNvPr id="5" name="Content Placeholder 4" descr="Tenants' Union of Qld - Google Chrome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7113860" cy="5040560"/>
          </a:xfrm>
        </p:spPr>
      </p:pic>
    </p:spTree>
    <p:extLst>
      <p:ext uri="{BB962C8B-B14F-4D97-AF65-F5344CB8AC3E}">
        <p14:creationId xmlns:p14="http://schemas.microsoft.com/office/powerpoint/2010/main" val="19764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122238"/>
            <a:ext cx="8064896" cy="715962"/>
          </a:xfrm>
          <a:effectLst>
            <a:outerShdw dist="1796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Tenant Advice &amp; Advocacy Services (TAASQ)</a:t>
            </a:r>
            <a:endParaRPr lang="ru-RU" sz="3600" dirty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315200" cy="4191000"/>
          </a:xfrm>
        </p:spPr>
        <p:txBody>
          <a:bodyPr/>
          <a:lstStyle/>
          <a:p>
            <a:pPr marL="547688" indent="-411163">
              <a:buClr>
                <a:srgbClr val="000000"/>
              </a:buClr>
              <a:buFont typeface="Wingdings 2" pitchFamily="18" charset="2"/>
              <a:buNone/>
            </a:pPr>
            <a:r>
              <a:rPr lang="en-US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Empowers tenants with:</a:t>
            </a:r>
          </a:p>
          <a:p>
            <a:pPr marL="547688" indent="-411163">
              <a:buClr>
                <a:srgbClr val="000000"/>
              </a:buClr>
              <a:buFont typeface="Wingdings 2" pitchFamily="18" charset="2"/>
              <a:buNone/>
            </a:pPr>
            <a:endParaRPr lang="en-US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1362075" lvl="2" indent="-457200"/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tenancy law advice &amp; advocacy</a:t>
            </a:r>
          </a:p>
          <a:p>
            <a:pPr marL="1362075" lvl="2" indent="-457200"/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QCAT applications and hearings</a:t>
            </a:r>
          </a:p>
          <a:p>
            <a:pPr marL="1362075" lvl="2" indent="-457200"/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emergency housing referrals</a:t>
            </a:r>
          </a:p>
          <a:p>
            <a:pPr marL="1362075" lvl="2" indent="-457200"/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tenancy education for groups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4191000" cy="4191000"/>
          </a:xfrm>
        </p:spPr>
      </p:pic>
    </p:spTree>
    <p:extLst>
      <p:ext uri="{BB962C8B-B14F-4D97-AF65-F5344CB8AC3E}">
        <p14:creationId xmlns:p14="http://schemas.microsoft.com/office/powerpoint/2010/main" val="37145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2246313" y="2279650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" baseline="-25000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1992313" y="1797050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 flipH="1">
            <a:off x="2051050" y="1803400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gray">
          <a:xfrm>
            <a:off x="1930400" y="17526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uk-UA" altLang="ko-KR" sz="1800" b="1">
                <a:solidFill>
                  <a:schemeClr val="bg1"/>
                </a:solidFill>
              </a:rPr>
              <a:t>1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2578100" y="1752600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 smtClean="0">
                <a:ea typeface="굴림" charset="-127"/>
              </a:rPr>
              <a:t>COVERAGE</a:t>
            </a:r>
            <a:endParaRPr kumimoji="1" lang="en-US" altLang="ko-KR" sz="1800" b="1" dirty="0">
              <a:ea typeface="굴림" charset="-127"/>
            </a:endParaRP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2549525" y="2579688"/>
            <a:ext cx="4876800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 smtClean="0">
                <a:ea typeface="굴림" charset="-127"/>
              </a:rPr>
              <a:t>COMMON TENANCY ISSUES</a:t>
            </a:r>
            <a:endParaRPr kumimoji="1" lang="en-US" altLang="ko-KR" sz="1800" b="1" dirty="0">
              <a:ea typeface="굴림" charset="-127"/>
            </a:endParaRP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2549525" y="3406775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 smtClean="0">
                <a:ea typeface="굴림" charset="-127"/>
              </a:rPr>
              <a:t>DISPUTE RESOLUTION PROCESS</a:t>
            </a:r>
            <a:endParaRPr kumimoji="1" lang="en-US" altLang="ko-KR" sz="1800" b="1" dirty="0">
              <a:ea typeface="굴림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2559050" y="4233863"/>
            <a:ext cx="485457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 smtClean="0">
                <a:ea typeface="굴림" charset="-127"/>
              </a:rPr>
              <a:t>REFERRAL PATHWAYS</a:t>
            </a:r>
            <a:endParaRPr kumimoji="1" lang="en-US" altLang="ko-KR" sz="1800" b="1" dirty="0">
              <a:ea typeface="굴림" charset="-127"/>
            </a:endParaRP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2249488" y="4764088"/>
            <a:ext cx="5370512" cy="365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" baseline="-25000"/>
          </a:p>
        </p:txBody>
      </p:sp>
      <p:sp>
        <p:nvSpPr>
          <p:cNvPr id="41016" name="Rectangle 56"/>
          <p:cNvSpPr>
            <a:spLocks noChangeArrowheads="1"/>
          </p:cNvSpPr>
          <p:nvPr/>
        </p:nvSpPr>
        <p:spPr bwMode="auto">
          <a:xfrm>
            <a:off x="2246313" y="3105150"/>
            <a:ext cx="5370512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" baseline="-25000"/>
          </a:p>
        </p:txBody>
      </p:sp>
      <p:sp>
        <p:nvSpPr>
          <p:cNvPr id="41017" name="Rectangle 57"/>
          <p:cNvSpPr>
            <a:spLocks noChangeArrowheads="1"/>
          </p:cNvSpPr>
          <p:nvPr/>
        </p:nvSpPr>
        <p:spPr bwMode="auto">
          <a:xfrm>
            <a:off x="2246313" y="3933825"/>
            <a:ext cx="5370512" cy="365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" baseline="-25000"/>
          </a:p>
        </p:txBody>
      </p:sp>
      <p:sp>
        <p:nvSpPr>
          <p:cNvPr id="41018" name="Oval 58"/>
          <p:cNvSpPr>
            <a:spLocks noChangeArrowheads="1"/>
          </p:cNvSpPr>
          <p:nvPr/>
        </p:nvSpPr>
        <p:spPr bwMode="auto">
          <a:xfrm>
            <a:off x="1992313" y="2625725"/>
            <a:ext cx="517525" cy="5175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1019" name="Oval 59"/>
          <p:cNvSpPr>
            <a:spLocks noChangeArrowheads="1"/>
          </p:cNvSpPr>
          <p:nvPr/>
        </p:nvSpPr>
        <p:spPr bwMode="auto">
          <a:xfrm flipH="1">
            <a:off x="2047875" y="2633663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41020" name="AutoShape 60"/>
          <p:cNvSpPr>
            <a:spLocks noChangeArrowheads="1"/>
          </p:cNvSpPr>
          <p:nvPr/>
        </p:nvSpPr>
        <p:spPr bwMode="gray">
          <a:xfrm>
            <a:off x="1938338" y="2593975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uk-UA" altLang="ko-KR" sz="1800" b="1">
                <a:solidFill>
                  <a:schemeClr val="bg1"/>
                </a:solidFill>
              </a:rPr>
              <a:t>2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1" name="Oval 61"/>
          <p:cNvSpPr>
            <a:spLocks noChangeArrowheads="1"/>
          </p:cNvSpPr>
          <p:nvPr/>
        </p:nvSpPr>
        <p:spPr bwMode="auto">
          <a:xfrm>
            <a:off x="1992313" y="3451225"/>
            <a:ext cx="517525" cy="5175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1022" name="Oval 62"/>
          <p:cNvSpPr>
            <a:spLocks noChangeArrowheads="1"/>
          </p:cNvSpPr>
          <p:nvPr/>
        </p:nvSpPr>
        <p:spPr bwMode="auto">
          <a:xfrm flipH="1">
            <a:off x="2047875" y="3459163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1938338" y="3419475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uk-UA" altLang="ko-KR" sz="1800" b="1">
                <a:solidFill>
                  <a:schemeClr val="bg1"/>
                </a:solidFill>
              </a:rPr>
              <a:t>3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4" name="Oval 64"/>
          <p:cNvSpPr>
            <a:spLocks noChangeArrowheads="1"/>
          </p:cNvSpPr>
          <p:nvPr/>
        </p:nvSpPr>
        <p:spPr bwMode="auto">
          <a:xfrm>
            <a:off x="1992313" y="4279900"/>
            <a:ext cx="517525" cy="517525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1025" name="Oval 65"/>
          <p:cNvSpPr>
            <a:spLocks noChangeArrowheads="1"/>
          </p:cNvSpPr>
          <p:nvPr/>
        </p:nvSpPr>
        <p:spPr bwMode="auto">
          <a:xfrm flipH="1">
            <a:off x="2047875" y="4287838"/>
            <a:ext cx="404813" cy="3032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1451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1938338" y="4248150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ru-RU" altLang="ko-KR" sz="1800" b="1">
                <a:solidFill>
                  <a:schemeClr val="bg1"/>
                </a:solidFill>
              </a:rPr>
              <a:t>4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7" name="AutoShape 67"/>
          <p:cNvSpPr>
            <a:spLocks noChangeArrowheads="1"/>
          </p:cNvSpPr>
          <p:nvPr/>
        </p:nvSpPr>
        <p:spPr bwMode="gray">
          <a:xfrm>
            <a:off x="2573338" y="195263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sz="4200" dirty="0" smtClean="0">
                <a:solidFill>
                  <a:schemeClr val="bg1"/>
                </a:solidFill>
                <a:ea typeface="굴림" charset="-127"/>
              </a:rPr>
              <a:t>Session topics</a:t>
            </a:r>
            <a:endParaRPr lang="en-AU" sz="4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2816"/>
            <a:ext cx="7315200" cy="4191000"/>
          </a:xfrm>
        </p:spPr>
        <p:txBody>
          <a:bodyPr/>
          <a:lstStyle/>
          <a:p>
            <a:r>
              <a:rPr lang="en-AU" dirty="0" smtClean="0"/>
              <a:t>Commenced on 1 July 2009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Combined the Residential Tenancies Act 1994 and the Residential Services (Accommodation) Act 2002</a:t>
            </a:r>
            <a:endParaRPr lang="en-AU" dirty="0"/>
          </a:p>
        </p:txBody>
      </p:sp>
      <p:sp>
        <p:nvSpPr>
          <p:cNvPr id="5" name="AutoShape 67"/>
          <p:cNvSpPr>
            <a:spLocks noChangeArrowheads="1"/>
          </p:cNvSpPr>
          <p:nvPr/>
        </p:nvSpPr>
        <p:spPr bwMode="gray">
          <a:xfrm>
            <a:off x="539552" y="195263"/>
            <a:ext cx="8208912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AU" dirty="0" smtClean="0">
                <a:solidFill>
                  <a:schemeClr val="bg1"/>
                </a:solidFill>
                <a:ea typeface="굴림" charset="-127"/>
              </a:rPr>
              <a:t>Residential Tenancies &amp; Rooming Accommodation Act 2008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7501CD"/>
      </a:lt2>
      <a:accent1>
        <a:srgbClr val="0239F0"/>
      </a:accent1>
      <a:accent2>
        <a:srgbClr val="F00D01"/>
      </a:accent2>
      <a:accent3>
        <a:srgbClr val="FFFFFF"/>
      </a:accent3>
      <a:accent4>
        <a:srgbClr val="404040"/>
      </a:accent4>
      <a:accent5>
        <a:srgbClr val="AAAEF6"/>
      </a:accent5>
      <a:accent6>
        <a:srgbClr val="D90B01"/>
      </a:accent6>
      <a:hlink>
        <a:srgbClr val="5AD4F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236</TotalTime>
  <Words>896</Words>
  <Application>Microsoft Office PowerPoint</Application>
  <PresentationFormat>On-screen Show (4:3)</PresentationFormat>
  <Paragraphs>198</Paragraphs>
  <Slides>39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powerpoint-template-24</vt:lpstr>
      <vt:lpstr>Queensland Tenancy Law</vt:lpstr>
      <vt:lpstr>What does home mean to you?</vt:lpstr>
      <vt:lpstr>How we used to be …..</vt:lpstr>
      <vt:lpstr>PowerPoint Presentation</vt:lpstr>
      <vt:lpstr>PowerPoint Presentation</vt:lpstr>
      <vt:lpstr>Tenant Advice &amp; Advocacy Services (TAASQ)</vt:lpstr>
      <vt:lpstr>PowerPoint Presentation</vt:lpstr>
      <vt:lpstr>PowerPoint Presentation</vt:lpstr>
      <vt:lpstr>PowerPoint Presentation</vt:lpstr>
      <vt:lpstr>Coverage</vt:lpstr>
      <vt:lpstr>Coverage</vt:lpstr>
      <vt:lpstr>Coverage</vt:lpstr>
      <vt:lpstr>PowerPoint Presentation</vt:lpstr>
      <vt:lpstr>PowerPoint Presentation</vt:lpstr>
      <vt:lpstr>PowerPoint Presentation</vt:lpstr>
      <vt:lpstr>Rooming Accommodation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 of Conciliators – s401 </vt:lpstr>
      <vt:lpstr>Conciliation Agreements  s408</vt:lpstr>
      <vt:lpstr>PowerPoint Presentation</vt:lpstr>
      <vt:lpstr>PowerPoint Presentation</vt:lpstr>
      <vt:lpstr>PowerPoint Presentation</vt:lpstr>
      <vt:lpstr>PowerPoint Presentation</vt:lpstr>
      <vt:lpstr>For further advice for tenants</vt:lpstr>
      <vt:lpstr>PowerPoint Presentation</vt:lpstr>
      <vt:lpstr>For back-up advice</vt:lpstr>
      <vt:lpstr>For further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Queensland Tenancy Law</dc:title>
  <dc:creator>Mott-Howell</dc:creator>
  <cp:lastModifiedBy>Mott-Howell</cp:lastModifiedBy>
  <cp:revision>48</cp:revision>
  <dcterms:created xsi:type="dcterms:W3CDTF">2013-08-06T11:18:44Z</dcterms:created>
  <dcterms:modified xsi:type="dcterms:W3CDTF">2013-08-07T00:02:50Z</dcterms:modified>
</cp:coreProperties>
</file>