
<file path=[Content_Types].xml><?xml version="1.0" encoding="utf-8"?>
<Types xmlns="http://schemas.openxmlformats.org/package/2006/content-types">
  <Override PartName="/ppt/embeddings/oleObject16.bin" ContentType="application/vnd.openxmlformats-officedocument.oleObject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embeddings/oleObject12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oleObject20.bin" ContentType="application/vnd.openxmlformats-officedocument.oleObject"/>
  <Override PartName="/ppt/slides/slide22.xml" ContentType="application/vnd.openxmlformats-officedocument.presentationml.slide+xml"/>
  <Override PartName="/ppt/embeddings/oleObject24.bin" ContentType="application/vnd.openxmlformats-officedocument.oleObject"/>
  <Override PartName="/docProps/app.xml" ContentType="application/vnd.openxmlformats-officedocument.extended-properties+xml"/>
  <Override PartName="/ppt/embeddings/oleObject9.bin" ContentType="application/vnd.openxmlformats-officedocument.oleObject"/>
  <Override PartName="/ppt/embeddings/oleObject17.bin" ContentType="application/vnd.openxmlformats-officedocument.oleObject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oleObject25.bin" ContentType="application/vnd.openxmlformats-officedocument.oleObject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embeddings/oleObject21.bin" ContentType="application/vnd.openxmlformats-officedocument.oleObject"/>
  <Override PartName="/ppt/slides/slide23.xml" ContentType="application/vnd.openxmlformats-officedocument.presentationml.slide+xml"/>
  <Override PartName="/ppt/embeddings/oleObject18.bin" ContentType="application/vnd.openxmlformats-officedocument.oleObject"/>
  <Override PartName="/ppt/embeddings/oleObject6.bin" ContentType="application/vnd.openxmlformats-officedocument.oleObject"/>
  <Override PartName="/ppt/embeddings/oleObject14.bin" ContentType="application/vnd.openxmlformats-officedocument.oleObject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oleObject26.bin" ContentType="application/vnd.openxmlformats-officedocument.oleObject"/>
  <Override PartName="/ppt/embeddings/oleObject22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oleObject10.bin" ContentType="application/vnd.openxmlformats-officedocument.oleObject"/>
  <Override PartName="/ppt/embeddings/oleObject19.bin" ContentType="application/vnd.openxmlformats-officedocument.oleObject"/>
  <Override PartName="/ppt/slides/slide20.xml" ContentType="application/vnd.openxmlformats-officedocument.presentationml.slide+xml"/>
  <Override PartName="/ppt/embeddings/oleObject7.bin" ContentType="application/vnd.openxmlformats-officedocument.oleObject"/>
  <Override PartName="/ppt/embeddings/oleObject15.bin" ContentType="application/vnd.openxmlformats-officedocument.oleObject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oleObject23.bin" ContentType="application/vnd.openxmlformats-officedocument.oleObject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11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oleObject8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handoutMasterIdLst>
    <p:handoutMasterId r:id="rId28"/>
  </p:handoutMasterIdLst>
  <p:sldIdLst>
    <p:sldId id="256" r:id="rId2"/>
    <p:sldId id="300" r:id="rId3"/>
    <p:sldId id="275" r:id="rId4"/>
    <p:sldId id="276" r:id="rId5"/>
    <p:sldId id="298" r:id="rId6"/>
    <p:sldId id="302" r:id="rId7"/>
    <p:sldId id="313" r:id="rId8"/>
    <p:sldId id="314" r:id="rId9"/>
    <p:sldId id="316" r:id="rId10"/>
    <p:sldId id="317" r:id="rId11"/>
    <p:sldId id="318" r:id="rId12"/>
    <p:sldId id="319" r:id="rId13"/>
    <p:sldId id="327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290" r:id="rId22"/>
    <p:sldId id="331" r:id="rId23"/>
    <p:sldId id="332" r:id="rId24"/>
    <p:sldId id="299" r:id="rId25"/>
    <p:sldId id="312" r:id="rId26"/>
    <p:sldId id="334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47423A-C66A-4C29-8FDB-B46DE2070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7FDF2-4628-41F5-93E5-7916870DD3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88EB2-64CA-4F7F-82E3-E40EDEF65F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C08B-823A-4EA5-9DF2-AC2E205B4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5A602-3DC3-47BD-AA71-8026A3110A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6E0F-F7FE-4083-9614-0DC40FD6D3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EDFD4-3E7E-4B87-8089-6395047C59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E5112-713C-443F-B087-419A9758EC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3ED6-9A55-40ED-966F-45FFDB54F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AE9D4-E15E-467B-BA93-B0184416EA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690B2-80C7-4BF4-AAD2-DE2755396C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193B-B79E-4D94-A5CD-C1CCB7C91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FEA2E11-1E45-4E8B-BE9E-DED38F6FA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5.jpe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1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2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3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4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5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6.jpe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7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8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9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7.jpe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21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22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23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24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25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chr.org" TargetMode="External"/><Relationship Id="rId4" Type="http://schemas.openxmlformats.org/officeDocument/2006/relationships/hyperlink" Target="mailto:ben.schokman@hrlc.org.au" TargetMode="External"/><Relationship Id="rId5" Type="http://schemas.openxmlformats.org/officeDocument/2006/relationships/image" Target="../media/image2.jpeg"/><Relationship Id="rId6" Type="http://schemas.openxmlformats.org/officeDocument/2006/relationships/oleObject" Target="../embeddings/oleObject26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8.bin"/><Relationship Id="rId5" Type="http://schemas.openxmlformats.org/officeDocument/2006/relationships/image" Target="../media/image4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0" y="1125538"/>
          <a:ext cx="9144000" cy="3879850"/>
        </p:xfrm>
        <a:graphic>
          <a:graphicData uri="http://schemas.openxmlformats.org/presentationml/2006/ole">
            <p:oleObj spid="_x0000_s1026" name="Image" r:id="rId3" imgW="10142906" imgH="4303420" progId="">
              <p:embed/>
            </p:oleObj>
          </a:graphicData>
        </a:graphic>
      </p:graphicFrame>
      <p:pic>
        <p:nvPicPr>
          <p:cNvPr id="1028" name="Picture 6" descr="hrlc_logo_rgb_2_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179388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005263"/>
            <a:ext cx="7953375" cy="1008062"/>
          </a:xfrm>
          <a:noFill/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en-AU" sz="2400" b="1" dirty="0" smtClean="0">
                <a:solidFill>
                  <a:schemeClr val="bg1"/>
                </a:solidFill>
              </a:rPr>
              <a:t>International Human Rights Mechanisms: </a:t>
            </a:r>
            <a:r>
              <a:rPr lang="en-AU" sz="2400" b="1" dirty="0" smtClean="0">
                <a:latin typeface="Arial" charset="0"/>
              </a:rPr>
              <a:t/>
            </a:r>
            <a:br>
              <a:rPr lang="en-AU" sz="2400" b="1" dirty="0" smtClean="0">
                <a:latin typeface="Arial" charset="0"/>
              </a:rPr>
            </a:br>
            <a:r>
              <a:rPr lang="en-AU" sz="2400" dirty="0" smtClean="0">
                <a:solidFill>
                  <a:schemeClr val="bg1"/>
                </a:solidFill>
              </a:rPr>
              <a:t>An NGO Perspective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3924300" y="5229225"/>
            <a:ext cx="47847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chemeClr val="bg2"/>
                </a:solidFill>
              </a:rPr>
              <a:t>Ben Schokman</a:t>
            </a:r>
            <a:endParaRPr lang="en-US" sz="2400" dirty="0" smtClean="0">
              <a:solidFill>
                <a:schemeClr val="bg2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600" dirty="0" smtClean="0">
                <a:solidFill>
                  <a:schemeClr val="bg2"/>
                </a:solidFill>
              </a:rPr>
              <a:t>June 2013</a:t>
            </a:r>
            <a:endParaRPr lang="en-US" sz="1600" dirty="0">
              <a:solidFill>
                <a:schemeClr val="bg2"/>
              </a:solidFill>
            </a:endParaRPr>
          </a:p>
          <a:p>
            <a:pPr>
              <a:spcBef>
                <a:spcPct val="20000"/>
              </a:spcBef>
            </a:pPr>
            <a:endParaRPr lang="en-US" sz="1600" dirty="0">
              <a:solidFill>
                <a:schemeClr val="bg2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600" dirty="0">
                <a:solidFill>
                  <a:srgbClr val="009900"/>
                </a:solidFill>
              </a:rPr>
              <a:t>www.hrlc.org.au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064500" cy="935038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2"/>
                </a:solidFill>
              </a:rPr>
              <a:t>Case Study 2: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51520" y="1916113"/>
            <a:ext cx="4464496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</a:pPr>
            <a:r>
              <a:rPr lang="en-AU" sz="2700" dirty="0" smtClean="0">
                <a:solidFill>
                  <a:schemeClr val="bg2"/>
                </a:solidFill>
              </a:rPr>
              <a:t>	</a:t>
            </a:r>
            <a:r>
              <a:rPr lang="en-AU" sz="36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Northern Territory Intervention –</a:t>
            </a:r>
            <a:br>
              <a:rPr lang="en-AU" sz="36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AU" sz="36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CERD </a:t>
            </a:r>
            <a:r>
              <a:rPr lang="en-AU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Request for Urgent </a:t>
            </a:r>
            <a:r>
              <a:rPr lang="en-AU" sz="36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Action</a:t>
            </a:r>
            <a:endParaRPr lang="en-AU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3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61442" name="Image" r:id="rId4" imgW="7320691" imgH="969184" progId="">
              <p:embed/>
            </p:oleObj>
          </a:graphicData>
        </a:graphic>
      </p:graphicFrame>
      <p:pic>
        <p:nvPicPr>
          <p:cNvPr id="6" name="Picture 9" descr="ANd9GcTt4afNHTDqQccwBQBtzRyA2eZfPcysRMQBlfM_YWIVMFl3XBa1L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852936"/>
            <a:ext cx="3600450" cy="2395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064500" cy="935038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2"/>
                </a:solidFill>
              </a:rPr>
              <a:t>Timeline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95288" y="1916113"/>
            <a:ext cx="8424862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400" dirty="0" smtClean="0">
                <a:solidFill>
                  <a:schemeClr val="bg2"/>
                </a:solidFill>
              </a:rPr>
              <a:t>Request </a:t>
            </a:r>
            <a:r>
              <a:rPr lang="en-AU" sz="2400" dirty="0">
                <a:solidFill>
                  <a:schemeClr val="bg2"/>
                </a:solidFill>
              </a:rPr>
              <a:t>for Urgent Action filed on 28 January 2009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</a:rPr>
              <a:t>CERD sent a letter to the Australian Government on </a:t>
            </a:r>
            <a:br>
              <a:rPr lang="en-AU" sz="2400" dirty="0">
                <a:solidFill>
                  <a:schemeClr val="bg2"/>
                </a:solidFill>
              </a:rPr>
            </a:br>
            <a:r>
              <a:rPr lang="en-AU" sz="2400" dirty="0">
                <a:solidFill>
                  <a:schemeClr val="bg2"/>
                </a:solidFill>
              </a:rPr>
              <a:t>13 March 2009:</a:t>
            </a:r>
          </a:p>
          <a:p>
            <a:pPr marL="800100" lvl="3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expressing its serious concern </a:t>
            </a:r>
            <a:r>
              <a:rPr lang="en-AU" sz="2000" dirty="0">
                <a:solidFill>
                  <a:schemeClr val="bg2"/>
                </a:solidFill>
              </a:rPr>
              <a:t>about the NTER measures</a:t>
            </a:r>
          </a:p>
          <a:p>
            <a:pPr marL="800100" lvl="3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000" dirty="0">
                <a:solidFill>
                  <a:schemeClr val="bg2"/>
                </a:solidFill>
              </a:rPr>
              <a:t>requesting that the Australian Government submit further information on its progress on lifting the suspension of the RDA and redesigning the NTER measures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</a:rPr>
              <a:t>Update to the communication was filed in August 2009</a:t>
            </a:r>
          </a:p>
        </p:txBody>
      </p:sp>
      <p:pic>
        <p:nvPicPr>
          <p:cNvPr id="17413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62466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064500" cy="935038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2"/>
                </a:solidFill>
              </a:rPr>
              <a:t>Value of the communication?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95288" y="1916113"/>
            <a:ext cx="8424862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n-AU" sz="2400" dirty="0" smtClean="0">
                <a:solidFill>
                  <a:schemeClr val="bg2"/>
                </a:solidFill>
              </a:rPr>
              <a:t>Committee’s </a:t>
            </a:r>
            <a:r>
              <a:rPr lang="en-AU" sz="2400" dirty="0">
                <a:solidFill>
                  <a:schemeClr val="bg2"/>
                </a:solidFill>
              </a:rPr>
              <a:t>response to the Request for Urgent Action indicated its concern about “serious, massive and persistent racial discrimination”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</a:rPr>
              <a:t>Used in domestic advocacy and lobbying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n-AU" sz="2400" dirty="0" smtClean="0">
                <a:solidFill>
                  <a:schemeClr val="bg2"/>
                </a:solidFill>
              </a:rPr>
              <a:t>Subsequently used </a:t>
            </a:r>
            <a:r>
              <a:rPr lang="en-AU" sz="2400" dirty="0">
                <a:solidFill>
                  <a:schemeClr val="bg2"/>
                </a:solidFill>
              </a:rPr>
              <a:t>in conjunction with other UN human rights mechanisms, including ICCPR, ICESCR and </a:t>
            </a:r>
            <a:r>
              <a:rPr lang="en-AU" sz="2400" dirty="0" smtClean="0">
                <a:solidFill>
                  <a:schemeClr val="bg2"/>
                </a:solidFill>
              </a:rPr>
              <a:t>CERD, </a:t>
            </a:r>
            <a:r>
              <a:rPr lang="en-AU" sz="2400" dirty="0">
                <a:solidFill>
                  <a:schemeClr val="bg2"/>
                </a:solidFill>
              </a:rPr>
              <a:t>Special Rapporteur visits and reports, Universal Periodic </a:t>
            </a:r>
            <a:r>
              <a:rPr lang="en-AU" sz="2400" dirty="0" smtClean="0">
                <a:solidFill>
                  <a:schemeClr val="bg2"/>
                </a:solidFill>
              </a:rPr>
              <a:t>Review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17413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63490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064500" cy="935037"/>
          </a:xfrm>
        </p:spPr>
        <p:txBody>
          <a:bodyPr/>
          <a:lstStyle/>
          <a:p>
            <a:pPr algn="l" eaLnBrk="1" hangingPunct="1"/>
            <a:r>
              <a:rPr lang="en-AU" sz="2800" b="1" dirty="0" smtClean="0">
                <a:solidFill>
                  <a:schemeClr val="bg2"/>
                </a:solidFill>
              </a:rPr>
              <a:t>Treaty Bodies: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-684584" y="836712"/>
            <a:ext cx="936104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50000"/>
              </a:spcBef>
            </a:pPr>
            <a:r>
              <a:rPr lang="en-AU" sz="2800" b="1" dirty="0" smtClean="0">
                <a:solidFill>
                  <a:schemeClr val="bg2"/>
                </a:solidFill>
              </a:rPr>
              <a:t>Advantages and disadvantages?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  <a:br>
              <a:rPr lang="en-US" sz="2800" dirty="0" smtClean="0">
                <a:solidFill>
                  <a:schemeClr val="bg2"/>
                </a:solidFill>
              </a:rPr>
            </a:br>
            <a:endParaRPr lang="en-AU" sz="2800" dirty="0" smtClean="0">
              <a:solidFill>
                <a:schemeClr val="bg2"/>
              </a:solidFill>
              <a:cs typeface="Arial" pitchFamily="34" charset="0"/>
            </a:endParaRPr>
          </a:p>
          <a:p>
            <a:pPr marL="1600200" lvl="3" indent="-228600">
              <a:spcBef>
                <a:spcPct val="50000"/>
              </a:spcBef>
              <a:buFontTx/>
              <a:buChar char="•"/>
            </a:pPr>
            <a:r>
              <a:rPr lang="en-AU" sz="2600" dirty="0" smtClean="0">
                <a:solidFill>
                  <a:schemeClr val="bg2"/>
                </a:solidFill>
                <a:cs typeface="Arial" pitchFamily="34" charset="0"/>
              </a:rPr>
              <a:t>General </a:t>
            </a:r>
            <a:r>
              <a:rPr lang="en-AU" sz="2600" dirty="0">
                <a:solidFill>
                  <a:schemeClr val="bg2"/>
                </a:solidFill>
                <a:cs typeface="Arial" pitchFamily="34" charset="0"/>
              </a:rPr>
              <a:t>considerations:</a:t>
            </a:r>
          </a:p>
          <a:p>
            <a:pPr marL="2514600" lvl="5" indent="-228600">
              <a:spcBef>
                <a:spcPct val="50000"/>
              </a:spcBef>
              <a:buFontTx/>
              <a:buChar char="»"/>
            </a:pPr>
            <a:r>
              <a:rPr lang="en-AU" sz="2000" dirty="0">
                <a:solidFill>
                  <a:schemeClr val="bg2"/>
                </a:solidFill>
                <a:cs typeface="Arial" pitchFamily="34" charset="0"/>
              </a:rPr>
              <a:t>Committee’s recommendations are “optional” and “unenforceable”</a:t>
            </a:r>
          </a:p>
          <a:p>
            <a:pPr marL="2514600" lvl="5" indent="-228600">
              <a:spcBef>
                <a:spcPct val="50000"/>
              </a:spcBef>
              <a:buFontTx/>
              <a:buChar char="»"/>
            </a:pPr>
            <a:r>
              <a:rPr lang="en-AU" sz="2000" dirty="0">
                <a:solidFill>
                  <a:schemeClr val="bg2"/>
                </a:solidFill>
                <a:cs typeface="Arial" pitchFamily="34" charset="0"/>
              </a:rPr>
              <a:t>Attitude of the Australian </a:t>
            </a:r>
            <a:r>
              <a:rPr lang="en-AU" sz="2000" dirty="0" smtClean="0">
                <a:solidFill>
                  <a:schemeClr val="bg2"/>
                </a:solidFill>
                <a:cs typeface="Arial" pitchFamily="34" charset="0"/>
              </a:rPr>
              <a:t>Government, state government?</a:t>
            </a:r>
            <a:endParaRPr lang="en-AU" sz="2000" dirty="0">
              <a:solidFill>
                <a:schemeClr val="bg2"/>
              </a:solidFill>
              <a:cs typeface="Arial" pitchFamily="34" charset="0"/>
            </a:endParaRPr>
          </a:p>
          <a:p>
            <a:pPr marL="1600200" lvl="3" indent="-228600">
              <a:spcBef>
                <a:spcPct val="50000"/>
              </a:spcBef>
              <a:buFontTx/>
              <a:buChar char="•"/>
            </a:pPr>
            <a:r>
              <a:rPr lang="en-AU" sz="2600" dirty="0">
                <a:solidFill>
                  <a:schemeClr val="bg2"/>
                </a:solidFill>
                <a:cs typeface="Arial" pitchFamily="34" charset="0"/>
              </a:rPr>
              <a:t>Domestic considerations:</a:t>
            </a:r>
          </a:p>
          <a:p>
            <a:pPr marL="2514600" lvl="5" indent="-228600">
              <a:spcBef>
                <a:spcPct val="50000"/>
              </a:spcBef>
              <a:buFontTx/>
              <a:buChar char="»"/>
            </a:pPr>
            <a:r>
              <a:rPr lang="en-AU" sz="2000" dirty="0">
                <a:solidFill>
                  <a:schemeClr val="bg2"/>
                </a:solidFill>
                <a:cs typeface="Arial" pitchFamily="34" charset="0"/>
              </a:rPr>
              <a:t>Limited constitutional and legal framework in Australia</a:t>
            </a:r>
          </a:p>
          <a:p>
            <a:pPr marL="2514600" lvl="5" indent="-228600">
              <a:spcBef>
                <a:spcPct val="50000"/>
              </a:spcBef>
              <a:buFontTx/>
              <a:buChar char="»"/>
            </a:pPr>
            <a:r>
              <a:rPr lang="en-AU" sz="2000" dirty="0">
                <a:solidFill>
                  <a:schemeClr val="bg2"/>
                </a:solidFill>
                <a:cs typeface="Arial" pitchFamily="34" charset="0"/>
              </a:rPr>
              <a:t>Can influence executive decision-making and policy development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9701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698" name="Object 5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71682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064500" cy="935038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2"/>
                </a:solidFill>
              </a:rPr>
              <a:t>Special Procedures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95288" y="1916113"/>
            <a:ext cx="8424862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400" dirty="0" smtClean="0">
                <a:solidFill>
                  <a:schemeClr val="bg2"/>
                </a:solidFill>
              </a:rPr>
              <a:t>Country mandates (13) </a:t>
            </a:r>
            <a:r>
              <a:rPr lang="en-AU" sz="2400" dirty="0">
                <a:solidFill>
                  <a:schemeClr val="bg2"/>
                </a:solidFill>
              </a:rPr>
              <a:t>and thematic </a:t>
            </a:r>
            <a:r>
              <a:rPr lang="en-AU" sz="2400" dirty="0" smtClean="0">
                <a:solidFill>
                  <a:schemeClr val="bg2"/>
                </a:solidFill>
              </a:rPr>
              <a:t>(36) mandates</a:t>
            </a:r>
            <a:endParaRPr lang="en-AU" sz="1600" dirty="0" smtClean="0">
              <a:solidFill>
                <a:schemeClr val="bg2"/>
              </a:solidFill>
            </a:endParaRPr>
          </a:p>
          <a:p>
            <a:pPr marL="800100" lvl="3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000" dirty="0" smtClean="0">
                <a:solidFill>
                  <a:schemeClr val="bg2"/>
                </a:solidFill>
              </a:rPr>
              <a:t>Working </a:t>
            </a:r>
            <a:r>
              <a:rPr lang="en-AU" sz="2000" dirty="0">
                <a:solidFill>
                  <a:schemeClr val="bg2"/>
                </a:solidFill>
              </a:rPr>
              <a:t>Group on Arbitrary Detention</a:t>
            </a:r>
          </a:p>
          <a:p>
            <a:pPr marL="800100" lvl="3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000" dirty="0">
                <a:solidFill>
                  <a:schemeClr val="bg2"/>
                </a:solidFill>
              </a:rPr>
              <a:t>SR on Adequate Housing</a:t>
            </a:r>
          </a:p>
          <a:p>
            <a:pPr marL="800100" lvl="3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000" dirty="0">
                <a:solidFill>
                  <a:schemeClr val="bg2"/>
                </a:solidFill>
              </a:rPr>
              <a:t>SR on the Right to Health</a:t>
            </a:r>
          </a:p>
          <a:p>
            <a:pPr marL="800100" lvl="3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000" dirty="0">
                <a:solidFill>
                  <a:schemeClr val="bg2"/>
                </a:solidFill>
              </a:rPr>
              <a:t>SR on the Right to Education</a:t>
            </a:r>
          </a:p>
          <a:p>
            <a:pPr marL="800100" lvl="3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000" dirty="0" smtClean="0">
                <a:solidFill>
                  <a:schemeClr val="bg2"/>
                </a:solidFill>
              </a:rPr>
              <a:t>SR </a:t>
            </a:r>
            <a:r>
              <a:rPr lang="en-AU" sz="2000" dirty="0">
                <a:solidFill>
                  <a:schemeClr val="bg2"/>
                </a:solidFill>
              </a:rPr>
              <a:t>on the Rights of Indigenous People</a:t>
            </a:r>
          </a:p>
          <a:p>
            <a:pPr marL="800100" lvl="3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000" dirty="0">
                <a:solidFill>
                  <a:schemeClr val="bg2"/>
                </a:solidFill>
              </a:rPr>
              <a:t>SR on Extreme Poverty</a:t>
            </a:r>
          </a:p>
          <a:p>
            <a:pPr marL="800100" lvl="3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000" dirty="0">
                <a:solidFill>
                  <a:schemeClr val="bg2"/>
                </a:solidFill>
              </a:rPr>
              <a:t>SR on Violence Against Women</a:t>
            </a:r>
          </a:p>
          <a:p>
            <a:pPr marL="800100" lvl="3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000" dirty="0">
                <a:solidFill>
                  <a:schemeClr val="bg2"/>
                </a:solidFill>
              </a:rPr>
              <a:t>SR on Torture and other Cruel, Inhuman or Degrading Treatment</a:t>
            </a:r>
          </a:p>
          <a:p>
            <a:pPr marL="800100" lvl="3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000" dirty="0">
                <a:solidFill>
                  <a:schemeClr val="bg2"/>
                </a:solidFill>
              </a:rPr>
              <a:t>SR on</a:t>
            </a:r>
            <a:r>
              <a:rPr lang="en-AU" sz="2000" dirty="0" smtClean="0">
                <a:solidFill>
                  <a:schemeClr val="bg2"/>
                </a:solidFill>
              </a:rPr>
              <a:t> Countering </a:t>
            </a:r>
            <a:r>
              <a:rPr lang="en-AU" sz="2000" dirty="0">
                <a:solidFill>
                  <a:schemeClr val="bg2"/>
                </a:solidFill>
              </a:rPr>
              <a:t>Terrorism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AU" sz="2000" dirty="0">
              <a:solidFill>
                <a:schemeClr val="bg2"/>
              </a:solidFill>
            </a:endParaRPr>
          </a:p>
        </p:txBody>
      </p:sp>
      <p:pic>
        <p:nvPicPr>
          <p:cNvPr id="17413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64514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064500" cy="935038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2"/>
                </a:solidFill>
              </a:rPr>
              <a:t>Functions of Special Procedures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611560" y="1916113"/>
            <a:ext cx="8208590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600" dirty="0" smtClean="0">
                <a:solidFill>
                  <a:schemeClr val="bg2"/>
                </a:solidFill>
              </a:rPr>
              <a:t>Communications</a:t>
            </a:r>
            <a:r>
              <a:rPr lang="en-AU" sz="2600" dirty="0">
                <a:solidFill>
                  <a:schemeClr val="bg2"/>
                </a:solidFill>
              </a:rPr>
              <a:t>: urgent appeals and </a:t>
            </a:r>
            <a:r>
              <a:rPr lang="en-AU" sz="2600" dirty="0" smtClean="0">
                <a:solidFill>
                  <a:schemeClr val="bg2"/>
                </a:solidFill>
              </a:rPr>
              <a:t/>
            </a:r>
            <a:br>
              <a:rPr lang="en-AU" sz="2600" dirty="0" smtClean="0">
                <a:solidFill>
                  <a:schemeClr val="bg2"/>
                </a:solidFill>
              </a:rPr>
            </a:br>
            <a:r>
              <a:rPr lang="en-AU" sz="2600" dirty="0" smtClean="0">
                <a:solidFill>
                  <a:schemeClr val="bg2"/>
                </a:solidFill>
              </a:rPr>
              <a:t>“allegation letters”</a:t>
            </a:r>
            <a:endParaRPr lang="en-AU" sz="26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600" dirty="0">
                <a:solidFill>
                  <a:schemeClr val="bg2"/>
                </a:solidFill>
              </a:rPr>
              <a:t>Country visits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600" dirty="0" smtClean="0">
                <a:solidFill>
                  <a:schemeClr val="bg2"/>
                </a:solidFill>
              </a:rPr>
              <a:t>Annual </a:t>
            </a:r>
            <a:r>
              <a:rPr lang="en-AU" sz="2600" dirty="0">
                <a:solidFill>
                  <a:schemeClr val="bg2"/>
                </a:solidFill>
              </a:rPr>
              <a:t>Reports to </a:t>
            </a:r>
            <a:r>
              <a:rPr lang="en-AU" sz="2600" dirty="0" smtClean="0">
                <a:solidFill>
                  <a:schemeClr val="bg2"/>
                </a:solidFill>
              </a:rPr>
              <a:t>UN Human </a:t>
            </a:r>
            <a:r>
              <a:rPr lang="en-AU" sz="2600" dirty="0">
                <a:solidFill>
                  <a:schemeClr val="bg2"/>
                </a:solidFill>
              </a:rPr>
              <a:t>Rights Council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600" dirty="0">
                <a:solidFill>
                  <a:schemeClr val="bg2"/>
                </a:solidFill>
              </a:rPr>
              <a:t>Awareness raising </a:t>
            </a:r>
            <a:r>
              <a:rPr lang="en-AU" sz="2600" dirty="0" smtClean="0">
                <a:solidFill>
                  <a:schemeClr val="bg2"/>
                </a:solidFill>
              </a:rPr>
              <a:t>(thematic reports, </a:t>
            </a:r>
            <a:br>
              <a:rPr lang="en-AU" sz="2600" dirty="0" smtClean="0">
                <a:solidFill>
                  <a:schemeClr val="bg2"/>
                </a:solidFill>
              </a:rPr>
            </a:br>
            <a:r>
              <a:rPr lang="en-AU" sz="2600" dirty="0" smtClean="0">
                <a:solidFill>
                  <a:schemeClr val="bg2"/>
                </a:solidFill>
              </a:rPr>
              <a:t>press </a:t>
            </a:r>
            <a:r>
              <a:rPr lang="en-AU" sz="2600" dirty="0">
                <a:solidFill>
                  <a:schemeClr val="bg2"/>
                </a:solidFill>
              </a:rPr>
              <a:t>releases, conferences, contact with NGOs</a:t>
            </a:r>
            <a:r>
              <a:rPr lang="en-AU" sz="2600" dirty="0" smtClean="0">
                <a:solidFill>
                  <a:schemeClr val="bg2"/>
                </a:solidFill>
              </a:rPr>
              <a:t>)</a:t>
            </a:r>
            <a:endParaRPr lang="en-AU" sz="2600" dirty="0">
              <a:solidFill>
                <a:schemeClr val="bg2"/>
              </a:solidFill>
            </a:endParaRPr>
          </a:p>
        </p:txBody>
      </p:sp>
      <p:pic>
        <p:nvPicPr>
          <p:cNvPr id="17413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65538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064500" cy="935038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2"/>
                </a:solidFill>
              </a:rPr>
              <a:t>Case Study 3: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79512" y="1916113"/>
            <a:ext cx="4824536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n-AU" sz="2700" dirty="0" smtClean="0">
                <a:solidFill>
                  <a:schemeClr val="bg2"/>
                </a:solidFill>
              </a:rPr>
              <a:t>	</a:t>
            </a:r>
            <a:r>
              <a:rPr lang="en-AU" sz="3200" b="1" dirty="0" smtClean="0">
                <a:solidFill>
                  <a:schemeClr val="bg2"/>
                </a:solidFill>
              </a:rPr>
              <a:t>Country Visit by UN Special Rapporteur on Indigenous Rights, James Anaya</a:t>
            </a:r>
            <a:endParaRPr lang="en-AU" sz="2700" b="1" dirty="0">
              <a:solidFill>
                <a:schemeClr val="bg2"/>
              </a:solidFill>
            </a:endParaRPr>
          </a:p>
        </p:txBody>
      </p:sp>
      <p:pic>
        <p:nvPicPr>
          <p:cNvPr id="17413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66562" name="Image" r:id="rId4" imgW="7320691" imgH="969184" progId="">
              <p:embed/>
            </p:oleObj>
          </a:graphicData>
        </a:graphic>
      </p:graphicFrame>
      <p:pic>
        <p:nvPicPr>
          <p:cNvPr id="6" name="Picture 14" descr="r421388_20026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276872"/>
            <a:ext cx="3455988" cy="230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064500" cy="935038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2"/>
                </a:solidFill>
              </a:rPr>
              <a:t>Timeline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95288" y="1916113"/>
            <a:ext cx="8424862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400" dirty="0" smtClean="0">
                <a:solidFill>
                  <a:schemeClr val="bg2"/>
                </a:solidFill>
              </a:rPr>
              <a:t>Official </a:t>
            </a:r>
            <a:r>
              <a:rPr lang="en-AU" sz="2400" dirty="0">
                <a:solidFill>
                  <a:schemeClr val="bg2"/>
                </a:solidFill>
              </a:rPr>
              <a:t>Country Visit to Australia in August 2009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</a:rPr>
              <a:t>Advance report specifically on NTER released in </a:t>
            </a:r>
            <a:r>
              <a:rPr lang="en-AU" sz="2400" dirty="0" smtClean="0">
                <a:solidFill>
                  <a:schemeClr val="bg2"/>
                </a:solidFill>
              </a:rPr>
              <a:t/>
            </a:r>
            <a:br>
              <a:rPr lang="en-AU" sz="2400" dirty="0" smtClean="0">
                <a:solidFill>
                  <a:schemeClr val="bg2"/>
                </a:solidFill>
              </a:rPr>
            </a:br>
            <a:r>
              <a:rPr lang="en-AU" sz="2400" dirty="0" smtClean="0">
                <a:solidFill>
                  <a:schemeClr val="bg2"/>
                </a:solidFill>
              </a:rPr>
              <a:t>February </a:t>
            </a:r>
            <a:r>
              <a:rPr lang="en-AU" sz="2400" dirty="0">
                <a:solidFill>
                  <a:schemeClr val="bg2"/>
                </a:solidFill>
              </a:rPr>
              <a:t>2010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</a:rPr>
              <a:t>Report released in March 2010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37 </a:t>
            </a:r>
            <a:r>
              <a:rPr lang="en-US" sz="2400" dirty="0" smtClean="0">
                <a:solidFill>
                  <a:schemeClr val="bg2"/>
                </a:solidFill>
              </a:rPr>
              <a:t>specific conclusions </a:t>
            </a:r>
            <a:r>
              <a:rPr lang="en-US" sz="2400" dirty="0">
                <a:solidFill>
                  <a:schemeClr val="bg2"/>
                </a:solidFill>
              </a:rPr>
              <a:t>and recommendations 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Special Rapporteur’s report tabled at the </a:t>
            </a:r>
            <a:r>
              <a:rPr lang="en-US" sz="2400" dirty="0" smtClean="0">
                <a:solidFill>
                  <a:schemeClr val="bg2"/>
                </a:solidFill>
              </a:rPr>
              <a:t/>
            </a:r>
            <a:br>
              <a:rPr lang="en-US" sz="2400" dirty="0" smtClean="0">
                <a:solidFill>
                  <a:schemeClr val="bg2"/>
                </a:solidFill>
              </a:rPr>
            </a:br>
            <a:r>
              <a:rPr lang="en-US" sz="2400" dirty="0" smtClean="0">
                <a:solidFill>
                  <a:schemeClr val="bg2"/>
                </a:solidFill>
              </a:rPr>
              <a:t>UN </a:t>
            </a:r>
            <a:r>
              <a:rPr lang="en-US" sz="2400" dirty="0">
                <a:solidFill>
                  <a:schemeClr val="bg2"/>
                </a:solidFill>
              </a:rPr>
              <a:t>Human Rights Council in September </a:t>
            </a:r>
            <a:r>
              <a:rPr lang="en-US" sz="2400" dirty="0" smtClean="0">
                <a:solidFill>
                  <a:schemeClr val="bg2"/>
                </a:solidFill>
              </a:rPr>
              <a:t>2010</a:t>
            </a:r>
            <a:endParaRPr lang="en-AU" sz="2400" dirty="0">
              <a:solidFill>
                <a:schemeClr val="bg2"/>
              </a:solidFill>
            </a:endParaRPr>
          </a:p>
        </p:txBody>
      </p:sp>
      <p:pic>
        <p:nvPicPr>
          <p:cNvPr id="17413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67586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064500" cy="935038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2"/>
                </a:solidFill>
              </a:rPr>
              <a:t>Value of the country visit?</a:t>
            </a:r>
            <a:endParaRPr lang="en-US" sz="4000" dirty="0" smtClean="0">
              <a:solidFill>
                <a:schemeClr val="bg2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95288" y="1340768"/>
            <a:ext cx="8424862" cy="435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400" dirty="0" smtClean="0">
                <a:solidFill>
                  <a:schemeClr val="bg2"/>
                </a:solidFill>
              </a:rPr>
              <a:t>Preparedness </a:t>
            </a:r>
            <a:r>
              <a:rPr lang="en-AU" sz="2400" dirty="0">
                <a:solidFill>
                  <a:schemeClr val="bg2"/>
                </a:solidFill>
              </a:rPr>
              <a:t>of </a:t>
            </a:r>
            <a:r>
              <a:rPr lang="en-AU" sz="2400" dirty="0" smtClean="0">
                <a:solidFill>
                  <a:schemeClr val="bg2"/>
                </a:solidFill>
              </a:rPr>
              <a:t>Aust </a:t>
            </a:r>
            <a:r>
              <a:rPr lang="en-AU" sz="2400" dirty="0">
                <a:solidFill>
                  <a:schemeClr val="bg2"/>
                </a:solidFill>
              </a:rPr>
              <a:t>Government to receive </a:t>
            </a:r>
            <a:r>
              <a:rPr lang="en-AU" sz="2400" dirty="0" smtClean="0">
                <a:solidFill>
                  <a:schemeClr val="bg2"/>
                </a:solidFill>
              </a:rPr>
              <a:t>SR’s </a:t>
            </a:r>
            <a:r>
              <a:rPr lang="en-AU" sz="2400" dirty="0">
                <a:solidFill>
                  <a:schemeClr val="bg2"/>
                </a:solidFill>
              </a:rPr>
              <a:t>visit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</a:rPr>
              <a:t>Significant domestic media attention during and after visit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</a:rPr>
              <a:t>Scrutiny by the international community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</a:rPr>
              <a:t>Opportunity to visit affected communities and individuals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</a:rPr>
              <a:t>Specific, targeted, expert conclusions and recommendations made to the Australian Government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</a:rPr>
              <a:t>Used in conjunction with other UN human rights mechanisms, including CERD Concluding Observations, other SR visits and reports, Universal Periodic </a:t>
            </a:r>
            <a:r>
              <a:rPr lang="en-AU" sz="2400" dirty="0" smtClean="0">
                <a:solidFill>
                  <a:schemeClr val="bg2"/>
                </a:solidFill>
              </a:rPr>
              <a:t>Review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17413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68610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064500" cy="935038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solidFill>
                  <a:schemeClr val="bg2"/>
                </a:solidFill>
              </a:rPr>
              <a:t>Special Procedures</a:t>
            </a:r>
            <a:br>
              <a:rPr lang="en-US" sz="2800" b="1" dirty="0" smtClean="0">
                <a:solidFill>
                  <a:schemeClr val="bg2"/>
                </a:solidFill>
              </a:rPr>
            </a:br>
            <a:r>
              <a:rPr lang="en-US" sz="2800" b="1" dirty="0" smtClean="0">
                <a:solidFill>
                  <a:schemeClr val="bg2"/>
                </a:solidFill>
              </a:rPr>
              <a:t>Advantages and Disadvantages:</a:t>
            </a:r>
            <a:endParaRPr lang="en-US" sz="3600" dirty="0" smtClean="0">
              <a:solidFill>
                <a:schemeClr val="bg2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95288" y="1628800"/>
            <a:ext cx="8424862" cy="40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2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200" dirty="0" smtClean="0">
                <a:solidFill>
                  <a:schemeClr val="bg2"/>
                </a:solidFill>
              </a:rPr>
              <a:t>Timely </a:t>
            </a:r>
            <a:r>
              <a:rPr lang="en-AU" sz="2200" dirty="0">
                <a:solidFill>
                  <a:schemeClr val="bg2"/>
                </a:solidFill>
              </a:rPr>
              <a:t>and expeditious</a:t>
            </a:r>
          </a:p>
          <a:p>
            <a:pPr marL="342900" lvl="2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200" dirty="0">
                <a:solidFill>
                  <a:schemeClr val="bg2"/>
                </a:solidFill>
              </a:rPr>
              <a:t>No need to </a:t>
            </a:r>
            <a:r>
              <a:rPr lang="en-AU" sz="2200" dirty="0" smtClean="0">
                <a:solidFill>
                  <a:schemeClr val="bg2"/>
                </a:solidFill>
              </a:rPr>
              <a:t>exhaust </a:t>
            </a:r>
            <a:r>
              <a:rPr lang="en-AU" sz="2200" dirty="0">
                <a:solidFill>
                  <a:schemeClr val="bg2"/>
                </a:solidFill>
              </a:rPr>
              <a:t>domestic </a:t>
            </a:r>
            <a:r>
              <a:rPr lang="en-AU" sz="2200" dirty="0" smtClean="0">
                <a:solidFill>
                  <a:schemeClr val="bg2"/>
                </a:solidFill>
              </a:rPr>
              <a:t>remedies</a:t>
            </a:r>
            <a:endParaRPr lang="en-AU" sz="2200" dirty="0">
              <a:solidFill>
                <a:schemeClr val="bg2"/>
              </a:solidFill>
            </a:endParaRPr>
          </a:p>
          <a:p>
            <a:pPr marL="342900" lvl="2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200" dirty="0">
                <a:solidFill>
                  <a:schemeClr val="bg2"/>
                </a:solidFill>
              </a:rPr>
              <a:t>SRs, as independent experts, </a:t>
            </a:r>
            <a:r>
              <a:rPr lang="en-AU" sz="2200" dirty="0" smtClean="0">
                <a:solidFill>
                  <a:schemeClr val="bg2"/>
                </a:solidFill>
              </a:rPr>
              <a:t>are generally </a:t>
            </a:r>
            <a:r>
              <a:rPr lang="en-AU" sz="2200" dirty="0">
                <a:solidFill>
                  <a:schemeClr val="bg2"/>
                </a:solidFill>
              </a:rPr>
              <a:t>highly regarded</a:t>
            </a:r>
          </a:p>
          <a:p>
            <a:pPr marL="342900" lvl="1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AU" sz="2200" dirty="0">
              <a:solidFill>
                <a:schemeClr val="bg2"/>
              </a:solidFill>
            </a:endParaRPr>
          </a:p>
          <a:p>
            <a:pPr marL="342900" lvl="2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200" dirty="0" smtClean="0">
                <a:solidFill>
                  <a:schemeClr val="bg2"/>
                </a:solidFill>
              </a:rPr>
              <a:t>There </a:t>
            </a:r>
            <a:r>
              <a:rPr lang="en-AU" sz="2200" dirty="0">
                <a:solidFill>
                  <a:schemeClr val="bg2"/>
                </a:solidFill>
              </a:rPr>
              <a:t>may not be a relevant mandate holder</a:t>
            </a:r>
          </a:p>
          <a:p>
            <a:pPr marL="342900" lvl="2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200" dirty="0">
                <a:solidFill>
                  <a:schemeClr val="bg2"/>
                </a:solidFill>
              </a:rPr>
              <a:t>Communications </a:t>
            </a:r>
            <a:r>
              <a:rPr lang="en-AU" sz="2200" dirty="0" smtClean="0">
                <a:solidFill>
                  <a:schemeClr val="bg2"/>
                </a:solidFill>
              </a:rPr>
              <a:t>are confidential </a:t>
            </a:r>
            <a:r>
              <a:rPr lang="en-AU" sz="2200" dirty="0">
                <a:solidFill>
                  <a:schemeClr val="bg2"/>
                </a:solidFill>
              </a:rPr>
              <a:t>between SR and Govt</a:t>
            </a:r>
          </a:p>
          <a:p>
            <a:pPr marL="342900" lvl="2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200" dirty="0">
                <a:solidFill>
                  <a:schemeClr val="bg2"/>
                </a:solidFill>
              </a:rPr>
              <a:t>Author may not be informed of outcome</a:t>
            </a:r>
          </a:p>
          <a:p>
            <a:pPr marL="342900" lvl="2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200" dirty="0">
                <a:solidFill>
                  <a:schemeClr val="bg2"/>
                </a:solidFill>
              </a:rPr>
              <a:t>Govt may simply ignore urgent appeal or refuse request for country visit</a:t>
            </a:r>
          </a:p>
          <a:p>
            <a:pPr marL="342900" lvl="2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200" dirty="0">
                <a:solidFill>
                  <a:schemeClr val="bg2"/>
                </a:solidFill>
              </a:rPr>
              <a:t>Generally make observations, not “legal” </a:t>
            </a:r>
            <a:r>
              <a:rPr lang="en-AU" sz="2200" dirty="0" smtClean="0">
                <a:solidFill>
                  <a:schemeClr val="bg2"/>
                </a:solidFill>
              </a:rPr>
              <a:t>recommendations</a:t>
            </a:r>
            <a:endParaRPr lang="en-AU" sz="2200" dirty="0">
              <a:solidFill>
                <a:schemeClr val="bg2"/>
              </a:solidFill>
            </a:endParaRPr>
          </a:p>
        </p:txBody>
      </p:sp>
      <p:pic>
        <p:nvPicPr>
          <p:cNvPr id="17413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69634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064500" cy="935038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2"/>
                </a:solidFill>
              </a:rPr>
              <a:t>UN Human Rights System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95288" y="1916113"/>
            <a:ext cx="842486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AU" sz="2000" dirty="0">
              <a:solidFill>
                <a:schemeClr val="bg2"/>
              </a:solidFill>
            </a:endParaRPr>
          </a:p>
        </p:txBody>
      </p:sp>
      <p:pic>
        <p:nvPicPr>
          <p:cNvPr id="2053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44034" name="Image" r:id="rId4" imgW="7320691" imgH="969184" progId="">
              <p:embed/>
            </p:oleObj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979613" y="1412875"/>
            <a:ext cx="31686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  <a:spcAft>
                <a:spcPct val="100000"/>
              </a:spcAft>
            </a:pPr>
            <a:r>
              <a:rPr lang="en-AU" b="1" dirty="0"/>
              <a:t>Security Council</a:t>
            </a:r>
            <a:endParaRPr lang="en-AU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979613" y="2133600"/>
            <a:ext cx="31686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b="1" dirty="0"/>
              <a:t>General Assembly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900113" y="3141663"/>
            <a:ext cx="1800225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b="1" dirty="0"/>
              <a:t>Economic and Social Council (ECOSOC)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995738" y="3141663"/>
            <a:ext cx="18002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b="1" dirty="0"/>
              <a:t>Human Rights Council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6443663" y="1628775"/>
            <a:ext cx="2305050" cy="139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b="1" dirty="0"/>
              <a:t>Secretary–General and UN Secretariat</a:t>
            </a:r>
          </a:p>
          <a:p>
            <a:pPr algn="ctr">
              <a:spcBef>
                <a:spcPct val="50000"/>
              </a:spcBef>
            </a:pPr>
            <a:r>
              <a:rPr lang="en-AU" sz="1400" dirty="0"/>
              <a:t>Office of the High Commissioner for </a:t>
            </a:r>
            <a:br>
              <a:rPr lang="en-AU" sz="1400" dirty="0"/>
            </a:br>
            <a:r>
              <a:rPr lang="en-AU" sz="1400" dirty="0"/>
              <a:t>Human Rights (OHCHR)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588125" y="3860800"/>
            <a:ext cx="2087563" cy="160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b="1" dirty="0"/>
              <a:t>UN Specialised Agencies</a:t>
            </a:r>
          </a:p>
          <a:p>
            <a:pPr algn="ctr">
              <a:spcBef>
                <a:spcPct val="50000"/>
              </a:spcBef>
            </a:pPr>
            <a:r>
              <a:rPr lang="en-AU" sz="1400" dirty="0"/>
              <a:t>Such as UNICEF, UNDP, UNHCR, WHO, ILO </a:t>
            </a:r>
            <a:br>
              <a:rPr lang="en-AU" sz="1400" dirty="0"/>
            </a:br>
            <a:r>
              <a:rPr lang="en-AU" sz="1400" dirty="0"/>
              <a:t>and many others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924300" y="3860800"/>
            <a:ext cx="280828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AU" sz="1600" dirty="0"/>
              <a:t>Special Procedures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AU" sz="1600" dirty="0"/>
              <a:t>Universal Periodic Review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12775" y="5156200"/>
            <a:ext cx="2879725" cy="37623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b="1" dirty="0"/>
              <a:t>Treaty Bodies</a:t>
            </a:r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H="1">
            <a:off x="3492500" y="1844675"/>
            <a:ext cx="1588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AU" dirty="0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H="1">
            <a:off x="2195513" y="2565400"/>
            <a:ext cx="576262" cy="503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AU" dirty="0"/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3995738" y="2565400"/>
            <a:ext cx="504825" cy="503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AU" dirty="0"/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3635375" y="2565400"/>
            <a:ext cx="2952750" cy="2735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1187450" y="4508500"/>
            <a:ext cx="1727200" cy="16573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96752"/>
            <a:ext cx="8064500" cy="935038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2"/>
                </a:solidFill>
              </a:rPr>
              <a:t>Case Study 4:</a:t>
            </a:r>
            <a:br>
              <a:rPr lang="en-US" sz="3600" b="1" dirty="0" smtClean="0">
                <a:solidFill>
                  <a:schemeClr val="bg2"/>
                </a:solidFill>
              </a:rPr>
            </a:br>
            <a:r>
              <a:rPr lang="en-US" sz="3600" b="1" dirty="0" smtClean="0">
                <a:solidFill>
                  <a:schemeClr val="bg2"/>
                </a:solidFill>
              </a:rPr>
              <a:t/>
            </a:r>
            <a:br>
              <a:rPr lang="en-US" sz="3600" b="1" dirty="0" smtClean="0">
                <a:solidFill>
                  <a:schemeClr val="bg2"/>
                </a:solidFill>
              </a:rPr>
            </a:br>
            <a:r>
              <a:rPr lang="en-AU" sz="3600" b="1" dirty="0" smtClean="0">
                <a:solidFill>
                  <a:schemeClr val="bg2"/>
                </a:solidFill>
              </a:rPr>
              <a:t>Universal Periodic Review </a:t>
            </a:r>
            <a:br>
              <a:rPr lang="en-AU" sz="3600" b="1" dirty="0" smtClean="0">
                <a:solidFill>
                  <a:schemeClr val="bg2"/>
                </a:solidFill>
              </a:rPr>
            </a:br>
            <a:r>
              <a:rPr lang="en-AU" sz="3600" b="1" dirty="0" smtClean="0">
                <a:solidFill>
                  <a:schemeClr val="bg2"/>
                </a:solidFill>
              </a:rPr>
              <a:t>of Australia</a:t>
            </a:r>
            <a:endParaRPr lang="en-US" sz="3600" b="1" dirty="0" smtClean="0">
              <a:solidFill>
                <a:schemeClr val="bg2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95288" y="1916113"/>
            <a:ext cx="8424862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AU" sz="2700" dirty="0">
              <a:solidFill>
                <a:schemeClr val="bg2"/>
              </a:solidFill>
            </a:endParaRPr>
          </a:p>
        </p:txBody>
      </p:sp>
      <p:pic>
        <p:nvPicPr>
          <p:cNvPr id="17413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70658" name="Image" r:id="rId4" imgW="7320691" imgH="969184" progId="">
              <p:embed/>
            </p:oleObj>
          </a:graphicData>
        </a:graphic>
      </p:graphicFrame>
      <p:pic>
        <p:nvPicPr>
          <p:cNvPr id="6" name="Picture 3" descr="HumanRightsCouncil-Archive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564904"/>
            <a:ext cx="476477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064500" cy="935038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2"/>
                </a:solidFill>
              </a:rPr>
              <a:t>Universal Periodic Review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95288" y="1916113"/>
            <a:ext cx="8424862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700" dirty="0">
                <a:solidFill>
                  <a:schemeClr val="bg2"/>
                </a:solidFill>
              </a:rPr>
              <a:t>New mechanism of the UN Human Rights Council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700" dirty="0">
                <a:solidFill>
                  <a:schemeClr val="bg2"/>
                </a:solidFill>
              </a:rPr>
              <a:t>All 192 UN member states reviewed every 4 </a:t>
            </a:r>
            <a:r>
              <a:rPr lang="en-AU" sz="2700" dirty="0" smtClean="0">
                <a:solidFill>
                  <a:schemeClr val="bg2"/>
                </a:solidFill>
              </a:rPr>
              <a:t>years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US" sz="2700" dirty="0" smtClean="0">
                <a:solidFill>
                  <a:schemeClr val="bg2"/>
                </a:solidFill>
              </a:rPr>
              <a:t>Every country is reviewed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US" sz="2700" dirty="0" smtClean="0">
                <a:solidFill>
                  <a:schemeClr val="bg2"/>
                </a:solidFill>
              </a:rPr>
              <a:t>Every country is a reviewer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US" sz="2700" dirty="0" smtClean="0">
                <a:solidFill>
                  <a:schemeClr val="bg2"/>
                </a:solidFill>
              </a:rPr>
              <a:t>Nature – political / diplomatic</a:t>
            </a:r>
          </a:p>
        </p:txBody>
      </p:sp>
      <p:pic>
        <p:nvPicPr>
          <p:cNvPr id="17413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17410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064500" cy="935038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2"/>
                </a:solidFill>
              </a:rPr>
              <a:t>Sources of Information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95288" y="1916113"/>
            <a:ext cx="8424862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ts val="1800"/>
              </a:spcBef>
              <a:buFontTx/>
              <a:buChar char="•"/>
            </a:pPr>
            <a:r>
              <a:rPr lang="en-AU" sz="2700" dirty="0" smtClean="0">
                <a:solidFill>
                  <a:schemeClr val="bg2"/>
                </a:solidFill>
              </a:rPr>
              <a:t>Information </a:t>
            </a:r>
            <a:r>
              <a:rPr lang="en-AU" sz="2700" dirty="0">
                <a:solidFill>
                  <a:schemeClr val="bg2"/>
                </a:solidFill>
              </a:rPr>
              <a:t>prepared by the State – 20 </a:t>
            </a:r>
            <a:r>
              <a:rPr lang="en-AU" sz="2700" dirty="0" smtClean="0">
                <a:solidFill>
                  <a:schemeClr val="bg2"/>
                </a:solidFill>
              </a:rPr>
              <a:t>pages</a:t>
            </a:r>
            <a:endParaRPr lang="en-AU" sz="27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Tx/>
              <a:buChar char="•"/>
            </a:pPr>
            <a:r>
              <a:rPr lang="en-AU" sz="2700" dirty="0" smtClean="0">
                <a:solidFill>
                  <a:schemeClr val="bg2"/>
                </a:solidFill>
              </a:rPr>
              <a:t>Compilation </a:t>
            </a:r>
            <a:r>
              <a:rPr lang="en-AU" sz="2700" dirty="0">
                <a:solidFill>
                  <a:schemeClr val="bg2"/>
                </a:solidFill>
              </a:rPr>
              <a:t>prepared by OHCHR – </a:t>
            </a:r>
            <a:r>
              <a:rPr lang="en-AU" sz="2700" dirty="0" smtClean="0">
                <a:solidFill>
                  <a:schemeClr val="bg2"/>
                </a:solidFill>
              </a:rPr>
              <a:t>20 </a:t>
            </a:r>
            <a:r>
              <a:rPr lang="en-AU" sz="2700" dirty="0">
                <a:solidFill>
                  <a:schemeClr val="bg2"/>
                </a:solidFill>
              </a:rPr>
              <a:t>pages</a:t>
            </a:r>
          </a:p>
          <a:p>
            <a:pPr marL="800100" lvl="3" indent="-342900">
              <a:lnSpc>
                <a:spcPct val="120000"/>
              </a:lnSpc>
              <a:spcBef>
                <a:spcPts val="1800"/>
              </a:spcBef>
              <a:buFontTx/>
              <a:buChar char="•"/>
            </a:pPr>
            <a:r>
              <a:rPr lang="en-AU" sz="2000" dirty="0">
                <a:solidFill>
                  <a:schemeClr val="bg2"/>
                </a:solidFill>
              </a:rPr>
              <a:t>Treaty Bodies, Special Procedures, other UN documents</a:t>
            </a:r>
            <a:endParaRPr lang="en-AU" sz="27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Tx/>
              <a:buChar char="•"/>
            </a:pPr>
            <a:r>
              <a:rPr lang="en-AU" sz="2700" dirty="0" smtClean="0">
                <a:solidFill>
                  <a:schemeClr val="bg2"/>
                </a:solidFill>
              </a:rPr>
              <a:t>Other </a:t>
            </a:r>
            <a:r>
              <a:rPr lang="en-AU" sz="2700" dirty="0">
                <a:solidFill>
                  <a:schemeClr val="bg2"/>
                </a:solidFill>
              </a:rPr>
              <a:t>“credible and reliable” information – 10 pages</a:t>
            </a:r>
          </a:p>
          <a:p>
            <a:pPr marL="800100" lvl="3" indent="-342900">
              <a:lnSpc>
                <a:spcPct val="120000"/>
              </a:lnSpc>
              <a:spcBef>
                <a:spcPts val="1800"/>
              </a:spcBef>
              <a:buFontTx/>
              <a:buChar char="•"/>
            </a:pPr>
            <a:r>
              <a:rPr lang="en-AU" sz="2000" dirty="0">
                <a:solidFill>
                  <a:schemeClr val="bg2"/>
                </a:solidFill>
              </a:rPr>
              <a:t>NHRIs, </a:t>
            </a:r>
            <a:r>
              <a:rPr lang="en-AU" sz="2000" dirty="0" smtClean="0">
                <a:solidFill>
                  <a:schemeClr val="bg2"/>
                </a:solidFill>
              </a:rPr>
              <a:t>NGOs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17413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75778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064500" cy="935038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2"/>
                </a:solidFill>
              </a:rPr>
              <a:t>Australia’s Review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95288" y="1484784"/>
            <a:ext cx="842486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Australia’s </a:t>
            </a:r>
            <a:r>
              <a:rPr lang="en-US" sz="2400" dirty="0">
                <a:solidFill>
                  <a:schemeClr val="bg2"/>
                </a:solidFill>
              </a:rPr>
              <a:t>Opening Statement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Interactive dialogue:  Statements, questions and recommendations made by 53 countries</a:t>
            </a:r>
          </a:p>
          <a:p>
            <a:pPr marL="342900" lvl="2" indent="-3429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</a:rPr>
              <a:t>Responses, explanations provided by the Australian Govt</a:t>
            </a:r>
            <a:endParaRPr lang="en-US" sz="24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145 specific recommendations made and included in the Draft Report of the Working Group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Australia’s formal response </a:t>
            </a:r>
            <a:r>
              <a:rPr lang="en-US" sz="2400" dirty="0" smtClean="0">
                <a:solidFill>
                  <a:schemeClr val="bg2"/>
                </a:solidFill>
              </a:rPr>
              <a:t>provided in </a:t>
            </a:r>
            <a:r>
              <a:rPr lang="en-US" sz="2400" dirty="0">
                <a:solidFill>
                  <a:schemeClr val="bg2"/>
                </a:solidFill>
              </a:rPr>
              <a:t>June </a:t>
            </a:r>
            <a:r>
              <a:rPr lang="en-US" sz="2400" dirty="0" smtClean="0">
                <a:solidFill>
                  <a:schemeClr val="bg2"/>
                </a:solidFill>
              </a:rPr>
              <a:t>2011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Mid-term report provided in June 2013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Next review – 2015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17413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76802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7848600" cy="935038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solidFill>
                  <a:schemeClr val="bg2"/>
                </a:solidFill>
              </a:rPr>
              <a:t>Recap – Why use the </a:t>
            </a:r>
            <a:br>
              <a:rPr lang="en-US" sz="2800" b="1" dirty="0" smtClean="0">
                <a:solidFill>
                  <a:schemeClr val="bg2"/>
                </a:solidFill>
              </a:rPr>
            </a:br>
            <a:r>
              <a:rPr lang="en-US" sz="2800" b="1" dirty="0" smtClean="0">
                <a:solidFill>
                  <a:schemeClr val="bg2"/>
                </a:solidFill>
              </a:rPr>
              <a:t>international human rights system?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95288" y="1773238"/>
            <a:ext cx="8075612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</a:rPr>
              <a:t>To secure the domestic implementation of international human rights standards</a:t>
            </a:r>
            <a:endParaRPr lang="en-US" sz="24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</a:rPr>
              <a:t>To use the outcomes of these mechanisms in litigation, policy development and advocacy at the domestic level</a:t>
            </a:r>
            <a:endParaRPr lang="en-GB" sz="24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</a:rPr>
              <a:t>To critique </a:t>
            </a:r>
            <a:r>
              <a:rPr lang="en-AU" sz="2400" dirty="0" smtClean="0">
                <a:solidFill>
                  <a:schemeClr val="bg2"/>
                </a:solidFill>
              </a:rPr>
              <a:t>Australia’s human </a:t>
            </a:r>
            <a:r>
              <a:rPr lang="en-AU" sz="2400" dirty="0">
                <a:solidFill>
                  <a:schemeClr val="bg2"/>
                </a:solidFill>
              </a:rPr>
              <a:t>rights record</a:t>
            </a:r>
          </a:p>
          <a:p>
            <a:pPr marL="342900" indent="-3429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</a:rPr>
              <a:t>To create a dialogue with government</a:t>
            </a:r>
          </a:p>
          <a:p>
            <a:pPr marL="342900" indent="-3429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</a:rPr>
              <a:t>To develop knowledge of human rights in Australia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20485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2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20482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064500" cy="935038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2"/>
                </a:solidFill>
              </a:rPr>
              <a:t>In summary…</a:t>
            </a:r>
            <a:br>
              <a:rPr lang="en-US" sz="3200" b="1" dirty="0" smtClean="0">
                <a:solidFill>
                  <a:schemeClr val="bg2"/>
                </a:solidFill>
              </a:rPr>
            </a:br>
            <a:r>
              <a:rPr lang="en-US" sz="3200" b="1" dirty="0" smtClean="0">
                <a:solidFill>
                  <a:schemeClr val="bg2"/>
                </a:solidFill>
              </a:rPr>
              <a:t>Things to consider</a:t>
            </a:r>
            <a:endParaRPr lang="en-US" sz="4800" dirty="0" smtClean="0">
              <a:solidFill>
                <a:schemeClr val="bg2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95288" y="1700808"/>
            <a:ext cx="8424862" cy="399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n-AU" sz="2400" dirty="0" smtClean="0">
                <a:solidFill>
                  <a:schemeClr val="bg2"/>
                </a:solidFill>
              </a:rPr>
              <a:t>Could </a:t>
            </a:r>
            <a:r>
              <a:rPr lang="en-AU" sz="2400" dirty="0">
                <a:solidFill>
                  <a:schemeClr val="bg2"/>
                </a:solidFill>
              </a:rPr>
              <a:t>the international human rights system be useful</a:t>
            </a:r>
            <a:r>
              <a:rPr lang="en-AU" sz="2400" dirty="0" smtClean="0">
                <a:solidFill>
                  <a:schemeClr val="bg2"/>
                </a:solidFill>
              </a:rPr>
              <a:t>?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n-AU" sz="2400" dirty="0" smtClean="0">
                <a:solidFill>
                  <a:schemeClr val="bg2"/>
                </a:solidFill>
              </a:rPr>
              <a:t>What mechanism is most appropriate?  Consider the political and legal nature of the mechanisms?</a:t>
            </a:r>
            <a:endParaRPr lang="en-AU" sz="24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n-AU" sz="2400" dirty="0" smtClean="0">
                <a:solidFill>
                  <a:schemeClr val="bg2"/>
                </a:solidFill>
              </a:rPr>
              <a:t>Domestic context </a:t>
            </a:r>
            <a:r>
              <a:rPr lang="en-AU" sz="2400" dirty="0">
                <a:solidFill>
                  <a:schemeClr val="bg2"/>
                </a:solidFill>
              </a:rPr>
              <a:t>– consider the Australian legal, political and social landscape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n-AU" sz="2400" dirty="0" smtClean="0">
                <a:solidFill>
                  <a:schemeClr val="bg2"/>
                </a:solidFill>
              </a:rPr>
              <a:t>There </a:t>
            </a:r>
            <a:r>
              <a:rPr lang="en-AU" sz="2400" dirty="0">
                <a:solidFill>
                  <a:schemeClr val="bg2"/>
                </a:solidFill>
              </a:rPr>
              <a:t>is a need, opportunity and obligation to make use of international human rights law in litigation, policy development and advocacy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endParaRPr lang="en-AU" sz="2400" dirty="0">
              <a:solidFill>
                <a:schemeClr val="bg2"/>
              </a:solidFill>
            </a:endParaRPr>
          </a:p>
        </p:txBody>
      </p:sp>
      <p:pic>
        <p:nvPicPr>
          <p:cNvPr id="17413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56322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064500" cy="935038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2"/>
                </a:solidFill>
              </a:rPr>
              <a:t>Further Information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95288" y="1916113"/>
            <a:ext cx="8424862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700" dirty="0" smtClean="0">
                <a:solidFill>
                  <a:schemeClr val="bg2"/>
                </a:solidFill>
              </a:rPr>
              <a:t>HRLC website </a:t>
            </a:r>
            <a:r>
              <a:rPr lang="en-AU" sz="2700" dirty="0">
                <a:solidFill>
                  <a:schemeClr val="bg2"/>
                </a:solidFill>
              </a:rPr>
              <a:t>(</a:t>
            </a:r>
            <a:r>
              <a:rPr lang="en-AU" sz="2700" u="sng" dirty="0" smtClean="0">
                <a:solidFill>
                  <a:srgbClr val="0070C0"/>
                </a:solidFill>
              </a:rPr>
              <a:t>www.hrlc.org.au</a:t>
            </a:r>
            <a:r>
              <a:rPr lang="en-AU" sz="2700" dirty="0" smtClean="0">
                <a:solidFill>
                  <a:schemeClr val="bg2"/>
                </a:solidFill>
              </a:rPr>
              <a:t>)</a:t>
            </a:r>
            <a:endParaRPr lang="en-AU" sz="2700" dirty="0">
              <a:solidFill>
                <a:schemeClr val="bg2"/>
              </a:solidFill>
            </a:endParaRPr>
          </a:p>
          <a:p>
            <a:pPr marL="800100" lvl="3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000" dirty="0">
                <a:solidFill>
                  <a:schemeClr val="bg2"/>
                </a:solidFill>
              </a:rPr>
              <a:t>Human Rights Law </a:t>
            </a:r>
            <a:r>
              <a:rPr lang="en-AU" sz="2000" dirty="0" smtClean="0">
                <a:solidFill>
                  <a:schemeClr val="bg2"/>
                </a:solidFill>
              </a:rPr>
              <a:t>Manual </a:t>
            </a:r>
            <a:r>
              <a:rPr lang="en-AU" sz="2000" dirty="0">
                <a:solidFill>
                  <a:schemeClr val="bg2"/>
                </a:solidFill>
              </a:rPr>
              <a:t>– Ch 6</a:t>
            </a:r>
          </a:p>
          <a:p>
            <a:pPr marL="800100" lvl="3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000" dirty="0">
                <a:solidFill>
                  <a:schemeClr val="bg2"/>
                </a:solidFill>
              </a:rPr>
              <a:t>Copies of reports, complaints, </a:t>
            </a:r>
            <a:r>
              <a:rPr lang="en-AU" sz="2000" dirty="0" smtClean="0">
                <a:solidFill>
                  <a:schemeClr val="bg2"/>
                </a:solidFill>
              </a:rPr>
              <a:t>documents, case notes</a:t>
            </a:r>
          </a:p>
          <a:p>
            <a:pPr marL="800100" lvl="3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Monthly Bulletin, </a:t>
            </a:r>
            <a:r>
              <a:rPr lang="en-US" sz="2000" i="1" dirty="0" smtClean="0">
                <a:solidFill>
                  <a:schemeClr val="bg2"/>
                </a:solidFill>
              </a:rPr>
              <a:t>Rights Agenda</a:t>
            </a:r>
            <a:endParaRPr lang="en-AU" sz="27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AU" sz="27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700" dirty="0">
                <a:solidFill>
                  <a:schemeClr val="bg2"/>
                </a:solidFill>
              </a:rPr>
              <a:t>OHCHR (</a:t>
            </a:r>
            <a:r>
              <a:rPr lang="en-AU" sz="2700" u="sng" dirty="0" smtClean="0">
                <a:solidFill>
                  <a:srgbClr val="0070C0"/>
                </a:solidFill>
                <a:hlinkClick r:id="rId3"/>
              </a:rPr>
              <a:t>www.ohchr.org</a:t>
            </a:r>
            <a:r>
              <a:rPr lang="en-AU" sz="2700" dirty="0" smtClean="0">
                <a:solidFill>
                  <a:schemeClr val="bg2"/>
                </a:solidFill>
              </a:rPr>
              <a:t>)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AU" sz="2700" dirty="0" smtClean="0">
              <a:solidFill>
                <a:schemeClr val="bg2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AU" sz="2700" dirty="0" smtClean="0">
                <a:solidFill>
                  <a:schemeClr val="bg2"/>
                </a:solidFill>
              </a:rPr>
              <a:t>Ben Schokman </a:t>
            </a:r>
            <a:r>
              <a:rPr lang="en-AU" sz="2700" dirty="0" smtClean="0">
                <a:solidFill>
                  <a:schemeClr val="bg2"/>
                </a:solidFill>
                <a:hlinkClick r:id="rId4"/>
              </a:rPr>
              <a:t>ben.schokman@hrlc.org.au</a:t>
            </a:r>
            <a:r>
              <a:rPr lang="en-AU" sz="2700" dirty="0" smtClean="0">
                <a:solidFill>
                  <a:schemeClr val="bg2"/>
                </a:solidFill>
              </a:rPr>
              <a:t>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AU" sz="2700" dirty="0">
              <a:solidFill>
                <a:schemeClr val="bg2"/>
              </a:solidFill>
            </a:endParaRPr>
          </a:p>
        </p:txBody>
      </p:sp>
      <p:pic>
        <p:nvPicPr>
          <p:cNvPr id="17413" name="Picture 4" descr="hrlc_logo_rgb_2_l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83970" name="Image" r:id="rId6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064500" cy="935038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2"/>
                </a:solidFill>
              </a:rPr>
              <a:t>Outline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95288" y="2133600"/>
            <a:ext cx="842486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2800" indent="-533400">
              <a:lnSpc>
                <a:spcPct val="120000"/>
              </a:lnSpc>
              <a:spcBef>
                <a:spcPts val="1224"/>
              </a:spcBef>
              <a:buFont typeface="+mj-lt"/>
              <a:buAutoNum type="arabicPeriod"/>
            </a:pPr>
            <a:r>
              <a:rPr lang="en-AU" sz="2600" dirty="0" smtClean="0">
                <a:solidFill>
                  <a:schemeClr val="bg2"/>
                </a:solidFill>
              </a:rPr>
              <a:t>Why use International Human Rights Mechanisms?</a:t>
            </a:r>
          </a:p>
          <a:p>
            <a:pPr marL="532800" indent="-533400">
              <a:lnSpc>
                <a:spcPct val="120000"/>
              </a:lnSpc>
              <a:spcBef>
                <a:spcPts val="1224"/>
              </a:spcBef>
              <a:buFont typeface="+mj-lt"/>
              <a:buAutoNum type="arabicPeriod"/>
            </a:pPr>
            <a:r>
              <a:rPr lang="en-AU" sz="2600" dirty="0" smtClean="0">
                <a:solidFill>
                  <a:schemeClr val="bg2"/>
                </a:solidFill>
              </a:rPr>
              <a:t>Treaty Bodies</a:t>
            </a:r>
          </a:p>
          <a:p>
            <a:pPr marL="532800" indent="-533400">
              <a:lnSpc>
                <a:spcPct val="120000"/>
              </a:lnSpc>
              <a:spcBef>
                <a:spcPts val="1224"/>
              </a:spcBef>
              <a:buFont typeface="+mj-lt"/>
              <a:buAutoNum type="arabicPeriod"/>
            </a:pPr>
            <a:r>
              <a:rPr lang="en-AU" sz="2600" dirty="0">
                <a:solidFill>
                  <a:schemeClr val="bg2"/>
                </a:solidFill>
              </a:rPr>
              <a:t>Special </a:t>
            </a:r>
            <a:r>
              <a:rPr lang="en-AU" sz="2600" dirty="0" smtClean="0">
                <a:solidFill>
                  <a:schemeClr val="bg2"/>
                </a:solidFill>
              </a:rPr>
              <a:t>Procedures</a:t>
            </a:r>
          </a:p>
          <a:p>
            <a:pPr marL="532800" indent="-533400">
              <a:lnSpc>
                <a:spcPct val="120000"/>
              </a:lnSpc>
              <a:spcBef>
                <a:spcPts val="1224"/>
              </a:spcBef>
              <a:buFont typeface="+mj-lt"/>
              <a:buAutoNum type="arabicPeriod"/>
            </a:pPr>
            <a:r>
              <a:rPr lang="en-AU" sz="2600" dirty="0" smtClean="0">
                <a:solidFill>
                  <a:schemeClr val="bg2"/>
                </a:solidFill>
              </a:rPr>
              <a:t>Universal </a:t>
            </a:r>
            <a:r>
              <a:rPr lang="en-AU" sz="2600" dirty="0">
                <a:solidFill>
                  <a:schemeClr val="bg2"/>
                </a:solidFill>
              </a:rPr>
              <a:t>Periodic Review</a:t>
            </a:r>
            <a:r>
              <a:rPr lang="en-AU" sz="2600" dirty="0" smtClean="0">
                <a:solidFill>
                  <a:schemeClr val="bg2"/>
                </a:solidFill>
              </a:rPr>
              <a:t/>
            </a:r>
            <a:br>
              <a:rPr lang="en-AU" sz="2600" dirty="0" smtClean="0">
                <a:solidFill>
                  <a:schemeClr val="bg2"/>
                </a:solidFill>
              </a:rPr>
            </a:br>
            <a:endParaRPr lang="en-AU" sz="2600" dirty="0">
              <a:solidFill>
                <a:schemeClr val="bg2"/>
              </a:solidFill>
            </a:endParaRPr>
          </a:p>
        </p:txBody>
      </p:sp>
      <p:pic>
        <p:nvPicPr>
          <p:cNvPr id="2053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2050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760"/>
            <a:ext cx="8064500" cy="791493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2"/>
                </a:solidFill>
              </a:rPr>
              <a:t>About the Human Rights Law Centre</a:t>
            </a:r>
            <a:endParaRPr lang="en-US" sz="4000" dirty="0" smtClean="0">
              <a:solidFill>
                <a:schemeClr val="bg2"/>
              </a:solidFill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95288" y="2438401"/>
            <a:ext cx="8424862" cy="325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1272"/>
              </a:spcBef>
              <a:buFontTx/>
              <a:buChar char="•"/>
            </a:pPr>
            <a:r>
              <a:rPr lang="en-AU" sz="2800" dirty="0">
                <a:solidFill>
                  <a:schemeClr val="bg2"/>
                </a:solidFill>
              </a:rPr>
              <a:t>Advocate for the protection and promotion of human rights by using the law</a:t>
            </a:r>
          </a:p>
          <a:p>
            <a:pPr marL="342900" indent="-342900">
              <a:lnSpc>
                <a:spcPct val="110000"/>
              </a:lnSpc>
              <a:spcBef>
                <a:spcPts val="1272"/>
              </a:spcBef>
              <a:buFontTx/>
              <a:buChar char="•"/>
            </a:pPr>
            <a:r>
              <a:rPr lang="en-AU" sz="2800" dirty="0">
                <a:solidFill>
                  <a:schemeClr val="bg2"/>
                </a:solidFill>
              </a:rPr>
              <a:t>Strategic combination of research, advocacy, litigation and </a:t>
            </a:r>
            <a:r>
              <a:rPr lang="en-AU" sz="2800" dirty="0" smtClean="0">
                <a:solidFill>
                  <a:schemeClr val="bg2"/>
                </a:solidFill>
              </a:rPr>
              <a:t>education</a:t>
            </a:r>
          </a:p>
          <a:p>
            <a:pPr marL="342900" indent="-342900">
              <a:lnSpc>
                <a:spcPct val="110000"/>
              </a:lnSpc>
              <a:spcBef>
                <a:spcPts val="1272"/>
              </a:spcBef>
              <a:buFontTx/>
              <a:buChar char="•"/>
            </a:pPr>
            <a:r>
              <a:rPr lang="en-AU" sz="2800" dirty="0" smtClean="0">
                <a:solidFill>
                  <a:schemeClr val="bg2"/>
                </a:solidFill>
              </a:rPr>
              <a:t>Use </a:t>
            </a:r>
            <a:r>
              <a:rPr lang="en-AU" sz="2800" dirty="0">
                <a:solidFill>
                  <a:schemeClr val="bg2"/>
                </a:solidFill>
              </a:rPr>
              <a:t>both domestic and international mechanisms</a:t>
            </a:r>
            <a:endParaRPr lang="en-AU" sz="2800" dirty="0" smtClean="0">
              <a:solidFill>
                <a:schemeClr val="bg2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1272"/>
              </a:spcBef>
              <a:buFontTx/>
              <a:buChar char="•"/>
            </a:pPr>
            <a:r>
              <a:rPr lang="en-AU" sz="2800" dirty="0" smtClean="0">
                <a:solidFill>
                  <a:schemeClr val="bg2"/>
                </a:solidFill>
              </a:rPr>
              <a:t>Work in partnership with community organisations</a:t>
            </a:r>
          </a:p>
        </p:txBody>
      </p:sp>
      <p:pic>
        <p:nvPicPr>
          <p:cNvPr id="3077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3074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7848600" cy="935038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2"/>
                </a:solidFill>
              </a:rPr>
              <a:t>Why use the international </a:t>
            </a:r>
            <a:br>
              <a:rPr lang="en-US" sz="3200" b="1" dirty="0" smtClean="0">
                <a:solidFill>
                  <a:schemeClr val="bg2"/>
                </a:solidFill>
              </a:rPr>
            </a:br>
            <a:r>
              <a:rPr lang="en-US" sz="3200" b="1" dirty="0" smtClean="0">
                <a:solidFill>
                  <a:schemeClr val="bg2"/>
                </a:solidFill>
              </a:rPr>
              <a:t>human rights system?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95288" y="1773238"/>
            <a:ext cx="8075612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</a:rPr>
              <a:t>To secure the domestic implementation of international human rights standards</a:t>
            </a:r>
            <a:endParaRPr lang="en-US" sz="24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</a:rPr>
              <a:t>To use the outcomes of these mechanisms in litigation, policy development and advocacy at the domestic level</a:t>
            </a:r>
            <a:endParaRPr lang="en-GB" sz="24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</a:rPr>
              <a:t>To critique </a:t>
            </a:r>
            <a:r>
              <a:rPr lang="en-AU" sz="2400" dirty="0" smtClean="0">
                <a:solidFill>
                  <a:schemeClr val="bg2"/>
                </a:solidFill>
              </a:rPr>
              <a:t>Australia’s human </a:t>
            </a:r>
            <a:r>
              <a:rPr lang="en-AU" sz="2400" dirty="0">
                <a:solidFill>
                  <a:schemeClr val="bg2"/>
                </a:solidFill>
              </a:rPr>
              <a:t>rights record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</a:rPr>
              <a:t>To create a dialogue with government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</a:rPr>
              <a:t>To develop knowledge of human rights in Australia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4101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4098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064500" cy="935037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solidFill>
                  <a:schemeClr val="bg2"/>
                </a:solidFill>
              </a:rPr>
              <a:t>UN Human Rights Treaties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23850" y="1125538"/>
            <a:ext cx="864076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AU" sz="2000" b="1" dirty="0">
                <a:solidFill>
                  <a:schemeClr val="bg2"/>
                </a:solidFill>
              </a:rPr>
              <a:t>Universal Declaration of Human Rights 1948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AU" sz="2000" dirty="0">
                <a:solidFill>
                  <a:schemeClr val="bg2"/>
                </a:solidFill>
              </a:rPr>
              <a:t>International Convention on the Elimination of All Forms of Racial Discrimination 1965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AU" sz="2000" dirty="0">
                <a:solidFill>
                  <a:schemeClr val="bg2"/>
                </a:solidFill>
              </a:rPr>
              <a:t>International Covenant on Economic, Social and Cultural Rights 1966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AU" sz="2000" dirty="0">
                <a:solidFill>
                  <a:schemeClr val="bg2"/>
                </a:solidFill>
              </a:rPr>
              <a:t>International Covenant on Civil and Political Rights 1966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AU" sz="2000" dirty="0">
                <a:solidFill>
                  <a:schemeClr val="bg2"/>
                </a:solidFill>
              </a:rPr>
              <a:t>Convention on the Elimination of Discrimination Against Women 1979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AU" sz="2000" dirty="0">
                <a:solidFill>
                  <a:schemeClr val="bg2"/>
                </a:solidFill>
              </a:rPr>
              <a:t>Convention Against Torture 1984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AU" sz="2000" dirty="0">
                <a:solidFill>
                  <a:schemeClr val="bg2"/>
                </a:solidFill>
              </a:rPr>
              <a:t>Convention on the Rights of the Child 1989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AU" sz="2000" dirty="0">
                <a:solidFill>
                  <a:schemeClr val="bg2"/>
                </a:solidFill>
              </a:rPr>
              <a:t>[International Convention on the </a:t>
            </a:r>
            <a:r>
              <a:rPr lang="en-AU" sz="2000" dirty="0" smtClean="0">
                <a:solidFill>
                  <a:schemeClr val="bg2"/>
                </a:solidFill>
              </a:rPr>
              <a:t>Protection </a:t>
            </a:r>
            <a:r>
              <a:rPr lang="en-AU" sz="2000" dirty="0">
                <a:solidFill>
                  <a:schemeClr val="bg2"/>
                </a:solidFill>
              </a:rPr>
              <a:t>of the Rights of All Migrant Workers 1990]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AU" sz="2000" dirty="0">
                <a:solidFill>
                  <a:schemeClr val="bg2"/>
                </a:solidFill>
              </a:rPr>
              <a:t>[Convention for the Protection of All Persons from Enforced Disappearance 2006]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AU" sz="2000" dirty="0">
                <a:solidFill>
                  <a:schemeClr val="bg2"/>
                </a:solidFill>
              </a:rPr>
              <a:t>Convention on the Rights of Persons with Disabilities 2006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25605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2" name="Object 5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46082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064500" cy="935038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2"/>
                </a:solidFill>
              </a:rPr>
              <a:t>Procedures of Treaty Bodies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533400" y="1905000"/>
            <a:ext cx="8062912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ts val="1248"/>
              </a:spcBef>
              <a:buFontTx/>
              <a:buChar char="•"/>
            </a:pPr>
            <a:r>
              <a:rPr lang="en-AU" sz="2400" dirty="0" smtClean="0">
                <a:solidFill>
                  <a:schemeClr val="bg2"/>
                </a:solidFill>
              </a:rPr>
              <a:t>Consideration </a:t>
            </a:r>
            <a:r>
              <a:rPr lang="en-AU" sz="2400" dirty="0">
                <a:solidFill>
                  <a:schemeClr val="bg2"/>
                </a:solidFill>
              </a:rPr>
              <a:t>of Periodic Reports  </a:t>
            </a:r>
            <a:br>
              <a:rPr lang="en-AU" sz="2400" dirty="0">
                <a:solidFill>
                  <a:schemeClr val="bg2"/>
                </a:solidFill>
              </a:rPr>
            </a:br>
            <a:r>
              <a:rPr lang="en-AU" sz="2400" dirty="0">
                <a:solidFill>
                  <a:schemeClr val="bg2"/>
                </a:solidFill>
                <a:sym typeface="Wingdings" pitchFamily="2" charset="2"/>
              </a:rPr>
              <a:t>  Concluding</a:t>
            </a:r>
            <a:r>
              <a:rPr lang="en-AU" sz="2400" dirty="0" smtClean="0">
                <a:solidFill>
                  <a:schemeClr val="bg2"/>
                </a:solidFill>
                <a:sym typeface="Wingdings" pitchFamily="2" charset="2"/>
              </a:rPr>
              <a:t> Observations</a:t>
            </a:r>
            <a:endParaRPr lang="en-AU" sz="2400" dirty="0">
              <a:solidFill>
                <a:schemeClr val="bg2"/>
              </a:solidFill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ts val="1248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  <a:sym typeface="Wingdings" pitchFamily="2" charset="2"/>
              </a:rPr>
              <a:t>Individual Complaints</a:t>
            </a:r>
            <a:r>
              <a:rPr lang="en-AU" sz="2400" dirty="0" smtClean="0">
                <a:solidFill>
                  <a:schemeClr val="bg2"/>
                </a:solidFill>
                <a:sym typeface="Wingdings" pitchFamily="2" charset="2"/>
              </a:rPr>
              <a:t> – Requires exhaustion of domestic remedies</a:t>
            </a:r>
          </a:p>
          <a:p>
            <a:pPr marL="342900" indent="-342900">
              <a:lnSpc>
                <a:spcPct val="120000"/>
              </a:lnSpc>
              <a:spcBef>
                <a:spcPts val="1248"/>
              </a:spcBef>
              <a:buFontTx/>
              <a:buChar char="•"/>
            </a:pPr>
            <a:r>
              <a:rPr lang="en-AU" sz="2400" dirty="0" smtClean="0">
                <a:solidFill>
                  <a:schemeClr val="bg2"/>
                </a:solidFill>
              </a:rPr>
              <a:t>Early </a:t>
            </a:r>
            <a:r>
              <a:rPr lang="en-AU" sz="2400" dirty="0">
                <a:solidFill>
                  <a:schemeClr val="bg2"/>
                </a:solidFill>
              </a:rPr>
              <a:t>Warning and Urgent </a:t>
            </a:r>
            <a:r>
              <a:rPr lang="en-AU" sz="2400" dirty="0" smtClean="0">
                <a:solidFill>
                  <a:schemeClr val="bg2"/>
                </a:solidFill>
              </a:rPr>
              <a:t>Action Procedures</a:t>
            </a:r>
          </a:p>
          <a:p>
            <a:pPr marL="342900" indent="-342900">
              <a:lnSpc>
                <a:spcPct val="120000"/>
              </a:lnSpc>
              <a:spcBef>
                <a:spcPts val="1248"/>
              </a:spcBef>
              <a:buFontTx/>
              <a:buChar char="•"/>
            </a:pPr>
            <a:r>
              <a:rPr lang="en-AU" sz="2400" dirty="0">
                <a:solidFill>
                  <a:schemeClr val="bg2"/>
                </a:solidFill>
                <a:sym typeface="Wingdings" pitchFamily="2" charset="2"/>
              </a:rPr>
              <a:t>General </a:t>
            </a:r>
            <a:r>
              <a:rPr lang="en-AU" sz="2400" dirty="0" smtClean="0">
                <a:solidFill>
                  <a:schemeClr val="bg2"/>
                </a:solidFill>
                <a:sym typeface="Wingdings" pitchFamily="2" charset="2"/>
              </a:rPr>
              <a:t>Comments</a:t>
            </a:r>
            <a:endParaRPr lang="en-AU" sz="2400" dirty="0">
              <a:solidFill>
                <a:schemeClr val="bg2"/>
              </a:solidFill>
              <a:sym typeface="Wingdings" pitchFamily="2" charset="2"/>
            </a:endParaRPr>
          </a:p>
        </p:txBody>
      </p:sp>
      <p:pic>
        <p:nvPicPr>
          <p:cNvPr id="17413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57346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064500" cy="935038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2"/>
                </a:solidFill>
              </a:rPr>
              <a:t>Case Study 1: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539552" y="1916113"/>
            <a:ext cx="4032448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n-AU" sz="2700" dirty="0" smtClean="0">
                <a:solidFill>
                  <a:schemeClr val="bg2"/>
                </a:solidFill>
              </a:rPr>
              <a:t>	</a:t>
            </a:r>
            <a:r>
              <a:rPr lang="en-AU" sz="3600" b="1" dirty="0" smtClean="0">
                <a:solidFill>
                  <a:schemeClr val="bg2"/>
                </a:solidFill>
              </a:rPr>
              <a:t>Australia’s Review under the ICCPR</a:t>
            </a:r>
            <a:endParaRPr lang="en-AU" sz="3600" b="1" dirty="0">
              <a:solidFill>
                <a:schemeClr val="bg2"/>
              </a:solidFill>
            </a:endParaRPr>
          </a:p>
        </p:txBody>
      </p:sp>
      <p:pic>
        <p:nvPicPr>
          <p:cNvPr id="17413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58370" name="Image" r:id="rId4" imgW="7320691" imgH="969184" progId="">
              <p:embed/>
            </p:oleObj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 l="52313"/>
          <a:stretch>
            <a:fillRect/>
          </a:stretch>
        </p:blipFill>
        <p:spPr bwMode="auto">
          <a:xfrm>
            <a:off x="4572000" y="1484313"/>
            <a:ext cx="3883025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064500" cy="935038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2"/>
                </a:solidFill>
              </a:rPr>
              <a:t>ICCPR Review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95288" y="1916113"/>
            <a:ext cx="8424862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700" dirty="0" smtClean="0">
                <a:solidFill>
                  <a:schemeClr val="bg2"/>
                </a:solidFill>
              </a:rPr>
              <a:t>Government’s Report</a:t>
            </a:r>
            <a:endParaRPr lang="en-US" sz="2700" dirty="0" smtClean="0">
              <a:solidFill>
                <a:schemeClr val="bg2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US" sz="2700" dirty="0" smtClean="0">
                <a:solidFill>
                  <a:schemeClr val="bg2"/>
                </a:solidFill>
              </a:rPr>
              <a:t>NGO Report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700" dirty="0" smtClean="0">
                <a:solidFill>
                  <a:schemeClr val="bg2"/>
                </a:solidFill>
              </a:rPr>
              <a:t>Committee’s </a:t>
            </a:r>
            <a:r>
              <a:rPr lang="en-AU" sz="2700" dirty="0">
                <a:solidFill>
                  <a:schemeClr val="bg2"/>
                </a:solidFill>
              </a:rPr>
              <a:t>dialogue with the Government delegation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700" dirty="0">
                <a:solidFill>
                  <a:schemeClr val="bg2"/>
                </a:solidFill>
              </a:rPr>
              <a:t>Concluding Observations </a:t>
            </a:r>
            <a:r>
              <a:rPr lang="en-AU" sz="2700" dirty="0" smtClean="0">
                <a:solidFill>
                  <a:schemeClr val="bg2"/>
                </a:solidFill>
              </a:rPr>
              <a:t>issued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AU" sz="2700" dirty="0" smtClean="0">
                <a:solidFill>
                  <a:schemeClr val="bg2"/>
                </a:solidFill>
              </a:rPr>
              <a:t>Implementation of recommendations (?)</a:t>
            </a:r>
            <a:endParaRPr lang="en-AU" sz="2700" dirty="0">
              <a:solidFill>
                <a:schemeClr val="bg2"/>
              </a:solidFill>
            </a:endParaRPr>
          </a:p>
        </p:txBody>
      </p:sp>
      <p:pic>
        <p:nvPicPr>
          <p:cNvPr id="17413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60418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1145</Words>
  <Application>Microsoft Macintosh PowerPoint</Application>
  <PresentationFormat>On-screen Show (4:3)</PresentationFormat>
  <Paragraphs>159</Paragraphs>
  <Slides>26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Image</vt:lpstr>
      <vt:lpstr>Slide 1</vt:lpstr>
      <vt:lpstr>UN Human Rights System</vt:lpstr>
      <vt:lpstr>Outline</vt:lpstr>
      <vt:lpstr>About the Human Rights Law Centre</vt:lpstr>
      <vt:lpstr>Why use the international  human rights system?</vt:lpstr>
      <vt:lpstr>UN Human Rights Treaties </vt:lpstr>
      <vt:lpstr>Procedures of Treaty Bodies</vt:lpstr>
      <vt:lpstr>Case Study 1:</vt:lpstr>
      <vt:lpstr>ICCPR Review</vt:lpstr>
      <vt:lpstr>Case Study 2:</vt:lpstr>
      <vt:lpstr>Timeline</vt:lpstr>
      <vt:lpstr>Value of the communication?</vt:lpstr>
      <vt:lpstr>Treaty Bodies:</vt:lpstr>
      <vt:lpstr>Special Procedures</vt:lpstr>
      <vt:lpstr>Functions of Special Procedures</vt:lpstr>
      <vt:lpstr>Case Study 3:</vt:lpstr>
      <vt:lpstr>Timeline</vt:lpstr>
      <vt:lpstr>Value of the country visit?</vt:lpstr>
      <vt:lpstr>Special Procedures Advantages and Disadvantages:</vt:lpstr>
      <vt:lpstr>Case Study 4:  Universal Periodic Review  of Australia</vt:lpstr>
      <vt:lpstr>Universal Periodic Review</vt:lpstr>
      <vt:lpstr>Sources of Information</vt:lpstr>
      <vt:lpstr>Australia’s Review</vt:lpstr>
      <vt:lpstr>Recap – Why use the  international human rights system?</vt:lpstr>
      <vt:lpstr>In summary… Things to consider</vt:lpstr>
      <vt:lpstr>Further Information</vt:lpstr>
    </vt:vector>
  </TitlesOfParts>
  <Company>PILCH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tomclarke</dc:creator>
  <cp:lastModifiedBy>Ben Schokman</cp:lastModifiedBy>
  <cp:revision>61</cp:revision>
  <dcterms:created xsi:type="dcterms:W3CDTF">2013-06-18T05:09:08Z</dcterms:created>
  <dcterms:modified xsi:type="dcterms:W3CDTF">2013-06-18T05:09:52Z</dcterms:modified>
</cp:coreProperties>
</file>