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1" r:id="rId2"/>
    <p:sldId id="257" r:id="rId3"/>
    <p:sldId id="258" r:id="rId4"/>
    <p:sldId id="286" r:id="rId5"/>
    <p:sldId id="290" r:id="rId6"/>
    <p:sldId id="303" r:id="rId7"/>
    <p:sldId id="287" r:id="rId8"/>
    <p:sldId id="288" r:id="rId9"/>
    <p:sldId id="293" r:id="rId10"/>
    <p:sldId id="300" r:id="rId11"/>
    <p:sldId id="295" r:id="rId12"/>
    <p:sldId id="292" r:id="rId13"/>
    <p:sldId id="301" r:id="rId14"/>
    <p:sldId id="294" r:id="rId15"/>
    <p:sldId id="296" r:id="rId16"/>
    <p:sldId id="299" r:id="rId17"/>
    <p:sldId id="298" r:id="rId18"/>
  </p:sldIdLst>
  <p:sldSz cx="9144000" cy="6858000" type="screen4x3"/>
  <p:notesSz cx="6807200" cy="9939338"/>
  <p:defaultTextStyle>
    <a:defPPr>
      <a:defRPr lang="en-AU"/>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3D7E27"/>
    <a:srgbClr val="1D28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6" autoAdjust="0"/>
    <p:restoredTop sz="91841" autoAdjust="0"/>
  </p:normalViewPr>
  <p:slideViewPr>
    <p:cSldViewPr>
      <p:cViewPr>
        <p:scale>
          <a:sx n="100" d="100"/>
          <a:sy n="100" d="100"/>
        </p:scale>
        <p:origin x="-2112" y="-582"/>
      </p:cViewPr>
      <p:guideLst>
        <p:guide orient="horz" pos="2160"/>
        <p:guide pos="2880"/>
      </p:guideLst>
    </p:cSldViewPr>
  </p:slideViewPr>
  <p:outlineViewPr>
    <p:cViewPr>
      <p:scale>
        <a:sx n="33" d="100"/>
        <a:sy n="33" d="100"/>
      </p:scale>
      <p:origin x="0" y="19632"/>
    </p:cViewPr>
  </p:outlineViewPr>
  <p:notesTextViewPr>
    <p:cViewPr>
      <p:scale>
        <a:sx n="100" d="100"/>
        <a:sy n="100" d="100"/>
      </p:scale>
      <p:origin x="0" y="0"/>
    </p:cViewPr>
  </p:notesTextViewPr>
  <p:notesViewPr>
    <p:cSldViewPr>
      <p:cViewPr varScale="1">
        <p:scale>
          <a:sx n="88" d="100"/>
          <a:sy n="88" d="100"/>
        </p:scale>
        <p:origin x="-1920" y="-12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50529" cy="49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a:defRPr sz="1200"/>
            </a:lvl1pPr>
          </a:lstStyle>
          <a:p>
            <a:endParaRPr lang="en-AU"/>
          </a:p>
        </p:txBody>
      </p:sp>
      <p:sp>
        <p:nvSpPr>
          <p:cNvPr id="46083" name="Rectangle 3"/>
          <p:cNvSpPr>
            <a:spLocks noGrp="1" noChangeArrowheads="1"/>
          </p:cNvSpPr>
          <p:nvPr>
            <p:ph type="dt" sz="quarter" idx="1"/>
          </p:nvPr>
        </p:nvSpPr>
        <p:spPr bwMode="auto">
          <a:xfrm>
            <a:off x="3855082" y="0"/>
            <a:ext cx="2950529" cy="49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algn="r">
              <a:defRPr sz="1200"/>
            </a:lvl1pPr>
          </a:lstStyle>
          <a:p>
            <a:endParaRPr lang="en-AU"/>
          </a:p>
        </p:txBody>
      </p:sp>
      <p:sp>
        <p:nvSpPr>
          <p:cNvPr id="46084" name="Rectangle 4"/>
          <p:cNvSpPr>
            <a:spLocks noGrp="1" noChangeArrowheads="1"/>
          </p:cNvSpPr>
          <p:nvPr>
            <p:ph type="ftr" sz="quarter" idx="2"/>
          </p:nvPr>
        </p:nvSpPr>
        <p:spPr bwMode="auto">
          <a:xfrm>
            <a:off x="0" y="9440305"/>
            <a:ext cx="2950529" cy="49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a:defRPr sz="1200"/>
            </a:lvl1pPr>
          </a:lstStyle>
          <a:p>
            <a:endParaRPr lang="en-AU"/>
          </a:p>
        </p:txBody>
      </p:sp>
      <p:sp>
        <p:nvSpPr>
          <p:cNvPr id="46085" name="Rectangle 5"/>
          <p:cNvSpPr>
            <a:spLocks noGrp="1" noChangeArrowheads="1"/>
          </p:cNvSpPr>
          <p:nvPr>
            <p:ph type="sldNum" sz="quarter" idx="3"/>
          </p:nvPr>
        </p:nvSpPr>
        <p:spPr bwMode="auto">
          <a:xfrm>
            <a:off x="3855082" y="9440305"/>
            <a:ext cx="2950529" cy="49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algn="r">
              <a:defRPr sz="1200"/>
            </a:lvl1pPr>
          </a:lstStyle>
          <a:p>
            <a:fld id="{AD93E2C2-5272-4E15-A176-2686BFC968FF}" type="slidenum">
              <a:rPr lang="en-AU"/>
              <a:pPr/>
              <a:t>‹#›</a:t>
            </a:fld>
            <a:endParaRPr lang="en-AU"/>
          </a:p>
        </p:txBody>
      </p:sp>
    </p:spTree>
    <p:extLst>
      <p:ext uri="{BB962C8B-B14F-4D97-AF65-F5344CB8AC3E}">
        <p14:creationId xmlns:p14="http://schemas.microsoft.com/office/powerpoint/2010/main" val="3105743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50529" cy="497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550" tIns="45775" rIns="91550" bIns="45775" numCol="1" anchor="t" anchorCtr="0" compatLnSpc="1">
            <a:prstTxWarp prst="textNoShape">
              <a:avLst/>
            </a:prstTxWarp>
          </a:bodyPr>
          <a:lstStyle>
            <a:lvl1pPr>
              <a:defRPr sz="1200" baseline="-25000"/>
            </a:lvl1pPr>
          </a:lstStyle>
          <a:p>
            <a:endParaRPr lang="en-AU"/>
          </a:p>
        </p:txBody>
      </p:sp>
      <p:sp>
        <p:nvSpPr>
          <p:cNvPr id="5123" name="Rectangle 3"/>
          <p:cNvSpPr>
            <a:spLocks noGrp="1" noChangeArrowheads="1"/>
          </p:cNvSpPr>
          <p:nvPr>
            <p:ph type="dt" idx="1"/>
          </p:nvPr>
        </p:nvSpPr>
        <p:spPr bwMode="auto">
          <a:xfrm>
            <a:off x="3856671" y="0"/>
            <a:ext cx="2950529" cy="497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550" tIns="45775" rIns="91550" bIns="45775" numCol="1" anchor="t" anchorCtr="0" compatLnSpc="1">
            <a:prstTxWarp prst="textNoShape">
              <a:avLst/>
            </a:prstTxWarp>
          </a:bodyPr>
          <a:lstStyle>
            <a:lvl1pPr algn="r">
              <a:defRPr sz="1200" baseline="-25000"/>
            </a:lvl1pPr>
          </a:lstStyle>
          <a:p>
            <a:endParaRPr lang="en-AU"/>
          </a:p>
        </p:txBody>
      </p:sp>
      <p:sp>
        <p:nvSpPr>
          <p:cNvPr id="5124" name="Rectangle 4"/>
          <p:cNvSpPr>
            <a:spLocks noGrp="1" noRot="1" noChangeAspect="1" noChangeArrowheads="1" noTextEdit="1"/>
          </p:cNvSpPr>
          <p:nvPr>
            <p:ph type="sldImg" idx="2"/>
          </p:nvPr>
        </p:nvSpPr>
        <p:spPr bwMode="auto">
          <a:xfrm>
            <a:off x="919163" y="746125"/>
            <a:ext cx="496887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07733" y="4721743"/>
            <a:ext cx="4991735" cy="447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550" tIns="45775" rIns="91550" bIns="45775"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5126" name="Rectangle 6"/>
          <p:cNvSpPr>
            <a:spLocks noGrp="1" noChangeArrowheads="1"/>
          </p:cNvSpPr>
          <p:nvPr>
            <p:ph type="ftr" sz="quarter" idx="4"/>
          </p:nvPr>
        </p:nvSpPr>
        <p:spPr bwMode="auto">
          <a:xfrm>
            <a:off x="0" y="9441895"/>
            <a:ext cx="2950529" cy="497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550" tIns="45775" rIns="91550" bIns="45775" numCol="1" anchor="b" anchorCtr="0" compatLnSpc="1">
            <a:prstTxWarp prst="textNoShape">
              <a:avLst/>
            </a:prstTxWarp>
          </a:bodyPr>
          <a:lstStyle>
            <a:lvl1pPr>
              <a:defRPr sz="1200" baseline="-25000"/>
            </a:lvl1pPr>
          </a:lstStyle>
          <a:p>
            <a:endParaRPr lang="en-AU"/>
          </a:p>
        </p:txBody>
      </p:sp>
      <p:sp>
        <p:nvSpPr>
          <p:cNvPr id="5127" name="Rectangle 7"/>
          <p:cNvSpPr>
            <a:spLocks noGrp="1" noChangeArrowheads="1"/>
          </p:cNvSpPr>
          <p:nvPr>
            <p:ph type="sldNum" sz="quarter" idx="5"/>
          </p:nvPr>
        </p:nvSpPr>
        <p:spPr bwMode="auto">
          <a:xfrm>
            <a:off x="3856671" y="9441895"/>
            <a:ext cx="2950529" cy="497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550" tIns="45775" rIns="91550" bIns="45775" numCol="1" anchor="b" anchorCtr="0" compatLnSpc="1">
            <a:prstTxWarp prst="textNoShape">
              <a:avLst/>
            </a:prstTxWarp>
          </a:bodyPr>
          <a:lstStyle>
            <a:lvl1pPr algn="r">
              <a:defRPr sz="1200" baseline="-25000"/>
            </a:lvl1pPr>
          </a:lstStyle>
          <a:p>
            <a:fld id="{DC8B08B2-9031-430B-B657-5DC3329B35C6}" type="slidenum">
              <a:rPr lang="en-AU"/>
              <a:pPr/>
              <a:t>‹#›</a:t>
            </a:fld>
            <a:endParaRPr lang="en-AU"/>
          </a:p>
        </p:txBody>
      </p:sp>
    </p:spTree>
    <p:extLst>
      <p:ext uri="{BB962C8B-B14F-4D97-AF65-F5344CB8AC3E}">
        <p14:creationId xmlns:p14="http://schemas.microsoft.com/office/powerpoint/2010/main" val="26393367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475B62-BFEC-47CF-8E44-86B9D4D4DBFA}" type="slidenum">
              <a:rPr lang="en-AU"/>
              <a:pPr/>
              <a:t>1</a:t>
            </a:fld>
            <a:endParaRPr lang="en-AU"/>
          </a:p>
        </p:txBody>
      </p:sp>
      <p:sp>
        <p:nvSpPr>
          <p:cNvPr id="6146" name="Rectangle 2"/>
          <p:cNvSpPr>
            <a:spLocks noGrp="1" noRot="1" noChangeAspect="1" noChangeArrowheads="1" noTextEdit="1"/>
          </p:cNvSpPr>
          <p:nvPr>
            <p:ph type="sldImg"/>
          </p:nvPr>
        </p:nvSpPr>
        <p:spPr>
          <a:xfrm>
            <a:off x="919163" y="746125"/>
            <a:ext cx="4968875" cy="3725863"/>
          </a:xfrm>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8875" cy="3725863"/>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C8B08B2-9031-430B-B657-5DC3329B35C6}" type="slidenum">
              <a:rPr lang="en-AU" smtClean="0"/>
              <a:pPr/>
              <a:t>16</a:t>
            </a:fld>
            <a:endParaRPr lang="en-AU"/>
          </a:p>
        </p:txBody>
      </p:sp>
    </p:spTree>
    <p:extLst>
      <p:ext uri="{BB962C8B-B14F-4D97-AF65-F5344CB8AC3E}">
        <p14:creationId xmlns:p14="http://schemas.microsoft.com/office/powerpoint/2010/main" val="267086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C8B08B2-9031-430B-B657-5DC3329B35C6}" type="slidenum">
              <a:rPr lang="en-AU" smtClean="0"/>
              <a:pPr/>
              <a:t>2</a:t>
            </a:fld>
            <a:endParaRPr lang="en-AU"/>
          </a:p>
        </p:txBody>
      </p:sp>
    </p:spTree>
    <p:extLst>
      <p:ext uri="{BB962C8B-B14F-4D97-AF65-F5344CB8AC3E}">
        <p14:creationId xmlns:p14="http://schemas.microsoft.com/office/powerpoint/2010/main" val="4222294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8875" cy="3725863"/>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C8B08B2-9031-430B-B657-5DC3329B35C6}" type="slidenum">
              <a:rPr lang="en-AU" smtClean="0"/>
              <a:pPr/>
              <a:t>3</a:t>
            </a:fld>
            <a:endParaRPr lang="en-AU"/>
          </a:p>
        </p:txBody>
      </p:sp>
    </p:spTree>
    <p:extLst>
      <p:ext uri="{BB962C8B-B14F-4D97-AF65-F5344CB8AC3E}">
        <p14:creationId xmlns:p14="http://schemas.microsoft.com/office/powerpoint/2010/main" val="1399989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C8B08B2-9031-430B-B657-5DC3329B35C6}" type="slidenum">
              <a:rPr lang="en-AU" smtClean="0"/>
              <a:pPr/>
              <a:t>4</a:t>
            </a:fld>
            <a:endParaRPr lang="en-AU"/>
          </a:p>
        </p:txBody>
      </p:sp>
    </p:spTree>
    <p:extLst>
      <p:ext uri="{BB962C8B-B14F-4D97-AF65-F5344CB8AC3E}">
        <p14:creationId xmlns:p14="http://schemas.microsoft.com/office/powerpoint/2010/main" val="4222294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C8B08B2-9031-430B-B657-5DC3329B35C6}" type="slidenum">
              <a:rPr lang="en-AU" smtClean="0"/>
              <a:pPr/>
              <a:t>5</a:t>
            </a:fld>
            <a:endParaRPr lang="en-AU"/>
          </a:p>
        </p:txBody>
      </p:sp>
    </p:spTree>
    <p:extLst>
      <p:ext uri="{BB962C8B-B14F-4D97-AF65-F5344CB8AC3E}">
        <p14:creationId xmlns:p14="http://schemas.microsoft.com/office/powerpoint/2010/main" val="3394619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C8B08B2-9031-430B-B657-5DC3329B35C6}" type="slidenum">
              <a:rPr lang="en-AU" smtClean="0"/>
              <a:pPr/>
              <a:t>7</a:t>
            </a:fld>
            <a:endParaRPr lang="en-AU"/>
          </a:p>
        </p:txBody>
      </p:sp>
    </p:spTree>
    <p:extLst>
      <p:ext uri="{BB962C8B-B14F-4D97-AF65-F5344CB8AC3E}">
        <p14:creationId xmlns:p14="http://schemas.microsoft.com/office/powerpoint/2010/main" val="4222294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C8B08B2-9031-430B-B657-5DC3329B35C6}" type="slidenum">
              <a:rPr lang="en-AU" smtClean="0"/>
              <a:pPr/>
              <a:t>8</a:t>
            </a:fld>
            <a:endParaRPr lang="en-AU"/>
          </a:p>
        </p:txBody>
      </p:sp>
    </p:spTree>
    <p:extLst>
      <p:ext uri="{BB962C8B-B14F-4D97-AF65-F5344CB8AC3E}">
        <p14:creationId xmlns:p14="http://schemas.microsoft.com/office/powerpoint/2010/main" val="42222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C8B08B2-9031-430B-B657-5DC3329B35C6}" type="slidenum">
              <a:rPr lang="en-AU" smtClean="0"/>
              <a:pPr/>
              <a:t>9</a:t>
            </a:fld>
            <a:endParaRPr lang="en-AU" dirty="0"/>
          </a:p>
        </p:txBody>
      </p:sp>
    </p:spTree>
    <p:extLst>
      <p:ext uri="{BB962C8B-B14F-4D97-AF65-F5344CB8AC3E}">
        <p14:creationId xmlns:p14="http://schemas.microsoft.com/office/powerpoint/2010/main" val="3049006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C8B08B2-9031-430B-B657-5DC3329B35C6}" type="slidenum">
              <a:rPr lang="en-AU" smtClean="0"/>
              <a:pPr/>
              <a:t>15</a:t>
            </a:fld>
            <a:endParaRPr lang="en-AU"/>
          </a:p>
        </p:txBody>
      </p:sp>
    </p:spTree>
    <p:extLst>
      <p:ext uri="{BB962C8B-B14F-4D97-AF65-F5344CB8AC3E}">
        <p14:creationId xmlns:p14="http://schemas.microsoft.com/office/powerpoint/2010/main" val="3049006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91" name="Text Box 19"/>
          <p:cNvSpPr txBox="1">
            <a:spLocks noChangeArrowheads="1"/>
          </p:cNvSpPr>
          <p:nvPr/>
        </p:nvSpPr>
        <p:spPr bwMode="auto">
          <a:xfrm>
            <a:off x="381000" y="6400800"/>
            <a:ext cx="43434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AU" sz="1800">
                <a:solidFill>
                  <a:schemeClr val="bg1"/>
                </a:solidFill>
                <a:latin typeface="Verdana" pitchFamily="34" charset="0"/>
              </a:rPr>
              <a:t>Productivity Commission</a:t>
            </a:r>
            <a:endParaRPr lang="en-AU" sz="1600">
              <a:solidFill>
                <a:schemeClr val="bg1"/>
              </a:solidFill>
              <a:latin typeface="Verdan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5690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76200"/>
            <a:ext cx="2019300" cy="60198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81000" y="76200"/>
            <a:ext cx="59055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14401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558221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62788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12610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07820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919576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707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3865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9889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40" name="Rectangle 16"/>
          <p:cNvSpPr>
            <a:spLocks noGrp="1" noChangeArrowheads="1"/>
          </p:cNvSpPr>
          <p:nvPr>
            <p:ph type="title"/>
          </p:nvPr>
        </p:nvSpPr>
        <p:spPr bwMode="auto">
          <a:xfrm>
            <a:off x="381000" y="76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41" name="Rectangle 1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42" name="Text Box 18"/>
          <p:cNvSpPr txBox="1">
            <a:spLocks noChangeArrowheads="1"/>
          </p:cNvSpPr>
          <p:nvPr/>
        </p:nvSpPr>
        <p:spPr bwMode="auto">
          <a:xfrm>
            <a:off x="381000" y="6400800"/>
            <a:ext cx="43434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AU" sz="1800">
                <a:solidFill>
                  <a:schemeClr val="bg1"/>
                </a:solidFill>
                <a:latin typeface="Verdana" pitchFamily="34" charset="0"/>
              </a:rPr>
              <a:t>Productivity Commission</a:t>
            </a:r>
            <a:endParaRPr lang="en-AU" sz="1600">
              <a:solidFill>
                <a:schemeClr val="bg1"/>
              </a:solidFill>
              <a:latin typeface="Verdana" pitchFamily="34" charset="0"/>
            </a:endParaRPr>
          </a:p>
        </p:txBody>
      </p:sp>
      <p:sp>
        <p:nvSpPr>
          <p:cNvPr id="1043" name="Text Box 19"/>
          <p:cNvSpPr txBox="1">
            <a:spLocks noChangeArrowheads="1"/>
          </p:cNvSpPr>
          <p:nvPr/>
        </p:nvSpPr>
        <p:spPr bwMode="auto">
          <a:xfrm>
            <a:off x="8459788" y="6400800"/>
            <a:ext cx="720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fld id="{C482A006-DA3C-429B-B8C1-478225CEDB76}" type="slidenum">
              <a:rPr lang="en-AU" sz="1800" b="1">
                <a:solidFill>
                  <a:schemeClr val="bg1"/>
                </a:solidFill>
                <a:latin typeface="Verdana" pitchFamily="34" charset="0"/>
              </a:rPr>
              <a:pPr>
                <a:spcBef>
                  <a:spcPct val="50000"/>
                </a:spcBef>
              </a:pPr>
              <a:t>‹#›</a:t>
            </a:fld>
            <a:endParaRPr lang="en-AU" sz="1800" b="1">
              <a:solidFill>
                <a:schemeClr val="bg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ts val="3200"/>
        </a:lnSpc>
        <a:spcBef>
          <a:spcPct val="0"/>
        </a:spcBef>
        <a:spcAft>
          <a:spcPct val="0"/>
        </a:spcAft>
        <a:defRPr sz="2800" b="1">
          <a:solidFill>
            <a:schemeClr val="bg1"/>
          </a:solidFill>
          <a:latin typeface="+mj-lt"/>
          <a:ea typeface="+mj-ea"/>
          <a:cs typeface="+mj-cs"/>
        </a:defRPr>
      </a:lvl1pPr>
      <a:lvl2pPr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2pPr>
      <a:lvl3pPr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3pPr>
      <a:lvl4pPr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4pPr>
      <a:lvl5pPr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5pPr>
      <a:lvl6pPr marL="457200"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6pPr>
      <a:lvl7pPr marL="914400"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7pPr>
      <a:lvl8pPr marL="1371600"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8pPr>
      <a:lvl9pPr marL="1828800" algn="l" rtl="0" fontAlgn="base">
        <a:lnSpc>
          <a:spcPts val="3200"/>
        </a:lnSpc>
        <a:spcBef>
          <a:spcPct val="0"/>
        </a:spcBef>
        <a:spcAft>
          <a:spcPct val="0"/>
        </a:spcAft>
        <a:defRPr sz="2800" b="1">
          <a:solidFill>
            <a:schemeClr val="bg1"/>
          </a:solidFill>
          <a:latin typeface="Verdana" pitchFamily="34" charset="0"/>
          <a:ea typeface="ＭＳ Ｐゴシック" pitchFamily="1" charset="-128"/>
        </a:defRPr>
      </a:lvl9pPr>
    </p:titleStyle>
    <p:bodyStyle>
      <a:lvl1pPr marL="363538" indent="-363538" algn="l" rtl="0" fontAlgn="base">
        <a:spcBef>
          <a:spcPct val="20000"/>
        </a:spcBef>
        <a:spcAft>
          <a:spcPct val="0"/>
        </a:spcAft>
        <a:buClr>
          <a:srgbClr val="3D7E27"/>
        </a:buClr>
        <a:buFont typeface="Times" pitchFamily="18" charset="0"/>
        <a:buChar char="•"/>
        <a:defRPr sz="3000">
          <a:solidFill>
            <a:schemeClr val="tx1"/>
          </a:solidFill>
          <a:latin typeface="+mn-lt"/>
          <a:ea typeface="+mn-ea"/>
          <a:cs typeface="+mn-cs"/>
        </a:defRPr>
      </a:lvl1pPr>
      <a:lvl2pPr marL="900113" indent="-357188" algn="l" rtl="0" fontAlgn="base">
        <a:spcBef>
          <a:spcPct val="20000"/>
        </a:spcBef>
        <a:spcAft>
          <a:spcPct val="0"/>
        </a:spcAft>
        <a:buClr>
          <a:srgbClr val="3D7E27"/>
        </a:buClr>
        <a:buFont typeface="Verdana" pitchFamily="34" charset="0"/>
        <a:buChar char="−"/>
        <a:defRPr sz="2600" i="1">
          <a:solidFill>
            <a:schemeClr val="tx1"/>
          </a:solidFill>
          <a:latin typeface="+mn-lt"/>
          <a:ea typeface="+mn-ea"/>
        </a:defRPr>
      </a:lvl2pPr>
      <a:lvl3pPr marL="1436688" indent="-357188" algn="l" rtl="0" fontAlgn="base">
        <a:spcBef>
          <a:spcPct val="20000"/>
        </a:spcBef>
        <a:spcAft>
          <a:spcPct val="0"/>
        </a:spcAft>
        <a:buClr>
          <a:srgbClr val="3D7E27"/>
        </a:buClr>
        <a:buFont typeface="Symbol" pitchFamily="18" charset="2"/>
        <a:buChar char="¼"/>
        <a:defRPr sz="2200">
          <a:solidFill>
            <a:schemeClr val="tx1"/>
          </a:solidFill>
          <a:latin typeface="+mn-lt"/>
          <a:ea typeface="+mn-ea"/>
        </a:defRPr>
      </a:lvl3pPr>
      <a:lvl4pPr marL="1887538" indent="-271463" algn="l" rtl="0" fontAlgn="base">
        <a:spcBef>
          <a:spcPct val="20000"/>
        </a:spcBef>
        <a:spcAft>
          <a:spcPct val="0"/>
        </a:spcAft>
        <a:buClr>
          <a:srgbClr val="3D7E27"/>
        </a:buClr>
        <a:buFont typeface="Verdana" pitchFamily="34" charset="0"/>
        <a:buChar char="&gt;"/>
        <a:defRPr i="1">
          <a:solidFill>
            <a:schemeClr val="tx1"/>
          </a:solidFill>
          <a:latin typeface="+mn-lt"/>
          <a:ea typeface="+mn-ea"/>
        </a:defRPr>
      </a:lvl4pPr>
      <a:lvl5pPr marL="23368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5pPr>
      <a:lvl6pPr marL="27940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6pPr>
      <a:lvl7pPr marL="32512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7pPr>
      <a:lvl8pPr marL="37084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8pPr>
      <a:lvl9pPr marL="41656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pc.gov.au/inquiries/completed/access-justic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p:cNvSpPr txBox="1">
            <a:spLocks noChangeArrowheads="1"/>
          </p:cNvSpPr>
          <p:nvPr/>
        </p:nvSpPr>
        <p:spPr bwMode="auto">
          <a:xfrm>
            <a:off x="1734716" y="3356992"/>
            <a:ext cx="5903168" cy="1631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AU" sz="2000" b="1" dirty="0">
                <a:latin typeface="Verdana" pitchFamily="34" charset="0"/>
              </a:rPr>
              <a:t>Dr Warren Mundy</a:t>
            </a:r>
          </a:p>
          <a:p>
            <a:pPr algn="ctr">
              <a:spcBef>
                <a:spcPct val="50000"/>
              </a:spcBef>
            </a:pPr>
            <a:r>
              <a:rPr lang="en-AU" sz="2000" b="1" dirty="0">
                <a:latin typeface="Verdana" pitchFamily="34" charset="0"/>
              </a:rPr>
              <a:t>Presiding Commissioner</a:t>
            </a:r>
            <a:br>
              <a:rPr lang="en-AU" sz="2000" b="1" dirty="0">
                <a:latin typeface="Verdana" pitchFamily="34" charset="0"/>
              </a:rPr>
            </a:br>
            <a:r>
              <a:rPr lang="en-AU" sz="2000" b="1" i="1" dirty="0">
                <a:latin typeface="Verdana" pitchFamily="34" charset="0"/>
              </a:rPr>
              <a:t>Access to Justice Arrangements </a:t>
            </a:r>
            <a:r>
              <a:rPr lang="en-AU" sz="2000" b="1" dirty="0">
                <a:latin typeface="Verdana" pitchFamily="34" charset="0"/>
              </a:rPr>
              <a:t>Inquiry</a:t>
            </a:r>
          </a:p>
          <a:p>
            <a:pPr algn="ctr">
              <a:spcBef>
                <a:spcPct val="50000"/>
              </a:spcBef>
            </a:pPr>
            <a:r>
              <a:rPr lang="en-AU" sz="2000" b="1" dirty="0">
                <a:latin typeface="Verdana" pitchFamily="34" charset="0"/>
              </a:rPr>
              <a:t>Productivity Commission</a:t>
            </a:r>
          </a:p>
        </p:txBody>
      </p:sp>
      <p:sp>
        <p:nvSpPr>
          <p:cNvPr id="2057" name="Text Box 9"/>
          <p:cNvSpPr txBox="1">
            <a:spLocks noChangeArrowheads="1"/>
          </p:cNvSpPr>
          <p:nvPr/>
        </p:nvSpPr>
        <p:spPr bwMode="auto">
          <a:xfrm>
            <a:off x="1364196" y="5157192"/>
            <a:ext cx="6644208" cy="707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AU" sz="1600" dirty="0" smtClean="0">
                <a:solidFill>
                  <a:srgbClr val="FF0000"/>
                </a:solidFill>
                <a:latin typeface="Verdana" pitchFamily="34" charset="0"/>
              </a:rPr>
              <a:t>Queensland Association of Independent Legal Services</a:t>
            </a:r>
            <a:endParaRPr lang="en-AU" sz="1600" dirty="0" smtClean="0">
              <a:latin typeface="Verdana" pitchFamily="34" charset="0"/>
            </a:endParaRPr>
          </a:p>
          <a:p>
            <a:pPr algn="ctr">
              <a:spcBef>
                <a:spcPct val="50000"/>
              </a:spcBef>
            </a:pPr>
            <a:r>
              <a:rPr lang="en-AU" sz="1600" smtClean="0">
                <a:solidFill>
                  <a:srgbClr val="FF0000"/>
                </a:solidFill>
                <a:latin typeface="Verdana" pitchFamily="34" charset="0"/>
              </a:rPr>
              <a:t>25 May 2015</a:t>
            </a:r>
            <a:endParaRPr lang="en-AU" sz="1600" dirty="0">
              <a:solidFill>
                <a:srgbClr val="FF0000"/>
              </a:solidFill>
              <a:latin typeface="Verdana" pitchFamily="34" charset="0"/>
            </a:endParaRPr>
          </a:p>
        </p:txBody>
      </p:sp>
      <p:sp>
        <p:nvSpPr>
          <p:cNvPr id="2058" name="Rectangle 10"/>
          <p:cNvSpPr>
            <a:spLocks noChangeArrowheads="1"/>
          </p:cNvSpPr>
          <p:nvPr/>
        </p:nvSpPr>
        <p:spPr bwMode="auto">
          <a:xfrm>
            <a:off x="755650" y="198884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ctr" eaLnBrk="1" hangingPunct="1">
              <a:lnSpc>
                <a:spcPts val="3200"/>
              </a:lnSpc>
            </a:pPr>
            <a:r>
              <a:rPr lang="en-AU" sz="2800" b="1" dirty="0" smtClean="0">
                <a:solidFill>
                  <a:srgbClr val="3D7E27"/>
                </a:solidFill>
                <a:latin typeface="Verdana" pitchFamily="34" charset="0"/>
              </a:rPr>
              <a:t>A new framework for legal assistance, and how to get there</a:t>
            </a:r>
            <a:endParaRPr lang="en-AU" sz="2800" b="1" dirty="0">
              <a:solidFill>
                <a:srgbClr val="FF0000"/>
              </a:solidFill>
              <a:latin typeface="Verdana" pitchFamily="34" charset="0"/>
            </a:endParaRPr>
          </a:p>
        </p:txBody>
      </p:sp>
    </p:spTree>
    <p:extLst>
      <p:ext uri="{BB962C8B-B14F-4D97-AF65-F5344CB8AC3E}">
        <p14:creationId xmlns:p14="http://schemas.microsoft.com/office/powerpoint/2010/main" val="2949034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But longer term changes are also </a:t>
            </a:r>
            <a:r>
              <a:rPr lang="en-AU" dirty="0" smtClean="0"/>
              <a:t>required – a sector wide perspective</a:t>
            </a:r>
            <a:endParaRPr lang="en-AU" dirty="0"/>
          </a:p>
        </p:txBody>
      </p:sp>
      <p:sp>
        <p:nvSpPr>
          <p:cNvPr id="3" name="Content Placeholder 2"/>
          <p:cNvSpPr>
            <a:spLocks noGrp="1"/>
          </p:cNvSpPr>
          <p:nvPr>
            <p:ph idx="1"/>
          </p:nvPr>
        </p:nvSpPr>
        <p:spPr/>
        <p:txBody>
          <a:bodyPr/>
          <a:lstStyle/>
          <a:p>
            <a:r>
              <a:rPr lang="en-US" sz="2000" dirty="0"/>
              <a:t>Quantum of funds does not generally relate to government priorities or an assessment of legal need</a:t>
            </a:r>
          </a:p>
          <a:p>
            <a:pPr marL="900113" lvl="2" indent="-363538">
              <a:buFont typeface="Times" pitchFamily="18" charset="0"/>
              <a:buChar char="•"/>
            </a:pPr>
            <a:r>
              <a:rPr lang="en-US" sz="2000" dirty="0">
                <a:cs typeface="+mn-cs"/>
              </a:rPr>
              <a:t>Means tests used by </a:t>
            </a:r>
            <a:r>
              <a:rPr lang="en-US" sz="2000" dirty="0" err="1">
                <a:cs typeface="+mn-cs"/>
              </a:rPr>
              <a:t>LACs</a:t>
            </a:r>
            <a:r>
              <a:rPr lang="en-US" sz="2000" dirty="0">
                <a:cs typeface="+mn-cs"/>
              </a:rPr>
              <a:t> are too mean</a:t>
            </a:r>
          </a:p>
          <a:p>
            <a:pPr marL="900113" lvl="2" indent="-363538">
              <a:buFont typeface="Times" pitchFamily="18" charset="0"/>
              <a:buChar char="•"/>
            </a:pPr>
            <a:r>
              <a:rPr lang="en-US" sz="2000" dirty="0">
                <a:cs typeface="+mn-cs"/>
              </a:rPr>
              <a:t>Matters are not being funded even when means test is met</a:t>
            </a:r>
          </a:p>
          <a:p>
            <a:r>
              <a:rPr lang="en-US" sz="2000" dirty="0" smtClean="0"/>
              <a:t>The same matters don’t always attract the same level of assistance – assistance varies from state to state and from service provider to service provider depending on resources</a:t>
            </a:r>
          </a:p>
          <a:p>
            <a:r>
              <a:rPr lang="en-US" sz="2000" dirty="0" smtClean="0"/>
              <a:t>The merry-go-round of funding frustrates medium and long-term planning</a:t>
            </a:r>
          </a:p>
          <a:p>
            <a:pPr marL="542925" lvl="1" indent="0">
              <a:buNone/>
            </a:pPr>
            <a:endParaRPr lang="en-US" sz="2400" dirty="0"/>
          </a:p>
          <a:p>
            <a:endParaRPr lang="en-AU" dirty="0"/>
          </a:p>
        </p:txBody>
      </p:sp>
    </p:spTree>
    <p:extLst>
      <p:ext uri="{BB962C8B-B14F-4D97-AF65-F5344CB8AC3E}">
        <p14:creationId xmlns:p14="http://schemas.microsoft.com/office/powerpoint/2010/main" val="1923462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But longer term changes are also required – a </a:t>
            </a:r>
            <a:r>
              <a:rPr lang="en-AU" dirty="0" err="1" smtClean="0"/>
              <a:t>CLC</a:t>
            </a:r>
            <a:r>
              <a:rPr lang="en-AU" dirty="0" smtClean="0"/>
              <a:t> perspective</a:t>
            </a:r>
            <a:endParaRPr lang="en-AU" dirty="0">
              <a:solidFill>
                <a:srgbClr val="FF0000"/>
              </a:solidFill>
            </a:endParaRPr>
          </a:p>
        </p:txBody>
      </p:sp>
      <p:sp>
        <p:nvSpPr>
          <p:cNvPr id="3" name="Content Placeholder 2"/>
          <p:cNvSpPr>
            <a:spLocks noGrp="1"/>
          </p:cNvSpPr>
          <p:nvPr>
            <p:ph idx="1"/>
          </p:nvPr>
        </p:nvSpPr>
        <p:spPr>
          <a:xfrm>
            <a:off x="539552" y="1628800"/>
            <a:ext cx="8064896" cy="4680520"/>
          </a:xfrm>
        </p:spPr>
        <p:txBody>
          <a:bodyPr>
            <a:normAutofit/>
          </a:bodyPr>
          <a:lstStyle/>
          <a:p>
            <a:r>
              <a:rPr lang="en-AU" sz="2000" dirty="0"/>
              <a:t>Legal need can change and move. Resources need to adjust in accordance with changing needs and in line with an understanding about what works and doesn’t work. The legacy funding model frustrates this process</a:t>
            </a:r>
          </a:p>
          <a:p>
            <a:r>
              <a:rPr lang="en-AU" sz="2000" dirty="0"/>
              <a:t>Some centres, recognising the advantage of scale and specialisation, are amalgamating or working more closely with other centres. This process needs to be more widespread and systematic</a:t>
            </a:r>
          </a:p>
          <a:p>
            <a:r>
              <a:rPr lang="en-AU" sz="2000" dirty="0"/>
              <a:t>Data and reporting by </a:t>
            </a:r>
            <a:r>
              <a:rPr lang="en-AU" sz="2000" dirty="0" err="1"/>
              <a:t>CLCs</a:t>
            </a:r>
            <a:r>
              <a:rPr lang="en-AU" sz="2000" dirty="0"/>
              <a:t> is inconsistent at best and </a:t>
            </a:r>
            <a:r>
              <a:rPr lang="en-AU" sz="2000" dirty="0" err="1"/>
              <a:t>non-existent</a:t>
            </a:r>
            <a:r>
              <a:rPr lang="en-AU" sz="2000" dirty="0"/>
              <a:t> at worse. Funding should be allocated to those centres that are best at what they do: collecting data on incidence of need, cost of service and outcomes from assistance is vital</a:t>
            </a:r>
          </a:p>
        </p:txBody>
      </p:sp>
    </p:spTree>
    <p:extLst>
      <p:ext uri="{BB962C8B-B14F-4D97-AF65-F5344CB8AC3E}">
        <p14:creationId xmlns:p14="http://schemas.microsoft.com/office/powerpoint/2010/main" val="890456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longer-term funding model…</a:t>
            </a:r>
            <a:endParaRPr lang="en-AU" dirty="0"/>
          </a:p>
        </p:txBody>
      </p:sp>
      <p:sp>
        <p:nvSpPr>
          <p:cNvPr id="3" name="Content Placeholder 2"/>
          <p:cNvSpPr>
            <a:spLocks noGrp="1"/>
          </p:cNvSpPr>
          <p:nvPr>
            <p:ph idx="1"/>
          </p:nvPr>
        </p:nvSpPr>
        <p:spPr>
          <a:xfrm>
            <a:off x="395536" y="1628800"/>
            <a:ext cx="8496944" cy="4608512"/>
          </a:xfrm>
        </p:spPr>
        <p:txBody>
          <a:bodyPr>
            <a:normAutofit fontScale="85000" lnSpcReduction="20000"/>
          </a:bodyPr>
          <a:lstStyle/>
          <a:p>
            <a:pPr marL="0" indent="0">
              <a:buNone/>
            </a:pPr>
            <a:r>
              <a:rPr lang="en-AU" b="1" dirty="0" smtClean="0">
                <a:solidFill>
                  <a:schemeClr val="tx2"/>
                </a:solidFill>
              </a:rPr>
              <a:t>Recommendations (21.5, 21.6, 21.7):</a:t>
            </a:r>
          </a:p>
          <a:p>
            <a:r>
              <a:rPr lang="en-AU" dirty="0" smtClean="0"/>
              <a:t>Over the medium and longer term, governments need to agree on priorities for legal assistance services </a:t>
            </a:r>
            <a:r>
              <a:rPr lang="en-AU" b="1" dirty="0" smtClean="0"/>
              <a:t>and fund them adequately</a:t>
            </a:r>
            <a:r>
              <a:rPr lang="en-AU" dirty="0" smtClean="0"/>
              <a:t> </a:t>
            </a:r>
          </a:p>
          <a:p>
            <a:r>
              <a:rPr lang="en-AU" sz="3100" dirty="0"/>
              <a:t>Funding should be stable enough to facilitate long-term planning</a:t>
            </a:r>
          </a:p>
          <a:p>
            <a:r>
              <a:rPr lang="en-AU" dirty="0" smtClean="0"/>
              <a:t>Commonwealth </a:t>
            </a:r>
            <a:r>
              <a:rPr lang="en-AU" dirty="0"/>
              <a:t>funding for the providers of legal assistance services should be allocated: </a:t>
            </a:r>
          </a:p>
          <a:p>
            <a:pPr lvl="1"/>
            <a:r>
              <a:rPr lang="en-AU" dirty="0">
                <a:cs typeface="+mn-cs"/>
              </a:rPr>
              <a:t>according to models that reflect the relative costs of service provision and indicators of need </a:t>
            </a:r>
          </a:p>
          <a:p>
            <a:pPr lvl="1"/>
            <a:r>
              <a:rPr lang="en-AU" dirty="0">
                <a:cs typeface="+mn-cs"/>
              </a:rPr>
              <a:t>to encourage funding participation by States and Territory </a:t>
            </a:r>
            <a:r>
              <a:rPr lang="en-AU" dirty="0" smtClean="0">
                <a:cs typeface="+mn-cs"/>
              </a:rPr>
              <a:t>Governments</a:t>
            </a:r>
            <a:endParaRPr lang="en-AU" dirty="0">
              <a:cs typeface="+mn-cs"/>
            </a:endParaRPr>
          </a:p>
        </p:txBody>
      </p:sp>
    </p:spTree>
    <p:extLst>
      <p:ext uri="{BB962C8B-B14F-4D97-AF65-F5344CB8AC3E}">
        <p14:creationId xmlns:p14="http://schemas.microsoft.com/office/powerpoint/2010/main" val="612577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longer-term funding model…</a:t>
            </a:r>
          </a:p>
        </p:txBody>
      </p:sp>
      <p:sp>
        <p:nvSpPr>
          <p:cNvPr id="3" name="Content Placeholder 2"/>
          <p:cNvSpPr>
            <a:spLocks noGrp="1"/>
          </p:cNvSpPr>
          <p:nvPr>
            <p:ph idx="1"/>
          </p:nvPr>
        </p:nvSpPr>
        <p:spPr/>
        <p:txBody>
          <a:bodyPr/>
          <a:lstStyle/>
          <a:p>
            <a:r>
              <a:rPr lang="en-AU" sz="2000" dirty="0"/>
              <a:t>Legal Assistance Forums in each state and territory should be used to reach an agreement between the four main legal assistance providers as to their respective roles in addressing the service priorities articulated by government </a:t>
            </a:r>
          </a:p>
          <a:p>
            <a:r>
              <a:rPr lang="en-AU" sz="2000" dirty="0"/>
              <a:t>Allocation decisions should be informed by assessments of legal need and the efficiency and effectiveness of service providers</a:t>
            </a:r>
          </a:p>
          <a:p>
            <a:r>
              <a:rPr lang="en-US" sz="2000" dirty="0"/>
              <a:t>Eligibility principles should be applied more consistently for more transparent and equitable outcomes</a:t>
            </a:r>
            <a:endParaRPr lang="en-AU" sz="2000" dirty="0">
              <a:solidFill>
                <a:srgbClr val="FF0000"/>
              </a:solidFill>
            </a:endParaRPr>
          </a:p>
          <a:p>
            <a:endParaRPr lang="en-AU" dirty="0"/>
          </a:p>
        </p:txBody>
      </p:sp>
    </p:spTree>
    <p:extLst>
      <p:ext uri="{BB962C8B-B14F-4D97-AF65-F5344CB8AC3E}">
        <p14:creationId xmlns:p14="http://schemas.microsoft.com/office/powerpoint/2010/main" val="428315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…and the role of </a:t>
            </a:r>
            <a:r>
              <a:rPr lang="en-AU" dirty="0" err="1" smtClean="0"/>
              <a:t>CLCs</a:t>
            </a:r>
            <a:r>
              <a:rPr lang="en-AU" dirty="0" smtClean="0"/>
              <a:t> in that model</a:t>
            </a:r>
            <a:endParaRPr lang="en-AU" dirty="0"/>
          </a:p>
        </p:txBody>
      </p:sp>
      <p:sp>
        <p:nvSpPr>
          <p:cNvPr id="3" name="Content Placeholder 2"/>
          <p:cNvSpPr>
            <a:spLocks noGrp="1"/>
          </p:cNvSpPr>
          <p:nvPr>
            <p:ph idx="1"/>
          </p:nvPr>
        </p:nvSpPr>
        <p:spPr/>
        <p:txBody>
          <a:bodyPr>
            <a:normAutofit fontScale="85000" lnSpcReduction="20000"/>
          </a:bodyPr>
          <a:lstStyle/>
          <a:p>
            <a:r>
              <a:rPr lang="en-AU" dirty="0"/>
              <a:t>The allocation of Community Legal Services Program funds within jurisdictions should be determined by representatives from the Australian Government and the relevant State or Territory Government, the relevant legal aid commission and a representative from the relevant community legal centre association</a:t>
            </a:r>
            <a:r>
              <a:rPr lang="en-AU" dirty="0" smtClean="0"/>
              <a:t>.</a:t>
            </a:r>
          </a:p>
          <a:p>
            <a:endParaRPr lang="en-AU" dirty="0" smtClean="0"/>
          </a:p>
          <a:p>
            <a:r>
              <a:rPr lang="en-AU" b="1" dirty="0" smtClean="0"/>
              <a:t>A collaborative approach designed to match the legal need with the services that </a:t>
            </a:r>
            <a:r>
              <a:rPr lang="en-AU" b="1" dirty="0" err="1" smtClean="0"/>
              <a:t>CLCs</a:t>
            </a:r>
            <a:r>
              <a:rPr lang="en-AU" b="1" dirty="0" smtClean="0"/>
              <a:t> are best-placed to provide</a:t>
            </a:r>
            <a:r>
              <a:rPr lang="en-AU" dirty="0" smtClean="0"/>
              <a:t> </a:t>
            </a:r>
            <a:endParaRPr lang="en-AU" dirty="0"/>
          </a:p>
          <a:p>
            <a:endParaRPr lang="en-AU" dirty="0"/>
          </a:p>
        </p:txBody>
      </p:sp>
    </p:spTree>
    <p:extLst>
      <p:ext uri="{BB962C8B-B14F-4D97-AF65-F5344CB8AC3E}">
        <p14:creationId xmlns:p14="http://schemas.microsoft.com/office/powerpoint/2010/main" val="84826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understanding the system</a:t>
            </a:r>
            <a:endParaRPr lang="en-AU" dirty="0"/>
          </a:p>
        </p:txBody>
      </p:sp>
      <p:sp>
        <p:nvSpPr>
          <p:cNvPr id="3" name="Content Placeholder 2"/>
          <p:cNvSpPr>
            <a:spLocks noGrp="1"/>
          </p:cNvSpPr>
          <p:nvPr>
            <p:ph idx="1"/>
          </p:nvPr>
        </p:nvSpPr>
        <p:spPr>
          <a:xfrm>
            <a:off x="683568" y="2060848"/>
            <a:ext cx="7772400" cy="4114800"/>
          </a:xfrm>
        </p:spPr>
        <p:txBody>
          <a:bodyPr/>
          <a:lstStyle/>
          <a:p>
            <a:r>
              <a:rPr lang="en-US" dirty="0"/>
              <a:t>The absence of data hampers policy evaluation</a:t>
            </a:r>
          </a:p>
          <a:p>
            <a:r>
              <a:rPr lang="en-US" dirty="0"/>
              <a:t>Common definitions and protocols would increase the value of data currently collected</a:t>
            </a:r>
          </a:p>
          <a:p>
            <a:r>
              <a:rPr lang="en-US" dirty="0"/>
              <a:t>Where possible, data should be outcomes based, ‘linked’ across providers and be made public</a:t>
            </a:r>
            <a:endParaRPr lang="en-AU" dirty="0"/>
          </a:p>
        </p:txBody>
      </p:sp>
    </p:spTree>
    <p:extLst>
      <p:ext uri="{BB962C8B-B14F-4D97-AF65-F5344CB8AC3E}">
        <p14:creationId xmlns:p14="http://schemas.microsoft.com/office/powerpoint/2010/main" val="1150440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AU" sz="5400" dirty="0" smtClean="0"/>
          </a:p>
          <a:p>
            <a:pPr marL="0" indent="0" algn="ctr">
              <a:buNone/>
            </a:pPr>
            <a:r>
              <a:rPr lang="en-AU" sz="5400" smtClean="0"/>
              <a:t>Thank </a:t>
            </a:r>
            <a:r>
              <a:rPr lang="en-AU" sz="5400" dirty="0" smtClean="0"/>
              <a:t>you</a:t>
            </a:r>
            <a:endParaRPr lang="en-AU" sz="5400" dirty="0"/>
          </a:p>
        </p:txBody>
      </p:sp>
    </p:spTree>
    <p:extLst>
      <p:ext uri="{BB962C8B-B14F-4D97-AF65-F5344CB8AC3E}">
        <p14:creationId xmlns:p14="http://schemas.microsoft.com/office/powerpoint/2010/main" val="2882420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Inquiry report is available online</a:t>
            </a:r>
            <a:endParaRPr lang="en-AU" dirty="0"/>
          </a:p>
        </p:txBody>
      </p:sp>
      <p:sp>
        <p:nvSpPr>
          <p:cNvPr id="3" name="Content Placeholder 2"/>
          <p:cNvSpPr>
            <a:spLocks noGrp="1"/>
          </p:cNvSpPr>
          <p:nvPr>
            <p:ph idx="1"/>
          </p:nvPr>
        </p:nvSpPr>
        <p:spPr>
          <a:xfrm>
            <a:off x="685800" y="1981200"/>
            <a:ext cx="7772400" cy="4400128"/>
          </a:xfrm>
        </p:spPr>
        <p:txBody>
          <a:bodyPr/>
          <a:lstStyle/>
          <a:p>
            <a:endParaRPr lang="en-AU" dirty="0" smtClean="0"/>
          </a:p>
          <a:p>
            <a:endParaRPr lang="en-AU" dirty="0"/>
          </a:p>
          <a:p>
            <a:endParaRPr lang="en-AU" dirty="0" smtClean="0"/>
          </a:p>
          <a:p>
            <a:endParaRPr lang="en-AU" dirty="0"/>
          </a:p>
          <a:p>
            <a:endParaRPr lang="en-AU" dirty="0" smtClean="0"/>
          </a:p>
          <a:p>
            <a:endParaRPr lang="en-AU" dirty="0" smtClean="0"/>
          </a:p>
          <a:p>
            <a:endParaRPr lang="en-AU" dirty="0"/>
          </a:p>
          <a:p>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00808"/>
            <a:ext cx="2808312" cy="40280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1700808"/>
            <a:ext cx="4159337" cy="4028084"/>
          </a:xfrm>
          <a:prstGeom prst="rect">
            <a:avLst/>
          </a:prstGeom>
          <a:solidFill>
            <a:schemeClr val="tx1">
              <a:lumMod val="75000"/>
              <a:lumOff val="25000"/>
            </a:schemeClr>
          </a:solidFill>
          <a:ln>
            <a:noFill/>
          </a:ln>
          <a:extLst/>
        </p:spPr>
      </p:pic>
      <p:sp>
        <p:nvSpPr>
          <p:cNvPr id="5" name="Rectangle 4"/>
          <p:cNvSpPr/>
          <p:nvPr/>
        </p:nvSpPr>
        <p:spPr>
          <a:xfrm>
            <a:off x="611559" y="5805264"/>
            <a:ext cx="7615721" cy="400110"/>
          </a:xfrm>
          <a:prstGeom prst="rect">
            <a:avLst/>
          </a:prstGeom>
        </p:spPr>
        <p:txBody>
          <a:bodyPr wrap="square">
            <a:spAutoFit/>
          </a:bodyPr>
          <a:lstStyle/>
          <a:p>
            <a:pPr marL="0" lvl="0" indent="0" algn="ctr">
              <a:buNone/>
            </a:pPr>
            <a:r>
              <a:rPr lang="en-AU" sz="2000" dirty="0">
                <a:solidFill>
                  <a:srgbClr val="000000"/>
                </a:solidFill>
                <a:hlinkClick r:id="rId4"/>
              </a:rPr>
              <a:t>http://</a:t>
            </a:r>
            <a:r>
              <a:rPr lang="en-AU" sz="2000" dirty="0" err="1">
                <a:solidFill>
                  <a:srgbClr val="000000"/>
                </a:solidFill>
                <a:hlinkClick r:id="rId4"/>
              </a:rPr>
              <a:t>www.pc.gov.au</a:t>
            </a:r>
            <a:r>
              <a:rPr lang="en-AU" sz="2000" dirty="0">
                <a:solidFill>
                  <a:srgbClr val="000000"/>
                </a:solidFill>
                <a:hlinkClick r:id="rId4"/>
              </a:rPr>
              <a:t>/inquiries/completed/access-justice</a:t>
            </a:r>
            <a:endParaRPr lang="en-AU" sz="2000" dirty="0">
              <a:solidFill>
                <a:srgbClr val="000000"/>
              </a:solidFill>
            </a:endParaRPr>
          </a:p>
        </p:txBody>
      </p:sp>
    </p:spTree>
    <p:extLst>
      <p:ext uri="{BB962C8B-B14F-4D97-AF65-F5344CB8AC3E}">
        <p14:creationId xmlns:p14="http://schemas.microsoft.com/office/powerpoint/2010/main" val="2204304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smtClean="0"/>
              <a:t>What were we asked to do?</a:t>
            </a:r>
            <a:endParaRPr lang="en-AU" dirty="0"/>
          </a:p>
        </p:txBody>
      </p:sp>
      <p:sp>
        <p:nvSpPr>
          <p:cNvPr id="58371" name="Rectangle 3"/>
          <p:cNvSpPr>
            <a:spLocks noGrp="1" noChangeArrowheads="1"/>
          </p:cNvSpPr>
          <p:nvPr>
            <p:ph type="body" idx="1"/>
          </p:nvPr>
        </p:nvSpPr>
        <p:spPr/>
        <p:txBody>
          <a:bodyPr/>
          <a:lstStyle/>
          <a:p>
            <a:r>
              <a:rPr lang="en-AU" dirty="0" smtClean="0"/>
              <a:t>A wide terms of reference that poses four key questions</a:t>
            </a:r>
          </a:p>
          <a:p>
            <a:pPr marL="900113" lvl="2" indent="-363538">
              <a:lnSpc>
                <a:spcPct val="150000"/>
              </a:lnSpc>
              <a:buFont typeface="Times" pitchFamily="18" charset="0"/>
              <a:buChar char="•"/>
            </a:pPr>
            <a:r>
              <a:rPr lang="en-US" sz="2400" dirty="0">
                <a:cs typeface="+mn-cs"/>
              </a:rPr>
              <a:t>How accessible is the civil justice system?</a:t>
            </a:r>
          </a:p>
          <a:p>
            <a:pPr marL="900113" lvl="2" indent="-363538">
              <a:lnSpc>
                <a:spcPct val="150000"/>
              </a:lnSpc>
              <a:buFont typeface="Times" pitchFamily="18" charset="0"/>
              <a:buChar char="•"/>
            </a:pPr>
            <a:r>
              <a:rPr lang="en-US" sz="2400" dirty="0">
                <a:cs typeface="+mn-cs"/>
              </a:rPr>
              <a:t>What inhibits access?</a:t>
            </a:r>
          </a:p>
          <a:p>
            <a:pPr marL="900113" lvl="2" indent="-363538">
              <a:lnSpc>
                <a:spcPct val="150000"/>
              </a:lnSpc>
              <a:buFont typeface="Times" pitchFamily="18" charset="0"/>
              <a:buChar char="•"/>
            </a:pPr>
            <a:r>
              <a:rPr lang="en-US" sz="2400" dirty="0">
                <a:cs typeface="+mn-cs"/>
              </a:rPr>
              <a:t>What are the impacts of a lack of </a:t>
            </a:r>
            <a:r>
              <a:rPr lang="en-US" sz="2400" dirty="0" smtClean="0">
                <a:cs typeface="+mn-cs"/>
              </a:rPr>
              <a:t>accessibility?</a:t>
            </a:r>
            <a:endParaRPr lang="en-US" sz="2400" dirty="0">
              <a:cs typeface="+mn-cs"/>
            </a:endParaRPr>
          </a:p>
          <a:p>
            <a:pPr marL="900113" lvl="2" indent="-363538">
              <a:lnSpc>
                <a:spcPct val="150000"/>
              </a:lnSpc>
              <a:buFont typeface="Times" pitchFamily="18" charset="0"/>
              <a:buChar char="•"/>
            </a:pPr>
            <a:r>
              <a:rPr lang="en-US" sz="2400" dirty="0">
                <a:cs typeface="+mn-cs"/>
              </a:rPr>
              <a:t>How might access be improved?</a:t>
            </a:r>
          </a:p>
          <a:p>
            <a:endParaRPr lang="en-US" sz="2400" dirty="0" smtClean="0"/>
          </a:p>
          <a:p>
            <a:endParaRPr lang="en-US" dirty="0" smtClean="0"/>
          </a:p>
          <a:p>
            <a:endParaRPr lang="en-AU" dirty="0" smtClean="0"/>
          </a:p>
          <a:p>
            <a:endParaRPr lang="en-A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is important</a:t>
            </a:r>
            <a:endParaRPr lang="en-AU" dirty="0"/>
          </a:p>
        </p:txBody>
      </p:sp>
      <p:sp>
        <p:nvSpPr>
          <p:cNvPr id="3" name="Content Placeholder 2"/>
          <p:cNvSpPr>
            <a:spLocks noGrp="1"/>
          </p:cNvSpPr>
          <p:nvPr>
            <p:ph idx="1"/>
          </p:nvPr>
        </p:nvSpPr>
        <p:spPr>
          <a:xfrm>
            <a:off x="685800" y="1916832"/>
            <a:ext cx="7772400" cy="4179168"/>
          </a:xfrm>
        </p:spPr>
        <p:txBody>
          <a:bodyPr/>
          <a:lstStyle/>
          <a:p>
            <a:r>
              <a:rPr lang="en-US" sz="2400" dirty="0" smtClean="0"/>
              <a:t>The notion of a civil justice ‘system’ is problematic</a:t>
            </a:r>
          </a:p>
          <a:p>
            <a:pPr>
              <a:lnSpc>
                <a:spcPct val="150000"/>
              </a:lnSpc>
            </a:pPr>
            <a:r>
              <a:rPr lang="en-US" sz="2400" dirty="0" smtClean="0"/>
              <a:t>Disputes can be resolved in many ways:</a:t>
            </a:r>
          </a:p>
          <a:p>
            <a:pPr lvl="1"/>
            <a:r>
              <a:rPr lang="en-US" sz="2400" dirty="0" smtClean="0"/>
              <a:t>Informally: Private and Alternative Dispute Resolution; Ombudsmen</a:t>
            </a:r>
          </a:p>
          <a:p>
            <a:pPr lvl="1"/>
            <a:r>
              <a:rPr lang="en-US" sz="2400" dirty="0" smtClean="0"/>
              <a:t>More formal mechanisms: Tribunals; Courts</a:t>
            </a:r>
          </a:p>
          <a:p>
            <a:pPr>
              <a:lnSpc>
                <a:spcPct val="150000"/>
              </a:lnSpc>
            </a:pPr>
            <a:r>
              <a:rPr lang="en-US" sz="2400" dirty="0"/>
              <a:t>Commission </a:t>
            </a:r>
            <a:r>
              <a:rPr lang="en-US" sz="2400" dirty="0" smtClean="0"/>
              <a:t>examined </a:t>
            </a:r>
            <a:r>
              <a:rPr lang="en-US" sz="2400" dirty="0"/>
              <a:t>each of these in turn</a:t>
            </a:r>
            <a:endParaRPr lang="en-AU" sz="2400" dirty="0"/>
          </a:p>
        </p:txBody>
      </p:sp>
    </p:spTree>
    <p:extLst>
      <p:ext uri="{BB962C8B-B14F-4D97-AF65-F5344CB8AC3E}">
        <p14:creationId xmlns:p14="http://schemas.microsoft.com/office/powerpoint/2010/main" val="17636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smtClean="0"/>
              <a:t>Issues I won’t talk about today</a:t>
            </a:r>
            <a:endParaRPr lang="en-AU" dirty="0"/>
          </a:p>
        </p:txBody>
      </p:sp>
      <p:sp>
        <p:nvSpPr>
          <p:cNvPr id="58371" name="Rectangle 3"/>
          <p:cNvSpPr>
            <a:spLocks noGrp="1" noChangeArrowheads="1"/>
          </p:cNvSpPr>
          <p:nvPr>
            <p:ph type="body" idx="1"/>
          </p:nvPr>
        </p:nvSpPr>
        <p:spPr/>
        <p:txBody>
          <a:bodyPr/>
          <a:lstStyle/>
          <a:p>
            <a:r>
              <a:rPr lang="en-AU" dirty="0" smtClean="0"/>
              <a:t>Measurement of unmet need</a:t>
            </a:r>
          </a:p>
          <a:p>
            <a:r>
              <a:rPr lang="en-AU" dirty="0" smtClean="0"/>
              <a:t>Legal profession and consumer protection</a:t>
            </a:r>
          </a:p>
          <a:p>
            <a:r>
              <a:rPr lang="en-AU" dirty="0" smtClean="0"/>
              <a:t>Alternative dispute resolution Ombudsmen, tribunals and courts</a:t>
            </a:r>
          </a:p>
          <a:p>
            <a:r>
              <a:rPr lang="en-AU" dirty="0" smtClean="0"/>
              <a:t>Private funding of litigation</a:t>
            </a:r>
          </a:p>
          <a:p>
            <a:r>
              <a:rPr lang="en-AU" dirty="0" smtClean="0"/>
              <a:t>Indigenous specific services</a:t>
            </a:r>
            <a:endParaRPr lang="en-AU" sz="1800" dirty="0"/>
          </a:p>
        </p:txBody>
      </p:sp>
    </p:spTree>
    <p:extLst>
      <p:ext uri="{BB962C8B-B14F-4D97-AF65-F5344CB8AC3E}">
        <p14:creationId xmlns:p14="http://schemas.microsoft.com/office/powerpoint/2010/main" val="242038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assistance for disadvantaged Australians</a:t>
            </a:r>
            <a:endParaRPr lang="en-AU" dirty="0"/>
          </a:p>
        </p:txBody>
      </p:sp>
      <p:sp>
        <p:nvSpPr>
          <p:cNvPr id="3" name="Content Placeholder 2"/>
          <p:cNvSpPr>
            <a:spLocks noGrp="1"/>
          </p:cNvSpPr>
          <p:nvPr>
            <p:ph idx="1"/>
          </p:nvPr>
        </p:nvSpPr>
        <p:spPr>
          <a:xfrm>
            <a:off x="685800" y="1844824"/>
            <a:ext cx="7772400" cy="4251176"/>
          </a:xfrm>
        </p:spPr>
        <p:txBody>
          <a:bodyPr/>
          <a:lstStyle/>
          <a:p>
            <a:pPr>
              <a:spcAft>
                <a:spcPts val="600"/>
              </a:spcAft>
            </a:pPr>
            <a:r>
              <a:rPr lang="en-US" sz="2800" dirty="0" smtClean="0"/>
              <a:t>Civil law matters are the poor cousin in the </a:t>
            </a:r>
            <a:r>
              <a:rPr lang="en-US" sz="2800" dirty="0"/>
              <a:t>legal assistance </a:t>
            </a:r>
            <a:r>
              <a:rPr lang="en-US" sz="2800" dirty="0" smtClean="0"/>
              <a:t>family</a:t>
            </a:r>
          </a:p>
          <a:p>
            <a:pPr>
              <a:spcAft>
                <a:spcPts val="600"/>
              </a:spcAft>
            </a:pPr>
            <a:r>
              <a:rPr lang="en-US" sz="2800" dirty="0" smtClean="0"/>
              <a:t>Unresolved civil disputes can spiral into more complex matters leading to costs in other areas of government spending</a:t>
            </a:r>
          </a:p>
          <a:p>
            <a:pPr>
              <a:spcAft>
                <a:spcPts val="600"/>
              </a:spcAft>
            </a:pPr>
            <a:r>
              <a:rPr lang="en-US" sz="2800" dirty="0" smtClean="0"/>
              <a:t>The quantum of funding is inadequate, not linked to need and its distribution does </a:t>
            </a:r>
            <a:r>
              <a:rPr lang="en-US" sz="2800" dirty="0"/>
              <a:t>not always align with areas of highest need</a:t>
            </a:r>
          </a:p>
          <a:p>
            <a:pPr>
              <a:spcAft>
                <a:spcPts val="600"/>
              </a:spcAft>
            </a:pPr>
            <a:endParaRPr lang="en-US" sz="2800" dirty="0" smtClean="0"/>
          </a:p>
          <a:p>
            <a:endParaRPr lang="en-AU" dirty="0"/>
          </a:p>
          <a:p>
            <a:endParaRPr lang="en-AU" dirty="0"/>
          </a:p>
        </p:txBody>
      </p:sp>
    </p:spTree>
    <p:extLst>
      <p:ext uri="{BB962C8B-B14F-4D97-AF65-F5344CB8AC3E}">
        <p14:creationId xmlns:p14="http://schemas.microsoft.com/office/powerpoint/2010/main" val="364001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52128"/>
          </a:xfrm>
        </p:spPr>
        <p:txBody>
          <a:bodyPr/>
          <a:lstStyle/>
          <a:p>
            <a:r>
              <a:rPr lang="en-US" dirty="0"/>
              <a:t>Benefits generally outweigh costs but sometimes the ‘goose is overcooked’</a:t>
            </a:r>
            <a:endParaRPr lang="en-AU" dirty="0"/>
          </a:p>
        </p:txBody>
      </p:sp>
      <p:sp>
        <p:nvSpPr>
          <p:cNvPr id="3" name="Text Placeholder 2"/>
          <p:cNvSpPr>
            <a:spLocks noGrp="1"/>
          </p:cNvSpPr>
          <p:nvPr>
            <p:ph type="body" idx="1"/>
          </p:nvPr>
        </p:nvSpPr>
        <p:spPr/>
        <p:txBody>
          <a:bodyPr/>
          <a:lstStyle/>
          <a:p>
            <a:r>
              <a:rPr lang="en-US" dirty="0" smtClean="0"/>
              <a:t>Preferred approach</a:t>
            </a:r>
            <a:endParaRPr lang="en-AU" dirty="0"/>
          </a:p>
        </p:txBody>
      </p:sp>
      <p:sp>
        <p:nvSpPr>
          <p:cNvPr id="4" name="Content Placeholder 3"/>
          <p:cNvSpPr>
            <a:spLocks noGrp="1"/>
          </p:cNvSpPr>
          <p:nvPr>
            <p:ph sz="half" idx="2"/>
          </p:nvPr>
        </p:nvSpPr>
        <p:spPr/>
        <p:txBody>
          <a:bodyPr/>
          <a:lstStyle/>
          <a:p>
            <a:r>
              <a:rPr lang="en-AU" sz="1800" dirty="0"/>
              <a:t>what would happen to an individual if legal assistance were not provided?</a:t>
            </a:r>
          </a:p>
          <a:p>
            <a:r>
              <a:rPr lang="en-AU" sz="1800" dirty="0" smtClean="0"/>
              <a:t>how </a:t>
            </a:r>
            <a:r>
              <a:rPr lang="en-AU" sz="1800" dirty="0"/>
              <a:t>much does receiving assistance affect the legal outcome of a case?</a:t>
            </a:r>
          </a:p>
          <a:p>
            <a:r>
              <a:rPr lang="en-AU" sz="1800" dirty="0" smtClean="0"/>
              <a:t>does </a:t>
            </a:r>
            <a:r>
              <a:rPr lang="en-AU" sz="1800" dirty="0"/>
              <a:t>obtaining a favourable legal outcome avoid adverse outcomes in the client’s life ‘outside the court room’?</a:t>
            </a:r>
          </a:p>
          <a:p>
            <a:r>
              <a:rPr lang="en-AU" sz="1800" dirty="0" smtClean="0"/>
              <a:t>what </a:t>
            </a:r>
            <a:r>
              <a:rPr lang="en-AU" sz="1800" dirty="0"/>
              <a:t>are the costs of these adverse outcomes that are avoided?</a:t>
            </a:r>
          </a:p>
        </p:txBody>
      </p:sp>
      <p:sp>
        <p:nvSpPr>
          <p:cNvPr id="5" name="Text Placeholder 4"/>
          <p:cNvSpPr>
            <a:spLocks noGrp="1"/>
          </p:cNvSpPr>
          <p:nvPr>
            <p:ph type="body" sz="quarter" idx="3"/>
          </p:nvPr>
        </p:nvSpPr>
        <p:spPr/>
        <p:txBody>
          <a:bodyPr/>
          <a:lstStyle/>
          <a:p>
            <a:r>
              <a:rPr lang="en-US" dirty="0" smtClean="0"/>
              <a:t>Current pitfalls</a:t>
            </a:r>
            <a:endParaRPr lang="en-AU" dirty="0"/>
          </a:p>
        </p:txBody>
      </p:sp>
      <p:sp>
        <p:nvSpPr>
          <p:cNvPr id="6" name="Content Placeholder 5"/>
          <p:cNvSpPr>
            <a:spLocks noGrp="1"/>
          </p:cNvSpPr>
          <p:nvPr>
            <p:ph sz="quarter" idx="4"/>
          </p:nvPr>
        </p:nvSpPr>
        <p:spPr/>
        <p:txBody>
          <a:bodyPr/>
          <a:lstStyle/>
          <a:p>
            <a:r>
              <a:rPr lang="en-US" sz="1600" smtClean="0"/>
              <a:t>analysis </a:t>
            </a:r>
            <a:r>
              <a:rPr lang="en-US" sz="1600" dirty="0" smtClean="0"/>
              <a:t>assumes that an individual who doesn’t receive assistance won’t act on their problem and that it will escalate</a:t>
            </a:r>
          </a:p>
          <a:p>
            <a:r>
              <a:rPr lang="en-AU" sz="1600" dirty="0"/>
              <a:t>improvements in legal outcomes for </a:t>
            </a:r>
            <a:r>
              <a:rPr lang="en-AU" sz="1600" dirty="0" smtClean="0"/>
              <a:t>clients are </a:t>
            </a:r>
            <a:r>
              <a:rPr lang="en-AU" sz="1600" dirty="0"/>
              <a:t>not well </a:t>
            </a:r>
            <a:r>
              <a:rPr lang="en-AU" sz="1600" dirty="0" smtClean="0"/>
              <a:t>understood. Some assume ‘best possible’ outcome achieved and that outcomes are enduring</a:t>
            </a:r>
          </a:p>
          <a:p>
            <a:r>
              <a:rPr lang="en-AU" sz="1600" dirty="0" smtClean="0"/>
              <a:t>Hard to estimate the (avoided) costs of adverse </a:t>
            </a:r>
            <a:r>
              <a:rPr lang="en-AU" sz="1600" dirty="0"/>
              <a:t>outcomes </a:t>
            </a:r>
            <a:r>
              <a:rPr lang="en-AU" sz="1600" dirty="0" smtClean="0"/>
              <a:t>such as </a:t>
            </a:r>
            <a:r>
              <a:rPr lang="en-AU" sz="1600" dirty="0"/>
              <a:t>loss of employment, financial distress, homelessness, relationship </a:t>
            </a:r>
            <a:r>
              <a:rPr lang="en-AU" sz="1600" dirty="0" smtClean="0"/>
              <a:t>breakdown and </a:t>
            </a:r>
            <a:r>
              <a:rPr lang="en-AU" sz="1600" dirty="0"/>
              <a:t>family </a:t>
            </a:r>
            <a:r>
              <a:rPr lang="en-AU" sz="1600" dirty="0" smtClean="0"/>
              <a:t>violence </a:t>
            </a:r>
            <a:endParaRPr lang="en-AU" sz="1600" dirty="0"/>
          </a:p>
        </p:txBody>
      </p:sp>
    </p:spTree>
    <p:extLst>
      <p:ext uri="{BB962C8B-B14F-4D97-AF65-F5344CB8AC3E}">
        <p14:creationId xmlns:p14="http://schemas.microsoft.com/office/powerpoint/2010/main" val="2421914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smtClean="0"/>
              <a:t>Cuts only reinforced inadequacy of funding</a:t>
            </a:r>
            <a:endParaRPr lang="en-AU" dirty="0"/>
          </a:p>
        </p:txBody>
      </p:sp>
      <p:sp>
        <p:nvSpPr>
          <p:cNvPr id="58371" name="Rectangle 3"/>
          <p:cNvSpPr>
            <a:spLocks noGrp="1" noChangeArrowheads="1"/>
          </p:cNvSpPr>
          <p:nvPr>
            <p:ph type="body" idx="1"/>
          </p:nvPr>
        </p:nvSpPr>
        <p:spPr>
          <a:xfrm>
            <a:off x="179512" y="1772815"/>
            <a:ext cx="3600400" cy="4466059"/>
          </a:xfrm>
        </p:spPr>
        <p:txBody>
          <a:bodyPr>
            <a:normAutofit fontScale="70000" lnSpcReduction="20000"/>
          </a:bodyPr>
          <a:lstStyle/>
          <a:p>
            <a:r>
              <a:rPr lang="en-AU" dirty="0" smtClean="0"/>
              <a:t>Little or no </a:t>
            </a:r>
            <a:r>
              <a:rPr lang="en-AU" i="1" dirty="0" smtClean="0"/>
              <a:t>public</a:t>
            </a:r>
            <a:r>
              <a:rPr lang="en-AU" dirty="0" smtClean="0"/>
              <a:t> assessment of impacts</a:t>
            </a:r>
          </a:p>
          <a:p>
            <a:r>
              <a:rPr lang="en-AU" dirty="0" smtClean="0"/>
              <a:t>Evidence given to us suggested frontline services were affected</a:t>
            </a:r>
          </a:p>
          <a:p>
            <a:r>
              <a:rPr lang="en-AU" dirty="0" smtClean="0"/>
              <a:t>Government’s decision effectively adopts our recommendation to reverse the cuts</a:t>
            </a:r>
          </a:p>
          <a:p>
            <a:r>
              <a:rPr lang="en-AU" dirty="0" smtClean="0"/>
              <a:t>But turning funding ‘off and on’ can still lead to costly uncertainty and difficulties in planning ahead</a:t>
            </a:r>
            <a:endParaRPr lang="en-AU" sz="1800" dirty="0"/>
          </a:p>
        </p:txBody>
      </p:sp>
      <p:sp>
        <p:nvSpPr>
          <p:cNvPr id="4" name="Rectangle 3"/>
          <p:cNvSpPr txBox="1">
            <a:spLocks noChangeArrowheads="1"/>
          </p:cNvSpPr>
          <p:nvPr/>
        </p:nvSpPr>
        <p:spPr bwMode="auto">
          <a:xfrm>
            <a:off x="4283968" y="1772816"/>
            <a:ext cx="4647703" cy="4466059"/>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normAutofit/>
          </a:bodyPr>
          <a:lstStyle>
            <a:lvl1pPr marL="363538" indent="-363538" algn="l" rtl="0" fontAlgn="base">
              <a:spcBef>
                <a:spcPct val="20000"/>
              </a:spcBef>
              <a:spcAft>
                <a:spcPct val="0"/>
              </a:spcAft>
              <a:buClr>
                <a:srgbClr val="3D7E27"/>
              </a:buClr>
              <a:buFont typeface="Times" pitchFamily="18" charset="0"/>
              <a:buChar char="•"/>
              <a:defRPr sz="3000">
                <a:solidFill>
                  <a:schemeClr val="tx1"/>
                </a:solidFill>
                <a:latin typeface="+mn-lt"/>
                <a:ea typeface="+mn-ea"/>
                <a:cs typeface="+mn-cs"/>
              </a:defRPr>
            </a:lvl1pPr>
            <a:lvl2pPr marL="900113" indent="-357188" algn="l" rtl="0" fontAlgn="base">
              <a:spcBef>
                <a:spcPct val="20000"/>
              </a:spcBef>
              <a:spcAft>
                <a:spcPct val="0"/>
              </a:spcAft>
              <a:buClr>
                <a:srgbClr val="3D7E27"/>
              </a:buClr>
              <a:buFont typeface="Verdana" pitchFamily="34" charset="0"/>
              <a:buChar char="−"/>
              <a:defRPr sz="2600" i="1">
                <a:solidFill>
                  <a:schemeClr val="tx1"/>
                </a:solidFill>
                <a:latin typeface="+mn-lt"/>
                <a:ea typeface="+mn-ea"/>
              </a:defRPr>
            </a:lvl2pPr>
            <a:lvl3pPr marL="1436688" indent="-357188" algn="l" rtl="0" fontAlgn="base">
              <a:spcBef>
                <a:spcPct val="20000"/>
              </a:spcBef>
              <a:spcAft>
                <a:spcPct val="0"/>
              </a:spcAft>
              <a:buClr>
                <a:srgbClr val="3D7E27"/>
              </a:buClr>
              <a:buFont typeface="Symbol" pitchFamily="18" charset="2"/>
              <a:buChar char="¼"/>
              <a:defRPr sz="2200">
                <a:solidFill>
                  <a:schemeClr val="tx1"/>
                </a:solidFill>
                <a:latin typeface="+mn-lt"/>
                <a:ea typeface="+mn-ea"/>
              </a:defRPr>
            </a:lvl3pPr>
            <a:lvl4pPr marL="1887538" indent="-271463" algn="l" rtl="0" fontAlgn="base">
              <a:spcBef>
                <a:spcPct val="20000"/>
              </a:spcBef>
              <a:spcAft>
                <a:spcPct val="0"/>
              </a:spcAft>
              <a:buClr>
                <a:srgbClr val="3D7E27"/>
              </a:buClr>
              <a:buFont typeface="Verdana" pitchFamily="34" charset="0"/>
              <a:buChar char="&gt;"/>
              <a:defRPr i="1">
                <a:solidFill>
                  <a:schemeClr val="tx1"/>
                </a:solidFill>
                <a:latin typeface="+mn-lt"/>
                <a:ea typeface="+mn-ea"/>
              </a:defRPr>
            </a:lvl4pPr>
            <a:lvl5pPr marL="23368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5pPr>
            <a:lvl6pPr marL="27940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6pPr>
            <a:lvl7pPr marL="32512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7pPr>
            <a:lvl8pPr marL="37084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8pPr>
            <a:lvl9pPr marL="4165600" indent="-184150" algn="l" rtl="0" fontAlgn="base">
              <a:spcBef>
                <a:spcPct val="20000"/>
              </a:spcBef>
              <a:spcAft>
                <a:spcPct val="0"/>
              </a:spcAft>
              <a:buClr>
                <a:srgbClr val="3D7E27"/>
              </a:buClr>
              <a:buSzPct val="120000"/>
              <a:buFont typeface="Times" pitchFamily="18" charset="0"/>
              <a:buChar char="◦"/>
              <a:defRPr sz="1600">
                <a:solidFill>
                  <a:schemeClr val="tx1"/>
                </a:solidFill>
                <a:latin typeface="+mn-lt"/>
                <a:ea typeface="+mn-ea"/>
              </a:defRPr>
            </a:lvl9pPr>
          </a:lstStyle>
          <a:p>
            <a:pPr marL="0" indent="0" eaLnBrk="1" hangingPunct="1">
              <a:buNone/>
            </a:pPr>
            <a:r>
              <a:rPr lang="en-AU" sz="1600" b="1" u="sng" kern="0" dirty="0" smtClean="0">
                <a:latin typeface="Arial" panose="020B0604020202020204" pitchFamily="34" charset="0"/>
                <a:cs typeface="Arial" panose="020B0604020202020204" pitchFamily="34" charset="0"/>
              </a:rPr>
              <a:t>Examples of cuts provided to the inquiry:</a:t>
            </a:r>
          </a:p>
          <a:p>
            <a:pPr eaLnBrk="1" hangingPunct="1"/>
            <a:r>
              <a:rPr lang="en-AU" sz="1600" kern="0" dirty="0" smtClean="0">
                <a:latin typeface="Arial" panose="020B0604020202020204" pitchFamily="34" charset="0"/>
                <a:cs typeface="Arial" panose="020B0604020202020204" pitchFamily="34" charset="0"/>
              </a:rPr>
              <a:t>Queensland </a:t>
            </a:r>
            <a:r>
              <a:rPr lang="en-AU" sz="1600" kern="0" dirty="0" err="1" smtClean="0">
                <a:latin typeface="Arial" panose="020B0604020202020204" pitchFamily="34" charset="0"/>
                <a:cs typeface="Arial" panose="020B0604020202020204" pitchFamily="34" charset="0"/>
              </a:rPr>
              <a:t>CLCs</a:t>
            </a:r>
            <a:r>
              <a:rPr lang="en-AU" sz="1600" kern="0" dirty="0" smtClean="0">
                <a:latin typeface="Arial" panose="020B0604020202020204" pitchFamily="34" charset="0"/>
                <a:cs typeface="Arial" panose="020B0604020202020204" pitchFamily="34" charset="0"/>
              </a:rPr>
              <a:t>: losses of some specialist family lawyers, duty lawyer services (including child protection)</a:t>
            </a:r>
          </a:p>
          <a:p>
            <a:pPr eaLnBrk="1" hangingPunct="1"/>
            <a:r>
              <a:rPr lang="en-AU" sz="1600" kern="0" dirty="0">
                <a:latin typeface="Arial" panose="020B0604020202020204" pitchFamily="34" charset="0"/>
                <a:cs typeface="Arial" panose="020B0604020202020204" pitchFamily="34" charset="0"/>
              </a:rPr>
              <a:t>Western Australia </a:t>
            </a:r>
            <a:r>
              <a:rPr lang="en-AU" sz="1600" kern="0" dirty="0" err="1">
                <a:latin typeface="Arial" panose="020B0604020202020204" pitchFamily="34" charset="0"/>
                <a:cs typeface="Arial" panose="020B0604020202020204" pitchFamily="34" charset="0"/>
              </a:rPr>
              <a:t>CLCs</a:t>
            </a:r>
            <a:r>
              <a:rPr lang="en-AU" sz="1600" kern="0" dirty="0">
                <a:latin typeface="Arial" panose="020B0604020202020204" pitchFamily="34" charset="0"/>
                <a:cs typeface="Arial" panose="020B0604020202020204" pitchFamily="34" charset="0"/>
              </a:rPr>
              <a:t>: loss of solicitor to support Domestic Violence Court Outreach; reduction in services for family law matters (including Indigenous-specific services)</a:t>
            </a:r>
          </a:p>
          <a:p>
            <a:pPr eaLnBrk="1" hangingPunct="1"/>
            <a:r>
              <a:rPr lang="en-AU" sz="1600" kern="0" dirty="0">
                <a:latin typeface="Arial" panose="020B0604020202020204" pitchFamily="34" charset="0"/>
                <a:cs typeface="Arial" panose="020B0604020202020204" pitchFamily="34" charset="0"/>
              </a:rPr>
              <a:t>Consumer Action Law Centre: loss of telephone advice service</a:t>
            </a:r>
          </a:p>
          <a:p>
            <a:pPr eaLnBrk="1" hangingPunct="1"/>
            <a:r>
              <a:rPr lang="en-AU" sz="1600" kern="0" dirty="0" smtClean="0">
                <a:latin typeface="Arial" panose="020B0604020202020204" pitchFamily="34" charset="0"/>
                <a:cs typeface="Arial" panose="020B0604020202020204" pitchFamily="34" charset="0"/>
              </a:rPr>
              <a:t>Women’s </a:t>
            </a:r>
            <a:r>
              <a:rPr lang="en-AU" sz="1600" kern="0" dirty="0">
                <a:latin typeface="Arial" panose="020B0604020202020204" pitchFamily="34" charset="0"/>
                <a:cs typeface="Arial" panose="020B0604020202020204" pitchFamily="34" charset="0"/>
              </a:rPr>
              <a:t>Legal Centre (ACT): loss of 0.6 FTE solicitor (out of 2.8 FTE)</a:t>
            </a:r>
          </a:p>
          <a:p>
            <a:pPr eaLnBrk="1" hangingPunct="1"/>
            <a:r>
              <a:rPr lang="en-AU" sz="1600" kern="0" dirty="0" smtClean="0">
                <a:latin typeface="Arial" panose="020B0604020202020204" pitchFamily="34" charset="0"/>
                <a:cs typeface="Arial" panose="020B0604020202020204" pitchFamily="34" charset="0"/>
              </a:rPr>
              <a:t>Women’s Legal Service Tasmania: loss of 1 solicitor (out of 6), no longer rolling out an app to assist young women with legal issues</a:t>
            </a:r>
          </a:p>
          <a:p>
            <a:pPr marL="0" indent="0" algn="r" eaLnBrk="1" hangingPunct="1">
              <a:buNone/>
            </a:pPr>
            <a:r>
              <a:rPr lang="en-AU" sz="1200" kern="0" dirty="0" smtClean="0">
                <a:latin typeface="Arial" panose="020B0604020202020204" pitchFamily="34" charset="0"/>
                <a:cs typeface="Arial" panose="020B0604020202020204" pitchFamily="34" charset="0"/>
              </a:rPr>
              <a:t>(Source: Final Report, Table 21.1, page 737)</a:t>
            </a:r>
          </a:p>
          <a:p>
            <a:pPr eaLnBrk="1" hangingPunct="1"/>
            <a:endParaRPr lang="en-AU" sz="1600" kern="0" dirty="0" smtClean="0">
              <a:latin typeface="Arial" panose="020B0604020202020204" pitchFamily="34" charset="0"/>
              <a:cs typeface="Arial" panose="020B0604020202020204" pitchFamily="34" charset="0"/>
            </a:endParaRPr>
          </a:p>
          <a:p>
            <a:pPr eaLnBrk="1" hangingPunct="1"/>
            <a:endParaRPr lang="en-AU" sz="1600" kern="0" dirty="0" smtClean="0">
              <a:latin typeface="Arial" panose="020B0604020202020204" pitchFamily="34" charset="0"/>
              <a:cs typeface="Arial" panose="020B0604020202020204" pitchFamily="34" charset="0"/>
            </a:endParaRPr>
          </a:p>
          <a:p>
            <a:pPr eaLnBrk="1" hangingPunct="1"/>
            <a:endParaRPr lang="en-AU" sz="1800" kern="0" dirty="0"/>
          </a:p>
        </p:txBody>
      </p:sp>
    </p:spTree>
    <p:extLst>
      <p:ext uri="{BB962C8B-B14F-4D97-AF65-F5344CB8AC3E}">
        <p14:creationId xmlns:p14="http://schemas.microsoft.com/office/powerpoint/2010/main" val="805651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a:t>Cuts only reinforced inadequacy of </a:t>
            </a:r>
            <a:r>
              <a:rPr lang="en-US" dirty="0" smtClean="0"/>
              <a:t>funding </a:t>
            </a:r>
            <a:endParaRPr lang="en-AU" u="sng" dirty="0"/>
          </a:p>
        </p:txBody>
      </p:sp>
      <p:sp>
        <p:nvSpPr>
          <p:cNvPr id="58371" name="Rectangle 3"/>
          <p:cNvSpPr>
            <a:spLocks noGrp="1" noChangeArrowheads="1"/>
          </p:cNvSpPr>
          <p:nvPr>
            <p:ph type="body" idx="1"/>
          </p:nvPr>
        </p:nvSpPr>
        <p:spPr>
          <a:xfrm>
            <a:off x="539552" y="1700808"/>
            <a:ext cx="8064896" cy="4395192"/>
          </a:xfrm>
        </p:spPr>
        <p:txBody>
          <a:bodyPr>
            <a:normAutofit fontScale="92500" lnSpcReduction="20000"/>
          </a:bodyPr>
          <a:lstStyle/>
          <a:p>
            <a:r>
              <a:rPr lang="en-US" dirty="0"/>
              <a:t>There </a:t>
            </a:r>
            <a:r>
              <a:rPr lang="en-US" u="sng" dirty="0"/>
              <a:t>is</a:t>
            </a:r>
            <a:r>
              <a:rPr lang="en-US" dirty="0"/>
              <a:t> a sound public policy case for government funding of </a:t>
            </a:r>
            <a:r>
              <a:rPr lang="en-US" dirty="0" smtClean="0"/>
              <a:t>advocacy</a:t>
            </a:r>
            <a:endParaRPr lang="en-AU" dirty="0">
              <a:solidFill>
                <a:srgbClr val="FF0000"/>
              </a:solidFill>
            </a:endParaRPr>
          </a:p>
          <a:p>
            <a:pPr lvl="1"/>
            <a:r>
              <a:rPr lang="en-AU" dirty="0" smtClean="0"/>
              <a:t>Identifying and acting on systemic issues can </a:t>
            </a:r>
            <a:r>
              <a:rPr lang="en-AU" dirty="0"/>
              <a:t>lead to lower costs and clarifying law, </a:t>
            </a:r>
            <a:r>
              <a:rPr lang="en-AU" dirty="0" smtClean="0"/>
              <a:t>which are </a:t>
            </a:r>
            <a:r>
              <a:rPr lang="en-AU" dirty="0"/>
              <a:t>of benefit to </a:t>
            </a:r>
            <a:r>
              <a:rPr lang="en-AU" dirty="0" smtClean="0"/>
              <a:t>all</a:t>
            </a:r>
          </a:p>
          <a:p>
            <a:pPr lvl="1"/>
            <a:r>
              <a:rPr lang="en-AU" dirty="0" smtClean="0"/>
              <a:t>There are often few private incentives for these advocacy activities, yet they can be worthwhile from a community-wide perspective</a:t>
            </a:r>
          </a:p>
          <a:p>
            <a:pPr lvl="1"/>
            <a:r>
              <a:rPr lang="en-AU" dirty="0" smtClean="0"/>
              <a:t>Legal assistance providers on the ‘frontline’ are uniquely placed to identify systemic issues particularly those affecting disadvantaged Australians</a:t>
            </a:r>
          </a:p>
        </p:txBody>
      </p:sp>
    </p:spTree>
    <p:extLst>
      <p:ext uri="{BB962C8B-B14F-4D97-AF65-F5344CB8AC3E}">
        <p14:creationId xmlns:p14="http://schemas.microsoft.com/office/powerpoint/2010/main" val="3677532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near-term changes</a:t>
            </a:r>
            <a:endParaRPr lang="en-AU" dirty="0"/>
          </a:p>
        </p:txBody>
      </p:sp>
      <p:sp>
        <p:nvSpPr>
          <p:cNvPr id="3" name="Content Placeholder 2"/>
          <p:cNvSpPr>
            <a:spLocks noGrp="1"/>
          </p:cNvSpPr>
          <p:nvPr>
            <p:ph idx="1"/>
          </p:nvPr>
        </p:nvSpPr>
        <p:spPr>
          <a:xfrm>
            <a:off x="683568" y="1628800"/>
            <a:ext cx="7772400" cy="4824536"/>
          </a:xfrm>
        </p:spPr>
        <p:txBody>
          <a:bodyPr>
            <a:normAutofit fontScale="85000" lnSpcReduction="20000"/>
          </a:bodyPr>
          <a:lstStyle/>
          <a:p>
            <a:pPr marL="0" indent="0">
              <a:buNone/>
            </a:pPr>
            <a:r>
              <a:rPr lang="en-AU" dirty="0" smtClean="0"/>
              <a:t>An increase of around $200m per year is required now, until longer-term funding can be determined:</a:t>
            </a:r>
          </a:p>
          <a:p>
            <a:pPr>
              <a:spcAft>
                <a:spcPts val="600"/>
              </a:spcAft>
            </a:pPr>
            <a:r>
              <a:rPr lang="en-AU" dirty="0" smtClean="0"/>
              <a:t>This would allow the </a:t>
            </a:r>
            <a:r>
              <a:rPr lang="en-AU" dirty="0" err="1" smtClean="0"/>
              <a:t>LACs</a:t>
            </a:r>
            <a:r>
              <a:rPr lang="en-AU" dirty="0" smtClean="0"/>
              <a:t> to:</a:t>
            </a:r>
          </a:p>
          <a:p>
            <a:pPr lvl="1">
              <a:spcAft>
                <a:spcPts val="600"/>
              </a:spcAft>
            </a:pPr>
            <a:r>
              <a:rPr lang="en-AU" dirty="0" smtClean="0"/>
              <a:t>provide additional grants of aid in other civil matters (this represents the bulk of the funding increase)</a:t>
            </a:r>
          </a:p>
          <a:p>
            <a:pPr lvl="1">
              <a:spcAft>
                <a:spcPts val="600"/>
              </a:spcAft>
            </a:pPr>
            <a:r>
              <a:rPr lang="en-AU" dirty="0" smtClean="0"/>
              <a:t>relax their means tests, allowing eligibility for around 10 per cent of households</a:t>
            </a:r>
          </a:p>
          <a:p>
            <a:pPr>
              <a:spcAft>
                <a:spcPts val="600"/>
              </a:spcAft>
            </a:pPr>
            <a:r>
              <a:rPr lang="en-AU" dirty="0" smtClean="0"/>
              <a:t>A relatively small share would allow LACs, CLCs</a:t>
            </a:r>
            <a:r>
              <a:rPr lang="en-AU" dirty="0"/>
              <a:t> </a:t>
            </a:r>
            <a:r>
              <a:rPr lang="en-AU" dirty="0" smtClean="0"/>
              <a:t>and </a:t>
            </a:r>
            <a:r>
              <a:rPr lang="en-AU" dirty="0" err="1" smtClean="0"/>
              <a:t>ATSILS</a:t>
            </a:r>
            <a:r>
              <a:rPr lang="en-AU" dirty="0" smtClean="0"/>
              <a:t> to maintain valuable frontline services</a:t>
            </a:r>
          </a:p>
          <a:p>
            <a:pPr lvl="1">
              <a:spcAft>
                <a:spcPts val="600"/>
              </a:spcAft>
            </a:pPr>
            <a:r>
              <a:rPr lang="en-AU" dirty="0" smtClean="0"/>
              <a:t>(Adopted, apart from EDO funding cuts.)</a:t>
            </a:r>
            <a:endParaRPr lang="en-AU" dirty="0"/>
          </a:p>
        </p:txBody>
      </p:sp>
    </p:spTree>
    <p:extLst>
      <p:ext uri="{BB962C8B-B14F-4D97-AF65-F5344CB8AC3E}">
        <p14:creationId xmlns:p14="http://schemas.microsoft.com/office/powerpoint/2010/main" val="1627415289"/>
      </p:ext>
    </p:extLst>
  </p:cSld>
  <p:clrMapOvr>
    <a:masterClrMapping/>
  </p:clrMapOvr>
</p:sld>
</file>

<file path=ppt/theme/theme1.xml><?xml version="1.0" encoding="utf-8"?>
<a:theme xmlns:a="http://schemas.openxmlformats.org/drawingml/2006/main" name="pc_slidetemplate">
  <a:themeElements>
    <a:clrScheme name="pc_slid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c_slidetemplat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pc_slid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c_slid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c_slid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c_slid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c_slid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c_slid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c_slide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c_slid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c_slid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c_slid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c_slid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c_slid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pc_slidetemplate</Template>
  <TotalTime>2580</TotalTime>
  <Words>1171</Words>
  <Application>Microsoft Office PowerPoint</Application>
  <PresentationFormat>On-screen Show (4:3)</PresentationFormat>
  <Paragraphs>115</Paragraphs>
  <Slides>17</Slides>
  <Notes>10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pc_slidetemplate</vt:lpstr>
      <vt:lpstr>PowerPoint Presentation</vt:lpstr>
      <vt:lpstr>What were we asked to do?</vt:lpstr>
      <vt:lpstr>Context is important</vt:lpstr>
      <vt:lpstr>Issues I won’t talk about today</vt:lpstr>
      <vt:lpstr>Legal assistance for disadvantaged Australians</vt:lpstr>
      <vt:lpstr>Benefits generally outweigh costs but sometimes the ‘goose is overcooked’</vt:lpstr>
      <vt:lpstr>Cuts only reinforced inadequacy of funding</vt:lpstr>
      <vt:lpstr>Cuts only reinforced inadequacy of funding </vt:lpstr>
      <vt:lpstr>Recommended near-term changes</vt:lpstr>
      <vt:lpstr>But longer term changes are also required – a sector wide perspective</vt:lpstr>
      <vt:lpstr>But longer term changes are also required – a CLC perspective</vt:lpstr>
      <vt:lpstr>A longer-term funding model…</vt:lpstr>
      <vt:lpstr>A longer-term funding model…</vt:lpstr>
      <vt:lpstr>…and the role of CLCs in that model</vt:lpstr>
      <vt:lpstr>Better understanding the system</vt:lpstr>
      <vt:lpstr>PowerPoint Presentation</vt:lpstr>
      <vt:lpstr>The Inquiry report is available online</vt:lpstr>
    </vt:vector>
  </TitlesOfParts>
  <Company>Productivity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Cross, Michelle</dc:creator>
  <cp:lastModifiedBy>Warren Mundy</cp:lastModifiedBy>
  <cp:revision>172</cp:revision>
  <cp:lastPrinted>2015-04-13T00:51:39Z</cp:lastPrinted>
  <dcterms:created xsi:type="dcterms:W3CDTF">2009-06-30T05:18:35Z</dcterms:created>
  <dcterms:modified xsi:type="dcterms:W3CDTF">2015-04-14T01:22:46Z</dcterms:modified>
</cp:coreProperties>
</file>