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18"/>
  </p:handoutMasterIdLst>
  <p:sldIdLst>
    <p:sldId id="256" r:id="rId2"/>
    <p:sldId id="257" r:id="rId3"/>
    <p:sldId id="259" r:id="rId4"/>
    <p:sldId id="260" r:id="rId5"/>
    <p:sldId id="261" r:id="rId6"/>
    <p:sldId id="262" r:id="rId7"/>
    <p:sldId id="263" r:id="rId8"/>
    <p:sldId id="265" r:id="rId9"/>
    <p:sldId id="268" r:id="rId10"/>
    <p:sldId id="269" r:id="rId11"/>
    <p:sldId id="270" r:id="rId12"/>
    <p:sldId id="271" r:id="rId13"/>
    <p:sldId id="273" r:id="rId14"/>
    <p:sldId id="274" r:id="rId15"/>
    <p:sldId id="275" r:id="rId16"/>
    <p:sldId id="276" r:id="rId17"/>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6"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Legal representation</c:v>
                </c:pt>
              </c:strCache>
            </c:strRef>
          </c:tx>
          <c:invertIfNegative val="0"/>
          <c:cat>
            <c:strRef>
              <c:f>Sheet1!$A$2:$A$8</c:f>
              <c:strCache>
                <c:ptCount val="7"/>
                <c:pt idx="0">
                  <c:v>Qld (forensic and civil)</c:v>
                </c:pt>
                <c:pt idx="1">
                  <c:v>NSW (civil)</c:v>
                </c:pt>
                <c:pt idx="2">
                  <c:v>NSW (forensic)</c:v>
                </c:pt>
                <c:pt idx="3">
                  <c:v>NT (civil)</c:v>
                </c:pt>
                <c:pt idx="4">
                  <c:v>Tasmania (civil)</c:v>
                </c:pt>
                <c:pt idx="5">
                  <c:v>Victoria (civil)</c:v>
                </c:pt>
                <c:pt idx="6">
                  <c:v>WA (civil)</c:v>
                </c:pt>
              </c:strCache>
            </c:strRef>
          </c:cat>
          <c:val>
            <c:numRef>
              <c:f>Sheet1!$B$2:$B$8</c:f>
              <c:numCache>
                <c:formatCode>General</c:formatCode>
                <c:ptCount val="7"/>
                <c:pt idx="0">
                  <c:v>2.27</c:v>
                </c:pt>
                <c:pt idx="1">
                  <c:v>63</c:v>
                </c:pt>
                <c:pt idx="2">
                  <c:v>98</c:v>
                </c:pt>
                <c:pt idx="3">
                  <c:v>100</c:v>
                </c:pt>
                <c:pt idx="4">
                  <c:v>51</c:v>
                </c:pt>
                <c:pt idx="5">
                  <c:v>10</c:v>
                </c:pt>
                <c:pt idx="6">
                  <c:v>33</c:v>
                </c:pt>
              </c:numCache>
            </c:numRef>
          </c:val>
        </c:ser>
        <c:ser>
          <c:idx val="1"/>
          <c:order val="1"/>
          <c:tx>
            <c:strRef>
              <c:f>Sheet1!$C$1</c:f>
              <c:strCache>
                <c:ptCount val="1"/>
                <c:pt idx="0">
                  <c:v>Patient attendance</c:v>
                </c:pt>
              </c:strCache>
            </c:strRef>
          </c:tx>
          <c:invertIfNegative val="0"/>
          <c:cat>
            <c:strRef>
              <c:f>Sheet1!$A$2:$A$8</c:f>
              <c:strCache>
                <c:ptCount val="7"/>
                <c:pt idx="0">
                  <c:v>Qld (forensic and civil)</c:v>
                </c:pt>
                <c:pt idx="1">
                  <c:v>NSW (civil)</c:v>
                </c:pt>
                <c:pt idx="2">
                  <c:v>NSW (forensic)</c:v>
                </c:pt>
                <c:pt idx="3">
                  <c:v>NT (civil)</c:v>
                </c:pt>
                <c:pt idx="4">
                  <c:v>Tasmania (civil)</c:v>
                </c:pt>
                <c:pt idx="5">
                  <c:v>Victoria (civil)</c:v>
                </c:pt>
                <c:pt idx="6">
                  <c:v>WA (civil)</c:v>
                </c:pt>
              </c:strCache>
            </c:strRef>
          </c:cat>
          <c:val>
            <c:numRef>
              <c:f>Sheet1!$C$2:$C$8</c:f>
              <c:numCache>
                <c:formatCode>General</c:formatCode>
                <c:ptCount val="7"/>
                <c:pt idx="0">
                  <c:v>43</c:v>
                </c:pt>
                <c:pt idx="1">
                  <c:v>86</c:v>
                </c:pt>
                <c:pt idx="2">
                  <c:v>95</c:v>
                </c:pt>
                <c:pt idx="4">
                  <c:v>72</c:v>
                </c:pt>
                <c:pt idx="5">
                  <c:v>47</c:v>
                </c:pt>
                <c:pt idx="6">
                  <c:v>62</c:v>
                </c:pt>
              </c:numCache>
            </c:numRef>
          </c:val>
        </c:ser>
        <c:dLbls>
          <c:showLegendKey val="0"/>
          <c:showVal val="1"/>
          <c:showCatName val="0"/>
          <c:showSerName val="0"/>
          <c:showPercent val="0"/>
          <c:showBubbleSize val="0"/>
        </c:dLbls>
        <c:gapWidth val="75"/>
        <c:axId val="76215040"/>
        <c:axId val="76216960"/>
      </c:barChart>
      <c:catAx>
        <c:axId val="76215040"/>
        <c:scaling>
          <c:orientation val="minMax"/>
        </c:scaling>
        <c:delete val="0"/>
        <c:axPos val="b"/>
        <c:majorTickMark val="none"/>
        <c:minorTickMark val="none"/>
        <c:tickLblPos val="nextTo"/>
        <c:crossAx val="76216960"/>
        <c:crosses val="autoZero"/>
        <c:auto val="1"/>
        <c:lblAlgn val="ctr"/>
        <c:lblOffset val="100"/>
        <c:noMultiLvlLbl val="0"/>
      </c:catAx>
      <c:valAx>
        <c:axId val="76216960"/>
        <c:scaling>
          <c:orientation val="minMax"/>
        </c:scaling>
        <c:delete val="0"/>
        <c:axPos val="l"/>
        <c:numFmt formatCode="General" sourceLinked="1"/>
        <c:majorTickMark val="none"/>
        <c:minorTickMark val="none"/>
        <c:tickLblPos val="nextTo"/>
        <c:crossAx val="76215040"/>
        <c:crosses val="autoZero"/>
        <c:crossBetween val="between"/>
      </c:valAx>
    </c:plotArea>
    <c:legend>
      <c:legendPos val="b"/>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C65375D5-6DA9-4D18-B82B-C1A6DF6DD5CA}" type="datetimeFigureOut">
              <a:rPr lang="en-AU" smtClean="0"/>
              <a:t>26/02/2014</a:t>
            </a:fld>
            <a:endParaRPr lang="en-AU"/>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34EAB12D-3A60-48DB-AED8-FB455D1C8B9D}" type="slidenum">
              <a:rPr lang="en-AU" smtClean="0"/>
              <a:t>‹#›</a:t>
            </a:fld>
            <a:endParaRPr lang="en-AU"/>
          </a:p>
        </p:txBody>
      </p:sp>
    </p:spTree>
    <p:extLst>
      <p:ext uri="{BB962C8B-B14F-4D97-AF65-F5344CB8AC3E}">
        <p14:creationId xmlns:p14="http://schemas.microsoft.com/office/powerpoint/2010/main" val="2434018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484784"/>
            <a:ext cx="8229600" cy="720080"/>
          </a:xfrm>
          <a:prstGeom prst="rect">
            <a:avLst/>
          </a:prstGeom>
        </p:spPr>
        <p:txBody>
          <a:bodyPr/>
          <a:lstStyle>
            <a:lvl1pPr>
              <a:defRPr sz="4000"/>
            </a:lvl1pPr>
          </a:lstStyle>
          <a:p>
            <a:r>
              <a:rPr lang="en-US" dirty="0" smtClean="0"/>
              <a:t>Click to edit Master title style</a:t>
            </a:r>
            <a:endParaRPr lang="en-AU" dirty="0"/>
          </a:p>
        </p:txBody>
      </p:sp>
      <p:sp>
        <p:nvSpPr>
          <p:cNvPr id="3" name="Content Placeholder 2"/>
          <p:cNvSpPr>
            <a:spLocks noGrp="1"/>
          </p:cNvSpPr>
          <p:nvPr>
            <p:ph idx="1"/>
          </p:nvPr>
        </p:nvSpPr>
        <p:spPr>
          <a:xfrm>
            <a:off x="457200" y="2348880"/>
            <a:ext cx="8229600" cy="37772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smtClean="0"/>
              <a:t>Second level</a:t>
            </a:r>
          </a:p>
          <a:p>
            <a:pPr lvl="2"/>
            <a:r>
              <a:rPr lang="en-US" smtClean="0"/>
              <a:t>Third level</a:t>
            </a:r>
          </a:p>
          <a:p>
            <a:pPr lvl="3"/>
            <a:r>
              <a:rPr lang="en-US" dirty="0" smtClean="0"/>
              <a:t>Fourth level</a:t>
            </a:r>
          </a:p>
          <a:p>
            <a:pPr lvl="4"/>
            <a:r>
              <a:rPr lang="en-US" dirty="0" smtClean="0"/>
              <a:t>Fifth level</a:t>
            </a:r>
            <a:endParaRPr lang="en-AU" dirty="0"/>
          </a:p>
        </p:txBody>
      </p:sp>
      <p:sp>
        <p:nvSpPr>
          <p:cNvPr id="7" name="Date Placeholder 6"/>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9A1D8-5D5E-4DBA-BE81-8B94E3B36DAE}" type="datetimeFigureOut">
              <a:rPr lang="en-AU" smtClean="0"/>
              <a:pPr/>
              <a:t>26/02/2014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C51F83B-5407-4FBA-8D65-4ACBE47489A2}"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9A1D8-5D5E-4DBA-BE81-8B94E3B36DAE}" type="datetimeFigureOut">
              <a:rPr lang="en-AU" smtClean="0"/>
              <a:pPr/>
              <a:t>26/02/2014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1F83B-5407-4FBA-8D65-4ACBE47489A2}" type="slidenum">
              <a:rPr lang="en-AU" smtClean="0"/>
              <a:pPr/>
              <a:t>‹#›</a:t>
            </a:fld>
            <a:endParaRPr lang="en-AU"/>
          </a:p>
        </p:txBody>
      </p:sp>
      <p:sp>
        <p:nvSpPr>
          <p:cNvPr id="7" name="Text Box 2"/>
          <p:cNvSpPr txBox="1">
            <a:spLocks noChangeArrowheads="1"/>
          </p:cNvSpPr>
          <p:nvPr userDrawn="1"/>
        </p:nvSpPr>
        <p:spPr bwMode="auto">
          <a:xfrm>
            <a:off x="1385888" y="712788"/>
            <a:ext cx="4535487" cy="400050"/>
          </a:xfrm>
          <a:prstGeom prst="rect">
            <a:avLst/>
          </a:prstGeom>
          <a:solidFill>
            <a:srgbClr val="FFFFFF"/>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2000" b="1" i="0" u="none" strike="noStrike" cap="none" normalizeH="0" baseline="0" smtClean="0">
                <a:ln>
                  <a:noFill/>
                </a:ln>
                <a:solidFill>
                  <a:srgbClr val="FF0000"/>
                </a:solidFill>
                <a:effectLst/>
                <a:latin typeface="Arial" pitchFamily="34" charset="0"/>
              </a:rPr>
              <a:t>Q</a:t>
            </a:r>
            <a:r>
              <a:rPr kumimoji="0" lang="en-AU" sz="2000" b="1" i="0" u="none" strike="noStrike" cap="none" normalizeH="0" baseline="0" smtClean="0">
                <a:ln>
                  <a:noFill/>
                </a:ln>
                <a:solidFill>
                  <a:schemeClr val="tx1"/>
                </a:solidFill>
                <a:effectLst/>
                <a:latin typeface="Arial" pitchFamily="34" charset="0"/>
              </a:rPr>
              <a:t>ueensland </a:t>
            </a:r>
            <a:r>
              <a:rPr kumimoji="0" lang="en-AU" sz="2000" b="1" i="0" u="none" strike="noStrike" cap="none" normalizeH="0" baseline="0" smtClean="0">
                <a:ln>
                  <a:noFill/>
                </a:ln>
                <a:solidFill>
                  <a:srgbClr val="FF0000"/>
                </a:solidFill>
                <a:effectLst/>
                <a:latin typeface="Arial" pitchFamily="34" charset="0"/>
              </a:rPr>
              <a:t>A</a:t>
            </a:r>
            <a:r>
              <a:rPr kumimoji="0" lang="en-AU" sz="2000" b="1" i="0" u="none" strike="noStrike" cap="none" normalizeH="0" baseline="0" smtClean="0">
                <a:ln>
                  <a:noFill/>
                </a:ln>
                <a:solidFill>
                  <a:schemeClr val="tx1"/>
                </a:solidFill>
                <a:effectLst/>
                <a:latin typeface="Arial" pitchFamily="34" charset="0"/>
              </a:rPr>
              <a:t>dvocacy </a:t>
            </a:r>
            <a:r>
              <a:rPr kumimoji="0" lang="en-AU" sz="2000" b="1" i="0" u="none" strike="noStrike" cap="none" normalizeH="0" baseline="0" smtClean="0">
                <a:ln>
                  <a:noFill/>
                </a:ln>
                <a:solidFill>
                  <a:srgbClr val="FF0000"/>
                </a:solidFill>
                <a:effectLst/>
                <a:latin typeface="Arial" pitchFamily="34" charset="0"/>
              </a:rPr>
              <a:t>I</a:t>
            </a:r>
            <a:r>
              <a:rPr kumimoji="0" lang="en-AU" sz="2000" b="1" i="0" u="none" strike="noStrike" cap="none" normalizeH="0" baseline="0" smtClean="0">
                <a:ln>
                  <a:noFill/>
                </a:ln>
                <a:solidFill>
                  <a:schemeClr val="tx1"/>
                </a:solidFill>
                <a:effectLst/>
                <a:latin typeface="Arial" pitchFamily="34" charset="0"/>
              </a:rPr>
              <a:t>ncorporated</a:t>
            </a:r>
            <a:endParaRPr kumimoji="0" lang="en-US" sz="1800" b="0" i="0" u="none" strike="noStrike" cap="none" normalizeH="0" baseline="0" smtClean="0">
              <a:ln>
                <a:noFill/>
              </a:ln>
              <a:solidFill>
                <a:schemeClr val="tx1"/>
              </a:solidFill>
              <a:effectLst/>
              <a:latin typeface="Arial" pitchFamily="34" charset="0"/>
            </a:endParaRPr>
          </a:p>
        </p:txBody>
      </p:sp>
      <p:sp>
        <p:nvSpPr>
          <p:cNvPr id="8" name="Text Box 3"/>
          <p:cNvSpPr txBox="1">
            <a:spLocks noChangeArrowheads="1"/>
          </p:cNvSpPr>
          <p:nvPr userDrawn="1"/>
        </p:nvSpPr>
        <p:spPr bwMode="auto">
          <a:xfrm>
            <a:off x="558800" y="1182687"/>
            <a:ext cx="8117656" cy="45719"/>
          </a:xfrm>
          <a:prstGeom prst="rect">
            <a:avLst/>
          </a:prstGeom>
          <a:solidFill>
            <a:srgbClr val="FF0000"/>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9" name="Picture 4" descr="QAI_logoSPOT"/>
          <p:cNvPicPr>
            <a:picLocks noChangeAspect="1" noChangeArrowheads="1"/>
          </p:cNvPicPr>
          <p:nvPr userDrawn="1"/>
        </p:nvPicPr>
        <p:blipFill>
          <a:blip r:embed="rId13" cstate="print"/>
          <a:srcRect/>
          <a:stretch>
            <a:fillRect/>
          </a:stretch>
        </p:blipFill>
        <p:spPr bwMode="auto">
          <a:xfrm>
            <a:off x="628650" y="428625"/>
            <a:ext cx="757238" cy="684213"/>
          </a:xfrm>
          <a:prstGeom prst="rect">
            <a:avLst/>
          </a:prstGeom>
          <a:noFill/>
        </p:spPr>
      </p:pic>
      <p:sp>
        <p:nvSpPr>
          <p:cNvPr id="10" name="Text Box 5"/>
          <p:cNvSpPr txBox="1">
            <a:spLocks noChangeArrowheads="1"/>
          </p:cNvSpPr>
          <p:nvPr userDrawn="1"/>
        </p:nvSpPr>
        <p:spPr bwMode="auto">
          <a:xfrm>
            <a:off x="4166865" y="1219200"/>
            <a:ext cx="4869631" cy="193576"/>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1200" b="0" i="0" u="none" strike="noStrike" cap="none" normalizeH="0" baseline="0" dirty="0" smtClean="0">
                <a:ln>
                  <a:noFill/>
                </a:ln>
                <a:solidFill>
                  <a:schemeClr val="tx1"/>
                </a:solidFill>
                <a:effectLst/>
                <a:latin typeface="Arial" pitchFamily="34" charset="0"/>
              </a:rPr>
              <a:t>Systems and Legal Advocacy for vulnerable people with Disability</a:t>
            </a:r>
            <a:endParaRPr kumimoji="0" lang="en-US" sz="1200" b="0" i="0" u="none" strike="noStrike" cap="none" normalizeH="0" baseline="0" dirty="0" smtClean="0">
              <a:ln>
                <a:noFill/>
              </a:ln>
              <a:solidFill>
                <a:schemeClr val="tx1"/>
              </a:solidFill>
              <a:effectLst/>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ourts.qld.gov.a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rebekah.leong@qai.org.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hc@mhrt.qld.gov.a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Representing clients before the Mental Health Review Tribunal</a:t>
            </a:r>
            <a:endParaRPr lang="en-AU" dirty="0"/>
          </a:p>
        </p:txBody>
      </p:sp>
      <p:sp>
        <p:nvSpPr>
          <p:cNvPr id="3" name="Subtitle 2"/>
          <p:cNvSpPr>
            <a:spLocks noGrp="1"/>
          </p:cNvSpPr>
          <p:nvPr>
            <p:ph type="subTitle" idx="1"/>
          </p:nvPr>
        </p:nvSpPr>
        <p:spPr/>
        <p:txBody>
          <a:bodyPr/>
          <a:lstStyle/>
          <a:p>
            <a:r>
              <a:rPr lang="en-AU" dirty="0" smtClean="0"/>
              <a:t>Rebekah Leong</a:t>
            </a:r>
          </a:p>
          <a:p>
            <a:r>
              <a:rPr lang="en-AU" dirty="0" smtClean="0"/>
              <a:t>QAILS Webinar 26/02/14</a:t>
            </a:r>
            <a:endParaRPr lang="en-AU" dirty="0"/>
          </a:p>
        </p:txBody>
      </p:sp>
      <p:sp>
        <p:nvSpPr>
          <p:cNvPr id="4" name="Text Box 2"/>
          <p:cNvSpPr txBox="1">
            <a:spLocks noChangeArrowheads="1"/>
          </p:cNvSpPr>
          <p:nvPr/>
        </p:nvSpPr>
        <p:spPr bwMode="auto">
          <a:xfrm>
            <a:off x="1385888" y="712788"/>
            <a:ext cx="4535487" cy="400050"/>
          </a:xfrm>
          <a:prstGeom prst="rect">
            <a:avLst/>
          </a:prstGeom>
          <a:solidFill>
            <a:srgbClr val="FFFFFF"/>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AU" sz="2000" b="1" i="0" u="none" strike="noStrike" cap="none" normalizeH="0" baseline="0" smtClean="0">
                <a:ln>
                  <a:noFill/>
                </a:ln>
                <a:solidFill>
                  <a:srgbClr val="FF0000"/>
                </a:solidFill>
                <a:effectLst/>
                <a:latin typeface="Arial" pitchFamily="34" charset="0"/>
              </a:rPr>
              <a:t>Q</a:t>
            </a:r>
            <a:r>
              <a:rPr kumimoji="0" lang="en-AU" sz="2000" b="1" i="0" u="none" strike="noStrike" cap="none" normalizeH="0" baseline="0" smtClean="0">
                <a:ln>
                  <a:noFill/>
                </a:ln>
                <a:solidFill>
                  <a:schemeClr val="tx1"/>
                </a:solidFill>
                <a:effectLst/>
                <a:latin typeface="Arial" pitchFamily="34" charset="0"/>
              </a:rPr>
              <a:t>ueensland </a:t>
            </a:r>
            <a:r>
              <a:rPr kumimoji="0" lang="en-AU" sz="2000" b="1" i="0" u="none" strike="noStrike" cap="none" normalizeH="0" baseline="0" smtClean="0">
                <a:ln>
                  <a:noFill/>
                </a:ln>
                <a:solidFill>
                  <a:srgbClr val="FF0000"/>
                </a:solidFill>
                <a:effectLst/>
                <a:latin typeface="Arial" pitchFamily="34" charset="0"/>
              </a:rPr>
              <a:t>A</a:t>
            </a:r>
            <a:r>
              <a:rPr kumimoji="0" lang="en-AU" sz="2000" b="1" i="0" u="none" strike="noStrike" cap="none" normalizeH="0" baseline="0" smtClean="0">
                <a:ln>
                  <a:noFill/>
                </a:ln>
                <a:solidFill>
                  <a:schemeClr val="tx1"/>
                </a:solidFill>
                <a:effectLst/>
                <a:latin typeface="Arial" pitchFamily="34" charset="0"/>
              </a:rPr>
              <a:t>dvocacy </a:t>
            </a:r>
            <a:r>
              <a:rPr kumimoji="0" lang="en-AU" sz="2000" b="1" i="0" u="none" strike="noStrike" cap="none" normalizeH="0" baseline="0" smtClean="0">
                <a:ln>
                  <a:noFill/>
                </a:ln>
                <a:solidFill>
                  <a:srgbClr val="FF0000"/>
                </a:solidFill>
                <a:effectLst/>
                <a:latin typeface="Arial" pitchFamily="34" charset="0"/>
              </a:rPr>
              <a:t>I</a:t>
            </a:r>
            <a:r>
              <a:rPr kumimoji="0" lang="en-AU" sz="2000" b="1" i="0" u="none" strike="noStrike" cap="none" normalizeH="0" baseline="0" smtClean="0">
                <a:ln>
                  <a:noFill/>
                </a:ln>
                <a:solidFill>
                  <a:schemeClr val="tx1"/>
                </a:solidFill>
                <a:effectLst/>
                <a:latin typeface="Arial" pitchFamily="34" charset="0"/>
              </a:rPr>
              <a:t>ncorporated</a:t>
            </a:r>
            <a:endParaRPr kumimoji="0" lang="en-US" sz="1800" b="0" i="0" u="none" strike="noStrike" cap="none" normalizeH="0" baseline="0" smtClean="0">
              <a:ln>
                <a:noFill/>
              </a:ln>
              <a:solidFill>
                <a:schemeClr val="tx1"/>
              </a:solidFill>
              <a:effectLst/>
              <a:latin typeface="Arial" pitchFamily="34" charset="0"/>
            </a:endParaRPr>
          </a:p>
        </p:txBody>
      </p:sp>
      <p:sp>
        <p:nvSpPr>
          <p:cNvPr id="5" name="Text Box 3"/>
          <p:cNvSpPr txBox="1">
            <a:spLocks noChangeArrowheads="1"/>
          </p:cNvSpPr>
          <p:nvPr/>
        </p:nvSpPr>
        <p:spPr bwMode="auto">
          <a:xfrm>
            <a:off x="558800" y="1182687"/>
            <a:ext cx="8117656" cy="45719"/>
          </a:xfrm>
          <a:prstGeom prst="rect">
            <a:avLst/>
          </a:prstGeom>
          <a:solidFill>
            <a:srgbClr val="FF0000"/>
          </a:solid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6" name="Picture 4" descr="QAI_logoSPOT"/>
          <p:cNvPicPr>
            <a:picLocks noChangeAspect="1" noChangeArrowheads="1"/>
          </p:cNvPicPr>
          <p:nvPr/>
        </p:nvPicPr>
        <p:blipFill>
          <a:blip r:embed="rId2" cstate="print"/>
          <a:srcRect/>
          <a:stretch>
            <a:fillRect/>
          </a:stretch>
        </p:blipFill>
        <p:spPr bwMode="auto">
          <a:xfrm>
            <a:off x="628650" y="428625"/>
            <a:ext cx="757238" cy="68421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Documents from the MHRT </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5836096"/>
              </p:ext>
            </p:extLst>
          </p:nvPr>
        </p:nvGraphicFramePr>
        <p:xfrm>
          <a:off x="457200" y="2349500"/>
          <a:ext cx="8229600" cy="25958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AU" dirty="0" smtClean="0"/>
                        <a:t>ITOs</a:t>
                      </a:r>
                      <a:endParaRPr lang="en-AU" dirty="0"/>
                    </a:p>
                  </a:txBody>
                  <a:tcPr/>
                </a:tc>
                <a:tc>
                  <a:txBody>
                    <a:bodyPr/>
                    <a:lstStyle/>
                    <a:p>
                      <a:r>
                        <a:rPr lang="en-AU" dirty="0" smtClean="0"/>
                        <a:t>FOs</a:t>
                      </a:r>
                      <a:endParaRPr lang="en-AU" dirty="0"/>
                    </a:p>
                  </a:txBody>
                  <a:tcPr/>
                </a:tc>
              </a:tr>
              <a:tr h="370840">
                <a:tc>
                  <a:txBody>
                    <a:bodyPr/>
                    <a:lstStyle/>
                    <a:p>
                      <a:r>
                        <a:rPr lang="en-AU" dirty="0" smtClean="0"/>
                        <a:t>Notice of hearing</a:t>
                      </a:r>
                      <a:endParaRPr lang="en-AU" dirty="0"/>
                    </a:p>
                  </a:txBody>
                  <a:tcPr/>
                </a:tc>
                <a:tc>
                  <a:txBody>
                    <a:bodyPr/>
                    <a:lstStyle/>
                    <a:p>
                      <a:r>
                        <a:rPr lang="en-AU" dirty="0" smtClean="0"/>
                        <a:t>Notice of hearing</a:t>
                      </a:r>
                      <a:endParaRPr lang="en-AU" dirty="0"/>
                    </a:p>
                  </a:txBody>
                  <a:tcPr/>
                </a:tc>
              </a:tr>
              <a:tr h="370840">
                <a:tc>
                  <a:txBody>
                    <a:bodyPr/>
                    <a:lstStyle/>
                    <a:p>
                      <a:r>
                        <a:rPr lang="en-AU" dirty="0" smtClean="0"/>
                        <a:t>Clinical report</a:t>
                      </a:r>
                      <a:endParaRPr lang="en-AU" dirty="0"/>
                    </a:p>
                  </a:txBody>
                  <a:tcPr/>
                </a:tc>
                <a:tc>
                  <a:txBody>
                    <a:bodyPr/>
                    <a:lstStyle/>
                    <a:p>
                      <a:r>
                        <a:rPr lang="en-AU" dirty="0" smtClean="0"/>
                        <a:t>Forensic dossier</a:t>
                      </a:r>
                      <a:endParaRPr lang="en-AU" dirty="0"/>
                    </a:p>
                  </a:txBody>
                  <a:tcPr/>
                </a:tc>
              </a:tr>
              <a:tr h="370840">
                <a:tc>
                  <a:txBody>
                    <a:bodyPr/>
                    <a:lstStyle/>
                    <a:p>
                      <a:r>
                        <a:rPr lang="en-AU" dirty="0" smtClean="0"/>
                        <a:t>Notice</a:t>
                      </a:r>
                      <a:r>
                        <a:rPr lang="en-AU" baseline="0" dirty="0" smtClean="0"/>
                        <a:t> of decision</a:t>
                      </a:r>
                      <a:endParaRPr lang="en-AU" dirty="0"/>
                    </a:p>
                  </a:txBody>
                  <a:tcPr/>
                </a:tc>
                <a:tc>
                  <a:txBody>
                    <a:bodyPr/>
                    <a:lstStyle/>
                    <a:p>
                      <a:r>
                        <a:rPr lang="en-AU" dirty="0" smtClean="0"/>
                        <a:t>Clinical</a:t>
                      </a:r>
                      <a:r>
                        <a:rPr lang="en-AU" baseline="0" dirty="0" smtClean="0"/>
                        <a:t> report</a:t>
                      </a:r>
                    </a:p>
                  </a:txBody>
                  <a:tcPr/>
                </a:tc>
              </a:tr>
              <a:tr h="370840">
                <a:tc>
                  <a:txBody>
                    <a:bodyPr/>
                    <a:lstStyle/>
                    <a:p>
                      <a:endParaRPr lang="en-AU" dirty="0"/>
                    </a:p>
                  </a:txBody>
                  <a:tcPr/>
                </a:tc>
                <a:tc>
                  <a:txBody>
                    <a:bodyPr/>
                    <a:lstStyle/>
                    <a:p>
                      <a:r>
                        <a:rPr lang="en-AU" baseline="0" dirty="0" smtClean="0"/>
                        <a:t>LCT review committee recommendation</a:t>
                      </a:r>
                    </a:p>
                  </a:txBody>
                  <a:tcPr/>
                </a:tc>
              </a:tr>
              <a:tr h="370840">
                <a:tc>
                  <a:txBody>
                    <a:bodyPr/>
                    <a:lstStyle/>
                    <a:p>
                      <a:endParaRPr lang="en-AU" dirty="0"/>
                    </a:p>
                  </a:txBody>
                  <a:tcPr/>
                </a:tc>
                <a:tc>
                  <a:txBody>
                    <a:bodyPr/>
                    <a:lstStyle/>
                    <a:p>
                      <a:r>
                        <a:rPr lang="en-AU" baseline="0" dirty="0" smtClean="0"/>
                        <a:t>CFOS report</a:t>
                      </a:r>
                    </a:p>
                  </a:txBody>
                  <a:tcPr/>
                </a:tc>
              </a:tr>
              <a:tr h="370840">
                <a:tc>
                  <a:txBody>
                    <a:bodyPr/>
                    <a:lstStyle/>
                    <a:p>
                      <a:endParaRPr lang="en-AU" dirty="0"/>
                    </a:p>
                  </a:txBody>
                  <a:tcPr/>
                </a:tc>
                <a:tc>
                  <a:txBody>
                    <a:bodyPr/>
                    <a:lstStyle/>
                    <a:p>
                      <a:r>
                        <a:rPr lang="en-AU" baseline="0" dirty="0" smtClean="0"/>
                        <a:t>Notice of decision</a:t>
                      </a: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Clinical reports</a:t>
            </a:r>
            <a:br>
              <a:rPr lang="en-AU" dirty="0" smtClean="0"/>
            </a:br>
            <a:endParaRPr lang="en-AU" dirty="0"/>
          </a:p>
        </p:txBody>
      </p:sp>
      <p:sp>
        <p:nvSpPr>
          <p:cNvPr id="4" name="Content Placeholder 3"/>
          <p:cNvSpPr>
            <a:spLocks noGrp="1"/>
          </p:cNvSpPr>
          <p:nvPr>
            <p:ph idx="1"/>
          </p:nvPr>
        </p:nvSpPr>
        <p:spPr/>
        <p:txBody>
          <a:bodyPr/>
          <a:lstStyle/>
          <a:p>
            <a:r>
              <a:rPr lang="en-AU" dirty="0" smtClean="0"/>
              <a:t>&gt;6 days before hearing – 38%</a:t>
            </a:r>
          </a:p>
          <a:p>
            <a:r>
              <a:rPr lang="en-AU" dirty="0" smtClean="0"/>
              <a:t>3-6 days before hearing – 26%</a:t>
            </a:r>
          </a:p>
          <a:p>
            <a:r>
              <a:rPr lang="en-AU" dirty="0" smtClean="0"/>
              <a:t>1-2 days before hearing - 11.2%</a:t>
            </a:r>
          </a:p>
          <a:p>
            <a:r>
              <a:rPr lang="en-AU" dirty="0" smtClean="0"/>
              <a:t>Same day as hearing – 17%</a:t>
            </a:r>
          </a:p>
          <a:p>
            <a:r>
              <a:rPr lang="en-AU" dirty="0" smtClean="0"/>
              <a:t>Nil report – 4.7%</a:t>
            </a:r>
          </a:p>
          <a:p>
            <a:r>
              <a:rPr lang="en-AU" dirty="0" smtClean="0"/>
              <a:t>After hearing – 0.2%</a:t>
            </a:r>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Tips for representation</a:t>
            </a:r>
            <a:endParaRPr lang="en-AU" dirty="0"/>
          </a:p>
        </p:txBody>
      </p:sp>
      <p:sp>
        <p:nvSpPr>
          <p:cNvPr id="3" name="Content Placeholder 2"/>
          <p:cNvSpPr>
            <a:spLocks noGrp="1"/>
          </p:cNvSpPr>
          <p:nvPr>
            <p:ph idx="1"/>
          </p:nvPr>
        </p:nvSpPr>
        <p:spPr/>
        <p:txBody>
          <a:bodyPr>
            <a:normAutofit fontScale="55000" lnSpcReduction="20000"/>
          </a:bodyPr>
          <a:lstStyle/>
          <a:p>
            <a:pPr lvl="0"/>
            <a:r>
              <a:rPr lang="en-AU" dirty="0"/>
              <a:t>Proceedings are not adversarial – remember that in most cases, the client will have to maintain a relationship with the treating team after the hearing.</a:t>
            </a:r>
          </a:p>
          <a:p>
            <a:pPr marL="0" indent="0">
              <a:buNone/>
            </a:pPr>
            <a:r>
              <a:rPr lang="en-AU" dirty="0"/>
              <a:t> </a:t>
            </a:r>
          </a:p>
          <a:p>
            <a:pPr lvl="0"/>
            <a:r>
              <a:rPr lang="en-AU" dirty="0"/>
              <a:t>It is not all about winning. Positive outcomes for the client include: progress with their treatment, opening up a line of communication with the treating team, ensuring better participation and understanding of their diagnosis and treatment. </a:t>
            </a:r>
          </a:p>
          <a:p>
            <a:pPr marL="0" indent="0">
              <a:buNone/>
            </a:pPr>
            <a:r>
              <a:rPr lang="en-AU" dirty="0"/>
              <a:t> </a:t>
            </a:r>
          </a:p>
          <a:p>
            <a:pPr lvl="0"/>
            <a:r>
              <a:rPr lang="en-AU" dirty="0"/>
              <a:t>Encourage the client to participate in the hearing and speak for themselves. The lawyer’s role is to ensure the client has said everything they wanted to say and apply the law to the facts.</a:t>
            </a:r>
          </a:p>
          <a:p>
            <a:pPr marL="0" indent="0">
              <a:buNone/>
            </a:pPr>
            <a:r>
              <a:rPr lang="en-AU" dirty="0"/>
              <a:t> </a:t>
            </a:r>
          </a:p>
          <a:p>
            <a:pPr lvl="0"/>
            <a:r>
              <a:rPr lang="en-AU" dirty="0"/>
              <a:t>Avoid the situation where the client or their support/allied person unhelpfully hijacks a hearing. Prior to the hearing, explain to the client and any other people attending the hearing their role at the hearing. Try not to interrupt. Everyone will have their opportunity to speak and respond. </a:t>
            </a:r>
          </a:p>
          <a:p>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Tips for representation (</a:t>
            </a:r>
            <a:r>
              <a:rPr lang="en-AU" dirty="0" err="1" smtClean="0"/>
              <a:t>cont</a:t>
            </a:r>
            <a:r>
              <a:rPr lang="en-AU" dirty="0" smtClean="0"/>
              <a:t>)</a:t>
            </a:r>
            <a:endParaRPr lang="en-AU" dirty="0"/>
          </a:p>
        </p:txBody>
      </p:sp>
      <p:sp>
        <p:nvSpPr>
          <p:cNvPr id="3" name="Content Placeholder 2"/>
          <p:cNvSpPr>
            <a:spLocks noGrp="1"/>
          </p:cNvSpPr>
          <p:nvPr>
            <p:ph idx="1"/>
          </p:nvPr>
        </p:nvSpPr>
        <p:spPr>
          <a:xfrm>
            <a:off x="457200" y="2348880"/>
            <a:ext cx="8229600" cy="4176464"/>
          </a:xfrm>
        </p:spPr>
        <p:txBody>
          <a:bodyPr>
            <a:normAutofit fontScale="55000" lnSpcReduction="20000"/>
          </a:bodyPr>
          <a:lstStyle/>
          <a:p>
            <a:pPr lvl="0"/>
            <a:r>
              <a:rPr lang="en-AU" dirty="0" smtClean="0"/>
              <a:t>Be </a:t>
            </a:r>
            <a:r>
              <a:rPr lang="en-AU" dirty="0"/>
              <a:t>ready to assist the client if they are having difficulties in expressing themselves properly. </a:t>
            </a:r>
          </a:p>
          <a:p>
            <a:pPr marL="0" indent="0">
              <a:buNone/>
            </a:pPr>
            <a:r>
              <a:rPr lang="en-AU" dirty="0"/>
              <a:t> </a:t>
            </a:r>
          </a:p>
          <a:p>
            <a:pPr lvl="0"/>
            <a:r>
              <a:rPr lang="en-AU" dirty="0"/>
              <a:t>Do not judge the client. Like everyone, they have a right to make their own decisions, even poor decisions.</a:t>
            </a:r>
          </a:p>
          <a:p>
            <a:pPr marL="0" indent="0">
              <a:buNone/>
            </a:pPr>
            <a:r>
              <a:rPr lang="en-AU" dirty="0"/>
              <a:t> </a:t>
            </a:r>
          </a:p>
          <a:p>
            <a:pPr lvl="0"/>
            <a:r>
              <a:rPr lang="en-AU" dirty="0"/>
              <a:t>Maintain boundaries. Ensure the client understands the role of their lawyer.</a:t>
            </a:r>
          </a:p>
          <a:p>
            <a:pPr marL="0" indent="0">
              <a:buNone/>
            </a:pPr>
            <a:r>
              <a:rPr lang="en-AU" dirty="0"/>
              <a:t> </a:t>
            </a:r>
          </a:p>
          <a:p>
            <a:pPr lvl="0"/>
            <a:r>
              <a:rPr lang="en-AU" dirty="0"/>
              <a:t>If your client intends to give false evidence at a hearing, inform them that it is an offence to provide false or misleading information to the Tribunal and that we cannot continue to represent them if they intend to lie. Also inform them that if they lie at the Tribunal hearing, we are under an ethical obligation to the Tribunal to inform them that we do not rely on that evidence</a:t>
            </a:r>
            <a:r>
              <a:rPr lang="en-AU" dirty="0" smtClean="0"/>
              <a:t>.</a:t>
            </a:r>
          </a:p>
          <a:p>
            <a:pPr marL="0" lvl="0" indent="0">
              <a:buNone/>
            </a:pPr>
            <a:endParaRPr lang="en-AU" dirty="0" smtClean="0"/>
          </a:p>
          <a:p>
            <a:pPr lvl="0"/>
            <a:r>
              <a:rPr lang="en-AU" dirty="0" smtClean="0"/>
              <a:t>Act on instructions</a:t>
            </a:r>
            <a:endParaRPr lang="en-AU" dirty="0"/>
          </a:p>
        </p:txBody>
      </p:sp>
    </p:spTree>
    <p:extLst>
      <p:ext uri="{BB962C8B-B14F-4D97-AF65-F5344CB8AC3E}">
        <p14:creationId xmlns:p14="http://schemas.microsoft.com/office/powerpoint/2010/main" val="3861097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Appeal process</a:t>
            </a:r>
            <a:endParaRPr lang="en-AU" dirty="0"/>
          </a:p>
        </p:txBody>
      </p:sp>
      <p:sp>
        <p:nvSpPr>
          <p:cNvPr id="3" name="Content Placeholder 2"/>
          <p:cNvSpPr>
            <a:spLocks noGrp="1"/>
          </p:cNvSpPr>
          <p:nvPr>
            <p:ph idx="1"/>
          </p:nvPr>
        </p:nvSpPr>
        <p:spPr>
          <a:xfrm>
            <a:off x="457200" y="2348880"/>
            <a:ext cx="8229600" cy="4176464"/>
          </a:xfrm>
        </p:spPr>
        <p:txBody>
          <a:bodyPr>
            <a:normAutofit/>
          </a:bodyPr>
          <a:lstStyle/>
          <a:p>
            <a:pPr lvl="0"/>
            <a:r>
              <a:rPr lang="en-AU" dirty="0"/>
              <a:t>Written reasons within 7 days -  21 days</a:t>
            </a:r>
          </a:p>
          <a:p>
            <a:pPr lvl="0"/>
            <a:r>
              <a:rPr lang="en-AU" dirty="0"/>
              <a:t>Appeal within 60 </a:t>
            </a:r>
            <a:r>
              <a:rPr lang="en-AU" dirty="0" smtClean="0"/>
              <a:t>days</a:t>
            </a:r>
            <a:endParaRPr lang="en-AU" dirty="0"/>
          </a:p>
          <a:p>
            <a:pPr lvl="0"/>
            <a:r>
              <a:rPr lang="en-AU" dirty="0"/>
              <a:t>Form on </a:t>
            </a:r>
            <a:r>
              <a:rPr lang="en-AU" dirty="0" smtClean="0"/>
              <a:t>court’s </a:t>
            </a:r>
            <a:r>
              <a:rPr lang="en-AU" dirty="0"/>
              <a:t>website </a:t>
            </a:r>
            <a:r>
              <a:rPr lang="en-AU" dirty="0" smtClean="0">
                <a:hlinkClick r:id="rId2"/>
              </a:rPr>
              <a:t>www.courts.qld.gov.au</a:t>
            </a:r>
            <a:r>
              <a:rPr lang="en-AU" dirty="0" smtClean="0"/>
              <a:t> </a:t>
            </a:r>
            <a:endParaRPr lang="en-AU" dirty="0"/>
          </a:p>
          <a:p>
            <a:pPr lvl="0"/>
            <a:r>
              <a:rPr lang="en-AU" dirty="0" smtClean="0"/>
              <a:t>Representation </a:t>
            </a:r>
            <a:r>
              <a:rPr lang="en-AU" dirty="0"/>
              <a:t>through LAQ.</a:t>
            </a:r>
          </a:p>
        </p:txBody>
      </p:sp>
    </p:spTree>
    <p:extLst>
      <p:ext uri="{BB962C8B-B14F-4D97-AF65-F5344CB8AC3E}">
        <p14:creationId xmlns:p14="http://schemas.microsoft.com/office/powerpoint/2010/main" val="3144790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Forensic process</a:t>
            </a:r>
            <a:endParaRPr lang="en-AU" dirty="0"/>
          </a:p>
        </p:txBody>
      </p:sp>
      <p:pic>
        <p:nvPicPr>
          <p:cNvPr id="4" name="Picture 3" descr="\\QAI-SVR1\RedirectedFolders\rebekah.leong\Desktop\s238 flowchart.png"/>
          <p:cNvPicPr/>
          <p:nvPr/>
        </p:nvPicPr>
        <p:blipFill>
          <a:blip r:embed="rId2">
            <a:extLst>
              <a:ext uri="{28A0092B-C50C-407E-A947-70E740481C1C}">
                <a14:useLocalDpi xmlns:a14="http://schemas.microsoft.com/office/drawing/2010/main" val="0"/>
              </a:ext>
            </a:extLst>
          </a:blip>
          <a:srcRect/>
          <a:stretch>
            <a:fillRect/>
          </a:stretch>
        </p:blipFill>
        <p:spPr bwMode="auto">
          <a:xfrm>
            <a:off x="395536" y="2132856"/>
            <a:ext cx="8496944" cy="4464496"/>
          </a:xfrm>
          <a:prstGeom prst="rect">
            <a:avLst/>
          </a:prstGeom>
          <a:noFill/>
          <a:ln>
            <a:solidFill>
              <a:schemeClr val="accent1"/>
            </a:solidFill>
          </a:ln>
        </p:spPr>
      </p:pic>
      <p:sp>
        <p:nvSpPr>
          <p:cNvPr id="5" name="Content Placeholder 4"/>
          <p:cNvSpPr>
            <a:spLocks noGrp="1"/>
          </p:cNvSpPr>
          <p:nvPr>
            <p:ph idx="1"/>
          </p:nvPr>
        </p:nvSpPr>
        <p:spPr/>
        <p:txBody>
          <a:bodyPr/>
          <a:lstStyle/>
          <a:p>
            <a:endParaRPr lang="en-AU"/>
          </a:p>
        </p:txBody>
      </p:sp>
    </p:spTree>
    <p:extLst>
      <p:ext uri="{BB962C8B-B14F-4D97-AF65-F5344CB8AC3E}">
        <p14:creationId xmlns:p14="http://schemas.microsoft.com/office/powerpoint/2010/main" val="2407504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Organisations that do MHRT work</a:t>
            </a:r>
            <a:endParaRPr lang="en-AU" dirty="0"/>
          </a:p>
        </p:txBody>
      </p:sp>
      <p:sp>
        <p:nvSpPr>
          <p:cNvPr id="5" name="Content Placeholder 4"/>
          <p:cNvSpPr>
            <a:spLocks noGrp="1"/>
          </p:cNvSpPr>
          <p:nvPr>
            <p:ph idx="1"/>
          </p:nvPr>
        </p:nvSpPr>
        <p:spPr/>
        <p:txBody>
          <a:bodyPr>
            <a:normAutofit fontScale="92500" lnSpcReduction="20000"/>
          </a:bodyPr>
          <a:lstStyle/>
          <a:p>
            <a:r>
              <a:rPr lang="en-AU" dirty="0" smtClean="0"/>
              <a:t>QAI – 3844 4200; </a:t>
            </a:r>
            <a:r>
              <a:rPr lang="en-AU" dirty="0" smtClean="0">
                <a:hlinkClick r:id="rId2"/>
              </a:rPr>
              <a:t>rebekah.leong@qai.org.au</a:t>
            </a:r>
            <a:r>
              <a:rPr lang="en-AU" dirty="0" smtClean="0"/>
              <a:t> </a:t>
            </a:r>
          </a:p>
          <a:p>
            <a:r>
              <a:rPr lang="en-AU" dirty="0" smtClean="0"/>
              <a:t>LAQ – advice and MHC matters</a:t>
            </a:r>
          </a:p>
          <a:p>
            <a:r>
              <a:rPr lang="en-AU" dirty="0" smtClean="0"/>
              <a:t>Legal – QAI, QPILCH, QADA, TASC</a:t>
            </a:r>
          </a:p>
          <a:p>
            <a:r>
              <a:rPr lang="en-AU" dirty="0" smtClean="0"/>
              <a:t>Advocacy organisations – </a:t>
            </a:r>
            <a:r>
              <a:rPr lang="en-AU" dirty="0" err="1" smtClean="0"/>
              <a:t>Amparo</a:t>
            </a:r>
            <a:r>
              <a:rPr lang="en-AU" dirty="0" smtClean="0"/>
              <a:t>, Independent Advocacy Townsville, Gold Coast Advocacy, Rights in Action (Cairns), Sunshine Coast Citizen Advocacy, Speaking Up for You, Mackay Advocacy, Queensland Parents for People with Disability, Capricorn Citizen Advocacy</a:t>
            </a:r>
            <a:endParaRPr lang="en-AU" dirty="0"/>
          </a:p>
        </p:txBody>
      </p:sp>
    </p:spTree>
    <p:extLst>
      <p:ext uri="{BB962C8B-B14F-4D97-AF65-F5344CB8AC3E}">
        <p14:creationId xmlns:p14="http://schemas.microsoft.com/office/powerpoint/2010/main" val="704825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Outline</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Background to representation</a:t>
            </a:r>
            <a:endParaRPr lang="en-AU" dirty="0" smtClean="0"/>
          </a:p>
          <a:p>
            <a:r>
              <a:rPr lang="en-AU" dirty="0" smtClean="0"/>
              <a:t>Scope of powers of MHRT</a:t>
            </a:r>
          </a:p>
          <a:p>
            <a:r>
              <a:rPr lang="en-AU" dirty="0" smtClean="0"/>
              <a:t>Initial contact with client and MHRT</a:t>
            </a:r>
          </a:p>
          <a:p>
            <a:r>
              <a:rPr lang="en-AU" dirty="0" smtClean="0"/>
              <a:t>Who can attend MHRT hearings?</a:t>
            </a:r>
          </a:p>
          <a:p>
            <a:r>
              <a:rPr lang="en-AU" dirty="0" smtClean="0"/>
              <a:t>Capacity</a:t>
            </a:r>
          </a:p>
          <a:p>
            <a:r>
              <a:rPr lang="en-AU" dirty="0" smtClean="0"/>
              <a:t>Documents, evidence and experts</a:t>
            </a:r>
          </a:p>
          <a:p>
            <a:r>
              <a:rPr lang="en-AU" dirty="0" smtClean="0"/>
              <a:t>At the hearing</a:t>
            </a:r>
          </a:p>
          <a:p>
            <a:r>
              <a:rPr lang="en-AU" dirty="0" smtClean="0"/>
              <a:t>Appeal process</a:t>
            </a:r>
          </a:p>
          <a:p>
            <a:r>
              <a:rPr lang="en-AU" dirty="0" smtClean="0"/>
              <a:t>Forensic matters</a:t>
            </a:r>
          </a:p>
          <a:p>
            <a:r>
              <a:rPr lang="en-AU" dirty="0" smtClean="0"/>
              <a:t>Referral sources</a:t>
            </a:r>
            <a:endParaRPr lang="en-A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Representation statistics (2011-12)</a:t>
            </a:r>
            <a:endParaRPr lang="en-AU" dirty="0"/>
          </a:p>
        </p:txBody>
      </p:sp>
      <p:graphicFrame>
        <p:nvGraphicFramePr>
          <p:cNvPr id="8" name="Content Placeholder 7"/>
          <p:cNvGraphicFramePr>
            <a:graphicFrameLocks noGrp="1"/>
          </p:cNvGraphicFramePr>
          <p:nvPr>
            <p:ph idx="1"/>
          </p:nvPr>
        </p:nvGraphicFramePr>
        <p:xfrm>
          <a:off x="457200" y="2349500"/>
          <a:ext cx="8229600" cy="37766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Importance of representation</a:t>
            </a:r>
            <a:endParaRPr lang="en-AU" dirty="0"/>
          </a:p>
        </p:txBody>
      </p:sp>
      <p:sp>
        <p:nvSpPr>
          <p:cNvPr id="3" name="Content Placeholder 2"/>
          <p:cNvSpPr>
            <a:spLocks noGrp="1"/>
          </p:cNvSpPr>
          <p:nvPr>
            <p:ph idx="1"/>
          </p:nvPr>
        </p:nvSpPr>
        <p:spPr/>
        <p:txBody>
          <a:bodyPr>
            <a:normAutofit lnSpcReduction="10000"/>
          </a:bodyPr>
          <a:lstStyle/>
          <a:p>
            <a:r>
              <a:rPr lang="en-AU" dirty="0" smtClean="0"/>
              <a:t>Quality and efficiency</a:t>
            </a:r>
          </a:p>
          <a:p>
            <a:r>
              <a:rPr lang="en-AU" dirty="0" smtClean="0"/>
              <a:t>Increase patient attendance</a:t>
            </a:r>
          </a:p>
          <a:p>
            <a:r>
              <a:rPr lang="en-AU" dirty="0" smtClean="0"/>
              <a:t>Clearly defines roles</a:t>
            </a:r>
          </a:p>
          <a:p>
            <a:r>
              <a:rPr lang="en-AU" dirty="0" smtClean="0"/>
              <a:t>Improves perception and understanding of process</a:t>
            </a:r>
          </a:p>
          <a:p>
            <a:r>
              <a:rPr lang="en-AU" dirty="0" smtClean="0"/>
              <a:t>Increase understanding and communication with treating team</a:t>
            </a:r>
            <a:endParaRPr lang="en-A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Powers of MHRT</a:t>
            </a:r>
            <a:endParaRPr lang="en-AU" dirty="0"/>
          </a:p>
        </p:txBody>
      </p:sp>
      <p:sp>
        <p:nvSpPr>
          <p:cNvPr id="3" name="Content Placeholder 2"/>
          <p:cNvSpPr>
            <a:spLocks noGrp="1"/>
          </p:cNvSpPr>
          <p:nvPr>
            <p:ph idx="1"/>
          </p:nvPr>
        </p:nvSpPr>
        <p:spPr/>
        <p:txBody>
          <a:bodyPr>
            <a:normAutofit fontScale="85000" lnSpcReduction="10000"/>
          </a:bodyPr>
          <a:lstStyle/>
          <a:p>
            <a:pPr lvl="0"/>
            <a:r>
              <a:rPr lang="en-AU" dirty="0"/>
              <a:t>Review of ITOs – in first 6 weeks then every 6 months</a:t>
            </a:r>
          </a:p>
          <a:p>
            <a:pPr lvl="0"/>
            <a:r>
              <a:rPr lang="en-AU" dirty="0"/>
              <a:t>Review of FOs – every 6 months,</a:t>
            </a:r>
          </a:p>
          <a:p>
            <a:pPr lvl="0"/>
            <a:r>
              <a:rPr lang="en-AU" dirty="0"/>
              <a:t>Fitness for Trial – every 3 months in first year and then every 6 months</a:t>
            </a:r>
          </a:p>
          <a:p>
            <a:pPr lvl="0"/>
            <a:r>
              <a:rPr lang="en-AU" dirty="0"/>
              <a:t>Applications to move out of Qld</a:t>
            </a:r>
          </a:p>
          <a:p>
            <a:pPr lvl="0"/>
            <a:r>
              <a:rPr lang="en-AU" dirty="0"/>
              <a:t>Applications for ECT</a:t>
            </a:r>
          </a:p>
          <a:p>
            <a:pPr lvl="0"/>
            <a:r>
              <a:rPr lang="en-AU" dirty="0"/>
              <a:t>Confidentiality orders</a:t>
            </a:r>
          </a:p>
          <a:p>
            <a:pPr lvl="0"/>
            <a:r>
              <a:rPr lang="en-AU" dirty="0"/>
              <a:t>Exclusion of visitor appeals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EEOs, JEOs and R&amp;Rs</a:t>
            </a:r>
            <a:endParaRPr lang="en-A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132856"/>
            <a:ext cx="3744317" cy="4483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Initial contact with client and MHRT</a:t>
            </a:r>
            <a:endParaRPr lang="en-AU" dirty="0"/>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AU" dirty="0"/>
              <a:t>Is it something the MHRT can help with?</a:t>
            </a:r>
          </a:p>
          <a:p>
            <a:pPr marL="514350" lvl="0" indent="-514350">
              <a:buFont typeface="+mj-lt"/>
              <a:buAutoNum type="arabicPeriod"/>
            </a:pPr>
            <a:r>
              <a:rPr lang="en-AU" dirty="0"/>
              <a:t>When is the next hearing, is there value in applying for an early hearing?</a:t>
            </a:r>
          </a:p>
          <a:p>
            <a:pPr marL="514350" lvl="0" indent="-514350">
              <a:buFont typeface="+mj-lt"/>
              <a:buAutoNum type="arabicPeriod"/>
            </a:pPr>
            <a:r>
              <a:rPr lang="en-AU" dirty="0"/>
              <a:t>Get written authority from client.</a:t>
            </a:r>
          </a:p>
          <a:p>
            <a:pPr marL="514350" lvl="0" indent="-514350">
              <a:buFont typeface="+mj-lt"/>
              <a:buAutoNum type="arabicPeriod"/>
            </a:pPr>
            <a:r>
              <a:rPr lang="en-AU" dirty="0"/>
              <a:t>Send written authority to MHRT </a:t>
            </a:r>
            <a:r>
              <a:rPr lang="en-AU" u="sng" dirty="0">
                <a:hlinkClick r:id="rId2"/>
              </a:rPr>
              <a:t>hc@mhrt.qld.gov.au</a:t>
            </a:r>
            <a:r>
              <a:rPr lang="en-AU" dirty="0"/>
              <a:t> advising that you now act for the client and request all documents relevant to the </a:t>
            </a:r>
            <a:r>
              <a:rPr lang="en-AU" dirty="0" smtClean="0"/>
              <a:t>matter</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can attend the MHRT hearing?</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Patient </a:t>
            </a:r>
            <a:r>
              <a:rPr lang="en-AU" dirty="0" err="1" smtClean="0"/>
              <a:t>Ch</a:t>
            </a:r>
            <a:r>
              <a:rPr lang="en-AU" dirty="0" smtClean="0"/>
              <a:t> 12 Pt 4</a:t>
            </a:r>
          </a:p>
          <a:p>
            <a:r>
              <a:rPr lang="en-AU" dirty="0" smtClean="0"/>
              <a:t>Legal representative</a:t>
            </a:r>
          </a:p>
          <a:p>
            <a:r>
              <a:rPr lang="en-AU" dirty="0" smtClean="0"/>
              <a:t>Agent</a:t>
            </a:r>
          </a:p>
          <a:p>
            <a:r>
              <a:rPr lang="en-AU" dirty="0" smtClean="0"/>
              <a:t>Allied person s 455</a:t>
            </a:r>
          </a:p>
          <a:p>
            <a:r>
              <a:rPr lang="en-AU" dirty="0" smtClean="0"/>
              <a:t>Guardian – s 44 and 76 GAA Act</a:t>
            </a:r>
          </a:p>
          <a:p>
            <a:r>
              <a:rPr lang="en-AU" dirty="0" smtClean="0"/>
              <a:t>Support people</a:t>
            </a:r>
          </a:p>
          <a:p>
            <a:r>
              <a:rPr lang="en-AU" dirty="0" smtClean="0"/>
              <a:t>Treating team, Attorney-General representative, security guards</a:t>
            </a:r>
          </a:p>
          <a:p>
            <a:endParaRPr lang="en-AU" dirty="0" smtClean="0"/>
          </a:p>
          <a:p>
            <a:pPr>
              <a:buNone/>
            </a:pP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Capacity</a:t>
            </a: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Presumption of capacity</a:t>
            </a:r>
          </a:p>
          <a:p>
            <a:r>
              <a:rPr lang="en-AU" dirty="0" smtClean="0"/>
              <a:t>Capacity is time-specific, domain specific and decision specific</a:t>
            </a:r>
          </a:p>
          <a:p>
            <a:r>
              <a:rPr lang="en-AU" dirty="0" smtClean="0"/>
              <a:t>Capacity can be increased with appropriate support</a:t>
            </a:r>
          </a:p>
          <a:p>
            <a:r>
              <a:rPr lang="en-AU" dirty="0" smtClean="0"/>
              <a:t>Test for capacity:</a:t>
            </a:r>
          </a:p>
          <a:p>
            <a:pPr lvl="1"/>
            <a:r>
              <a:rPr lang="en-AU" dirty="0"/>
              <a:t>Understanding the nature and effect of decisions about the involuntary order</a:t>
            </a:r>
          </a:p>
          <a:p>
            <a:pPr lvl="1"/>
            <a:r>
              <a:rPr lang="en-AU" dirty="0"/>
              <a:t>Freely and voluntarily making decisions about the involuntary order</a:t>
            </a:r>
          </a:p>
          <a:p>
            <a:pPr lvl="1"/>
            <a:r>
              <a:rPr lang="en-AU" dirty="0"/>
              <a:t>Communicating decisions in some way</a:t>
            </a:r>
            <a:r>
              <a:rPr lang="en-AU" dirty="0" smtClean="0"/>
              <a:t>.</a:t>
            </a:r>
          </a:p>
          <a:p>
            <a:r>
              <a:rPr lang="en-AU" dirty="0" smtClean="0"/>
              <a:t>Formally appointed guardians or separate representative</a:t>
            </a:r>
            <a:endParaRPr lang="en-AU" dirty="0"/>
          </a:p>
          <a:p>
            <a:endParaRPr lang="en-AU"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template</Template>
  <TotalTime>264</TotalTime>
  <Words>508</Words>
  <Application>Microsoft Office PowerPoint</Application>
  <PresentationFormat>On-screen Show (4:3)</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Presentation template</vt:lpstr>
      <vt:lpstr>Representing clients before the Mental Health Review Tribunal</vt:lpstr>
      <vt:lpstr>Outline</vt:lpstr>
      <vt:lpstr>Representation statistics (2011-12)</vt:lpstr>
      <vt:lpstr>Importance of representation</vt:lpstr>
      <vt:lpstr>Powers of MHRT</vt:lpstr>
      <vt:lpstr>EEOs, JEOs and R&amp;Rs</vt:lpstr>
      <vt:lpstr>Initial contact with client and MHRT</vt:lpstr>
      <vt:lpstr>Who can attend the MHRT hearing?</vt:lpstr>
      <vt:lpstr>Capacity</vt:lpstr>
      <vt:lpstr>Documents from the MHRT </vt:lpstr>
      <vt:lpstr>Clinical reports </vt:lpstr>
      <vt:lpstr>Tips for representation</vt:lpstr>
      <vt:lpstr>Tips for representation (cont)</vt:lpstr>
      <vt:lpstr>Appeal process</vt:lpstr>
      <vt:lpstr>Forensic process</vt:lpstr>
      <vt:lpstr>Organisations that do MHRT work</vt:lpstr>
    </vt:vector>
  </TitlesOfParts>
  <Company>QAI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rebekah.leong</dc:creator>
  <cp:lastModifiedBy>Rebekah Leong</cp:lastModifiedBy>
  <cp:revision>17</cp:revision>
  <cp:lastPrinted>2014-02-26T04:28:26Z</cp:lastPrinted>
  <dcterms:created xsi:type="dcterms:W3CDTF">2011-03-16T00:55:59Z</dcterms:created>
  <dcterms:modified xsi:type="dcterms:W3CDTF">2014-02-26T04:28:35Z</dcterms:modified>
</cp:coreProperties>
</file>