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2" r:id="rId5"/>
    <p:sldId id="263" r:id="rId6"/>
    <p:sldId id="260" r:id="rId7"/>
    <p:sldId id="265" r:id="rId8"/>
    <p:sldId id="264" r:id="rId9"/>
    <p:sldId id="269" r:id="rId10"/>
    <p:sldId id="261" r:id="rId11"/>
    <p:sldId id="268" r:id="rId12"/>
    <p:sldId id="266" r:id="rId13"/>
    <p:sldId id="271" r:id="rId14"/>
    <p:sldId id="270" r:id="rId15"/>
    <p:sldId id="267" r:id="rId16"/>
    <p:sldId id="259" r:id="rId17"/>
    <p:sldId id="273" r:id="rId18"/>
    <p:sldId id="275" r:id="rId19"/>
    <p:sldId id="274" r:id="rId20"/>
    <p:sldId id="27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06" autoAdjust="0"/>
  </p:normalViewPr>
  <p:slideViewPr>
    <p:cSldViewPr>
      <p:cViewPr varScale="1">
        <p:scale>
          <a:sx n="102" d="100"/>
          <a:sy n="102" d="100"/>
        </p:scale>
        <p:origin x="-12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CD8BE-532B-46D6-BF25-6514BF75A236}" type="datetimeFigureOut">
              <a:rPr lang="en-AU" smtClean="0"/>
              <a:t>17/09/2015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AB260-1DF7-4EC6-8722-E32743DDB672}" type="slidenum">
              <a:rPr lang="en-AU" smtClean="0"/>
              <a:t>‹#›</a:t>
            </a:fld>
            <a:endParaRPr lang="en-AU"/>
          </a:p>
        </p:txBody>
      </p:sp>
    </p:spTree>
    <p:extLst>
      <p:ext uri="{BB962C8B-B14F-4D97-AF65-F5344CB8AC3E}">
        <p14:creationId xmlns:p14="http://schemas.microsoft.com/office/powerpoint/2010/main" val="358854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Attorney-General" TargetMode="External"/><Relationship Id="rId3" Type="http://schemas.openxmlformats.org/officeDocument/2006/relationships/hyperlink" Target="https://en.wikipedia.org/wiki/Pseudonym" TargetMode="External"/><Relationship Id="rId7" Type="http://schemas.openxmlformats.org/officeDocument/2006/relationships/hyperlink" Target="#cite_note-2"/><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Family_Law_Act_1975" TargetMode="External"/><Relationship Id="rId11" Type="http://schemas.openxmlformats.org/officeDocument/2006/relationships/hyperlink" Target="https://en.wikipedia.org/wiki/High_Court_of_Australia" TargetMode="External"/><Relationship Id="rId5" Type="http://schemas.openxmlformats.org/officeDocument/2006/relationships/hyperlink" Target="https://en.wikipedia.org/wiki/Family_Court_of_Australia" TargetMode="External"/><Relationship Id="rId10" Type="http://schemas.openxmlformats.org/officeDocument/2006/relationships/hyperlink" Target="https://en.wikipedia.org/w/index.php?title=Marion%27s_Case&amp;action=edit&amp;section=2" TargetMode="External"/><Relationship Id="rId4" Type="http://schemas.openxmlformats.org/officeDocument/2006/relationships/hyperlink" Target="https://en.wikipedia.org/wiki/Northern_Territory" TargetMode="External"/><Relationship Id="rId9" Type="http://schemas.openxmlformats.org/officeDocument/2006/relationships/hyperlink" Target="#cite_note-3"/></Relationships>
</file>

<file path=ppt/notesSlides/_rels/notesSlide4.xml.rels><?xml version="1.0" encoding="UTF-8" standalone="yes"?>
<Relationships xmlns="http://schemas.openxmlformats.org/package/2006/relationships"><Relationship Id="rId3" Type="http://schemas.openxmlformats.org/officeDocument/2006/relationships/hyperlink" Target="#_ftn14"/><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will apologise for taking some time to talk specifically about </a:t>
            </a:r>
            <a:r>
              <a:rPr lang="en-AU" baseline="0" dirty="0" smtClean="0"/>
              <a:t>children and young people in the youth justice system – the main reason being that is YAC’s area of expertise (although we offer a full range of legal services) youth offending is often talked about especially in the media but does not necessarily engender the level of analysis it deserves. </a:t>
            </a:r>
          </a:p>
          <a:p>
            <a:endParaRPr lang="en-AU" baseline="0" dirty="0" smtClean="0"/>
          </a:p>
          <a:p>
            <a:r>
              <a:rPr lang="en-AU" dirty="0" smtClean="0"/>
              <a:t>Contrary</a:t>
            </a:r>
            <a:r>
              <a:rPr lang="en-AU" baseline="0" dirty="0" smtClean="0"/>
              <a:t> to the UNCROC and another point of difference between Qld and the rest of Australia – we are the only jurisdiction that treats 17year olds as adults in the criminal justice system – apart from representing a major policy failing on a number of levels it creates inconsistencies in the law a stark example of which is that a 17 using a fake id  can be charged with impersonating an adult for the purposes of buying alcohol but they are dealt with in court as an adult…</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2</a:t>
            </a:fld>
            <a:endParaRPr lang="en-AU"/>
          </a:p>
        </p:txBody>
      </p:sp>
    </p:spTree>
    <p:extLst>
      <p:ext uri="{BB962C8B-B14F-4D97-AF65-F5344CB8AC3E}">
        <p14:creationId xmlns:p14="http://schemas.microsoft.com/office/powerpoint/2010/main" val="323012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LAQ has developed Best practice guidelines for lawyers providing legal services to Aboriginal and Torres Strait Islander clients – this discusses the issue of gratuitous concurrence which I</a:t>
            </a:r>
            <a:r>
              <a:rPr lang="en-AU" baseline="0" dirty="0" smtClean="0"/>
              <a:t> touched on earlier</a:t>
            </a:r>
          </a:p>
          <a:p>
            <a:r>
              <a:rPr lang="en-AU" baseline="0" dirty="0" smtClean="0"/>
              <a:t>For CALD clients practitioners should also be aware of LAQ’s Language Services policy regarding arranging an interpreter.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11</a:t>
            </a:fld>
            <a:endParaRPr lang="en-AU"/>
          </a:p>
        </p:txBody>
      </p:sp>
    </p:spTree>
    <p:extLst>
      <p:ext uri="{BB962C8B-B14F-4D97-AF65-F5344CB8AC3E}">
        <p14:creationId xmlns:p14="http://schemas.microsoft.com/office/powerpoint/2010/main" val="271967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Next slide</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12</a:t>
            </a:fld>
            <a:endParaRPr lang="en-AU"/>
          </a:p>
        </p:txBody>
      </p:sp>
    </p:spTree>
    <p:extLst>
      <p:ext uri="{BB962C8B-B14F-4D97-AF65-F5344CB8AC3E}">
        <p14:creationId xmlns:p14="http://schemas.microsoft.com/office/powerpoint/2010/main" val="274090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Use simple language - diagrams - visuals - every young person is different be mindful as to whether the way you are explaining is working and be flexible </a:t>
            </a:r>
            <a:r>
              <a:rPr lang="en-GB" sz="1200" kern="1200" dirty="0" smtClean="0">
                <a:solidFill>
                  <a:schemeClr val="tx1"/>
                </a:solidFill>
                <a:effectLst/>
                <a:latin typeface="+mn-lt"/>
                <a:ea typeface="+mn-ea"/>
                <a:cs typeface="+mn-cs"/>
              </a:rPr>
              <a:t>– use checking - ask the young person to tell</a:t>
            </a:r>
            <a:r>
              <a:rPr lang="en-GB" sz="1200" kern="1200" baseline="0" dirty="0" smtClean="0">
                <a:solidFill>
                  <a:schemeClr val="tx1"/>
                </a:solidFill>
                <a:effectLst/>
                <a:latin typeface="+mn-lt"/>
                <a:ea typeface="+mn-ea"/>
                <a:cs typeface="+mn-cs"/>
              </a:rPr>
              <a:t> you what the understand in their own words about what you told them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use legal info sheets </a:t>
            </a:r>
            <a:r>
              <a:rPr lang="en-GB" sz="1200" kern="1200" dirty="0" smtClean="0">
                <a:solidFill>
                  <a:schemeClr val="tx1"/>
                </a:solidFill>
                <a:effectLst/>
                <a:latin typeface="+mn-lt"/>
                <a:ea typeface="+mn-ea"/>
                <a:cs typeface="+mn-cs"/>
              </a:rPr>
              <a:t>written specifically</a:t>
            </a:r>
            <a:r>
              <a:rPr lang="en-GB" sz="1200" kern="1200" baseline="0" dirty="0" smtClean="0">
                <a:solidFill>
                  <a:schemeClr val="tx1"/>
                </a:solidFill>
                <a:effectLst/>
                <a:latin typeface="+mn-lt"/>
                <a:ea typeface="+mn-ea"/>
                <a:cs typeface="+mn-cs"/>
              </a:rPr>
              <a:t> for young people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YAC </a:t>
            </a:r>
            <a:r>
              <a:rPr lang="en-GB" sz="1200" kern="1200" dirty="0" smtClean="0">
                <a:solidFill>
                  <a:schemeClr val="tx1"/>
                </a:solidFill>
                <a:effectLst/>
                <a:latin typeface="+mn-lt"/>
                <a:ea typeface="+mn-ea"/>
                <a:cs typeface="+mn-cs"/>
              </a:rPr>
              <a:t>, SWCLC</a:t>
            </a:r>
            <a:r>
              <a:rPr lang="en-GB" sz="1200" kern="1200" dirty="0" smtClean="0">
                <a:solidFill>
                  <a:schemeClr val="tx1"/>
                </a:solidFill>
                <a:effectLst/>
                <a:latin typeface="+mn-lt"/>
                <a:ea typeface="+mn-ea"/>
                <a:cs typeface="+mn-cs"/>
              </a:rPr>
              <a:t>, YFS, LAQ ..</a:t>
            </a:r>
            <a:r>
              <a:rPr lang="en-AU" dirty="0" smtClean="0"/>
              <a:t>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 </a:t>
            </a:r>
            <a:r>
              <a:rPr lang="en-AU" dirty="0" smtClean="0"/>
              <a:t>not treat them as if they are stupid, but bear in mind they are young and possibly have very little formal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smtClean="0"/>
          </a:p>
          <a:p>
            <a:r>
              <a:rPr lang="en-AU" dirty="0" smtClean="0"/>
              <a:t>Young</a:t>
            </a:r>
            <a:r>
              <a:rPr lang="en-AU" baseline="0" dirty="0" smtClean="0"/>
              <a:t> people who are clients may be </a:t>
            </a:r>
            <a:r>
              <a:rPr lang="en-AU" b="1" baseline="0" dirty="0" smtClean="0"/>
              <a:t>dealing with multiple challenges </a:t>
            </a:r>
            <a:r>
              <a:rPr lang="en-AU" baseline="0" dirty="0" smtClean="0"/>
              <a:t>at the one time </a:t>
            </a:r>
            <a:r>
              <a:rPr lang="en-AU" b="1" baseline="0" dirty="0" smtClean="0"/>
              <a:t>without the support of any adult </a:t>
            </a:r>
            <a:r>
              <a:rPr lang="en-AU" baseline="0" dirty="0" smtClean="0"/>
              <a:t>in their life…</a:t>
            </a:r>
          </a:p>
          <a:p>
            <a:r>
              <a:rPr lang="en-AU" baseline="0" dirty="0" smtClean="0"/>
              <a:t>They may have undiagnosed conditions or disabilities such as ADHD or Autism – don't assume a young person who is fidgeting or seemingly disconnected is just being wilfully so.  The YP may no be in stable accommodation and may not be getting quality sleep::: be observant and look for signs in behaviour which suggest underlying </a:t>
            </a:r>
            <a:r>
              <a:rPr lang="en-AU" baseline="0" dirty="0" err="1" smtClean="0"/>
              <a:t>cause..lawyers</a:t>
            </a:r>
            <a:r>
              <a:rPr lang="en-AU" baseline="0" dirty="0" smtClean="0"/>
              <a:t> can sometimes be so focussed on what we need to get from a client (what they have to tell us) that we forget to look for and interpret subtle unspoken messages.  Think about the environment for the interview – especially if client has Asperger's be aware of their susceptibility to anxiety from crowds and confusing or unfamiliar environments; for young people with ADHAD distractions </a:t>
            </a:r>
            <a:r>
              <a:rPr lang="en-AU" baseline="0" dirty="0" err="1" smtClean="0"/>
              <a:t>eg</a:t>
            </a:r>
            <a:r>
              <a:rPr lang="en-AU" baseline="0" dirty="0" smtClean="0"/>
              <a:t> phones ringing, doors opening and closing can be problematic. </a:t>
            </a:r>
          </a:p>
          <a:p>
            <a:endParaRPr lang="en-AU" baseline="0" dirty="0" smtClean="0"/>
          </a:p>
          <a:p>
            <a:pPr marL="742950" lvl="1" indent="-285750">
              <a:buFont typeface="Arial" pitchFamily="34" charset="0"/>
              <a:buChar char="•"/>
            </a:pPr>
            <a:r>
              <a:rPr lang="en-GB" sz="1200" kern="1200" dirty="0" smtClean="0">
                <a:solidFill>
                  <a:schemeClr val="tx1"/>
                </a:solidFill>
                <a:effectLst/>
                <a:latin typeface="+mn-lt"/>
                <a:ea typeface="+mn-ea"/>
                <a:cs typeface="+mn-cs"/>
              </a:rPr>
              <a:t>Be mindful of location, school, home, office, time when best to meet depends on young people (consider whether they have been at school all day so hungry - hunger may distract from ability to listen and engage) </a:t>
            </a:r>
            <a:r>
              <a:rPr lang="en-AU" dirty="0" smtClean="0"/>
              <a:t>Meeting later in the day can be problematic, remember that children fade quickly as the day progresses once fatigue and hunger sets in.</a:t>
            </a:r>
          </a:p>
          <a:p>
            <a:pPr marL="285750" indent="-285750">
              <a:buFont typeface="Arial" pitchFamily="34" charset="0"/>
              <a:buChar char="•"/>
            </a:pPr>
            <a:endParaRPr lang="en-AU" dirty="0" smtClean="0"/>
          </a:p>
          <a:p>
            <a:pPr lvl="0"/>
            <a:endParaRPr lang="en-A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Whether the young</a:t>
            </a:r>
            <a:r>
              <a:rPr lang="en-GB" sz="1200" kern="1200" baseline="0" dirty="0" smtClean="0">
                <a:solidFill>
                  <a:schemeClr val="tx1"/>
                </a:solidFill>
                <a:effectLst/>
                <a:latin typeface="+mn-lt"/>
                <a:ea typeface="+mn-ea"/>
                <a:cs typeface="+mn-cs"/>
              </a:rPr>
              <a:t> person is </a:t>
            </a:r>
            <a:r>
              <a:rPr lang="en-GB" sz="1200" kern="1200" dirty="0" smtClean="0">
                <a:solidFill>
                  <a:schemeClr val="tx1"/>
                </a:solidFill>
                <a:effectLst/>
                <a:latin typeface="+mn-lt"/>
                <a:ea typeface="+mn-ea"/>
                <a:cs typeface="+mn-cs"/>
              </a:rPr>
              <a:t>attending school and therefore may not be likely to be up and functioning at their best in the morning .. Picking up from school - consider embarrassing like a parent </a:t>
            </a:r>
            <a:endParaRPr lang="en-A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 YAC  had a client who the lawyer would pick up from school for meetings however they asked her to meet them at the nearby Woolworths </a:t>
            </a:r>
          </a:p>
          <a:p>
            <a:endParaRPr lang="en-GB" sz="1200" kern="1200" dirty="0" smtClean="0">
              <a:solidFill>
                <a:schemeClr val="tx1"/>
              </a:solidFill>
              <a:effectLst/>
              <a:latin typeface="+mn-lt"/>
              <a:ea typeface="+mn-ea"/>
              <a:cs typeface="+mn-cs"/>
            </a:endParaRPr>
          </a:p>
          <a:p>
            <a:r>
              <a:rPr lang="en-AU" dirty="0" smtClean="0"/>
              <a:t>May need multiple appointments to elicit instructions…</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you person going to court give them information about - what to wear, map of court layout, Map to assist finding the court,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 explain to them that being their at 9 does not mean they will be out by 9.15 … </a:t>
            </a:r>
            <a:endParaRPr lang="en-AU" sz="1200" kern="1200" dirty="0" smtClean="0">
              <a:solidFill>
                <a:schemeClr val="tx1"/>
              </a:solidFill>
              <a:effectLst/>
              <a:latin typeface="+mn-lt"/>
              <a:ea typeface="+mn-ea"/>
              <a:cs typeface="+mn-cs"/>
            </a:endParaRPr>
          </a:p>
          <a:p>
            <a:endParaRPr lang="en-AU"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3AB260-1DF7-4EC6-8722-E32743DDB672}" type="slidenum">
              <a:rPr lang="en-AU" smtClean="0"/>
              <a:t>13</a:t>
            </a:fld>
            <a:endParaRPr lang="en-AU"/>
          </a:p>
        </p:txBody>
      </p:sp>
    </p:spTree>
    <p:extLst>
      <p:ext uri="{BB962C8B-B14F-4D97-AF65-F5344CB8AC3E}">
        <p14:creationId xmlns:p14="http://schemas.microsoft.com/office/powerpoint/2010/main" val="78219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Lawyers assume their clients will want to make contact with them  the lawyer is the go to when the person needs help</a:t>
            </a:r>
          </a:p>
          <a:p>
            <a:r>
              <a:rPr lang="en-AU" dirty="0" smtClean="0"/>
              <a:t>Young people may not recognise they need the support of a lawyer  </a:t>
            </a:r>
          </a:p>
          <a:p>
            <a:r>
              <a:rPr lang="en-AU" dirty="0" smtClean="0"/>
              <a:t>Young people may prioritise other things in their life above staying connected to their lawyer – think about safe addresses and phone</a:t>
            </a:r>
            <a:r>
              <a:rPr lang="en-AU" baseline="0" dirty="0" smtClean="0"/>
              <a:t> numbers … phones may not have credit!!</a:t>
            </a:r>
            <a:endParaRPr lang="en-AU" dirty="0" smtClean="0"/>
          </a:p>
          <a:p>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14</a:t>
            </a:fld>
            <a:endParaRPr lang="en-AU"/>
          </a:p>
        </p:txBody>
      </p:sp>
    </p:spTree>
    <p:extLst>
      <p:ext uri="{BB962C8B-B14F-4D97-AF65-F5344CB8AC3E}">
        <p14:creationId xmlns:p14="http://schemas.microsoft.com/office/powerpoint/2010/main" val="20764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Young people who are competent to instruct a lawyer should be given same level of professional attention and service as any adult client.  I would even be so bold as to suggest that when we are dealing with the most vulnerable clients</a:t>
            </a:r>
            <a:r>
              <a:rPr lang="en-AU" baseline="0" dirty="0" smtClean="0"/>
              <a:t> </a:t>
            </a:r>
            <a:r>
              <a:rPr lang="en-AU" dirty="0" smtClean="0"/>
              <a:t> we</a:t>
            </a:r>
            <a:r>
              <a:rPr lang="en-AU" baseline="0" dirty="0" smtClean="0"/>
              <a:t> really cant afford any lapses in our standards because the consequences of such lapses for those clients can be extremely serious.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16</a:t>
            </a:fld>
            <a:endParaRPr lang="en-AU"/>
          </a:p>
        </p:txBody>
      </p:sp>
    </p:spTree>
    <p:extLst>
      <p:ext uri="{BB962C8B-B14F-4D97-AF65-F5344CB8AC3E}">
        <p14:creationId xmlns:p14="http://schemas.microsoft.com/office/powerpoint/2010/main" val="356939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Convictions in </a:t>
            </a:r>
            <a:r>
              <a:rPr lang="en-AU" dirty="0" err="1" smtClean="0"/>
              <a:t>Childrens</a:t>
            </a:r>
            <a:r>
              <a:rPr lang="en-AU" dirty="0" smtClean="0"/>
              <a:t> Court carry into adulthood – now juvenile convictions not recorded are also </a:t>
            </a:r>
            <a:r>
              <a:rPr lang="en-AU" dirty="0" smtClean="0"/>
              <a:t>admissible in adult </a:t>
            </a:r>
            <a:r>
              <a:rPr lang="en-AU" dirty="0" smtClean="0"/>
              <a:t>courts. </a:t>
            </a:r>
          </a:p>
          <a:p>
            <a:r>
              <a:rPr lang="en-AU" dirty="0" smtClean="0"/>
              <a:t>Children convicted charged with or interviewed/</a:t>
            </a:r>
            <a:r>
              <a:rPr lang="en-AU" baseline="0" dirty="0" smtClean="0"/>
              <a:t> investigated over </a:t>
            </a:r>
            <a:r>
              <a:rPr lang="en-AU" dirty="0" smtClean="0"/>
              <a:t>certain sexual offences can be</a:t>
            </a:r>
            <a:r>
              <a:rPr lang="en-AU" baseline="0" dirty="0" smtClean="0"/>
              <a:t> excluded form a range of employment opportunities </a:t>
            </a:r>
            <a:r>
              <a:rPr lang="en-AU" baseline="0" dirty="0" err="1" smtClean="0"/>
              <a:t>eg</a:t>
            </a:r>
            <a:r>
              <a:rPr lang="en-AU" baseline="0" dirty="0" smtClean="0"/>
              <a:t> child-care, youth work, teaching young people engaged in a sexual relationship whilst under 16 – Working With Children (Risk Management and Screening) Act 2000 – replaces CCYPCG Act blue card provisions </a:t>
            </a:r>
          </a:p>
          <a:p>
            <a:endParaRPr lang="en-AU" baseline="0" dirty="0" smtClean="0"/>
          </a:p>
          <a:p>
            <a:r>
              <a:rPr lang="en-AU" baseline="0" dirty="0" smtClean="0"/>
              <a:t>Young people’s rights </a:t>
            </a:r>
            <a:r>
              <a:rPr lang="en-AU" baseline="0" dirty="0" err="1" smtClean="0"/>
              <a:t>eg</a:t>
            </a:r>
            <a:r>
              <a:rPr lang="en-AU" baseline="0" dirty="0" smtClean="0"/>
              <a:t> to be heard and to have legal representation are embedded in legislation such as CPA – lawyers </a:t>
            </a:r>
            <a:r>
              <a:rPr lang="en-AU" baseline="0" dirty="0" err="1" smtClean="0"/>
              <a:t>ned</a:t>
            </a:r>
            <a:r>
              <a:rPr lang="en-AU" baseline="0" dirty="0" smtClean="0"/>
              <a:t> to advocate for young people and support </a:t>
            </a:r>
            <a:r>
              <a:rPr lang="en-AU" baseline="0" dirty="0" err="1" smtClean="0"/>
              <a:t>yp</a:t>
            </a:r>
            <a:r>
              <a:rPr lang="en-AU" baseline="0" dirty="0" smtClean="0"/>
              <a:t> to self-advocate but to do that the </a:t>
            </a:r>
            <a:r>
              <a:rPr lang="en-AU" baseline="0" dirty="0" err="1" smtClean="0"/>
              <a:t>yp</a:t>
            </a:r>
            <a:r>
              <a:rPr lang="en-AU" baseline="0" dirty="0" smtClean="0"/>
              <a:t> needs to know their legal rights – mention Talk it Up – young parents self advocacy project – video on YAC.net .au</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17</a:t>
            </a:fld>
            <a:endParaRPr lang="en-AU"/>
          </a:p>
        </p:txBody>
      </p:sp>
    </p:spTree>
    <p:extLst>
      <p:ext uri="{BB962C8B-B14F-4D97-AF65-F5344CB8AC3E}">
        <p14:creationId xmlns:p14="http://schemas.microsoft.com/office/powerpoint/2010/main" val="107105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Point 1 is something all lawyers do daily but a word of warning </a:t>
            </a:r>
            <a:r>
              <a:rPr lang="en-AU" baseline="0" dirty="0" smtClean="0"/>
              <a:t>– clients can become dependant upon lawyers and that can be especially so for young people who may never had had an adult in their life with they have been able to rely on to support and help them which is where knowing your limitations and being connected to and aware of complimentary services to send the young person to can assist greatly in shoring up those professional boundaries. </a:t>
            </a:r>
          </a:p>
          <a:p>
            <a:r>
              <a:rPr lang="en-AU" baseline="0" dirty="0" smtClean="0"/>
              <a:t>As to the third point – that gets a whole slide….</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18</a:t>
            </a:fld>
            <a:endParaRPr lang="en-AU"/>
          </a:p>
        </p:txBody>
      </p:sp>
    </p:spTree>
    <p:extLst>
      <p:ext uri="{BB962C8B-B14F-4D97-AF65-F5344CB8AC3E}">
        <p14:creationId xmlns:p14="http://schemas.microsoft.com/office/powerpoint/2010/main" val="109190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This is </a:t>
            </a:r>
            <a:r>
              <a:rPr lang="en-GB" b="1" dirty="0" smtClean="0"/>
              <a:t>an important and sometimes difficult role to manage – balancing wishes and needs of young person against adults views of what is best for their child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Need to respect those relationships but…be aware young person is the client not parent – parent will not be at risk of punishment</a:t>
            </a:r>
            <a:r>
              <a:rPr lang="en-AU" baseline="0" dirty="0" smtClean="0"/>
              <a:t> by </a:t>
            </a:r>
            <a:r>
              <a:rPr lang="en-AU" dirty="0" smtClean="0"/>
              <a:t>the court. </a:t>
            </a:r>
          </a:p>
          <a:p>
            <a:r>
              <a:rPr lang="en-GB" dirty="0" smtClean="0"/>
              <a:t>Often parents can feel as though our client is only a child and they as the parent should be making decisions that impact their child - however it is important to take the instructions from the young person - not the parent - </a:t>
            </a:r>
            <a:endParaRPr lang="en-AU" dirty="0" smtClean="0"/>
          </a:p>
          <a:p>
            <a:pPr lvl="0"/>
            <a:r>
              <a:rPr lang="en-GB" dirty="0" smtClean="0"/>
              <a:t>EG YAC lawyer had a parent who was quite volatile shouting at our lawyer in the court precinct that their child should not be meeting with the lawyer more than once as it was too stressful and she is a child - that the parent should be making the decisions. This was in relation to a serious criminal matter where the child is 15 and needs to provide detailed and on-going instructions that  involve instructing a barrister. </a:t>
            </a:r>
            <a:endParaRPr lang="en-AU" dirty="0" smtClean="0"/>
          </a:p>
          <a:p>
            <a:pPr lvl="0"/>
            <a:r>
              <a:rPr lang="en-GB" dirty="0" smtClean="0"/>
              <a:t>It is important to realise that they may be conflict with parents who do not understand the importance of the lawyer-client relationship - important to work thorough these issues - often at </a:t>
            </a:r>
            <a:r>
              <a:rPr lang="en-GB" dirty="0" err="1" smtClean="0"/>
              <a:t>Yac</a:t>
            </a:r>
            <a:r>
              <a:rPr lang="en-GB" dirty="0" smtClean="0"/>
              <a:t> we would do so with support of family support worker who can work through court processes and appropriate roles with the parent to prevent on-going issues </a:t>
            </a:r>
            <a:endParaRPr lang="en-AU" dirty="0" smtClean="0"/>
          </a:p>
          <a:p>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19</a:t>
            </a:fld>
            <a:endParaRPr lang="en-AU"/>
          </a:p>
        </p:txBody>
      </p:sp>
    </p:spTree>
    <p:extLst>
      <p:ext uri="{BB962C8B-B14F-4D97-AF65-F5344CB8AC3E}">
        <p14:creationId xmlns:p14="http://schemas.microsoft.com/office/powerpoint/2010/main" val="348963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Often young people want their parent or guardian to be in legal interviews </a:t>
            </a:r>
            <a:endParaRPr lang="en-AU" dirty="0" smtClean="0"/>
          </a:p>
          <a:p>
            <a:pPr lvl="0"/>
            <a:r>
              <a:rPr lang="en-GB" dirty="0" smtClean="0"/>
              <a:t>This may be possible and in some cases useful, however may also have negative impacts that need to be considered as all situations are different</a:t>
            </a:r>
            <a:endParaRPr lang="en-AU" dirty="0" smtClean="0"/>
          </a:p>
          <a:p>
            <a:r>
              <a:rPr lang="en-GB" dirty="0" smtClean="0"/>
              <a:t>One of our lawyers starting point is to try and meet with the young person alone if they are willing to do so – </a:t>
            </a:r>
          </a:p>
          <a:p>
            <a:r>
              <a:rPr lang="en-GB" dirty="0" smtClean="0"/>
              <a:t>More likely that having the parent in the session is useful when - duty lawyer sessions - first time offenders - minor offences - straight forward matters - parent and child unfamiliar with process - often both parents and children have questions about court and are nervous about being there </a:t>
            </a:r>
            <a:endParaRPr lang="en-AU" dirty="0" smtClean="0"/>
          </a:p>
          <a:p>
            <a:pPr lvl="0"/>
            <a:r>
              <a:rPr lang="en-GB" dirty="0" smtClean="0"/>
              <a:t>Compared with - Serious charges - young people who have some court history are more likely to be comfortable with the process so may be more willing to meet without support people, when meeting at the office meetings can be longer and more detailed so can split sessions into a meeting with the young person followed by a meeting to explain select information to the parents (as first agreed with by the young person)</a:t>
            </a:r>
            <a:endParaRPr lang="en-AU" dirty="0" smtClean="0"/>
          </a:p>
          <a:p>
            <a:r>
              <a:rPr lang="en-GB" dirty="0" smtClean="0"/>
              <a:t> </a:t>
            </a:r>
            <a:endParaRPr lang="en-AU" dirty="0" smtClean="0"/>
          </a:p>
          <a:p>
            <a:pPr lvl="0"/>
            <a:r>
              <a:rPr lang="en-GB" dirty="0" smtClean="0"/>
              <a:t>Important to consider to young people in care -child safety attending with residential workers or CSOs less likely to want those support people in the meeting</a:t>
            </a:r>
            <a:endParaRPr lang="en-AU" dirty="0" smtClean="0"/>
          </a:p>
          <a:p>
            <a:r>
              <a:rPr lang="en-GB" dirty="0" smtClean="0"/>
              <a:t> </a:t>
            </a:r>
            <a:endParaRPr lang="en-AU" dirty="0" smtClean="0"/>
          </a:p>
          <a:p>
            <a:r>
              <a:rPr lang="en-GB" dirty="0" smtClean="0"/>
              <a:t> </a:t>
            </a:r>
            <a:endParaRPr lang="en-AU" dirty="0" smtClean="0"/>
          </a:p>
          <a:p>
            <a:r>
              <a:rPr lang="en-GB" dirty="0" smtClean="0"/>
              <a:t>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20</a:t>
            </a:fld>
            <a:endParaRPr lang="en-AU"/>
          </a:p>
        </p:txBody>
      </p:sp>
    </p:spTree>
    <p:extLst>
      <p:ext uri="{BB962C8B-B14F-4D97-AF65-F5344CB8AC3E}">
        <p14:creationId xmlns:p14="http://schemas.microsoft.com/office/powerpoint/2010/main" val="22485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The Guidelines and a framework</a:t>
            </a:r>
            <a:r>
              <a:rPr lang="en-AU" baseline="0" dirty="0" smtClean="0"/>
              <a:t> document can be found on LAQ’s website…</a:t>
            </a:r>
          </a:p>
          <a:p>
            <a:endParaRPr lang="en-AU" baseline="0" dirty="0" smtClean="0"/>
          </a:p>
          <a:p>
            <a:r>
              <a:rPr lang="en-AU" dirty="0" smtClean="0"/>
              <a:t>Our website…. Fact sheets under Legal Info tab designed to explain legal issues to young people – includes a court diagram</a:t>
            </a:r>
            <a:r>
              <a:rPr lang="en-AU" baseline="0" dirty="0" smtClean="0"/>
              <a:t> ; Young parents project – under for young people tab – Talk it up – young parents and child protection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21</a:t>
            </a:fld>
            <a:endParaRPr lang="en-AU"/>
          </a:p>
        </p:txBody>
      </p:sp>
    </p:spTree>
    <p:extLst>
      <p:ext uri="{BB962C8B-B14F-4D97-AF65-F5344CB8AC3E}">
        <p14:creationId xmlns:p14="http://schemas.microsoft.com/office/powerpoint/2010/main" val="92918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Like adult clients children engaged in the criminal justice system </a:t>
            </a:r>
            <a:r>
              <a:rPr lang="en-AU" b="1" dirty="0" smtClean="0"/>
              <a:t>can </a:t>
            </a:r>
            <a:r>
              <a:rPr lang="en-AU" dirty="0" smtClean="0"/>
              <a:t>and more often than not </a:t>
            </a:r>
            <a:r>
              <a:rPr lang="en-AU" b="1" dirty="0" smtClean="0"/>
              <a:t>do</a:t>
            </a:r>
            <a:r>
              <a:rPr lang="en-AU" dirty="0" smtClean="0"/>
              <a:t> struggle with issues</a:t>
            </a:r>
            <a:r>
              <a:rPr lang="en-AU" baseline="0" dirty="0" smtClean="0"/>
              <a:t> and problems which are often causative or contributing factors in their offending such as substance misuse, mental illness, homelessness, family violence and behavioural conditions such as ASD and other disabilities) – unlike adults however children and young people will often lack the insight to make the connection between what they are experiencing and their offending behaviour or they might simplify any connection – </a:t>
            </a:r>
            <a:r>
              <a:rPr lang="en-AU" baseline="0" dirty="0" err="1" smtClean="0"/>
              <a:t>eg</a:t>
            </a:r>
            <a:r>
              <a:rPr lang="en-AU" baseline="0" dirty="0" smtClean="0"/>
              <a:t> they might say I stole because I had no money for food – without going into the fact that the reason they have no food or money to buy it is that they are homeless and fending for themselves due to lack of family or parental support.  Young people may be reluctant to lay bare those issues for fear of repercussions such as being taken into care by the state.  Worth noting that </a:t>
            </a:r>
            <a:r>
              <a:rPr lang="en-AU" baseline="0" dirty="0" err="1" smtClean="0"/>
              <a:t>approx</a:t>
            </a:r>
            <a:r>
              <a:rPr lang="en-AU" baseline="0" dirty="0" smtClean="0"/>
              <a:t> 70 per cent of young offenders in Queensland are known to child safety services.  </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Urge you to look at comments from the President of the </a:t>
            </a:r>
            <a:r>
              <a:rPr lang="en-AU" dirty="0" err="1" smtClean="0"/>
              <a:t>Childrens</a:t>
            </a:r>
            <a:r>
              <a:rPr lang="en-AU" dirty="0" smtClean="0"/>
              <a:t> court, His Honour Judge </a:t>
            </a:r>
            <a:r>
              <a:rPr lang="en-AU" dirty="0" err="1" smtClean="0"/>
              <a:t>Shannahan</a:t>
            </a:r>
            <a:r>
              <a:rPr lang="en-AU" dirty="0" smtClean="0"/>
              <a:t>, in the latest annual</a:t>
            </a:r>
            <a:r>
              <a:rPr lang="en-AU" baseline="0" dirty="0" smtClean="0"/>
              <a:t> report 2013-2014  where he makes some very clear comments </a:t>
            </a:r>
            <a:r>
              <a:rPr lang="en-AU" dirty="0" smtClean="0"/>
              <a:t>around the link between youth offending and personal circumstances</a:t>
            </a:r>
            <a:r>
              <a:rPr lang="en-AU" baseline="0" dirty="0" smtClean="0"/>
              <a:t> which would challenge most adults – his comment on the nexus between </a:t>
            </a:r>
            <a:r>
              <a:rPr lang="en-AU" dirty="0" smtClean="0"/>
              <a:t>lack of engagement with education and offending is most compelling – he</a:t>
            </a:r>
            <a:r>
              <a:rPr lang="en-AU" baseline="0" dirty="0" smtClean="0"/>
              <a:t> often talks about rehabilitation but with an emphasis on addressing the causes of offending (“</a:t>
            </a:r>
            <a:r>
              <a:rPr lang="en-US" sz="1200" kern="1200" dirty="0" smtClean="0">
                <a:solidFill>
                  <a:schemeClr val="tx1"/>
                </a:solidFill>
                <a:effectLst/>
                <a:latin typeface="+mn-lt"/>
                <a:ea typeface="+mn-ea"/>
                <a:cs typeface="+mn-cs"/>
              </a:rPr>
              <a:t>The sooner rehabilitative efforts are made, the greater the prospect of success.”</a:t>
            </a:r>
            <a:endParaRPr lang="en-AU" sz="1200" kern="1200" dirty="0" smtClean="0">
              <a:solidFill>
                <a:schemeClr val="tx1"/>
              </a:solidFill>
              <a:effectLst/>
              <a:latin typeface="+mn-lt"/>
              <a:ea typeface="+mn-ea"/>
              <a:cs typeface="+mn-cs"/>
            </a:endParaRPr>
          </a:p>
          <a:p>
            <a:r>
              <a:rPr lang="en-AU" baseline="0" dirty="0" smtClean="0"/>
              <a:t>- </a:t>
            </a:r>
            <a:r>
              <a:rPr lang="en-US" sz="1200" b="1" kern="1200" dirty="0" err="1" smtClean="0">
                <a:solidFill>
                  <a:schemeClr val="tx1"/>
                </a:solidFill>
                <a:effectLst/>
                <a:latin typeface="+mn-lt"/>
                <a:ea typeface="+mn-ea"/>
                <a:cs typeface="+mn-cs"/>
              </a:rPr>
              <a:t>Qld</a:t>
            </a:r>
            <a:r>
              <a:rPr lang="en-US" sz="1200" b="1" kern="1200" dirty="0" smtClean="0">
                <a:solidFill>
                  <a:schemeClr val="tx1"/>
                </a:solidFill>
                <a:effectLst/>
                <a:latin typeface="+mn-lt"/>
                <a:ea typeface="+mn-ea"/>
                <a:cs typeface="+mn-cs"/>
              </a:rPr>
              <a:t> Law Society Children's Law Policy Positions Paper launch Wednesday, 24 October 2012 -------</a:t>
            </a:r>
            <a:r>
              <a:rPr lang="en-AU" baseline="0" dirty="0" smtClean="0"/>
              <a:t>really he is talking about early intervention I think)</a:t>
            </a:r>
            <a:endParaRPr lang="en-AU" dirty="0" smtClean="0"/>
          </a:p>
          <a:p>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3</a:t>
            </a:fld>
            <a:endParaRPr lang="en-AU"/>
          </a:p>
        </p:txBody>
      </p:sp>
    </p:spTree>
    <p:extLst>
      <p:ext uri="{BB962C8B-B14F-4D97-AF65-F5344CB8AC3E}">
        <p14:creationId xmlns:p14="http://schemas.microsoft.com/office/powerpoint/2010/main" val="339972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a:t>
            </a:r>
            <a:r>
              <a:rPr lang="en-AU" dirty="0" err="1" smtClean="0"/>
              <a:t>Gillick</a:t>
            </a:r>
            <a:r>
              <a:rPr lang="en-AU" dirty="0" smtClean="0"/>
              <a:t>…. </a:t>
            </a:r>
            <a:r>
              <a:rPr lang="en-AU" dirty="0" err="1" smtClean="0"/>
              <a:t>Gillick</a:t>
            </a:r>
            <a:r>
              <a:rPr lang="en-AU" dirty="0" smtClean="0"/>
              <a:t> v West Norfolk and </a:t>
            </a:r>
            <a:r>
              <a:rPr lang="en-AU" dirty="0" err="1" smtClean="0"/>
              <a:t>Wisbech</a:t>
            </a:r>
            <a:r>
              <a:rPr lang="en-AU" dirty="0" smtClean="0"/>
              <a:t> Area Health Authority [1985] 2 All ER 402 (HL)</a:t>
            </a:r>
          </a:p>
          <a:p>
            <a:r>
              <a:rPr lang="en-AU" dirty="0" smtClean="0"/>
              <a:t>Mrs </a:t>
            </a:r>
            <a:r>
              <a:rPr lang="en-AU" dirty="0" err="1" smtClean="0"/>
              <a:t>Gillick</a:t>
            </a:r>
            <a:r>
              <a:rPr lang="en-AU" dirty="0" smtClean="0"/>
              <a:t> was a mother with five daughters under the age of 16. She sought a declaration that it would be unlawful for a doctor to prescribe contraceptives to girls under 16 without the knowledge or consent of the parent.</a:t>
            </a:r>
          </a:p>
          <a:p>
            <a:endParaRPr lang="en-AU" dirty="0" smtClean="0"/>
          </a:p>
          <a:p>
            <a:r>
              <a:rPr lang="en-AU" dirty="0" smtClean="0"/>
              <a:t>Case deals with a young person’s right to make decisions regarding medical treatment. Held that:</a:t>
            </a:r>
          </a:p>
          <a:p>
            <a:endParaRPr lang="en-AU" dirty="0" smtClean="0"/>
          </a:p>
          <a:p>
            <a:r>
              <a:rPr lang="en-AU" dirty="0" smtClean="0"/>
              <a:t>“The law relating to parents and child is concerned with the problems of growth and maturity of the human personality. If the law should impose upon the process of ‘growing up’ fixed limits where nature knows only a continuous process, the price would be artificiality and a lack of realism in an area where the law must be sensitive to human development and social change.”</a:t>
            </a:r>
          </a:p>
          <a:p>
            <a:r>
              <a:rPr lang="en-AU" dirty="0" smtClean="0"/>
              <a:t>“…parental right yields to the child’s rights to make his own decision when he reaches a sufficient understanding and intelligence to be capable of making up his own mind on the matter requiring decision.”</a:t>
            </a:r>
          </a:p>
          <a:p>
            <a:endParaRPr lang="en-AU" dirty="0" smtClean="0"/>
          </a:p>
          <a:p>
            <a:r>
              <a:rPr lang="en-AU" dirty="0" smtClean="0"/>
              <a:t>This decision was accepted into Australian law in </a:t>
            </a:r>
            <a:r>
              <a:rPr lang="en-AU" b="1" dirty="0" smtClean="0"/>
              <a:t>‘Marion’s case</a:t>
            </a:r>
            <a:r>
              <a:rPr lang="en-AU" dirty="0" smtClean="0"/>
              <a:t>’ (Secretary, Department of Health and Community Services v JWB and SMB (1992) CLR 218):  </a:t>
            </a:r>
            <a:r>
              <a:rPr lang="en-AU" b="1" dirty="0" smtClean="0"/>
              <a:t>court held “[a] minor…is capable of giving informed consent when he or she achieves a sufficient understanding and intelligence to enable him or her to understand fully what is proposed.”  so its about understanding consequences for that young person if they</a:t>
            </a:r>
            <a:r>
              <a:rPr lang="en-AU" b="1" baseline="0" dirty="0" smtClean="0"/>
              <a:t> make a certain decision to act a certain way – and it is about consequences at the time of making the decision and into the future and also consequences for them across multiple domains – physical, emotional, cultural and spiritual </a:t>
            </a:r>
            <a:endParaRPr lang="en-AU" b="1" baseline="0" dirty="0" smtClean="0"/>
          </a:p>
          <a:p>
            <a:endParaRPr lang="en-AU" b="1" baseline="0" dirty="0" smtClean="0"/>
          </a:p>
          <a:p>
            <a:pPr rtl="0"/>
            <a:r>
              <a:rPr lang="en-AU" dirty="0" smtClean="0"/>
              <a:t>"Marion", a </a:t>
            </a:r>
            <a:r>
              <a:rPr lang="en-AU" dirty="0" smtClean="0">
                <a:hlinkClick r:id="rId3" action="ppaction://hlinkfile" tooltip="Pseudonym"/>
              </a:rPr>
              <a:t>pseudonym</a:t>
            </a:r>
            <a:r>
              <a:rPr lang="en-AU" dirty="0" smtClean="0"/>
              <a:t> for the 14-year-old girl at the centre of this case, suffered from intellectual disabilities, severe deafness, epilepsy and other disorders. Her parents, a married couple from the </a:t>
            </a:r>
            <a:r>
              <a:rPr lang="en-AU" dirty="0" smtClean="0">
                <a:hlinkClick r:id="rId4" action="ppaction://hlinkfile" tooltip="Northern Territory"/>
              </a:rPr>
              <a:t>Northern Territory</a:t>
            </a:r>
            <a:r>
              <a:rPr lang="en-AU" dirty="0" smtClean="0"/>
              <a:t> sought an order from the </a:t>
            </a:r>
            <a:r>
              <a:rPr lang="en-AU" dirty="0" smtClean="0">
                <a:hlinkClick r:id="rId5" action="ppaction://hlinkfile" tooltip="Family Court of Australia"/>
              </a:rPr>
              <a:t>Family Court of Australia</a:t>
            </a:r>
            <a:r>
              <a:rPr lang="en-AU" dirty="0" smtClean="0"/>
              <a:t> authorising them to have Marion undergo a hysterectomy and an </a:t>
            </a:r>
            <a:r>
              <a:rPr lang="en-AU" dirty="0" err="1" smtClean="0"/>
              <a:t>oophrectomy</a:t>
            </a:r>
            <a:r>
              <a:rPr lang="en-AU" dirty="0" smtClean="0"/>
              <a:t> (removal of ovaries)- the practical effect would be sterilisation and preventing Marion from being able to have children, and also many of the hormonal effects of adulthood.</a:t>
            </a:r>
          </a:p>
          <a:p>
            <a:pPr rtl="0"/>
            <a:r>
              <a:rPr lang="en-AU" dirty="0" smtClean="0"/>
              <a:t>Under the </a:t>
            </a:r>
            <a:r>
              <a:rPr lang="en-AU" dirty="0" smtClean="0">
                <a:hlinkClick r:id="rId6" action="ppaction://hlinkfile" tooltip="Family Law Act 1975"/>
              </a:rPr>
              <a:t>Family Law Act</a:t>
            </a:r>
            <a:r>
              <a:rPr lang="en-AU" dirty="0" smtClean="0"/>
              <a:t> the primary concern for matters involving children is that the court must act in the child's best interests. The majority of the Court made it clear that this was not a consideration in this case, but that it was merely deciding a point of law and that the decision about "best interests" would be left to the Family Court of Australia after the case.</a:t>
            </a:r>
            <a:r>
              <a:rPr lang="en-AU" baseline="30000" dirty="0" smtClean="0">
                <a:hlinkClick r:id="rId7" action="ppaction://hlinkfile"/>
              </a:rPr>
              <a:t>[2]</a:t>
            </a:r>
            <a:endParaRPr lang="en-AU" dirty="0" smtClean="0"/>
          </a:p>
          <a:p>
            <a:pPr rtl="0"/>
            <a:r>
              <a:rPr lang="en-AU" dirty="0" smtClean="0"/>
              <a:t>The main legal debate that arose was: who has the legal authority to authorise the operation? Three options existed: the parents (as legal guardians of their daughter), Marion, or only by order of a competent court, such as the Family Court of Australia.</a:t>
            </a:r>
          </a:p>
          <a:p>
            <a:pPr rtl="0"/>
            <a:r>
              <a:rPr lang="en-AU" dirty="0" smtClean="0"/>
              <a:t>The Department, together with the </a:t>
            </a:r>
            <a:r>
              <a:rPr lang="en-AU" dirty="0" smtClean="0">
                <a:hlinkClick r:id="rId8" action="ppaction://hlinkfile" tooltip="Attorney-General"/>
              </a:rPr>
              <a:t>Attorney-General</a:t>
            </a:r>
            <a:r>
              <a:rPr lang="en-AU" dirty="0" smtClean="0"/>
              <a:t> for the Commonwealth of Australia, argued that only this latter option was possible - that only a court could authorise such a major operation.</a:t>
            </a:r>
          </a:p>
          <a:p>
            <a:pPr rtl="0"/>
            <a:r>
              <a:rPr lang="en-AU" dirty="0" smtClean="0"/>
              <a:t>The parents, however, "argued that the decision to sterilise a child is not significantly different from other major decisions that parents and guardians have to make for children and that the involvement of the Family Court is optional and of a "supervisory nature" only. Their argument was that, provided such a procedure is in the best interests of the child, parents as guardians can give lawful consent to a sterilisation on behalf of a mentally incompetent child."</a:t>
            </a:r>
            <a:r>
              <a:rPr lang="en-AU" baseline="30000" dirty="0" smtClean="0">
                <a:hlinkClick r:id="rId9" action="ppaction://hlinkfile"/>
              </a:rPr>
              <a:t>[3]</a:t>
            </a:r>
            <a:endParaRPr lang="en-AU" dirty="0" smtClean="0"/>
          </a:p>
          <a:p>
            <a:pPr rtl="0"/>
            <a:r>
              <a:rPr lang="en-AU" b="1" dirty="0" smtClean="0"/>
              <a:t>Judgment[</a:t>
            </a:r>
            <a:r>
              <a:rPr lang="en-AU" b="1" dirty="0" smtClean="0">
                <a:hlinkClick r:id="rId10" action="ppaction://hlinkfile" tooltip="Edit section: Judgment"/>
              </a:rPr>
              <a:t>edit</a:t>
            </a:r>
            <a:r>
              <a:rPr lang="en-AU" b="1" dirty="0" smtClean="0"/>
              <a:t>]</a:t>
            </a:r>
          </a:p>
          <a:p>
            <a:pPr rtl="0"/>
            <a:r>
              <a:rPr lang="en-AU" dirty="0" smtClean="0"/>
              <a:t>The </a:t>
            </a:r>
            <a:r>
              <a:rPr lang="en-AU" dirty="0" smtClean="0">
                <a:hlinkClick r:id="rId11" action="ppaction://hlinkfile" tooltip="High Court of Australia"/>
              </a:rPr>
              <a:t>High Court of Australia</a:t>
            </a:r>
            <a:r>
              <a:rPr lang="en-AU" dirty="0" smtClean="0"/>
              <a:t> recognised the right of everyone to bodily integrity under national and international law, made a distinction between therapeutic and non-therapeutic surgical procedures, and the duty of surrogates to act in the best interests of the incompetent patient.</a:t>
            </a:r>
          </a:p>
          <a:p>
            <a:pPr rtl="0"/>
            <a:r>
              <a:rPr lang="en-AU" dirty="0" smtClean="0"/>
              <a:t>In the case, the High Court ruled that whilst parents may consent to medical treatment for their children, this authority does not extend to treatment which is not in the child’s best interests. Second, the Court held that where medical treatment has sterilisation as its principal objective, parents do not have the authority to consent on behalf of their child.</a:t>
            </a:r>
          </a:p>
          <a:p>
            <a:endParaRPr lang="en-AU" b="1" dirty="0"/>
          </a:p>
        </p:txBody>
      </p:sp>
      <p:sp>
        <p:nvSpPr>
          <p:cNvPr id="4" name="Slide Number Placeholder 3"/>
          <p:cNvSpPr>
            <a:spLocks noGrp="1"/>
          </p:cNvSpPr>
          <p:nvPr>
            <p:ph type="sldNum" sz="quarter" idx="10"/>
          </p:nvPr>
        </p:nvSpPr>
        <p:spPr/>
        <p:txBody>
          <a:bodyPr/>
          <a:lstStyle/>
          <a:p>
            <a:fld id="{B23AB260-1DF7-4EC6-8722-E32743DDB672}" type="slidenum">
              <a:rPr lang="en-AU" smtClean="0"/>
              <a:t>4</a:t>
            </a:fld>
            <a:endParaRPr lang="en-AU"/>
          </a:p>
        </p:txBody>
      </p:sp>
    </p:spTree>
    <p:extLst>
      <p:ext uri="{BB962C8B-B14F-4D97-AF65-F5344CB8AC3E}">
        <p14:creationId xmlns:p14="http://schemas.microsoft.com/office/powerpoint/2010/main" val="175519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lawyers might struggle</a:t>
            </a:r>
            <a:r>
              <a:rPr lang="en-AU" baseline="0" dirty="0" smtClean="0"/>
              <a:t> with then notion of a 10 year old as a client – the common law offers guidance but ultimately the lawyer must decide the issue of competency to instruct themselves.  Staying with the theme of representation of young people in the criminal justice space … we should note al</a:t>
            </a:r>
            <a:r>
              <a:rPr lang="en-AU" dirty="0" smtClean="0"/>
              <a:t>l persons come before the court with the presumption of sanity – the criminal code does not discuss</a:t>
            </a:r>
            <a:r>
              <a:rPr lang="en-AU" baseline="0" dirty="0" smtClean="0"/>
              <a:t> the question of </a:t>
            </a:r>
            <a:r>
              <a:rPr lang="en-AU" dirty="0" smtClean="0"/>
              <a:t>competence save to concede that children under 10 are not criminally responsible for their actions and children above the age of</a:t>
            </a:r>
            <a:r>
              <a:rPr lang="en-AU" baseline="0" dirty="0" smtClean="0"/>
              <a:t> </a:t>
            </a:r>
            <a:r>
              <a:rPr lang="en-AU" dirty="0" smtClean="0"/>
              <a:t>10 but under the age of 14 are presumed not to be criminally responsible for their actions -  presumption is rebuttable by evidence from the prosecution to prove to the court that the particular</a:t>
            </a:r>
            <a:r>
              <a:rPr lang="en-AU" baseline="0" dirty="0" smtClean="0"/>
              <a:t> </a:t>
            </a:r>
            <a:r>
              <a:rPr lang="en-AU" baseline="0" dirty="0" err="1" smtClean="0"/>
              <a:t>yp</a:t>
            </a:r>
            <a:r>
              <a:rPr lang="en-AU" baseline="0" dirty="0" smtClean="0"/>
              <a:t> </a:t>
            </a:r>
            <a:r>
              <a:rPr lang="en-AU" sz="1200" b="0" i="0" u="none" strike="noStrike" kern="1200" baseline="0" dirty="0" smtClean="0">
                <a:solidFill>
                  <a:schemeClr val="tx1"/>
                </a:solidFill>
                <a:latin typeface="+mn-lt"/>
                <a:ea typeface="+mn-ea"/>
                <a:cs typeface="+mn-cs"/>
              </a:rPr>
              <a:t>had capacity to know that the person ought not to do the act or make the omission.  (often done through police evidence of prior formal cautions)</a:t>
            </a:r>
          </a:p>
          <a:p>
            <a:endParaRPr lang="en-AU" sz="1200" b="0" i="0" u="none" strike="noStrike" kern="1200" baseline="0" dirty="0" smtClean="0">
              <a:solidFill>
                <a:schemeClr val="tx1"/>
              </a:solidFill>
              <a:latin typeface="+mn-lt"/>
              <a:ea typeface="+mn-ea"/>
              <a:cs typeface="+mn-cs"/>
            </a:endParaRPr>
          </a:p>
          <a:p>
            <a:r>
              <a:rPr lang="en-AU" dirty="0" smtClean="0"/>
              <a:t>The Victorian Supreme Court in </a:t>
            </a:r>
            <a:r>
              <a:rPr lang="en-AU" i="1" dirty="0" smtClean="0"/>
              <a:t>R v Presser</a:t>
            </a:r>
            <a:r>
              <a:rPr lang="en-AU" dirty="0" smtClean="0"/>
              <a:t> set out six factors relevant to the test:</a:t>
            </a:r>
          </a:p>
          <a:p>
            <a:r>
              <a:rPr lang="en-AU" dirty="0" smtClean="0"/>
              <a:t>an understanding of the nature of the charges;</a:t>
            </a:r>
          </a:p>
          <a:p>
            <a:r>
              <a:rPr lang="en-AU" dirty="0" smtClean="0"/>
              <a:t>an understanding of the nature of the court proceedings;</a:t>
            </a:r>
          </a:p>
          <a:p>
            <a:r>
              <a:rPr lang="en-AU" dirty="0" smtClean="0"/>
              <a:t>the ability to challenge jurors;</a:t>
            </a:r>
          </a:p>
          <a:p>
            <a:r>
              <a:rPr lang="en-AU" dirty="0" smtClean="0"/>
              <a:t>the ability to understand the evidence;</a:t>
            </a:r>
          </a:p>
          <a:p>
            <a:r>
              <a:rPr lang="en-AU" dirty="0" smtClean="0"/>
              <a:t>the ability to decide what defence to offer; and</a:t>
            </a:r>
          </a:p>
          <a:p>
            <a:r>
              <a:rPr lang="en-AU" dirty="0" smtClean="0"/>
              <a:t>the ability to explain his or her version of the facts to counsel and the court.</a:t>
            </a:r>
            <a:r>
              <a:rPr lang="en-AU" baseline="30000" dirty="0" smtClean="0">
                <a:hlinkClick r:id="rId3" action="ppaction://hlinkfile"/>
              </a:rPr>
              <a:t>[14]</a:t>
            </a:r>
            <a:endParaRPr lang="en-AU" dirty="0" smtClean="0"/>
          </a:p>
          <a:p>
            <a:r>
              <a:rPr lang="en-AU" sz="1200" b="0" i="0" u="none" strike="noStrike" kern="1200" baseline="0" dirty="0" smtClean="0">
                <a:solidFill>
                  <a:schemeClr val="tx1"/>
                </a:solidFill>
                <a:latin typeface="+mn-lt"/>
                <a:ea typeface="+mn-ea"/>
                <a:cs typeface="+mn-cs"/>
              </a:rPr>
              <a:t>Rather than answer any burning questions you may have about this issue I will say that for lawyers acting for young people the tension is between ensuring the young person is properly represented as balanced against any evidence of incapacity noting of course that </a:t>
            </a:r>
            <a:r>
              <a:rPr lang="en-AU" sz="1200" dirty="0" smtClean="0">
                <a:latin typeface="Arial" pitchFamily="34" charset="0"/>
                <a:cs typeface="Arial" pitchFamily="34" charset="0"/>
              </a:rPr>
              <a:t>the primary ethical obligation of lawyers is to serve the court</a:t>
            </a:r>
            <a:r>
              <a:rPr lang="en-AU" sz="1200" baseline="0" dirty="0" smtClean="0">
                <a:latin typeface="Arial" pitchFamily="34" charset="0"/>
                <a:cs typeface="Arial" pitchFamily="34" charset="0"/>
              </a:rPr>
              <a:t> and the interests of justice</a:t>
            </a:r>
            <a:r>
              <a:rPr lang="en-AU" sz="1200" b="0" i="0" u="none" strike="noStrike" kern="1200" baseline="0" dirty="0" smtClean="0">
                <a:solidFill>
                  <a:schemeClr val="tx1"/>
                </a:solidFill>
                <a:latin typeface="+mn-lt"/>
                <a:ea typeface="+mn-ea"/>
                <a:cs typeface="+mn-cs"/>
              </a:rPr>
              <a:t>.</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Fitness to plead is a can of worms which I do not propose to open….currently the </a:t>
            </a:r>
            <a:r>
              <a:rPr lang="en-AU" sz="1200" b="0" i="0" u="none" strike="noStrike" kern="1200" baseline="0" dirty="0" err="1" smtClean="0">
                <a:solidFill>
                  <a:schemeClr val="tx1"/>
                </a:solidFill>
                <a:latin typeface="+mn-lt"/>
                <a:ea typeface="+mn-ea"/>
                <a:cs typeface="+mn-cs"/>
              </a:rPr>
              <a:t>Childrens</a:t>
            </a:r>
            <a:r>
              <a:rPr lang="en-AU" sz="1200" b="0" i="0" u="none" strike="noStrike" kern="1200" baseline="0" dirty="0" smtClean="0">
                <a:solidFill>
                  <a:schemeClr val="tx1"/>
                </a:solidFill>
                <a:latin typeface="+mn-lt"/>
                <a:ea typeface="+mn-ea"/>
                <a:cs typeface="+mn-cs"/>
              </a:rPr>
              <a:t> Court (that is the Magistrates Court) ) does not have capacity to refer a person to the Mental Health court on the basis that the court considers they are unfit to plead.   The new Mental Health Act which is to be in place by mid-2016 may well alter this position.   </a:t>
            </a:r>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the context of children and young people in particular I think the issue of FASD (foetal alcohol spectrum disorder – the </a:t>
            </a:r>
            <a:r>
              <a:rPr lang="en-AU" sz="1200" kern="1200" dirty="0" smtClean="0">
                <a:solidFill>
                  <a:schemeClr val="tx1"/>
                </a:solidFill>
                <a:effectLst/>
                <a:latin typeface="+mn-lt"/>
                <a:ea typeface="+mn-ea"/>
                <a:cs typeface="+mn-cs"/>
              </a:rPr>
              <a:t>leading cause of preventable intellectual disability in the general community</a:t>
            </a:r>
            <a:r>
              <a:rPr lang="en-AU" sz="1200" b="0" i="0" u="none" strike="noStrike" kern="1200" baseline="0" dirty="0" smtClean="0">
                <a:solidFill>
                  <a:schemeClr val="tx1"/>
                </a:solidFill>
                <a:latin typeface="+mn-lt"/>
                <a:ea typeface="+mn-ea"/>
                <a:cs typeface="+mn-cs"/>
              </a:rPr>
              <a:t>) are worth noting especially in the context of the criminal jurisdiction – achieving a diagnosis is difficult given the condition requires an interdisciplinary diagnosis involving medial, behavioural, occupational and psychological experts … there are issues of co-morbidity of conditions and at least one senior criminal lawyer has suggested to me that he believes FAS and FASD may be the more appropriate diagnosis in some instances of sufferers of ADHD - due to the similarities of inability to focus in certain situations and retention of information and that FAS may also offer insights into the phenomenon of gratuitous concurrence (answering all questions in the affirmative as a demonstration of willingness to engage).  In other jurisdictions FASD  has been a basis for courts to find unfitness but the test in Qld is “</a:t>
            </a:r>
            <a:r>
              <a:rPr lang="en-AU" sz="1200" kern="1200" dirty="0" smtClean="0">
                <a:solidFill>
                  <a:schemeClr val="tx1"/>
                </a:solidFill>
                <a:effectLst/>
                <a:latin typeface="+mn-lt"/>
                <a:ea typeface="+mn-ea"/>
                <a:cs typeface="+mn-cs"/>
              </a:rPr>
              <a:t>it (the</a:t>
            </a:r>
            <a:r>
              <a:rPr lang="en-AU" sz="1200" kern="1200" baseline="0" dirty="0" smtClean="0">
                <a:solidFill>
                  <a:schemeClr val="tx1"/>
                </a:solidFill>
                <a:effectLst/>
                <a:latin typeface="+mn-lt"/>
                <a:ea typeface="+mn-ea"/>
                <a:cs typeface="+mn-cs"/>
              </a:rPr>
              <a:t> infirmity) </a:t>
            </a:r>
            <a:r>
              <a:rPr lang="en-AU" sz="1200" kern="1200" dirty="0" smtClean="0">
                <a:solidFill>
                  <a:schemeClr val="tx1"/>
                </a:solidFill>
                <a:effectLst/>
                <a:latin typeface="+mn-lt"/>
                <a:ea typeface="+mn-ea"/>
                <a:cs typeface="+mn-cs"/>
              </a:rPr>
              <a:t>must so affect the mental faculties of </a:t>
            </a:r>
            <a:r>
              <a:rPr lang="en-AU" sz="1200" i="1" kern="1200" dirty="0" smtClean="0">
                <a:solidFill>
                  <a:schemeClr val="tx1"/>
                </a:solidFill>
                <a:effectLst/>
                <a:latin typeface="+mn-lt"/>
                <a:ea typeface="+mn-ea"/>
                <a:cs typeface="+mn-cs"/>
              </a:rPr>
              <a:t>reason</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understanding</a:t>
            </a:r>
            <a:r>
              <a:rPr lang="en-AU" sz="1200" kern="1200" dirty="0" smtClean="0">
                <a:solidFill>
                  <a:schemeClr val="tx1"/>
                </a:solidFill>
                <a:effectLst/>
                <a:latin typeface="+mn-lt"/>
                <a:ea typeface="+mn-ea"/>
                <a:cs typeface="+mn-cs"/>
              </a:rPr>
              <a:t> that the sufferer is unable to perceive the facts of the situation in which he finds himself, or cannot decide rationally how to act in the situation”. Re </a:t>
            </a:r>
            <a:r>
              <a:rPr lang="en-AU" sz="1200" kern="1200" dirty="0" err="1" smtClean="0">
                <a:solidFill>
                  <a:schemeClr val="tx1"/>
                </a:solidFill>
                <a:effectLst/>
                <a:latin typeface="+mn-lt"/>
                <a:ea typeface="+mn-ea"/>
                <a:cs typeface="+mn-cs"/>
              </a:rPr>
              <a:t>Cuffe</a:t>
            </a:r>
            <a:r>
              <a:rPr lang="en-AU" sz="1200" kern="1200" dirty="0" smtClean="0">
                <a:solidFill>
                  <a:schemeClr val="tx1"/>
                </a:solidFill>
                <a:effectLst/>
                <a:latin typeface="+mn-lt"/>
                <a:ea typeface="+mn-ea"/>
                <a:cs typeface="+mn-cs"/>
              </a:rPr>
              <a:t> (2001) Mental Health Tribunal  at 21 per  </a:t>
            </a:r>
            <a:r>
              <a:rPr lang="en-AU" sz="1200" kern="1200" dirty="0" err="1" smtClean="0">
                <a:solidFill>
                  <a:schemeClr val="tx1"/>
                </a:solidFill>
                <a:effectLst/>
                <a:latin typeface="+mn-lt"/>
                <a:ea typeface="+mn-ea"/>
                <a:cs typeface="+mn-cs"/>
              </a:rPr>
              <a:t>Chesterman</a:t>
            </a:r>
            <a:r>
              <a:rPr lang="en-AU" sz="1200" kern="1200" dirty="0" smtClean="0">
                <a:solidFill>
                  <a:schemeClr val="tx1"/>
                </a:solidFill>
                <a:effectLst/>
                <a:latin typeface="+mn-lt"/>
                <a:ea typeface="+mn-ea"/>
                <a:cs typeface="+mn-cs"/>
              </a:rPr>
              <a:t> J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5</a:t>
            </a:fld>
            <a:endParaRPr lang="en-AU"/>
          </a:p>
        </p:txBody>
      </p:sp>
    </p:spTree>
    <p:extLst>
      <p:ext uri="{BB962C8B-B14F-4D97-AF65-F5344CB8AC3E}">
        <p14:creationId xmlns:p14="http://schemas.microsoft.com/office/powerpoint/2010/main" val="51539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Best interests rep often referred to as Separate Representatives in the child protection jurisdiction or independent children's lawyers in family law matters</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6</a:t>
            </a:fld>
            <a:endParaRPr lang="en-AU"/>
          </a:p>
        </p:txBody>
      </p:sp>
    </p:spTree>
    <p:extLst>
      <p:ext uri="{BB962C8B-B14F-4D97-AF65-F5344CB8AC3E}">
        <p14:creationId xmlns:p14="http://schemas.microsoft.com/office/powerpoint/2010/main" val="283817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paper which I have taken that extract from is focussed on supporting refugee and immigrant children who have been the victim of trauma in their country of origin … I do think however it has some resonance for lawyers acting for any child or young person and particularly when we consider the likely correlation between abuse, neglect and other trauma suffered by children and juvenile offending behaviour (apologies for going there again….but you ask YAC to do a  presentation and that is what you get)  When I do my school talks and I try to explain the criticality of having a lawyer </a:t>
            </a:r>
            <a:r>
              <a:rPr lang="en-AU" baseline="0" dirty="0" smtClean="0"/>
              <a:t>by drawing the </a:t>
            </a:r>
            <a:r>
              <a:rPr lang="en-AU" baseline="0" dirty="0" smtClean="0"/>
              <a:t>analogy of going into a room where everyone but you is speaking the same language and you are trying to get yourself heard</a:t>
            </a:r>
            <a:r>
              <a:rPr lang="en-AU" baseline="0" dirty="0" smtClean="0"/>
              <a:t>…</a:t>
            </a:r>
          </a:p>
          <a:p>
            <a:endParaRPr lang="en-AU" baseline="0" dirty="0" smtClean="0"/>
          </a:p>
          <a:p>
            <a:r>
              <a:rPr lang="en-AU" baseline="0" dirty="0" smtClean="0"/>
              <a:t>This begs the question how should lawyers work with child clients  .. There is help in the form of guidelines published by LAQ… next slide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7</a:t>
            </a:fld>
            <a:endParaRPr lang="en-AU"/>
          </a:p>
        </p:txBody>
      </p:sp>
    </p:spTree>
    <p:extLst>
      <p:ext uri="{BB962C8B-B14F-4D97-AF65-F5344CB8AC3E}">
        <p14:creationId xmlns:p14="http://schemas.microsoft.com/office/powerpoint/2010/main" val="162308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 </a:t>
            </a:r>
            <a:r>
              <a:rPr lang="en-AU" dirty="0" smtClean="0"/>
              <a:t>our expertise in this area as a specialist legal service for young people </a:t>
            </a:r>
            <a:r>
              <a:rPr lang="en-AU" b="1" dirty="0" smtClean="0"/>
              <a:t>LAQ </a:t>
            </a:r>
            <a:r>
              <a:rPr lang="en-AU" b="1" baseline="0" dirty="0" smtClean="0"/>
              <a:t>consulted </a:t>
            </a:r>
            <a:r>
              <a:rPr lang="en-AU" b="1" baseline="0" dirty="0" smtClean="0"/>
              <a:t>YAC  </a:t>
            </a:r>
            <a:r>
              <a:rPr lang="en-AU" b="1" baseline="0" dirty="0" smtClean="0"/>
              <a:t>in relation to the content </a:t>
            </a:r>
            <a:r>
              <a:rPr lang="en-AU" baseline="0" dirty="0" smtClean="0"/>
              <a:t>of the guideline</a:t>
            </a:r>
            <a:r>
              <a:rPr lang="en-AU" baseline="0" dirty="0" smtClean="0"/>
              <a:t>. Gives me license to </a:t>
            </a:r>
            <a:r>
              <a:rPr lang="en-AU" b="1" baseline="0" dirty="0" smtClean="0"/>
              <a:t>borrow </a:t>
            </a:r>
            <a:r>
              <a:rPr lang="en-AU" b="1" baseline="0" dirty="0" smtClean="0"/>
              <a:t>heavily from a presentation given by LAQ at the QAILS conference on the guidelines</a:t>
            </a:r>
            <a:r>
              <a:rPr lang="en-AU" baseline="0" dirty="0" smtClean="0"/>
              <a:t>.  </a:t>
            </a:r>
          </a:p>
          <a:p>
            <a:endParaRPr lang="en-AU" baseline="0" dirty="0" smtClean="0"/>
          </a:p>
          <a:p>
            <a:r>
              <a:rPr lang="en-AU" baseline="0" dirty="0" smtClean="0"/>
              <a:t>As lawyers it is our responsibility to ensure our clients rights are preserved throughout the legal process and of course we can only do that if we have all of the relevant information from our client – in addition to that I would suggest that when the rights of vulnerable people are at risk , including obviously young people, lawyers need to be aware of the barriers to accessing justice which those people face – barriers such as not recognising they have a legal problem or how to access services that can help them (comments from young people – have to go to court but don’t need a lawyer,  lawyers cost money).  </a:t>
            </a:r>
          </a:p>
          <a:p>
            <a:endParaRPr lang="en-AU" baseline="0" dirty="0" smtClean="0"/>
          </a:p>
          <a:p>
            <a:r>
              <a:rPr lang="en-AU" baseline="0" dirty="0" smtClean="0"/>
              <a:t>The guidelines which have been developed support lawyers in the task of representing young people!!!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8</a:t>
            </a:fld>
            <a:endParaRPr lang="en-AU"/>
          </a:p>
        </p:txBody>
      </p:sp>
    </p:spTree>
    <p:extLst>
      <p:ext uri="{BB962C8B-B14F-4D97-AF65-F5344CB8AC3E}">
        <p14:creationId xmlns:p14="http://schemas.microsoft.com/office/powerpoint/2010/main" val="333035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guidelines come</a:t>
            </a:r>
            <a:r>
              <a:rPr lang="en-AU" baseline="0" dirty="0" smtClean="0"/>
              <a:t> down to these 3 basic principles……looks simple … but….. Next slide </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9</a:t>
            </a:fld>
            <a:endParaRPr lang="en-AU"/>
          </a:p>
        </p:txBody>
      </p:sp>
    </p:spTree>
    <p:extLst>
      <p:ext uri="{BB962C8B-B14F-4D97-AF65-F5344CB8AC3E}">
        <p14:creationId xmlns:p14="http://schemas.microsoft.com/office/powerpoint/2010/main" val="352950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Finally the stuff you all came to actually listen to and learn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What I have learned through my 30 year career… a significant proportion</a:t>
            </a:r>
            <a:r>
              <a:rPr lang="en-AU" baseline="0" dirty="0" smtClean="0"/>
              <a:t> of which has been spent in the criminal justice system in particular working with children… is that above all else young people value relationships. A</a:t>
            </a:r>
            <a:r>
              <a:rPr lang="en-AU" sz="1200" b="0" i="0" u="none" strike="noStrike" kern="1200" baseline="0" dirty="0" smtClean="0">
                <a:solidFill>
                  <a:schemeClr val="tx1"/>
                </a:solidFill>
                <a:latin typeface="+mn-lt"/>
                <a:ea typeface="+mn-ea"/>
                <a:cs typeface="+mn-cs"/>
              </a:rPr>
              <a:t> good professional relationship is a crucial element of providing services to a child. Through the process of working together, the relationship with an adult client will often grow. However, in order to elicit information from a child, a relationship has to be established first. Establishing a good rapport as a key determinant to a successful interview with a child.</a:t>
            </a:r>
            <a:endParaRPr lang="en-AU" dirty="0" smtClean="0"/>
          </a:p>
          <a:p>
            <a:endParaRPr lang="en-AU" dirty="0" smtClean="0"/>
          </a:p>
          <a:p>
            <a:r>
              <a:rPr lang="en-AU" dirty="0" smtClean="0"/>
              <a:t>Anyone with children will know they can be a tough audience generally – they do not have the hardened crust that forms over us as we grow and age,  they are generally not nuanced in their </a:t>
            </a:r>
            <a:r>
              <a:rPr lang="en-AU" dirty="0" smtClean="0"/>
              <a:t>communication (if they don’t like</a:t>
            </a:r>
            <a:r>
              <a:rPr lang="en-AU" baseline="0" dirty="0" smtClean="0"/>
              <a:t> you, they will let you know)</a:t>
            </a:r>
            <a:r>
              <a:rPr lang="en-AU" dirty="0" smtClean="0"/>
              <a:t>, </a:t>
            </a:r>
            <a:r>
              <a:rPr lang="en-AU" dirty="0" smtClean="0"/>
              <a:t>they are vulnerable, their experiences can</a:t>
            </a:r>
            <a:r>
              <a:rPr lang="en-AU" baseline="0" dirty="0" smtClean="0"/>
              <a:t> make them less willing to expose their vulnerability, they may use bravado as a defence mechanism, they crave acceptance – especially from their peers.   </a:t>
            </a:r>
          </a:p>
          <a:p>
            <a:endParaRPr lang="en-AU" baseline="0" dirty="0" smtClean="0"/>
          </a:p>
          <a:p>
            <a:r>
              <a:rPr lang="en-AU" dirty="0" smtClean="0"/>
              <a:t>These elements provide</a:t>
            </a:r>
            <a:r>
              <a:rPr lang="en-AU" baseline="0" dirty="0" smtClean="0"/>
              <a:t> challenges for lawyers who must, if they are to effectively represent someone, elicit all relevant information from their client. It is about getting their story from them. Obviously human nature is to share our stories with those we trust.   Forming a trusting relationship with a young person who has never had an adult in their life who has treated them with care and respect is a big ask and (to paraphrase one of Rod Stuarts ex-wives) – it can’t happen overnight but it can happen.  </a:t>
            </a:r>
          </a:p>
          <a:p>
            <a:endParaRPr lang="en-AU" baseline="0" dirty="0" smtClean="0"/>
          </a:p>
          <a:p>
            <a:r>
              <a:rPr lang="en-AU" baseline="0" dirty="0" smtClean="0"/>
              <a:t>Don’t be afraid to explore social science research particularly in relation to stages of child development and the impacts of trauma and negative life  experiences on brain development … we are learning so much more about how the adolescent brain (yes they do have one) works… apart from helping you to understand and therefore engage with your client it will assist in the event you need to challenge expert evidence.   It may be trite to say but a young person who has experienced abuse from an adult (in particular their parent who is supposed to be the one person they can rely on) may have difficulty trusting adults.  Negative experiences with legal systems such as the child protection system may also inform how a young person engages (or does not engage) with other legal systems</a:t>
            </a:r>
            <a:endParaRPr lang="en-AU" dirty="0"/>
          </a:p>
        </p:txBody>
      </p:sp>
      <p:sp>
        <p:nvSpPr>
          <p:cNvPr id="4" name="Slide Number Placeholder 3"/>
          <p:cNvSpPr>
            <a:spLocks noGrp="1"/>
          </p:cNvSpPr>
          <p:nvPr>
            <p:ph type="sldNum" sz="quarter" idx="10"/>
          </p:nvPr>
        </p:nvSpPr>
        <p:spPr/>
        <p:txBody>
          <a:bodyPr/>
          <a:lstStyle/>
          <a:p>
            <a:fld id="{B23AB260-1DF7-4EC6-8722-E32743DDB672}" type="slidenum">
              <a:rPr lang="en-AU" smtClean="0"/>
              <a:t>10</a:t>
            </a:fld>
            <a:endParaRPr lang="en-AU"/>
          </a:p>
        </p:txBody>
      </p:sp>
    </p:spTree>
    <p:extLst>
      <p:ext uri="{BB962C8B-B14F-4D97-AF65-F5344CB8AC3E}">
        <p14:creationId xmlns:p14="http://schemas.microsoft.com/office/powerpoint/2010/main" val="69518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C220AE-A938-462D-BDFF-0397AC611EDA}" type="datetimeFigureOut">
              <a:rPr lang="en-AU" smtClean="0"/>
              <a:t>17/09/2015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9EFC03-77AB-498B-A1D0-609DDD140E8B}" type="slidenum">
              <a:rPr lang="en-AU" smtClean="0"/>
              <a:t>‹#›</a:t>
            </a:fld>
            <a:endParaRPr lang="en-A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220AE-A938-462D-BDFF-0397AC611EDA}" type="datetimeFigureOut">
              <a:rPr lang="en-AU" smtClean="0"/>
              <a:t>17/09/2015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220AE-A938-462D-BDFF-0397AC611EDA}" type="datetimeFigureOut">
              <a:rPr lang="en-AU" smtClean="0"/>
              <a:t>17/09/2015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C220AE-A938-462D-BDFF-0397AC611EDA}" type="datetimeFigureOut">
              <a:rPr lang="en-AU" smtClean="0"/>
              <a:t>17/09/2015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9EFC03-77AB-498B-A1D0-609DDD140E8B}"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220AE-A938-462D-BDFF-0397AC611EDA}" type="datetimeFigureOut">
              <a:rPr lang="en-AU" smtClean="0"/>
              <a:t>17/09/2015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C220AE-A938-462D-BDFF-0397AC611EDA}" type="datetimeFigureOut">
              <a:rPr lang="en-AU" smtClean="0"/>
              <a:t>17/09/2015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9EFC03-77AB-498B-A1D0-609DDD140E8B}"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C220AE-A938-462D-BDFF-0397AC611EDA}" type="datetimeFigureOut">
              <a:rPr lang="en-AU" smtClean="0"/>
              <a:t>17/09/2015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9EFC03-77AB-498B-A1D0-609DDD140E8B}" type="slidenum">
              <a:rPr lang="en-AU" smtClean="0"/>
              <a:t>‹#›</a:t>
            </a:fld>
            <a:endParaRPr lang="en-AU"/>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C220AE-A938-462D-BDFF-0397AC611EDA}" type="datetimeFigureOut">
              <a:rPr lang="en-AU" smtClean="0"/>
              <a:t>17/09/2015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220AE-A938-462D-BDFF-0397AC611EDA}" type="datetimeFigureOut">
              <a:rPr lang="en-AU" smtClean="0"/>
              <a:t>17/09/2015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220AE-A938-462D-BDFF-0397AC611EDA}" type="datetimeFigureOut">
              <a:rPr lang="en-AU" smtClean="0"/>
              <a:t>17/09/2015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9EFC03-77AB-498B-A1D0-609DDD140E8B}"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220AE-A938-462D-BDFF-0397AC611EDA}" type="datetimeFigureOut">
              <a:rPr lang="en-AU" smtClean="0"/>
              <a:t>17/09/2015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9EFC03-77AB-498B-A1D0-609DDD140E8B}" type="slidenum">
              <a:rPr lang="en-AU" smtClean="0"/>
              <a:t>‹#›</a:t>
            </a:fld>
            <a:endParaRPr lang="en-A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FC220AE-A938-462D-BDFF-0397AC611EDA}" type="datetimeFigureOut">
              <a:rPr lang="en-AU" smtClean="0"/>
              <a:t>17/09/2015</a:t>
            </a:fld>
            <a:endParaRPr lang="en-A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A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9EFC03-77AB-498B-A1D0-609DDD140E8B}"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galaid.qld.gov.au/publications/Practitioners-service-providers/Pages/Best-practice-guidelines-for-working-with-children-and-young-people.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legalaid.qld.gov.au/publications/Practitioners-service-providers/Pages/Best-practice-guidelines-framework-working-with-children-and-young-people.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255432"/>
            <a:ext cx="5238750" cy="1609725"/>
          </a:xfrm>
          <a:prstGeom prst="rect">
            <a:avLst/>
          </a:prstGeom>
        </p:spPr>
      </p:pic>
      <p:sp>
        <p:nvSpPr>
          <p:cNvPr id="5" name="TextBox 4"/>
          <p:cNvSpPr txBox="1"/>
          <p:nvPr/>
        </p:nvSpPr>
        <p:spPr>
          <a:xfrm>
            <a:off x="812795" y="687625"/>
            <a:ext cx="7704856" cy="3416320"/>
          </a:xfrm>
          <a:prstGeom prst="rect">
            <a:avLst/>
          </a:prstGeom>
          <a:noFill/>
        </p:spPr>
        <p:txBody>
          <a:bodyPr wrap="square" rtlCol="0">
            <a:spAutoFit/>
          </a:bodyPr>
          <a:lstStyle/>
          <a:p>
            <a:pPr algn="ctr"/>
            <a:r>
              <a:rPr lang="en-AU" sz="3600" dirty="0" smtClean="0">
                <a:solidFill>
                  <a:schemeClr val="accent5"/>
                </a:solidFill>
                <a:latin typeface="Bauhaus 93" pitchFamily="82" charset="0"/>
              </a:rPr>
              <a:t>Working With Young People </a:t>
            </a:r>
          </a:p>
          <a:p>
            <a:endParaRPr lang="en-AU" sz="3600" dirty="0">
              <a:solidFill>
                <a:schemeClr val="accent5"/>
              </a:solidFill>
              <a:latin typeface="Bauhaus 93" pitchFamily="82" charset="0"/>
            </a:endParaRPr>
          </a:p>
          <a:p>
            <a:endParaRPr lang="en-AU" sz="3600" dirty="0" smtClean="0">
              <a:solidFill>
                <a:schemeClr val="accent5"/>
              </a:solidFill>
              <a:latin typeface="Bauhaus 93" pitchFamily="82" charset="0"/>
            </a:endParaRPr>
          </a:p>
          <a:p>
            <a:r>
              <a:rPr lang="en-AU" sz="3600" dirty="0" smtClean="0">
                <a:solidFill>
                  <a:schemeClr val="accent5"/>
                </a:solidFill>
                <a:latin typeface="Bauhaus 93" pitchFamily="82" charset="0"/>
              </a:rPr>
              <a:t>Presented by: Katrina Jefferson, </a:t>
            </a:r>
            <a:endParaRPr lang="en-AU" sz="3600" dirty="0" smtClean="0">
              <a:solidFill>
                <a:schemeClr val="accent5"/>
              </a:solidFill>
              <a:latin typeface="Bauhaus 93" pitchFamily="82" charset="0"/>
            </a:endParaRPr>
          </a:p>
          <a:p>
            <a:endParaRPr lang="en-AU" sz="3600" dirty="0" smtClean="0">
              <a:solidFill>
                <a:schemeClr val="accent5"/>
              </a:solidFill>
              <a:latin typeface="Bauhaus 93" pitchFamily="82" charset="0"/>
            </a:endParaRPr>
          </a:p>
          <a:p>
            <a:r>
              <a:rPr lang="en-AU" sz="3600" dirty="0" smtClean="0">
                <a:solidFill>
                  <a:schemeClr val="accent5"/>
                </a:solidFill>
                <a:latin typeface="Bauhaus 93" pitchFamily="82" charset="0"/>
              </a:rPr>
              <a:t>Community </a:t>
            </a:r>
            <a:r>
              <a:rPr lang="en-AU" sz="3600" dirty="0" smtClean="0">
                <a:solidFill>
                  <a:schemeClr val="accent5"/>
                </a:solidFill>
                <a:latin typeface="Bauhaus 93" pitchFamily="82" charset="0"/>
              </a:rPr>
              <a:t>Legal Education Lawyer</a:t>
            </a:r>
            <a:endParaRPr lang="en-AU" sz="3600" dirty="0">
              <a:solidFill>
                <a:schemeClr val="accent5"/>
              </a:solidFill>
              <a:latin typeface="Bauhaus 93" pitchFamily="82" charset="0"/>
            </a:endParaRPr>
          </a:p>
        </p:txBody>
      </p:sp>
    </p:spTree>
    <p:extLst>
      <p:ext uri="{BB962C8B-B14F-4D97-AF65-F5344CB8AC3E}">
        <p14:creationId xmlns:p14="http://schemas.microsoft.com/office/powerpoint/2010/main" val="385592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196752"/>
            <a:ext cx="8208912" cy="4585871"/>
          </a:xfrm>
          <a:prstGeom prst="rect">
            <a:avLst/>
          </a:prstGeom>
          <a:noFill/>
        </p:spPr>
        <p:txBody>
          <a:bodyPr wrap="square" rtlCol="0">
            <a:spAutoFit/>
          </a:bodyPr>
          <a:lstStyle/>
          <a:p>
            <a:pPr marL="342900" indent="-342900">
              <a:buFont typeface="+mj-lt"/>
              <a:buAutoNum type="arabicPeriod"/>
            </a:pPr>
            <a:r>
              <a:rPr lang="en-AU" sz="3200" dirty="0" smtClean="0">
                <a:solidFill>
                  <a:schemeClr val="accent5"/>
                </a:solidFill>
                <a:latin typeface="Bauhaus 93" pitchFamily="82" charset="0"/>
              </a:rPr>
              <a:t>Understand the child or young person</a:t>
            </a:r>
          </a:p>
          <a:p>
            <a:endParaRPr lang="en-AU" sz="3600" b="1" dirty="0">
              <a:solidFill>
                <a:schemeClr val="accent5"/>
              </a:solidFill>
              <a:effectLst>
                <a:reflection blurRad="6350" stA="55000" endA="300" endPos="45500" dir="5400000" sy="-100000" algn="bl" rotWithShape="0"/>
              </a:effectLst>
              <a:latin typeface="Bauhaus 93" pitchFamily="82" charset="0"/>
            </a:endParaRPr>
          </a:p>
          <a:p>
            <a:r>
              <a:rPr lang="en-AU" sz="3200" dirty="0" smtClean="0">
                <a:solidFill>
                  <a:schemeClr val="accent5"/>
                </a:solidFill>
              </a:rPr>
              <a:t>Each child or young person is a unique individual </a:t>
            </a:r>
            <a:r>
              <a:rPr lang="en-AU" sz="3200" dirty="0" smtClean="0"/>
              <a:t>with their own social and cultural context. To work effectively with them you need to find out about the issues that may impact on their ability to engage with you and the legal system.</a:t>
            </a:r>
            <a:endParaRPr lang="en-AU" sz="3200" dirty="0"/>
          </a:p>
          <a:p>
            <a:endParaRPr lang="en-AU" sz="3200" dirty="0" smtClean="0"/>
          </a:p>
        </p:txBody>
      </p:sp>
    </p:spTree>
    <p:extLst>
      <p:ext uri="{BB962C8B-B14F-4D97-AF65-F5344CB8AC3E}">
        <p14:creationId xmlns:p14="http://schemas.microsoft.com/office/powerpoint/2010/main" val="2725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577800"/>
          </a:xfrm>
        </p:spPr>
        <p:txBody>
          <a:bodyPr>
            <a:normAutofit fontScale="85000" lnSpcReduction="20000"/>
          </a:bodyPr>
          <a:lstStyle/>
          <a:p>
            <a:pPr marL="45720" indent="0" algn="ctr">
              <a:buNone/>
            </a:pPr>
            <a:r>
              <a:rPr lang="en-AU" sz="3900" b="1" dirty="0">
                <a:solidFill>
                  <a:schemeClr val="accent5"/>
                </a:solidFill>
                <a:effectLst>
                  <a:reflection blurRad="6350" stA="55000" endA="300" endPos="45500" dir="5400000" sy="-100000" algn="bl" rotWithShape="0"/>
                </a:effectLst>
                <a:latin typeface="Bauhaus 93" pitchFamily="82" charset="0"/>
              </a:rPr>
              <a:t>Understand the child or young person </a:t>
            </a:r>
            <a:r>
              <a:rPr lang="en-AU" sz="3900" b="1" dirty="0" smtClean="0">
                <a:solidFill>
                  <a:schemeClr val="accent5"/>
                </a:solidFill>
                <a:effectLst>
                  <a:reflection blurRad="6350" stA="55000" endA="300" endPos="45500" dir="5400000" sy="-100000" algn="bl" rotWithShape="0"/>
                </a:effectLst>
                <a:latin typeface="Bauhaus 93" pitchFamily="82" charset="0"/>
              </a:rPr>
              <a:t>cont’d</a:t>
            </a:r>
            <a:endParaRPr lang="en-AU" sz="3900" b="1" dirty="0">
              <a:solidFill>
                <a:schemeClr val="accent5"/>
              </a:solidFill>
              <a:effectLst>
                <a:reflection blurRad="6350" stA="55000" endA="300" endPos="45500" dir="5400000" sy="-100000" algn="bl" rotWithShape="0"/>
              </a:effectLst>
              <a:latin typeface="Bauhaus 93" pitchFamily="82" charset="0"/>
            </a:endParaRPr>
          </a:p>
          <a:p>
            <a:pPr marL="45720" indent="0">
              <a:buNone/>
            </a:pPr>
            <a:r>
              <a:rPr lang="en-AU" dirty="0" smtClean="0"/>
              <a:t>Be aware that:</a:t>
            </a:r>
          </a:p>
          <a:p>
            <a:r>
              <a:rPr lang="en-AU" dirty="0" smtClean="0"/>
              <a:t>Children and young people have varying levels of family/carer support</a:t>
            </a:r>
          </a:p>
          <a:p>
            <a:endParaRPr lang="en-AU" dirty="0" smtClean="0"/>
          </a:p>
          <a:p>
            <a:r>
              <a:rPr lang="en-AU" dirty="0" smtClean="0"/>
              <a:t>Young people grapple with many of the same issues as adults – mental illness (diagnosed or undiagnosed, substance misuse, homelessness; domestic violence)</a:t>
            </a:r>
          </a:p>
          <a:p>
            <a:endParaRPr lang="en-AU" dirty="0" smtClean="0"/>
          </a:p>
          <a:p>
            <a:r>
              <a:rPr lang="en-AU" dirty="0" smtClean="0"/>
              <a:t>Young people may be parents or carers </a:t>
            </a:r>
          </a:p>
          <a:p>
            <a:pPr marL="45720" indent="0">
              <a:buNone/>
            </a:pPr>
            <a:endParaRPr lang="en-AU" dirty="0" smtClean="0"/>
          </a:p>
          <a:p>
            <a:r>
              <a:rPr lang="en-AU" dirty="0" smtClean="0"/>
              <a:t>Young people often rely on adults for mobility </a:t>
            </a:r>
          </a:p>
          <a:p>
            <a:endParaRPr lang="en-AU" dirty="0" smtClean="0"/>
          </a:p>
          <a:p>
            <a:r>
              <a:rPr lang="en-AU" dirty="0" smtClean="0"/>
              <a:t>Culture, religion, education levels, socio-economic background, refugee experiences can impact a young persons behaviours</a:t>
            </a:r>
          </a:p>
          <a:p>
            <a:pPr marL="45720" indent="0">
              <a:buNone/>
            </a:pPr>
            <a:endParaRPr lang="en-AU" dirty="0" smtClean="0"/>
          </a:p>
          <a:p>
            <a:pPr marL="45720" indent="0">
              <a:buNone/>
            </a:pPr>
            <a:endParaRPr lang="en-AU" dirty="0"/>
          </a:p>
        </p:txBody>
      </p:sp>
    </p:spTree>
    <p:extLst>
      <p:ext uri="{BB962C8B-B14F-4D97-AF65-F5344CB8AC3E}">
        <p14:creationId xmlns:p14="http://schemas.microsoft.com/office/powerpoint/2010/main" val="5257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31520"/>
            <a:ext cx="7992888" cy="5505792"/>
          </a:xfrm>
        </p:spPr>
        <p:txBody>
          <a:bodyPr>
            <a:normAutofit/>
          </a:bodyPr>
          <a:lstStyle/>
          <a:p>
            <a:pPr marL="45720" indent="0" algn="ctr">
              <a:lnSpc>
                <a:spcPct val="90000"/>
              </a:lnSpc>
              <a:buNone/>
            </a:pPr>
            <a:r>
              <a:rPr lang="en-AU" sz="3600" b="1" dirty="0" smtClean="0">
                <a:solidFill>
                  <a:schemeClr val="accent5"/>
                </a:solidFill>
                <a:effectLst>
                  <a:reflection blurRad="6350" stA="55000" endA="300" endPos="45500" dir="5400000" sy="-100000" algn="bl" rotWithShape="0"/>
                </a:effectLst>
                <a:latin typeface="Bauhaus 93" pitchFamily="82" charset="0"/>
              </a:rPr>
              <a:t>2. Communicate </a:t>
            </a:r>
            <a:r>
              <a:rPr lang="en-AU" sz="3600" b="1" dirty="0">
                <a:solidFill>
                  <a:schemeClr val="accent5"/>
                </a:solidFill>
                <a:effectLst>
                  <a:reflection blurRad="6350" stA="55000" endA="300" endPos="45500" dir="5400000" sy="-100000" algn="bl" rotWithShape="0"/>
                </a:effectLst>
                <a:latin typeface="Bauhaus 93" pitchFamily="82" charset="0"/>
              </a:rPr>
              <a:t>effectively</a:t>
            </a:r>
          </a:p>
          <a:p>
            <a:pPr marL="45720" indent="0">
              <a:buNone/>
            </a:pPr>
            <a:r>
              <a:rPr lang="en-AU" sz="3200" dirty="0" smtClean="0"/>
              <a:t>How </a:t>
            </a:r>
            <a:r>
              <a:rPr lang="en-AU" sz="3200" dirty="0"/>
              <a:t>to appropriately adapt your communication to engage with individual children and young </a:t>
            </a:r>
            <a:r>
              <a:rPr lang="en-AU" sz="3200" dirty="0" smtClean="0"/>
              <a:t>people….. </a:t>
            </a:r>
            <a:endParaRPr lang="en-AU" sz="3200" dirty="0"/>
          </a:p>
          <a:p>
            <a:endParaRPr lang="en-AU"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3" y="3140968"/>
            <a:ext cx="4500993" cy="2986541"/>
          </a:xfrm>
          <a:prstGeom prst="rect">
            <a:avLst/>
          </a:prstGeom>
        </p:spPr>
      </p:pic>
    </p:spTree>
    <p:extLst>
      <p:ext uri="{BB962C8B-B14F-4D97-AF65-F5344CB8AC3E}">
        <p14:creationId xmlns:p14="http://schemas.microsoft.com/office/powerpoint/2010/main" val="75731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145752"/>
          </a:xfrm>
        </p:spPr>
        <p:txBody>
          <a:bodyPr>
            <a:normAutofit fontScale="92500" lnSpcReduction="10000"/>
          </a:bodyPr>
          <a:lstStyle/>
          <a:p>
            <a:pPr marL="45720" indent="0">
              <a:buNone/>
            </a:pPr>
            <a:r>
              <a:rPr lang="en-AU" sz="3500" b="1" dirty="0" smtClean="0">
                <a:solidFill>
                  <a:schemeClr val="accent5"/>
                </a:solidFill>
                <a:effectLst>
                  <a:reflection blurRad="6350" stA="55000" endA="300" endPos="45500" dir="5400000" sy="-100000" algn="bl" rotWithShape="0"/>
                </a:effectLst>
                <a:latin typeface="Bauhaus 93" pitchFamily="82" charset="0"/>
              </a:rPr>
              <a:t>Communicate effectively cont’d</a:t>
            </a:r>
            <a:endParaRPr lang="en-AU" sz="3500" b="1" dirty="0">
              <a:solidFill>
                <a:schemeClr val="accent5"/>
              </a:solidFill>
              <a:effectLst>
                <a:reflection blurRad="6350" stA="55000" endA="300" endPos="45500" dir="5400000" sy="-100000" algn="bl" rotWithShape="0"/>
              </a:effectLst>
              <a:latin typeface="Bauhaus 93" pitchFamily="82" charset="0"/>
            </a:endParaRPr>
          </a:p>
          <a:p>
            <a:endParaRPr lang="en-AU" dirty="0" smtClean="0"/>
          </a:p>
          <a:p>
            <a:r>
              <a:rPr lang="en-AU" dirty="0" smtClean="0"/>
              <a:t>PLAN how you are going to manage your communications</a:t>
            </a:r>
          </a:p>
          <a:p>
            <a:endParaRPr lang="en-AU" dirty="0" smtClean="0"/>
          </a:p>
          <a:p>
            <a:pPr lvl="1"/>
            <a:r>
              <a:rPr lang="en-AU" dirty="0" smtClean="0"/>
              <a:t>Be clear about the purpose of meeting - What do you need to tell the young person? What do you need the young person to tell you?</a:t>
            </a:r>
          </a:p>
          <a:p>
            <a:pPr lvl="1"/>
            <a:endParaRPr lang="en-AU" dirty="0" smtClean="0"/>
          </a:p>
          <a:p>
            <a:pPr lvl="1"/>
            <a:r>
              <a:rPr lang="en-AU" dirty="0" smtClean="0"/>
              <a:t>How are you going to explain legal concepts and processes?</a:t>
            </a:r>
          </a:p>
          <a:p>
            <a:pPr lvl="1"/>
            <a:endParaRPr lang="en-AU" dirty="0" smtClean="0"/>
          </a:p>
          <a:p>
            <a:pPr lvl="1"/>
            <a:r>
              <a:rPr lang="en-AU" dirty="0" smtClean="0"/>
              <a:t>Find out about the young persons situation and circumstances before you meet them – be aware of what is going on in their lives</a:t>
            </a:r>
          </a:p>
          <a:p>
            <a:pPr lvl="1"/>
            <a:endParaRPr lang="en-AU" dirty="0" smtClean="0"/>
          </a:p>
          <a:p>
            <a:pPr lvl="1"/>
            <a:endParaRPr lang="en-AU" dirty="0"/>
          </a:p>
        </p:txBody>
      </p:sp>
    </p:spTree>
    <p:extLst>
      <p:ext uri="{BB962C8B-B14F-4D97-AF65-F5344CB8AC3E}">
        <p14:creationId xmlns:p14="http://schemas.microsoft.com/office/powerpoint/2010/main" val="114455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785712"/>
          </a:xfrm>
        </p:spPr>
        <p:txBody>
          <a:bodyPr>
            <a:normAutofit fontScale="85000" lnSpcReduction="10000"/>
          </a:bodyPr>
          <a:lstStyle/>
          <a:p>
            <a:pPr marL="365760" lvl="1" indent="0">
              <a:buNone/>
            </a:pPr>
            <a:r>
              <a:rPr lang="en-AU" sz="3500" b="1" dirty="0">
                <a:solidFill>
                  <a:schemeClr val="accent5"/>
                </a:solidFill>
                <a:effectLst>
                  <a:reflection blurRad="6350" stA="55000" endA="300" endPos="45500" dir="5400000" sy="-100000" algn="bl" rotWithShape="0"/>
                </a:effectLst>
                <a:latin typeface="Bauhaus 93" pitchFamily="82" charset="0"/>
              </a:rPr>
              <a:t>Communicate effectively cont’d</a:t>
            </a:r>
          </a:p>
          <a:p>
            <a:pPr lvl="1"/>
            <a:endParaRPr lang="en-AU" dirty="0" smtClean="0"/>
          </a:p>
          <a:p>
            <a:pPr lvl="1"/>
            <a:r>
              <a:rPr lang="en-AU" dirty="0" smtClean="0"/>
              <a:t>Be </a:t>
            </a:r>
            <a:r>
              <a:rPr lang="en-AU" dirty="0"/>
              <a:t>efficient with your time – allow for breaks if need be; accept young person may be having difficulty concentrating </a:t>
            </a:r>
            <a:endParaRPr lang="en-AU" dirty="0" smtClean="0"/>
          </a:p>
          <a:p>
            <a:pPr marL="365760" lvl="1" indent="0">
              <a:buNone/>
            </a:pPr>
            <a:endParaRPr lang="en-AU" dirty="0"/>
          </a:p>
          <a:p>
            <a:pPr lvl="1"/>
            <a:r>
              <a:rPr lang="en-AU" dirty="0" smtClean="0"/>
              <a:t>Prepare young person for court - practical advice</a:t>
            </a:r>
          </a:p>
          <a:p>
            <a:endParaRPr lang="en-AU" dirty="0" smtClean="0"/>
          </a:p>
          <a:p>
            <a:pPr lvl="1"/>
            <a:r>
              <a:rPr lang="en-AU" dirty="0" smtClean="0"/>
              <a:t>Young people engaged with the legal system may lead very chaotic lives impacted by:</a:t>
            </a:r>
          </a:p>
          <a:p>
            <a:pPr lvl="2"/>
            <a:r>
              <a:rPr lang="en-AU" dirty="0" smtClean="0"/>
              <a:t>Homelessness including couch surfing</a:t>
            </a:r>
          </a:p>
          <a:p>
            <a:pPr lvl="2"/>
            <a:r>
              <a:rPr lang="en-AU" dirty="0" smtClean="0"/>
              <a:t>Substance misuse</a:t>
            </a:r>
          </a:p>
          <a:p>
            <a:pPr lvl="2"/>
            <a:r>
              <a:rPr lang="en-AU" dirty="0" smtClean="0"/>
              <a:t>Violence</a:t>
            </a:r>
          </a:p>
          <a:p>
            <a:pPr lvl="2"/>
            <a:r>
              <a:rPr lang="en-AU" dirty="0" smtClean="0"/>
              <a:t> Young people may regularly change phone numbers and address</a:t>
            </a:r>
            <a:endParaRPr lang="en-AU" dirty="0"/>
          </a:p>
        </p:txBody>
      </p:sp>
    </p:spTree>
    <p:extLst>
      <p:ext uri="{BB962C8B-B14F-4D97-AF65-F5344CB8AC3E}">
        <p14:creationId xmlns:p14="http://schemas.microsoft.com/office/powerpoint/2010/main" val="388670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352928" cy="4857720"/>
          </a:xfrm>
        </p:spPr>
        <p:txBody>
          <a:bodyPr>
            <a:normAutofit/>
          </a:bodyPr>
          <a:lstStyle/>
          <a:p>
            <a:pPr marL="45720" indent="0" algn="ctr">
              <a:lnSpc>
                <a:spcPct val="90000"/>
              </a:lnSpc>
              <a:buNone/>
            </a:pPr>
            <a:r>
              <a:rPr lang="en-AU" sz="3600" b="1" dirty="0">
                <a:solidFill>
                  <a:schemeClr val="accent5"/>
                </a:solidFill>
                <a:effectLst>
                  <a:reflection blurRad="6350" stA="55000" endA="300" endPos="45500" dir="5400000" sy="-100000" algn="bl" rotWithShape="0"/>
                </a:effectLst>
                <a:latin typeface="Bauhaus 93" pitchFamily="82" charset="0"/>
              </a:rPr>
              <a:t> 3. </a:t>
            </a:r>
            <a:r>
              <a:rPr lang="en-AU" sz="3600" b="1" dirty="0" smtClean="0">
                <a:solidFill>
                  <a:schemeClr val="accent5"/>
                </a:solidFill>
                <a:effectLst>
                  <a:reflection blurRad="6350" stA="55000" endA="300" endPos="45500" dir="5400000" sy="-100000" algn="bl" rotWithShape="0"/>
                </a:effectLst>
                <a:latin typeface="Bauhaus 93" pitchFamily="82" charset="0"/>
              </a:rPr>
              <a:t>Deliver </a:t>
            </a:r>
            <a:r>
              <a:rPr lang="en-AU" sz="3600" b="1" dirty="0">
                <a:solidFill>
                  <a:schemeClr val="accent5"/>
                </a:solidFill>
                <a:effectLst>
                  <a:reflection blurRad="6350" stA="55000" endA="300" endPos="45500" dir="5400000" sy="-100000" algn="bl" rotWithShape="0"/>
                </a:effectLst>
                <a:latin typeface="Bauhaus 93" pitchFamily="82" charset="0"/>
              </a:rPr>
              <a:t>quality legal services</a:t>
            </a:r>
          </a:p>
          <a:p>
            <a:pPr marL="45720" indent="0">
              <a:buNone/>
            </a:pPr>
            <a:endParaRPr lang="en-AU" sz="3200" dirty="0" smtClean="0"/>
          </a:p>
          <a:p>
            <a:pPr marL="45720" indent="0">
              <a:buNone/>
            </a:pPr>
            <a:r>
              <a:rPr lang="en-AU" sz="3200" dirty="0" smtClean="0"/>
              <a:t>This </a:t>
            </a:r>
            <a:r>
              <a:rPr lang="en-AU" sz="3200" dirty="0"/>
              <a:t>principle highlights the importance of maintaining professional standards and boundaries when working with children and young people. </a:t>
            </a:r>
          </a:p>
          <a:p>
            <a:endParaRPr lang="en-AU" sz="3200" dirty="0"/>
          </a:p>
        </p:txBody>
      </p:sp>
    </p:spTree>
    <p:extLst>
      <p:ext uri="{BB962C8B-B14F-4D97-AF65-F5344CB8AC3E}">
        <p14:creationId xmlns:p14="http://schemas.microsoft.com/office/powerpoint/2010/main" val="3907265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76672"/>
            <a:ext cx="6840760" cy="4401205"/>
          </a:xfrm>
          <a:prstGeom prst="rect">
            <a:avLst/>
          </a:prstGeom>
        </p:spPr>
        <p:txBody>
          <a:bodyPr wrap="square">
            <a:spAutoFit/>
          </a:bodyPr>
          <a:lstStyle/>
          <a:p>
            <a:r>
              <a:rPr lang="en-AU" sz="3200" b="1" dirty="0">
                <a:solidFill>
                  <a:schemeClr val="accent5"/>
                </a:solidFill>
                <a:effectLst>
                  <a:reflection blurRad="6350" stA="55000" endA="300" endPos="45500" dir="5400000" sy="-100000" algn="bl" rotWithShape="0"/>
                </a:effectLst>
                <a:latin typeface="Bauhaus 93" pitchFamily="82" charset="0"/>
              </a:rPr>
              <a:t>Deliver quality legal </a:t>
            </a:r>
            <a:r>
              <a:rPr lang="en-AU" sz="3200" b="1" dirty="0" smtClean="0">
                <a:solidFill>
                  <a:schemeClr val="accent5"/>
                </a:solidFill>
                <a:effectLst>
                  <a:reflection blurRad="6350" stA="55000" endA="300" endPos="45500" dir="5400000" sy="-100000" algn="bl" rotWithShape="0"/>
                </a:effectLst>
                <a:latin typeface="Bauhaus 93" pitchFamily="82" charset="0"/>
              </a:rPr>
              <a:t>services cont’d</a:t>
            </a:r>
            <a:endParaRPr lang="en-AU" sz="3200" b="1" dirty="0">
              <a:solidFill>
                <a:schemeClr val="accent5"/>
              </a:solidFill>
              <a:effectLst>
                <a:reflection blurRad="6350" stA="55000" endA="300" endPos="45500" dir="5400000" sy="-100000" algn="bl" rotWithShape="0"/>
              </a:effectLst>
              <a:latin typeface="Bauhaus 93" pitchFamily="82" charset="0"/>
            </a:endParaRPr>
          </a:p>
          <a:p>
            <a:endParaRPr lang="en-AU" sz="3200" b="1" dirty="0" smtClean="0">
              <a:solidFill>
                <a:schemeClr val="accent5"/>
              </a:solidFill>
              <a:effectLst>
                <a:reflection blurRad="6350" stA="55000" endA="300" endPos="45500" dir="5400000" sy="-100000" algn="bl" rotWithShape="0"/>
              </a:effectLst>
              <a:latin typeface="Bauhaus 93" pitchFamily="82" charset="0"/>
            </a:endParaRPr>
          </a:p>
          <a:p>
            <a:r>
              <a:rPr lang="en-AU" sz="3600" dirty="0" smtClean="0">
                <a:solidFill>
                  <a:schemeClr val="tx1">
                    <a:lumMod val="75000"/>
                    <a:lumOff val="25000"/>
                  </a:schemeClr>
                </a:solidFill>
              </a:rPr>
              <a:t>The</a:t>
            </a:r>
            <a:r>
              <a:rPr lang="en-AU" sz="3600" b="1" dirty="0" smtClean="0">
                <a:solidFill>
                  <a:schemeClr val="accent5"/>
                </a:solidFill>
                <a:effectLst>
                  <a:reflection blurRad="6350" stA="55000" endA="300" endPos="45500" dir="5400000" sy="-100000" algn="bl" rotWithShape="0"/>
                </a:effectLst>
                <a:latin typeface="Bauhaus 93" pitchFamily="82" charset="0"/>
              </a:rPr>
              <a:t> </a:t>
            </a:r>
            <a:r>
              <a:rPr lang="en-AU" sz="3600" dirty="0">
                <a:solidFill>
                  <a:schemeClr val="tx1">
                    <a:lumMod val="75000"/>
                    <a:lumOff val="25000"/>
                  </a:schemeClr>
                </a:solidFill>
              </a:rPr>
              <a:t>same level of professional competence and diligence is required when assisting or representing a child/young person as </a:t>
            </a:r>
            <a:r>
              <a:rPr lang="en-AU" sz="3600" dirty="0" smtClean="0">
                <a:solidFill>
                  <a:schemeClr val="tx1">
                    <a:lumMod val="75000"/>
                    <a:lumOff val="25000"/>
                  </a:schemeClr>
                </a:solidFill>
              </a:rPr>
              <a:t>is </a:t>
            </a:r>
            <a:r>
              <a:rPr lang="en-AU" sz="3600" dirty="0">
                <a:solidFill>
                  <a:schemeClr val="tx1">
                    <a:lumMod val="75000"/>
                    <a:lumOff val="25000"/>
                  </a:schemeClr>
                </a:solidFill>
              </a:rPr>
              <a:t>required for an adult </a:t>
            </a:r>
          </a:p>
        </p:txBody>
      </p:sp>
    </p:spTree>
    <p:extLst>
      <p:ext uri="{BB962C8B-B14F-4D97-AF65-F5344CB8AC3E}">
        <p14:creationId xmlns:p14="http://schemas.microsoft.com/office/powerpoint/2010/main" val="370465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353664"/>
          </a:xfrm>
        </p:spPr>
        <p:txBody>
          <a:bodyPr>
            <a:normAutofit fontScale="92500" lnSpcReduction="20000"/>
          </a:bodyPr>
          <a:lstStyle/>
          <a:p>
            <a:pPr marL="45720" indent="0">
              <a:buNone/>
            </a:pPr>
            <a:r>
              <a:rPr lang="en-AU" dirty="0" smtClean="0"/>
              <a:t>Consequences for young people resulting from      legal problems/issues can </a:t>
            </a:r>
          </a:p>
          <a:p>
            <a:pPr lvl="1"/>
            <a:r>
              <a:rPr lang="en-AU" dirty="0" smtClean="0"/>
              <a:t>Have life long impacts – impacting who the young person lives with, contact with family members, where they go to school, employment prospects</a:t>
            </a:r>
          </a:p>
          <a:p>
            <a:pPr lvl="1"/>
            <a:r>
              <a:rPr lang="en-AU" dirty="0" err="1" smtClean="0"/>
              <a:t>Childrens</a:t>
            </a:r>
            <a:r>
              <a:rPr lang="en-AU" dirty="0" smtClean="0"/>
              <a:t> court is critical jurisdiction for lawyers</a:t>
            </a:r>
          </a:p>
          <a:p>
            <a:pPr lvl="1"/>
            <a:endParaRPr lang="en-AU" dirty="0"/>
          </a:p>
          <a:p>
            <a:pPr marL="45720" lvl="1" indent="0">
              <a:buNone/>
            </a:pPr>
            <a:r>
              <a:rPr lang="en-AU" sz="2200" dirty="0"/>
              <a:t>Lawyers should –</a:t>
            </a:r>
          </a:p>
          <a:p>
            <a:pPr lvl="1"/>
            <a:r>
              <a:rPr lang="en-AU" dirty="0" smtClean="0"/>
              <a:t>Read all relevant material including polices and procedures </a:t>
            </a:r>
            <a:r>
              <a:rPr lang="en-AU" dirty="0" err="1" smtClean="0"/>
              <a:t>eg</a:t>
            </a:r>
            <a:r>
              <a:rPr lang="en-AU" dirty="0" smtClean="0"/>
              <a:t> of government entities (such as Child Safety Practice Manual)</a:t>
            </a:r>
          </a:p>
          <a:p>
            <a:pPr lvl="1"/>
            <a:r>
              <a:rPr lang="en-AU" dirty="0" smtClean="0"/>
              <a:t>Know the relevant law (</a:t>
            </a:r>
            <a:r>
              <a:rPr lang="en-AU" dirty="0" err="1" smtClean="0"/>
              <a:t>eg</a:t>
            </a:r>
            <a:r>
              <a:rPr lang="en-AU" dirty="0" smtClean="0"/>
              <a:t> Youth Justice Act – sentencing regime for </a:t>
            </a:r>
            <a:r>
              <a:rPr lang="en-AU" dirty="0" err="1" smtClean="0"/>
              <a:t>Childrens</a:t>
            </a:r>
            <a:r>
              <a:rPr lang="en-AU" dirty="0" smtClean="0"/>
              <a:t> court)</a:t>
            </a:r>
          </a:p>
          <a:p>
            <a:pPr lvl="1"/>
            <a:r>
              <a:rPr lang="en-AU" dirty="0" smtClean="0"/>
              <a:t>Give young person all options – review and appeal rights; how to make a complaint.  </a:t>
            </a:r>
            <a:endParaRPr lang="en-AU" dirty="0"/>
          </a:p>
        </p:txBody>
      </p:sp>
    </p:spTree>
    <p:extLst>
      <p:ext uri="{BB962C8B-B14F-4D97-AF65-F5344CB8AC3E}">
        <p14:creationId xmlns:p14="http://schemas.microsoft.com/office/powerpoint/2010/main" val="123211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425672"/>
          </a:xfrm>
        </p:spPr>
        <p:txBody>
          <a:bodyPr>
            <a:normAutofit/>
          </a:bodyPr>
          <a:lstStyle/>
          <a:p>
            <a:r>
              <a:rPr lang="en-AU" dirty="0" smtClean="0"/>
              <a:t>Maintain boundaries – be clear about your role and how you can help</a:t>
            </a:r>
          </a:p>
          <a:p>
            <a:pPr marL="45720" indent="0">
              <a:buNone/>
            </a:pPr>
            <a:endParaRPr lang="en-AU" dirty="0" smtClean="0"/>
          </a:p>
          <a:p>
            <a:r>
              <a:rPr lang="en-AU" dirty="0" smtClean="0"/>
              <a:t>Make appropriate referrals (provide information to the young person about what services might be able to address their other needs </a:t>
            </a:r>
            <a:r>
              <a:rPr lang="en-AU" dirty="0" err="1" smtClean="0"/>
              <a:t>eg</a:t>
            </a:r>
            <a:r>
              <a:rPr lang="en-AU" dirty="0" smtClean="0"/>
              <a:t> housing</a:t>
            </a:r>
          </a:p>
          <a:p>
            <a:pPr marL="45720" indent="0">
              <a:buNone/>
            </a:pPr>
            <a:endParaRPr lang="en-AU" dirty="0" smtClean="0"/>
          </a:p>
          <a:p>
            <a:r>
              <a:rPr lang="en-AU" dirty="0" smtClean="0"/>
              <a:t>Manage interactions with adults/support persons </a:t>
            </a:r>
            <a:endParaRPr lang="en-AU" dirty="0"/>
          </a:p>
        </p:txBody>
      </p:sp>
    </p:spTree>
    <p:extLst>
      <p:ext uri="{BB962C8B-B14F-4D97-AF65-F5344CB8AC3E}">
        <p14:creationId xmlns:p14="http://schemas.microsoft.com/office/powerpoint/2010/main" val="379722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073744"/>
          </a:xfrm>
        </p:spPr>
        <p:txBody>
          <a:bodyPr>
            <a:normAutofit lnSpcReduction="10000"/>
          </a:bodyPr>
          <a:lstStyle/>
          <a:p>
            <a:r>
              <a:rPr lang="en-AU" dirty="0" smtClean="0"/>
              <a:t>Adult / Support persons </a:t>
            </a:r>
          </a:p>
          <a:p>
            <a:pPr lvl="1"/>
            <a:r>
              <a:rPr lang="en-AU" dirty="0" smtClean="0"/>
              <a:t>Parent</a:t>
            </a:r>
          </a:p>
          <a:p>
            <a:pPr lvl="1"/>
            <a:r>
              <a:rPr lang="en-AU" dirty="0" smtClean="0"/>
              <a:t>Older sibling (carer)</a:t>
            </a:r>
          </a:p>
          <a:p>
            <a:pPr lvl="1"/>
            <a:r>
              <a:rPr lang="en-AU" dirty="0" smtClean="0"/>
              <a:t>Guardians</a:t>
            </a:r>
          </a:p>
          <a:p>
            <a:pPr lvl="1"/>
            <a:r>
              <a:rPr lang="en-AU" dirty="0" smtClean="0"/>
              <a:t>Approved carers</a:t>
            </a:r>
          </a:p>
          <a:p>
            <a:pPr lvl="1"/>
            <a:r>
              <a:rPr lang="en-AU" dirty="0" smtClean="0"/>
              <a:t>Departmental officers</a:t>
            </a:r>
          </a:p>
          <a:p>
            <a:pPr lvl="1"/>
            <a:r>
              <a:rPr lang="en-AU" dirty="0" smtClean="0"/>
              <a:t>Youth Workers </a:t>
            </a:r>
            <a:r>
              <a:rPr lang="en-AU" dirty="0" err="1" smtClean="0"/>
              <a:t>eg</a:t>
            </a:r>
            <a:r>
              <a:rPr lang="en-AU" dirty="0" smtClean="0"/>
              <a:t> in residential services</a:t>
            </a:r>
          </a:p>
          <a:p>
            <a:pPr lvl="1"/>
            <a:r>
              <a:rPr lang="en-AU" dirty="0" smtClean="0"/>
              <a:t>Teachers</a:t>
            </a:r>
          </a:p>
          <a:p>
            <a:pPr lvl="1"/>
            <a:r>
              <a:rPr lang="en-AU" dirty="0" smtClean="0"/>
              <a:t>Family friends</a:t>
            </a:r>
          </a:p>
          <a:p>
            <a:pPr lvl="1"/>
            <a:r>
              <a:rPr lang="en-AU" dirty="0" smtClean="0"/>
              <a:t>Child Advocates (Office of Child Guardian)</a:t>
            </a:r>
          </a:p>
          <a:p>
            <a:pPr marL="365760" lvl="1" indent="0">
              <a:buNone/>
            </a:pPr>
            <a:endParaRPr lang="en-AU" dirty="0" smtClean="0"/>
          </a:p>
          <a:p>
            <a:pPr marL="365760" lvl="1" indent="0">
              <a:buNone/>
            </a:pPr>
            <a:r>
              <a:rPr lang="en-AU" dirty="0" smtClean="0"/>
              <a:t>BE AWARE – your relationship with young person maybe short-lived but relationships with others may be life long</a:t>
            </a:r>
          </a:p>
        </p:txBody>
      </p:sp>
    </p:spTree>
    <p:extLst>
      <p:ext uri="{BB962C8B-B14F-4D97-AF65-F5344CB8AC3E}">
        <p14:creationId xmlns:p14="http://schemas.microsoft.com/office/powerpoint/2010/main" val="76431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71038"/>
            <a:ext cx="3624403" cy="2718302"/>
          </a:xfrm>
          <a:prstGeom prst="rect">
            <a:avLst/>
          </a:prstGeom>
        </p:spPr>
      </p:pic>
      <p:sp>
        <p:nvSpPr>
          <p:cNvPr id="5" name="TextBox 4"/>
          <p:cNvSpPr txBox="1"/>
          <p:nvPr/>
        </p:nvSpPr>
        <p:spPr>
          <a:xfrm>
            <a:off x="827584" y="404664"/>
            <a:ext cx="7560840" cy="461665"/>
          </a:xfrm>
          <a:prstGeom prst="rect">
            <a:avLst/>
          </a:prstGeom>
          <a:noFill/>
        </p:spPr>
        <p:txBody>
          <a:bodyPr wrap="square" rtlCol="0">
            <a:spAutoFit/>
          </a:bodyPr>
          <a:lstStyle/>
          <a:p>
            <a:r>
              <a:rPr lang="en-AU" sz="2400" dirty="0" smtClean="0">
                <a:latin typeface="Bauhaus 93" pitchFamily="82" charset="0"/>
              </a:rPr>
              <a:t>Who Is A Young Person In The Eyes Of The Law?</a:t>
            </a:r>
            <a:endParaRPr lang="en-AU" sz="2400" dirty="0">
              <a:latin typeface="Bauhaus 93" pitchFamily="82" charset="0"/>
            </a:endParaRPr>
          </a:p>
        </p:txBody>
      </p:sp>
      <p:sp>
        <p:nvSpPr>
          <p:cNvPr id="6" name="TextBox 5"/>
          <p:cNvSpPr txBox="1"/>
          <p:nvPr/>
        </p:nvSpPr>
        <p:spPr>
          <a:xfrm>
            <a:off x="107504" y="1412776"/>
            <a:ext cx="5040560" cy="4401205"/>
          </a:xfrm>
          <a:prstGeom prst="rect">
            <a:avLst/>
          </a:prstGeom>
          <a:noFill/>
        </p:spPr>
        <p:txBody>
          <a:bodyPr wrap="square" rtlCol="0">
            <a:spAutoFit/>
          </a:bodyPr>
          <a:lstStyle/>
          <a:p>
            <a:pPr marL="285750" indent="-285750">
              <a:buFont typeface="Arial" pitchFamily="34" charset="0"/>
              <a:buChar char="•"/>
            </a:pPr>
            <a:r>
              <a:rPr lang="en-AU" sz="2800" dirty="0" smtClean="0"/>
              <a:t>In the Queensland criminal justice system 17 year olds are treated as </a:t>
            </a:r>
            <a:r>
              <a:rPr lang="en-AU" sz="2800" dirty="0" smtClean="0"/>
              <a:t>adults </a:t>
            </a:r>
            <a:r>
              <a:rPr lang="en-AU" sz="2800" dirty="0" smtClean="0"/>
              <a:t>-  16 years and under are considered children or young persons.</a:t>
            </a:r>
          </a:p>
          <a:p>
            <a:pPr marL="285750" indent="-285750">
              <a:buFont typeface="Arial" pitchFamily="34" charset="0"/>
              <a:buChar char="•"/>
            </a:pPr>
            <a:endParaRPr lang="en-AU" sz="2800" dirty="0" smtClean="0"/>
          </a:p>
          <a:p>
            <a:pPr marL="285750" indent="-285750">
              <a:buFont typeface="Arial" pitchFamily="34" charset="0"/>
              <a:buChar char="•"/>
            </a:pPr>
            <a:r>
              <a:rPr lang="en-AU" sz="2800" dirty="0" smtClean="0"/>
              <a:t>Child protection system - 18</a:t>
            </a:r>
          </a:p>
          <a:p>
            <a:pPr marL="285750" indent="-285750">
              <a:buFont typeface="Arial" pitchFamily="34" charset="0"/>
              <a:buChar char="•"/>
            </a:pPr>
            <a:endParaRPr lang="en-AU" sz="2800" dirty="0"/>
          </a:p>
          <a:p>
            <a:endParaRPr lang="en-AU" sz="2800" dirty="0"/>
          </a:p>
        </p:txBody>
      </p:sp>
    </p:spTree>
    <p:extLst>
      <p:ext uri="{BB962C8B-B14F-4D97-AF65-F5344CB8AC3E}">
        <p14:creationId xmlns:p14="http://schemas.microsoft.com/office/powerpoint/2010/main" val="3263575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865832"/>
          </a:xfrm>
        </p:spPr>
        <p:txBody>
          <a:bodyPr>
            <a:normAutofit/>
          </a:bodyPr>
          <a:lstStyle/>
          <a:p>
            <a:r>
              <a:rPr lang="en-AU" sz="2000" dirty="0" smtClean="0"/>
              <a:t>Remember all conversations with the young person are covered by legal professional privilege but not so conversations with adults or parents in support role</a:t>
            </a:r>
          </a:p>
          <a:p>
            <a:pPr marL="45720" indent="0">
              <a:buNone/>
            </a:pPr>
            <a:endParaRPr lang="en-AU" sz="2000" dirty="0" smtClean="0"/>
          </a:p>
          <a:p>
            <a:r>
              <a:rPr lang="en-AU" sz="2000" dirty="0" smtClean="0"/>
              <a:t>Young people may have strong views about who if anyone they want present during legal discussions</a:t>
            </a:r>
          </a:p>
          <a:p>
            <a:endParaRPr lang="en-AU" sz="2000" dirty="0" smtClean="0"/>
          </a:p>
          <a:p>
            <a:r>
              <a:rPr lang="en-AU" sz="2000" dirty="0" smtClean="0"/>
              <a:t>Be willing to question presence of an adult – why should they be there? Don’t leave it up to young person to have to tell parent they don’t want them there</a:t>
            </a:r>
          </a:p>
          <a:p>
            <a:endParaRPr lang="en-AU" sz="2000" dirty="0" smtClean="0"/>
          </a:p>
          <a:p>
            <a:r>
              <a:rPr lang="en-AU" sz="2000" dirty="0" smtClean="0"/>
              <a:t>Adult may be the complainant in the matter (Parent; Residential worker; carer) </a:t>
            </a:r>
          </a:p>
          <a:p>
            <a:endParaRPr lang="en-AU" sz="2000" dirty="0" smtClean="0"/>
          </a:p>
        </p:txBody>
      </p:sp>
    </p:spTree>
    <p:extLst>
      <p:ext uri="{BB962C8B-B14F-4D97-AF65-F5344CB8AC3E}">
        <p14:creationId xmlns:p14="http://schemas.microsoft.com/office/powerpoint/2010/main" val="224770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AU" dirty="0" smtClean="0">
                <a:hlinkClick r:id="rId3"/>
              </a:rPr>
              <a:t>http</a:t>
            </a:r>
            <a:r>
              <a:rPr lang="en-AU" dirty="0">
                <a:hlinkClick r:id="rId3"/>
              </a:rPr>
              <a:t>://</a:t>
            </a:r>
            <a:r>
              <a:rPr lang="en-AU" dirty="0" smtClean="0">
                <a:hlinkClick r:id="rId3"/>
              </a:rPr>
              <a:t>www.legalaid.qld.gov.au/publications/Practitioners-service-providers/Pages/Best-practice-guidelines-for-working-with-children-and-young-people.aspx</a:t>
            </a:r>
            <a:endParaRPr lang="en-AU" dirty="0" smtClean="0"/>
          </a:p>
          <a:p>
            <a:r>
              <a:rPr lang="en-AU" dirty="0">
                <a:hlinkClick r:id="rId4"/>
              </a:rPr>
              <a:t>http://</a:t>
            </a:r>
            <a:r>
              <a:rPr lang="en-AU" dirty="0" smtClean="0">
                <a:hlinkClick r:id="rId4"/>
              </a:rPr>
              <a:t>www.legalaid.qld.gov.au/publications/Practitioners-service-providers/Pages/Best-practice-guidelines-framework-working-with-children-and-young-people.aspx</a:t>
            </a:r>
            <a:endParaRPr lang="en-AU" dirty="0" smtClean="0"/>
          </a:p>
          <a:p>
            <a:r>
              <a:rPr lang="en-AU" dirty="0"/>
              <a:t>YAC.net.au</a:t>
            </a:r>
          </a:p>
          <a:p>
            <a:endParaRPr lang="en-AU"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3686250"/>
            <a:ext cx="4248472" cy="3186355"/>
          </a:xfrm>
          <a:prstGeom prst="rect">
            <a:avLst/>
          </a:prstGeom>
        </p:spPr>
      </p:pic>
    </p:spTree>
    <p:extLst>
      <p:ext uri="{BB962C8B-B14F-4D97-AF65-F5344CB8AC3E}">
        <p14:creationId xmlns:p14="http://schemas.microsoft.com/office/powerpoint/2010/main" val="294608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692696"/>
            <a:ext cx="8784976" cy="1080120"/>
          </a:xfrm>
        </p:spPr>
        <p:txBody>
          <a:bodyPr>
            <a:normAutofit/>
          </a:bodyPr>
          <a:lstStyle/>
          <a:p>
            <a:pPr marL="45720" indent="0" algn="ctr">
              <a:buNone/>
            </a:pPr>
            <a:r>
              <a:rPr lang="en-AU" sz="2400" dirty="0" smtClean="0">
                <a:latin typeface="Bauhaus 93" pitchFamily="82" charset="0"/>
              </a:rPr>
              <a:t>Why Are Children and YP So Vulnerable In The Criminal Justice System?</a:t>
            </a:r>
            <a:endParaRPr lang="en-AU" sz="2400" dirty="0">
              <a:latin typeface="Bauhaus 93" pitchFamily="82" charset="0"/>
            </a:endParaRPr>
          </a:p>
        </p:txBody>
      </p:sp>
      <p:sp>
        <p:nvSpPr>
          <p:cNvPr id="4" name="TextBox 3"/>
          <p:cNvSpPr txBox="1"/>
          <p:nvPr/>
        </p:nvSpPr>
        <p:spPr>
          <a:xfrm>
            <a:off x="467544" y="1700808"/>
            <a:ext cx="7848872" cy="4093428"/>
          </a:xfrm>
          <a:prstGeom prst="rect">
            <a:avLst/>
          </a:prstGeom>
          <a:noFill/>
        </p:spPr>
        <p:txBody>
          <a:bodyPr wrap="square" rtlCol="0">
            <a:spAutoFit/>
          </a:bodyPr>
          <a:lstStyle/>
          <a:p>
            <a:pPr marL="285750" indent="-285750">
              <a:buFont typeface="Arial" pitchFamily="34" charset="0"/>
              <a:buChar char="•"/>
            </a:pPr>
            <a:r>
              <a:rPr lang="en-AU" sz="2000" dirty="0" smtClean="0"/>
              <a:t>The criminal justice system can be a confusing and traumatic experience for an adult, let alone a child.</a:t>
            </a:r>
          </a:p>
          <a:p>
            <a:pPr marL="285750" indent="-285750">
              <a:buFont typeface="Arial" pitchFamily="34" charset="0"/>
              <a:buChar char="•"/>
            </a:pPr>
            <a:endParaRPr lang="en-AU" sz="2000" dirty="0"/>
          </a:p>
          <a:p>
            <a:pPr marL="285750" indent="-285750">
              <a:buFont typeface="Arial" pitchFamily="34" charset="0"/>
              <a:buChar char="•"/>
            </a:pPr>
            <a:r>
              <a:rPr lang="en-AU" sz="2000" dirty="0" smtClean="0"/>
              <a:t>Children who find themselves in this system often come from troubled backgrounds, so family networks that a child would traditionally rely on in times of distress can be lacking or non-existent. This is evidenced by many children facing court on serious charges without any adult family members being present. </a:t>
            </a:r>
          </a:p>
          <a:p>
            <a:pPr marL="285750" indent="-285750">
              <a:buFont typeface="Arial" pitchFamily="34" charset="0"/>
              <a:buChar char="•"/>
            </a:pPr>
            <a:endParaRPr lang="en-AU" sz="2000" dirty="0" smtClean="0"/>
          </a:p>
          <a:p>
            <a:pPr marL="285750" indent="-285750">
              <a:buFont typeface="Arial" pitchFamily="34" charset="0"/>
              <a:buChar char="•"/>
            </a:pPr>
            <a:r>
              <a:rPr lang="en-AU" sz="2000" dirty="0" smtClean="0"/>
              <a:t>Child offenders may have not had meaningful formal education, so the legal processes and procedures they face can be very confusing.</a:t>
            </a:r>
          </a:p>
        </p:txBody>
      </p:sp>
    </p:spTree>
    <p:extLst>
      <p:ext uri="{BB962C8B-B14F-4D97-AF65-F5344CB8AC3E}">
        <p14:creationId xmlns:p14="http://schemas.microsoft.com/office/powerpoint/2010/main" val="27118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26568"/>
            <a:ext cx="8640960" cy="461665"/>
          </a:xfrm>
          <a:prstGeom prst="rect">
            <a:avLst/>
          </a:prstGeom>
          <a:noFill/>
        </p:spPr>
        <p:txBody>
          <a:bodyPr wrap="square" rtlCol="0">
            <a:spAutoFit/>
          </a:bodyPr>
          <a:lstStyle/>
          <a:p>
            <a:pPr algn="ctr"/>
            <a:r>
              <a:rPr lang="en-AU" sz="2400" dirty="0" smtClean="0">
                <a:latin typeface="Bauhaus 93" pitchFamily="82" charset="0"/>
              </a:rPr>
              <a:t>Competency</a:t>
            </a:r>
            <a:endParaRPr lang="en-AU" sz="2400" dirty="0">
              <a:latin typeface="Bauhaus 93" pitchFamily="82" charset="0"/>
            </a:endParaRPr>
          </a:p>
        </p:txBody>
      </p:sp>
      <p:sp>
        <p:nvSpPr>
          <p:cNvPr id="6" name="TextBox 5"/>
          <p:cNvSpPr txBox="1"/>
          <p:nvPr/>
        </p:nvSpPr>
        <p:spPr>
          <a:xfrm>
            <a:off x="683568" y="980728"/>
            <a:ext cx="8208912" cy="5355312"/>
          </a:xfrm>
          <a:prstGeom prst="rect">
            <a:avLst/>
          </a:prstGeom>
          <a:noFill/>
        </p:spPr>
        <p:txBody>
          <a:bodyPr wrap="square" rtlCol="0">
            <a:spAutoFit/>
          </a:bodyPr>
          <a:lstStyle/>
          <a:p>
            <a:pPr marL="285750" indent="-285750">
              <a:buFont typeface="Arial" pitchFamily="34" charset="0"/>
              <a:buChar char="•"/>
            </a:pPr>
            <a:r>
              <a:rPr lang="en-AU" dirty="0" smtClean="0"/>
              <a:t>There no set minimum age for competency to instruct a legal representative. </a:t>
            </a:r>
          </a:p>
          <a:p>
            <a:pPr marL="285750" indent="-285750">
              <a:buFont typeface="Arial" pitchFamily="34" charset="0"/>
              <a:buChar char="•"/>
            </a:pPr>
            <a:endParaRPr lang="en-AU" dirty="0"/>
          </a:p>
          <a:p>
            <a:pPr marL="285750" indent="-285750">
              <a:buFont typeface="Arial" pitchFamily="34" charset="0"/>
              <a:buChar char="•"/>
            </a:pPr>
            <a:r>
              <a:rPr lang="en-AU" dirty="0" smtClean="0"/>
              <a:t>Young persons are to be assessed on a case by case basis when determining competency.  Marion’s Case - Secretary</a:t>
            </a:r>
            <a:r>
              <a:rPr lang="en-AU" dirty="0"/>
              <a:t>, Department of Health and Community Services v JWB and SMB (1992) CLR 218</a:t>
            </a:r>
            <a:endParaRPr lang="en-AU" dirty="0" smtClean="0"/>
          </a:p>
          <a:p>
            <a:pPr marL="285750" indent="-285750">
              <a:buFont typeface="Arial" pitchFamily="34" charset="0"/>
              <a:buChar char="•"/>
            </a:pPr>
            <a:endParaRPr lang="en-AU" dirty="0"/>
          </a:p>
          <a:p>
            <a:pPr marL="285750" indent="-285750">
              <a:buFont typeface="Arial" pitchFamily="34" charset="0"/>
              <a:buChar char="•"/>
            </a:pPr>
            <a:r>
              <a:rPr lang="en-AU" dirty="0" smtClean="0"/>
              <a:t>The English decision of </a:t>
            </a:r>
            <a:r>
              <a:rPr lang="en-AU" i="1" dirty="0" err="1" smtClean="0"/>
              <a:t>Gillick</a:t>
            </a:r>
            <a:r>
              <a:rPr lang="en-AU" dirty="0" smtClean="0"/>
              <a:t> </a:t>
            </a:r>
            <a:r>
              <a:rPr lang="en-AU" dirty="0"/>
              <a:t> (</a:t>
            </a:r>
            <a:r>
              <a:rPr lang="en-AU" dirty="0" err="1"/>
              <a:t>Gillick</a:t>
            </a:r>
            <a:r>
              <a:rPr lang="en-AU" dirty="0"/>
              <a:t> v West Norfolk and </a:t>
            </a:r>
            <a:r>
              <a:rPr lang="en-AU" dirty="0" err="1"/>
              <a:t>Wisbech</a:t>
            </a:r>
            <a:r>
              <a:rPr lang="en-AU" dirty="0"/>
              <a:t> Area Health Authority [1985] 2 All ER 402 (HL</a:t>
            </a:r>
            <a:r>
              <a:rPr lang="en-AU" dirty="0" smtClean="0"/>
              <a:t>)) provides a framework when considering instructions from a child. Important points to note from this decision are:</a:t>
            </a:r>
          </a:p>
          <a:p>
            <a:pPr lvl="1"/>
            <a:endParaRPr lang="en-AU" dirty="0" smtClean="0"/>
          </a:p>
          <a:p>
            <a:pPr marL="742950" lvl="1" indent="-285750">
              <a:buFont typeface="Arial" pitchFamily="34" charset="0"/>
              <a:buChar char="•"/>
            </a:pPr>
            <a:r>
              <a:rPr lang="en-AU" dirty="0" smtClean="0"/>
              <a:t>Parental rights are secondary to a child’s decision making ability only when the child reaches a sufficient level of understanding and intelligence regarding the matters at hand. </a:t>
            </a:r>
          </a:p>
          <a:p>
            <a:pPr lvl="1"/>
            <a:endParaRPr lang="en-AU" dirty="0" smtClean="0"/>
          </a:p>
          <a:p>
            <a:pPr marL="742950" lvl="1" indent="-285750">
              <a:buFont typeface="Arial" pitchFamily="34" charset="0"/>
              <a:buChar char="•"/>
            </a:pPr>
            <a:r>
              <a:rPr lang="en-AU" dirty="0" smtClean="0"/>
              <a:t>Parental rights exist only in as much as they are required for the protection of the child. </a:t>
            </a:r>
          </a:p>
          <a:p>
            <a:pPr marL="742950" lvl="1" indent="-285750">
              <a:buFont typeface="Arial" pitchFamily="34" charset="0"/>
              <a:buChar char="•"/>
            </a:pPr>
            <a:endParaRPr lang="en-AU" dirty="0"/>
          </a:p>
        </p:txBody>
      </p:sp>
    </p:spTree>
    <p:extLst>
      <p:ext uri="{BB962C8B-B14F-4D97-AF65-F5344CB8AC3E}">
        <p14:creationId xmlns:p14="http://schemas.microsoft.com/office/powerpoint/2010/main" val="59734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94116"/>
            <a:ext cx="7632848" cy="5878532"/>
          </a:xfrm>
          <a:prstGeom prst="rect">
            <a:avLst/>
          </a:prstGeom>
          <a:noFill/>
        </p:spPr>
        <p:txBody>
          <a:bodyPr wrap="square" rtlCol="0">
            <a:spAutoFit/>
          </a:bodyPr>
          <a:lstStyle/>
          <a:p>
            <a:r>
              <a:rPr lang="en-AU" sz="2400" dirty="0" smtClean="0">
                <a:latin typeface="Bauhaus 93" pitchFamily="82" charset="0"/>
              </a:rPr>
              <a:t>Competent To Give </a:t>
            </a:r>
            <a:r>
              <a:rPr lang="en-AU" sz="2400" dirty="0" smtClean="0">
                <a:latin typeface="Bauhaus 93" pitchFamily="82" charset="0"/>
              </a:rPr>
              <a:t>Instructions/Enter </a:t>
            </a:r>
            <a:r>
              <a:rPr lang="en-AU" sz="2400" dirty="0" smtClean="0">
                <a:latin typeface="Bauhaus 93" pitchFamily="82" charset="0"/>
              </a:rPr>
              <a:t>a Plea?</a:t>
            </a:r>
          </a:p>
          <a:p>
            <a:endParaRPr lang="en-AU" sz="2400" dirty="0">
              <a:latin typeface="Bauhaus 93" pitchFamily="82" charset="0"/>
            </a:endParaRPr>
          </a:p>
          <a:p>
            <a:pPr marL="342900" indent="-342900">
              <a:buFont typeface="Arial" pitchFamily="34" charset="0"/>
              <a:buChar char="•"/>
            </a:pPr>
            <a:r>
              <a:rPr lang="en-AU" sz="2400" dirty="0" smtClean="0">
                <a:latin typeface="Arial" pitchFamily="34" charset="0"/>
                <a:cs typeface="Arial" pitchFamily="34" charset="0"/>
              </a:rPr>
              <a:t>Competency to instruct legal representatives </a:t>
            </a:r>
            <a:r>
              <a:rPr lang="en-AU" sz="2400" dirty="0" err="1" smtClean="0">
                <a:latin typeface="Arial" pitchFamily="34" charset="0"/>
                <a:cs typeface="Arial" pitchFamily="34" charset="0"/>
              </a:rPr>
              <a:t>ie</a:t>
            </a:r>
            <a:r>
              <a:rPr lang="en-AU" sz="2400" dirty="0" smtClean="0">
                <a:latin typeface="Arial" pitchFamily="34" charset="0"/>
                <a:cs typeface="Arial" pitchFamily="34" charset="0"/>
              </a:rPr>
              <a:t> to give instructions </a:t>
            </a:r>
          </a:p>
          <a:p>
            <a:pPr marL="342900" indent="-342900">
              <a:buFont typeface="Arial" pitchFamily="34" charset="0"/>
              <a:buChar char="•"/>
            </a:pPr>
            <a:r>
              <a:rPr lang="en-AU" sz="2400" dirty="0" smtClean="0">
                <a:latin typeface="Arial" pitchFamily="34" charset="0"/>
                <a:cs typeface="Arial" pitchFamily="34" charset="0"/>
              </a:rPr>
              <a:t>Competence (fitness) to enter a plea on a charge</a:t>
            </a:r>
          </a:p>
          <a:p>
            <a:endParaRPr lang="en-AU" sz="2400" dirty="0" smtClean="0">
              <a:latin typeface="Arial" pitchFamily="34" charset="0"/>
              <a:cs typeface="Arial" pitchFamily="34" charset="0"/>
            </a:endParaRPr>
          </a:p>
          <a:p>
            <a:r>
              <a:rPr lang="en-AU" sz="2400" dirty="0" smtClean="0">
                <a:latin typeface="Arial" pitchFamily="34" charset="0"/>
                <a:cs typeface="Arial" pitchFamily="34" charset="0"/>
              </a:rPr>
              <a:t>A lawyer must decide for themselves if they consider the young person is competent to instruct taking into account </a:t>
            </a:r>
            <a:r>
              <a:rPr lang="en-AU" sz="2400" dirty="0" err="1" smtClean="0">
                <a:latin typeface="Arial" pitchFamily="34" charset="0"/>
                <a:cs typeface="Arial" pitchFamily="34" charset="0"/>
              </a:rPr>
              <a:t>Gillick</a:t>
            </a:r>
            <a:r>
              <a:rPr lang="en-AU" sz="2400" dirty="0" smtClean="0">
                <a:latin typeface="Arial" pitchFamily="34" charset="0"/>
                <a:cs typeface="Arial" pitchFamily="34" charset="0"/>
              </a:rPr>
              <a:t> and Marion’s cases</a:t>
            </a:r>
          </a:p>
          <a:p>
            <a:endParaRPr lang="en-AU" sz="2400" dirty="0">
              <a:latin typeface="Arial" pitchFamily="34" charset="0"/>
              <a:cs typeface="Arial" pitchFamily="34" charset="0"/>
            </a:endParaRPr>
          </a:p>
          <a:p>
            <a:r>
              <a:rPr lang="en-AU" sz="2400" dirty="0" smtClean="0">
                <a:latin typeface="Arial" pitchFamily="34" charset="0"/>
                <a:cs typeface="Arial" pitchFamily="34" charset="0"/>
              </a:rPr>
              <a:t>Fitness to plead is a matter for the courts (</a:t>
            </a:r>
            <a:r>
              <a:rPr lang="en-AU" sz="2400" dirty="0"/>
              <a:t>Presser v R (1958) VR </a:t>
            </a:r>
            <a:r>
              <a:rPr lang="en-AU" sz="2400" dirty="0" smtClean="0"/>
              <a:t>45</a:t>
            </a:r>
            <a:r>
              <a:rPr lang="en-AU" sz="2400" dirty="0"/>
              <a:t>) </a:t>
            </a:r>
            <a:r>
              <a:rPr lang="en-AU" sz="2000" dirty="0"/>
              <a:t>the test of unfitness to stand </a:t>
            </a:r>
            <a:r>
              <a:rPr lang="en-AU" sz="2000" dirty="0" smtClean="0"/>
              <a:t>trial: whether </a:t>
            </a:r>
            <a:r>
              <a:rPr lang="en-AU" sz="2000" dirty="0"/>
              <a:t>an accused has </a:t>
            </a:r>
            <a:r>
              <a:rPr lang="en-AU" sz="2000" b="1" dirty="0"/>
              <a:t>sufficient mental or intellectual capacity to understand the proceedings and to make an adequate defence</a:t>
            </a:r>
          </a:p>
          <a:p>
            <a:r>
              <a:rPr lang="en-AU" sz="1600" dirty="0" smtClean="0"/>
              <a:t>***cardinal </a:t>
            </a:r>
            <a:r>
              <a:rPr lang="en-AU" sz="1600" dirty="0"/>
              <a:t>principle of our law that </a:t>
            </a:r>
            <a:r>
              <a:rPr lang="en-AU" sz="1600" b="1" dirty="0"/>
              <a:t>no man can be tried for a crime unless he is in a position to defend himself</a:t>
            </a:r>
            <a:r>
              <a:rPr lang="en-AU" sz="1600" dirty="0"/>
              <a:t>, and </a:t>
            </a:r>
            <a:r>
              <a:rPr lang="en-AU" sz="1600" dirty="0" smtClean="0"/>
              <a:t>that </a:t>
            </a:r>
            <a:r>
              <a:rPr lang="en-AU" sz="1600" b="1" dirty="0"/>
              <a:t>includes his being in a mental condition to defend </a:t>
            </a:r>
            <a:r>
              <a:rPr lang="en-AU" sz="1600" b="1" dirty="0" smtClean="0"/>
              <a:t>himself</a:t>
            </a:r>
            <a:r>
              <a:rPr lang="en-AU" sz="1600" dirty="0" smtClean="0"/>
              <a:t> </a:t>
            </a:r>
            <a:r>
              <a:rPr lang="en-AU" sz="1600" b="1" dirty="0"/>
              <a:t>R </a:t>
            </a:r>
            <a:r>
              <a:rPr lang="en-AU" sz="1600" dirty="0"/>
              <a:t>v </a:t>
            </a:r>
            <a:r>
              <a:rPr lang="en-AU" sz="1600" dirty="0" err="1"/>
              <a:t>Dashwood</a:t>
            </a:r>
            <a:r>
              <a:rPr lang="en-AU" sz="1600" dirty="0"/>
              <a:t>, [1943] 1 KB 1</a:t>
            </a:r>
            <a:r>
              <a:rPr lang="en-AU" sz="1600" dirty="0" smtClean="0"/>
              <a:t>.</a:t>
            </a:r>
            <a:endParaRPr lang="en-AU" sz="1600" dirty="0">
              <a:latin typeface="Arial" pitchFamily="34" charset="0"/>
              <a:cs typeface="Arial" pitchFamily="34" charset="0"/>
            </a:endParaRPr>
          </a:p>
        </p:txBody>
      </p:sp>
    </p:spTree>
    <p:extLst>
      <p:ext uri="{BB962C8B-B14F-4D97-AF65-F5344CB8AC3E}">
        <p14:creationId xmlns:p14="http://schemas.microsoft.com/office/powerpoint/2010/main" val="347685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692696"/>
            <a:ext cx="8208912" cy="4431983"/>
          </a:xfrm>
          <a:prstGeom prst="rect">
            <a:avLst/>
          </a:prstGeom>
          <a:noFill/>
        </p:spPr>
        <p:txBody>
          <a:bodyPr wrap="square" rtlCol="0">
            <a:spAutoFit/>
          </a:bodyPr>
          <a:lstStyle/>
          <a:p>
            <a:pPr algn="ctr"/>
            <a:r>
              <a:rPr lang="en-AU" sz="2400" dirty="0" smtClean="0">
                <a:latin typeface="Bauhaus 93" pitchFamily="82" charset="0"/>
              </a:rPr>
              <a:t>The Different Roles Of Legal Representatives Working With Children</a:t>
            </a:r>
          </a:p>
          <a:p>
            <a:pPr algn="ctr"/>
            <a:endParaRPr lang="en-AU" dirty="0"/>
          </a:p>
          <a:p>
            <a:endParaRPr lang="en-AU" b="1" dirty="0" smtClean="0"/>
          </a:p>
          <a:p>
            <a:endParaRPr lang="en-AU" b="1" dirty="0" smtClean="0"/>
          </a:p>
          <a:p>
            <a:r>
              <a:rPr lang="en-AU" b="1" dirty="0" smtClean="0"/>
              <a:t>Direct Representative: </a:t>
            </a:r>
            <a:r>
              <a:rPr lang="en-AU" dirty="0" smtClean="0"/>
              <a:t>These are lawyers who receive and act on instructions that come directly from the child or young person, regardless of what they (the lawyer) considers to be in the </a:t>
            </a:r>
            <a:r>
              <a:rPr lang="en-AU" dirty="0" err="1" smtClean="0"/>
              <a:t>childs</a:t>
            </a:r>
            <a:r>
              <a:rPr lang="en-AU" dirty="0" smtClean="0"/>
              <a:t> best interests.</a:t>
            </a:r>
          </a:p>
          <a:p>
            <a:endParaRPr lang="en-AU" b="1" dirty="0"/>
          </a:p>
          <a:p>
            <a:endParaRPr lang="en-AU" b="1" dirty="0" smtClean="0"/>
          </a:p>
          <a:p>
            <a:endParaRPr lang="en-AU" b="1" dirty="0"/>
          </a:p>
          <a:p>
            <a:r>
              <a:rPr lang="en-AU" b="1" dirty="0" smtClean="0"/>
              <a:t>Best Interests Representative: </a:t>
            </a:r>
            <a:r>
              <a:rPr lang="en-AU" dirty="0" smtClean="0"/>
              <a:t>Lawyers in this role are appointed by a Court or Tribunal to act impartially. They are not bound to act on the child or young persons instructions, though they must present their views.  (Child Advocates in the Office of Child </a:t>
            </a:r>
            <a:r>
              <a:rPr lang="en-AU" dirty="0" smtClean="0"/>
              <a:t>Guardian; Separate Representatives)</a:t>
            </a:r>
            <a:endParaRPr lang="en-AU" b="1" dirty="0"/>
          </a:p>
        </p:txBody>
      </p:sp>
    </p:spTree>
    <p:extLst>
      <p:ext uri="{BB962C8B-B14F-4D97-AF65-F5344CB8AC3E}">
        <p14:creationId xmlns:p14="http://schemas.microsoft.com/office/powerpoint/2010/main" val="224108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476672"/>
            <a:ext cx="6813376" cy="5544616"/>
          </a:xfrm>
        </p:spPr>
        <p:txBody>
          <a:bodyPr>
            <a:normAutofit fontScale="62500" lnSpcReduction="20000"/>
          </a:bodyPr>
          <a:lstStyle/>
          <a:p>
            <a:pPr marL="45720" indent="0">
              <a:buNone/>
            </a:pPr>
            <a:endParaRPr lang="en-AU" sz="4400" i="1" dirty="0" smtClean="0"/>
          </a:p>
          <a:p>
            <a:pPr marL="45720" indent="0">
              <a:buNone/>
            </a:pPr>
            <a:r>
              <a:rPr lang="en-AU" sz="4400" i="1" dirty="0" smtClean="0"/>
              <a:t>When </a:t>
            </a:r>
            <a:r>
              <a:rPr lang="en-AU" sz="4400" i="1" dirty="0"/>
              <a:t>relating to a child client, imagine how you would feel in a new country, </a:t>
            </a:r>
            <a:r>
              <a:rPr lang="en-AU" sz="4400" i="1" dirty="0" smtClean="0"/>
              <a:t>with strangers </a:t>
            </a:r>
            <a:r>
              <a:rPr lang="en-AU" sz="4400" i="1" dirty="0"/>
              <a:t>asking very personal questions about yourself and your family. For a child, </a:t>
            </a:r>
            <a:r>
              <a:rPr lang="en-AU" sz="4400" i="1" dirty="0" smtClean="0"/>
              <a:t>or even </a:t>
            </a:r>
            <a:r>
              <a:rPr lang="en-AU" sz="4400" i="1" dirty="0"/>
              <a:t>an adult, this can be a very threatening experience. This is particularly true if </a:t>
            </a:r>
            <a:r>
              <a:rPr lang="en-AU" sz="4400" i="1" dirty="0" smtClean="0"/>
              <a:t>a child </a:t>
            </a:r>
            <a:r>
              <a:rPr lang="en-AU" sz="4400" i="1" dirty="0"/>
              <a:t>has gone through a traumatic event which has made him less trusting of </a:t>
            </a:r>
            <a:r>
              <a:rPr lang="en-AU" sz="4400" i="1" dirty="0" smtClean="0"/>
              <a:t>strangers or </a:t>
            </a:r>
            <a:r>
              <a:rPr lang="en-AU" sz="4400" i="1" dirty="0"/>
              <a:t>adults in general</a:t>
            </a:r>
            <a:r>
              <a:rPr lang="en-AU" sz="4400" i="1" dirty="0" smtClean="0"/>
              <a:t>.</a:t>
            </a:r>
            <a:endParaRPr lang="en-AU" sz="4400" i="1" dirty="0"/>
          </a:p>
          <a:p>
            <a:pPr marL="45720" indent="0">
              <a:buNone/>
            </a:pPr>
            <a:endParaRPr lang="en-AU" i="1" dirty="0" smtClean="0"/>
          </a:p>
          <a:p>
            <a:pPr marL="45720" indent="0">
              <a:buNone/>
            </a:pPr>
            <a:r>
              <a:rPr lang="en-AU" b="1" dirty="0"/>
              <a:t>The Child </a:t>
            </a:r>
            <a:r>
              <a:rPr lang="en-AU" b="1" dirty="0" smtClean="0"/>
              <a:t>Client</a:t>
            </a:r>
            <a:endParaRPr lang="en-AU" b="1" dirty="0"/>
          </a:p>
          <a:p>
            <a:pPr marL="45720" indent="0">
              <a:buNone/>
            </a:pPr>
            <a:r>
              <a:rPr lang="en-AU" sz="1900" dirty="0"/>
              <a:t>ESTABLISHING THE </a:t>
            </a:r>
            <a:r>
              <a:rPr lang="en-AU" sz="1900" dirty="0" smtClean="0"/>
              <a:t>RELATIONSHIP</a:t>
            </a:r>
          </a:p>
          <a:p>
            <a:pPr marL="45720" indent="0">
              <a:buNone/>
            </a:pPr>
            <a:r>
              <a:rPr lang="en-AU" sz="1900" dirty="0"/>
              <a:t>Working with Refugees and Immigrant Children – www.lirs.org</a:t>
            </a:r>
          </a:p>
        </p:txBody>
      </p:sp>
    </p:spTree>
    <p:extLst>
      <p:ext uri="{BB962C8B-B14F-4D97-AF65-F5344CB8AC3E}">
        <p14:creationId xmlns:p14="http://schemas.microsoft.com/office/powerpoint/2010/main" val="50333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473795" y="1988841"/>
            <a:ext cx="5637010" cy="3945824"/>
          </a:xfrm>
        </p:spPr>
        <p:txBody>
          <a:bodyPr>
            <a:normAutofit/>
          </a:bodyPr>
          <a:lstStyle/>
          <a:p>
            <a:endParaRPr lang="en-AU" sz="2400" dirty="0" smtClean="0">
              <a:solidFill>
                <a:schemeClr val="tx1"/>
              </a:solidFill>
              <a:latin typeface="Arial" pitchFamily="34" charset="0"/>
              <a:cs typeface="Arial" pitchFamily="34" charset="0"/>
            </a:endParaRPr>
          </a:p>
          <a:p>
            <a:r>
              <a:rPr lang="en-AU" sz="2400" dirty="0" smtClean="0">
                <a:solidFill>
                  <a:schemeClr val="tx1"/>
                </a:solidFill>
                <a:latin typeface="Arial" pitchFamily="34" charset="0"/>
                <a:cs typeface="Arial" pitchFamily="34" charset="0"/>
              </a:rPr>
              <a:t>Developed </a:t>
            </a:r>
            <a:r>
              <a:rPr lang="en-AU" sz="2400" dirty="0">
                <a:solidFill>
                  <a:schemeClr val="tx1"/>
                </a:solidFill>
                <a:latin typeface="Arial" pitchFamily="34" charset="0"/>
                <a:cs typeface="Arial" pitchFamily="34" charset="0"/>
              </a:rPr>
              <a:t>by LAQ – published in March 2015</a:t>
            </a:r>
          </a:p>
          <a:p>
            <a:endParaRPr lang="en-AU" sz="2400" dirty="0" smtClean="0">
              <a:solidFill>
                <a:schemeClr val="tx1"/>
              </a:solidFill>
              <a:latin typeface="Arial" pitchFamily="34" charset="0"/>
              <a:cs typeface="Arial" pitchFamily="34" charset="0"/>
            </a:endParaRPr>
          </a:p>
          <a:p>
            <a:endParaRPr lang="en-AU" sz="2400" dirty="0" smtClean="0">
              <a:solidFill>
                <a:schemeClr val="tx1"/>
              </a:solidFill>
              <a:latin typeface="Arial" pitchFamily="34" charset="0"/>
              <a:cs typeface="Arial" pitchFamily="34" charset="0"/>
            </a:endParaRPr>
          </a:p>
          <a:p>
            <a:r>
              <a:rPr lang="en-AU" sz="2400" dirty="0" smtClean="0">
                <a:solidFill>
                  <a:schemeClr val="tx1"/>
                </a:solidFill>
                <a:latin typeface="Arial" pitchFamily="34" charset="0"/>
                <a:cs typeface="Arial" pitchFamily="34" charset="0"/>
              </a:rPr>
              <a:t>Recognises </a:t>
            </a:r>
            <a:r>
              <a:rPr lang="en-AU" sz="2400" dirty="0">
                <a:solidFill>
                  <a:schemeClr val="tx1"/>
                </a:solidFill>
                <a:latin typeface="Arial" pitchFamily="34" charset="0"/>
                <a:cs typeface="Arial" pitchFamily="34" charset="0"/>
              </a:rPr>
              <a:t>special vulnerability of children and young people who are involved in the legal system</a:t>
            </a:r>
          </a:p>
        </p:txBody>
      </p:sp>
      <p:sp>
        <p:nvSpPr>
          <p:cNvPr id="6" name="Title 5"/>
          <p:cNvSpPr>
            <a:spLocks noGrp="1"/>
          </p:cNvSpPr>
          <p:nvPr>
            <p:ph type="ctrTitle"/>
          </p:nvPr>
        </p:nvSpPr>
        <p:spPr>
          <a:xfrm>
            <a:off x="817581" y="548681"/>
            <a:ext cx="7282811" cy="1080120"/>
          </a:xfrm>
        </p:spPr>
        <p:txBody>
          <a:bodyPr/>
          <a:lstStyle/>
          <a:p>
            <a:pPr marL="0" indent="0" algn="ctr">
              <a:buNone/>
            </a:pPr>
            <a:r>
              <a:rPr lang="en-AU" sz="3600" dirty="0" smtClean="0">
                <a:solidFill>
                  <a:schemeClr val="accent5"/>
                </a:solidFill>
                <a:latin typeface="Bauhaus 93" pitchFamily="82" charset="0"/>
                <a:ea typeface="+mn-ea"/>
                <a:cs typeface="+mn-cs"/>
              </a:rPr>
              <a:t>Best Practice guidelines for working with children and young people</a:t>
            </a:r>
            <a:endParaRPr lang="en-AU" sz="3600" dirty="0">
              <a:solidFill>
                <a:schemeClr val="accent5"/>
              </a:solidFill>
              <a:latin typeface="Bauhaus 93" pitchFamily="82" charset="0"/>
              <a:ea typeface="+mn-ea"/>
              <a:cs typeface="+mn-cs"/>
            </a:endParaRPr>
          </a:p>
        </p:txBody>
      </p:sp>
    </p:spTree>
    <p:extLst>
      <p:ext uri="{BB962C8B-B14F-4D97-AF65-F5344CB8AC3E}">
        <p14:creationId xmlns:p14="http://schemas.microsoft.com/office/powerpoint/2010/main" val="3612487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145752"/>
          </a:xfrm>
        </p:spPr>
        <p:txBody>
          <a:bodyPr>
            <a:normAutofit/>
          </a:bodyPr>
          <a:lstStyle/>
          <a:p>
            <a:pPr marL="45720" indent="0" algn="ctr">
              <a:buNone/>
            </a:pPr>
            <a:r>
              <a:rPr lang="en-AU" sz="3600" b="1" dirty="0">
                <a:solidFill>
                  <a:schemeClr val="accent5"/>
                </a:solidFill>
                <a:effectLst>
                  <a:reflection blurRad="6350" stA="55000" endA="300" endPos="45500" dir="5400000" sy="-100000" algn="bl" rotWithShape="0"/>
                </a:effectLst>
                <a:latin typeface="Bauhaus 93" pitchFamily="82" charset="0"/>
              </a:rPr>
              <a:t>3 PRINCIPLES</a:t>
            </a:r>
          </a:p>
          <a:p>
            <a:endParaRPr lang="en-AU" dirty="0" smtClean="0"/>
          </a:p>
          <a:p>
            <a:pPr marL="502920" indent="-457200">
              <a:buFont typeface="+mj-lt"/>
              <a:buAutoNum type="arabicPeriod"/>
            </a:pPr>
            <a:r>
              <a:rPr lang="en-AU" dirty="0" smtClean="0"/>
              <a:t>UNDERSTAND THE CHILD OR YOUNG PERSON</a:t>
            </a:r>
          </a:p>
          <a:p>
            <a:pPr marL="502920" indent="-457200">
              <a:buFont typeface="+mj-lt"/>
              <a:buAutoNum type="arabicPeriod"/>
            </a:pPr>
            <a:endParaRPr lang="en-AU" dirty="0" smtClean="0"/>
          </a:p>
          <a:p>
            <a:pPr marL="502920" indent="-457200">
              <a:buFont typeface="+mj-lt"/>
              <a:buAutoNum type="arabicPeriod"/>
            </a:pPr>
            <a:endParaRPr lang="en-AU" dirty="0"/>
          </a:p>
          <a:p>
            <a:pPr marL="502920" indent="-457200">
              <a:buFont typeface="+mj-lt"/>
              <a:buAutoNum type="arabicPeriod"/>
            </a:pPr>
            <a:endParaRPr lang="en-AU" dirty="0" smtClean="0"/>
          </a:p>
          <a:p>
            <a:pPr marL="502920" indent="-457200">
              <a:buFont typeface="+mj-lt"/>
              <a:buAutoNum type="arabicPeriod"/>
            </a:pPr>
            <a:r>
              <a:rPr lang="en-AU" dirty="0" smtClean="0"/>
              <a:t> COMMUNICATE EFFECTIVELY </a:t>
            </a:r>
          </a:p>
          <a:p>
            <a:pPr marL="502920" indent="-457200">
              <a:buFont typeface="+mj-lt"/>
              <a:buAutoNum type="arabicPeriod"/>
            </a:pPr>
            <a:endParaRPr lang="en-AU" dirty="0" smtClean="0"/>
          </a:p>
          <a:p>
            <a:pPr marL="502920" indent="-457200">
              <a:buFont typeface="+mj-lt"/>
              <a:buAutoNum type="arabicPeriod"/>
            </a:pPr>
            <a:endParaRPr lang="en-AU" dirty="0"/>
          </a:p>
          <a:p>
            <a:pPr marL="502920" indent="-457200">
              <a:buFont typeface="+mj-lt"/>
              <a:buAutoNum type="arabicPeriod"/>
            </a:pPr>
            <a:endParaRPr lang="en-AU" dirty="0" smtClean="0"/>
          </a:p>
          <a:p>
            <a:pPr marL="502920" indent="-457200">
              <a:buFont typeface="+mj-lt"/>
              <a:buAutoNum type="arabicPeriod"/>
            </a:pPr>
            <a:r>
              <a:rPr lang="en-AU" dirty="0" smtClean="0"/>
              <a:t>DELIVER QUALITY LEGAL SERVICES  </a:t>
            </a:r>
            <a:endParaRPr lang="en-AU" dirty="0"/>
          </a:p>
        </p:txBody>
      </p:sp>
    </p:spTree>
    <p:extLst>
      <p:ext uri="{BB962C8B-B14F-4D97-AF65-F5344CB8AC3E}">
        <p14:creationId xmlns:p14="http://schemas.microsoft.com/office/powerpoint/2010/main" val="11440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953</TotalTime>
  <Words>5298</Words>
  <Application>Microsoft Office PowerPoint</Application>
  <PresentationFormat>On-screen Show (4:3)</PresentationFormat>
  <Paragraphs>272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 guidelines for working with children and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 Advocacy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103</cp:revision>
  <dcterms:created xsi:type="dcterms:W3CDTF">2015-06-22T23:12:04Z</dcterms:created>
  <dcterms:modified xsi:type="dcterms:W3CDTF">2015-09-16T23:22:32Z</dcterms:modified>
</cp:coreProperties>
</file>