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1" r:id="rId11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64F88-2184-42B5-A584-18C41F57FAF0}" type="datetimeFigureOut">
              <a:rPr lang="en-AU" smtClean="0"/>
              <a:t>4/06/2015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EDFA2A-AAF6-4F1E-84CA-7EC1E2FC97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10804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FB994-43D1-4915-9AF2-153B4C9E5DA9}" type="datetimeFigureOut">
              <a:rPr lang="en-AU" smtClean="0"/>
              <a:t>4/06/2015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3376CA-D8DC-4FBA-BA3E-F3395EB780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6111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2B9B-E4EE-4A2C-AA98-E181AE3F84FB}" type="datetime1">
              <a:rPr lang="en-AU" smtClean="0"/>
              <a:t>4/06/2015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BED-155A-4C99-B031-46CE95DB24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376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68DD5-92DF-46D3-BC33-4772EC7D63B5}" type="datetime1">
              <a:rPr lang="en-AU" smtClean="0"/>
              <a:t>4/06/2015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BED-155A-4C99-B031-46CE95DB24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6209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8ECC6-D0F0-4BDE-8C3F-2007A5DF2F02}" type="datetime1">
              <a:rPr lang="en-AU" smtClean="0"/>
              <a:t>4/06/2015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BED-155A-4C99-B031-46CE95DB24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7320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1E54-3F18-47EB-8E46-A2BCE45591FB}" type="datetime1">
              <a:rPr lang="en-AU" smtClean="0"/>
              <a:t>4/06/2015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BED-155A-4C99-B031-46CE95DB24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403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6F80C-6916-4C8B-8605-49AA77FCFC6F}" type="datetime1">
              <a:rPr lang="en-AU" smtClean="0"/>
              <a:t>4/06/2015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BED-155A-4C99-B031-46CE95DB24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0661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24941-F48D-4B77-8799-784FC9B7BAA3}" type="datetime1">
              <a:rPr lang="en-AU" smtClean="0"/>
              <a:t>4/06/2015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BED-155A-4C99-B031-46CE95DB24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1714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FCAAD-8F47-494C-810B-761D52FF410A}" type="datetime1">
              <a:rPr lang="en-AU" smtClean="0"/>
              <a:t>4/06/2015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BED-155A-4C99-B031-46CE95DB24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9779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8658A-06EB-4B9B-A83E-70C36B6EF08E}" type="datetime1">
              <a:rPr lang="en-AU" smtClean="0"/>
              <a:t>4/06/2015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BED-155A-4C99-B031-46CE95DB24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9757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52B5-2503-4392-92B8-AB1394D9AA82}" type="datetime1">
              <a:rPr lang="en-AU" smtClean="0"/>
              <a:t>4/06/2015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BED-155A-4C99-B031-46CE95DB24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8536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3C8CD-0B84-4292-85D4-8FF07E8CBEBD}" type="datetime1">
              <a:rPr lang="en-AU" smtClean="0"/>
              <a:t>4/06/2015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BED-155A-4C99-B031-46CE95DB24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5559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BAFAB-4D44-427F-91C8-2A82A387ABD1}" type="datetime1">
              <a:rPr lang="en-AU" smtClean="0"/>
              <a:t>4/06/2015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BED-155A-4C99-B031-46CE95DB24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68997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7F323-92E8-454C-ABD8-BBD26822BDD6}" type="datetime1">
              <a:rPr lang="en-AU" smtClean="0"/>
              <a:t>4/06/2015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F7BED-155A-4C99-B031-46CE95DB24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6417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iffith.edu.au/criminology-law/effective-law-student-supervision-project/about-fellowshi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23318"/>
            <a:ext cx="8229600" cy="555801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Reflective Journal</a:t>
            </a:r>
            <a:r>
              <a:rPr lang="en-AU" dirty="0"/>
              <a:t/>
            </a:r>
            <a:br>
              <a:rPr lang="en-AU" dirty="0"/>
            </a:br>
            <a:r>
              <a:rPr lang="en-AU" dirty="0" smtClean="0"/>
              <a:t>Zoe Rathus</a:t>
            </a:r>
            <a:r>
              <a:rPr lang="en-AU" dirty="0"/>
              <a:t/>
            </a:r>
            <a:br>
              <a:rPr lang="en-AU" dirty="0"/>
            </a:br>
            <a:r>
              <a:rPr lang="en-AU" sz="2200" dirty="0" smtClean="0"/>
              <a:t>s745355-768 (1976 …)</a:t>
            </a:r>
            <a:br>
              <a:rPr lang="en-AU" sz="2200" dirty="0" smtClean="0"/>
            </a:br>
            <a:r>
              <a:rPr lang="en-AU" sz="2200" dirty="0"/>
              <a:t/>
            </a:r>
            <a:br>
              <a:rPr lang="en-AU" sz="2200" dirty="0"/>
            </a:br>
            <a:r>
              <a:rPr lang="en-AU" sz="2200" dirty="0" smtClean="0"/>
              <a:t/>
            </a:r>
            <a:br>
              <a:rPr lang="en-AU" sz="2200" dirty="0" smtClean="0"/>
            </a:br>
            <a:r>
              <a:rPr lang="en-AU" sz="2200" dirty="0" smtClean="0"/>
              <a:t/>
            </a:r>
            <a:br>
              <a:rPr lang="en-AU" sz="2200" dirty="0" smtClean="0"/>
            </a:br>
            <a:r>
              <a:rPr lang="en-AU" sz="2200" dirty="0" smtClean="0"/>
              <a:t/>
            </a:r>
            <a:br>
              <a:rPr lang="en-AU" sz="2200" dirty="0" smtClean="0"/>
            </a:br>
            <a:r>
              <a:rPr lang="en-AU" dirty="0" smtClean="0"/>
              <a:t>“Being a Clinic Teacher </a:t>
            </a:r>
            <a:br>
              <a:rPr lang="en-AU" dirty="0" smtClean="0"/>
            </a:br>
            <a:r>
              <a:rPr lang="en-AU" dirty="0" smtClean="0"/>
              <a:t>2005 – 2015” (scary??)</a:t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Submitted to the QAILS Conference</a:t>
            </a:r>
            <a:br>
              <a:rPr lang="en-AU" dirty="0" smtClean="0"/>
            </a:br>
            <a:r>
              <a:rPr lang="en-AU" dirty="0"/>
              <a:t/>
            </a:r>
            <a:br>
              <a:rPr lang="en-AU" dirty="0"/>
            </a:b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BED-155A-4C99-B031-46CE95DB24F5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400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994122"/>
          </a:xfrm>
        </p:spPr>
        <p:txBody>
          <a:bodyPr/>
          <a:lstStyle/>
          <a:p>
            <a:r>
              <a:rPr lang="en-AU" dirty="0" smtClean="0"/>
              <a:t>The </a:t>
            </a:r>
            <a:r>
              <a:rPr lang="en-AU" dirty="0"/>
              <a:t>C</a:t>
            </a:r>
            <a:r>
              <a:rPr lang="en-AU" dirty="0" smtClean="0"/>
              <a:t>omplex Tension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352928" cy="5400600"/>
          </a:xfrm>
        </p:spPr>
        <p:txBody>
          <a:bodyPr>
            <a:normAutofit lnSpcReduction="10000"/>
          </a:bodyPr>
          <a:lstStyle/>
          <a:p>
            <a:r>
              <a:rPr lang="en-AU" sz="4000" dirty="0" smtClean="0"/>
              <a:t>Clinics are expensive</a:t>
            </a:r>
          </a:p>
          <a:p>
            <a:r>
              <a:rPr lang="en-AU" sz="4000" dirty="0" smtClean="0"/>
              <a:t>They don’t really fit with a law academic’s profile</a:t>
            </a:r>
          </a:p>
          <a:p>
            <a:r>
              <a:rPr lang="en-AU" sz="4000" dirty="0" smtClean="0"/>
              <a:t>How to get buy in from the university</a:t>
            </a:r>
          </a:p>
          <a:p>
            <a:r>
              <a:rPr lang="en-AU" sz="4000" dirty="0" smtClean="0"/>
              <a:t>How to build career paths</a:t>
            </a:r>
          </a:p>
          <a:p>
            <a:r>
              <a:rPr lang="en-AU" sz="4000" dirty="0" smtClean="0"/>
              <a:t>Clinics need to embedded and respected as essential offerings in undergraduate education.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BED-155A-4C99-B031-46CE95DB24F5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3376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Struggle with the Juggle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280920" cy="5112568"/>
          </a:xfrm>
        </p:spPr>
        <p:txBody>
          <a:bodyPr/>
          <a:lstStyle/>
          <a:p>
            <a:r>
              <a:rPr lang="en-AU" sz="3600" dirty="0" smtClean="0"/>
              <a:t>Still difficult to juggle the requirements of good clinical management </a:t>
            </a:r>
          </a:p>
          <a:p>
            <a:pPr marL="0" indent="0">
              <a:buNone/>
            </a:pPr>
            <a:r>
              <a:rPr lang="en-AU" sz="3600" dirty="0" smtClean="0"/>
              <a:t>    with the expectations of a </a:t>
            </a:r>
          </a:p>
          <a:p>
            <a:pPr marL="0" indent="0">
              <a:buNone/>
            </a:pPr>
            <a:r>
              <a:rPr lang="en-AU" sz="3600" dirty="0"/>
              <a:t> </a:t>
            </a:r>
            <a:r>
              <a:rPr lang="en-AU" sz="3600" dirty="0" smtClean="0"/>
              <a:t>   ‘good’ academic</a:t>
            </a:r>
          </a:p>
          <a:p>
            <a:pPr marL="0" indent="0">
              <a:buNone/>
            </a:pPr>
            <a:r>
              <a:rPr lang="en-AU" dirty="0" smtClean="0"/>
              <a:t> </a:t>
            </a:r>
            <a:endParaRPr lang="en-AU" dirty="0"/>
          </a:p>
        </p:txBody>
      </p:sp>
      <p:pic>
        <p:nvPicPr>
          <p:cNvPr id="4" name="irc_mi" descr="http://thespacecowboy.com.au/content/wp-content/uploads/2008/05/Chainsaw-Uni-Juggle-SM_125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492896"/>
            <a:ext cx="2880320" cy="410445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BED-155A-4C99-B031-46CE95DB24F5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4036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Why the Universities like CLE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4400" dirty="0" smtClean="0"/>
              <a:t>WIL agenda</a:t>
            </a:r>
          </a:p>
          <a:p>
            <a:r>
              <a:rPr lang="en-AU" sz="4400" dirty="0" smtClean="0"/>
              <a:t>Service Learning</a:t>
            </a:r>
          </a:p>
          <a:p>
            <a:r>
              <a:rPr lang="en-AU" sz="4400" dirty="0" smtClean="0"/>
              <a:t>Work ready graduates</a:t>
            </a:r>
          </a:p>
          <a:p>
            <a:r>
              <a:rPr lang="en-AU" sz="4400" dirty="0" smtClean="0"/>
              <a:t>Excellent teaching evaluations!</a:t>
            </a:r>
            <a:endParaRPr lang="en-AU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BED-155A-4C99-B031-46CE95DB24F5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1682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New Boxes Ticked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4000" dirty="0" smtClean="0"/>
              <a:t>AQF</a:t>
            </a:r>
          </a:p>
          <a:p>
            <a:pPr marL="0" indent="0">
              <a:buNone/>
            </a:pPr>
            <a:endParaRPr lang="en-AU" sz="4000" dirty="0" smtClean="0"/>
          </a:p>
          <a:p>
            <a:r>
              <a:rPr lang="en-AU" sz="4000" dirty="0" smtClean="0"/>
              <a:t>Capstones</a:t>
            </a:r>
            <a:endParaRPr lang="en-AU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BED-155A-4C99-B031-46CE95DB24F5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7559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896386"/>
              </p:ext>
            </p:extLst>
          </p:nvPr>
        </p:nvGraphicFramePr>
        <p:xfrm>
          <a:off x="539552" y="1000823"/>
          <a:ext cx="8208913" cy="5668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2207"/>
                <a:gridCol w="3040528"/>
                <a:gridCol w="3916178"/>
              </a:tblGrid>
              <a:tr h="455972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Level 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Level 8</a:t>
                      </a:r>
                      <a:endParaRPr lang="en-AU" dirty="0"/>
                    </a:p>
                  </a:txBody>
                  <a:tcPr/>
                </a:tc>
              </a:tr>
              <a:tr h="1515135">
                <a:tc>
                  <a:txBody>
                    <a:bodyPr/>
                    <a:lstStyle/>
                    <a:p>
                      <a:r>
                        <a:rPr lang="en-AU" dirty="0" smtClean="0"/>
                        <a:t>Summary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Graduates at this level will have broad and coherent knowledge and skills for professional work and/or further learning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Graduates at this level will have advanced knowledge and skills for</a:t>
                      </a:r>
                    </a:p>
                    <a:p>
                      <a:r>
                        <a:rPr lang="en-A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professional/highly skilled work and/or further learning</a:t>
                      </a:r>
                      <a:endParaRPr lang="en-AU" dirty="0"/>
                    </a:p>
                  </a:txBody>
                  <a:tcPr/>
                </a:tc>
              </a:tr>
              <a:tr h="1759917">
                <a:tc>
                  <a:txBody>
                    <a:bodyPr/>
                    <a:lstStyle/>
                    <a:p>
                      <a:r>
                        <a:rPr lang="en-AU" dirty="0" smtClean="0"/>
                        <a:t>Knowledge</a:t>
                      </a:r>
                    </a:p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Graduates at this level will have broad and coherent theoretical and technical knowledge with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depth in one or more </a:t>
                      </a:r>
                      <a:r>
                        <a:rPr lang="en-A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disciplines or areas of</a:t>
                      </a:r>
                    </a:p>
                    <a:p>
                      <a:r>
                        <a:rPr lang="en-A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practice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Graduates at this level will have advanced theoretical and technical</a:t>
                      </a:r>
                    </a:p>
                    <a:p>
                      <a:r>
                        <a:rPr lang="en-A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knowledge in one or more disciplines or areas of practice</a:t>
                      </a:r>
                      <a:endParaRPr lang="en-AU" dirty="0"/>
                    </a:p>
                  </a:txBody>
                  <a:tcPr/>
                </a:tc>
              </a:tr>
              <a:tr h="1937515">
                <a:tc>
                  <a:txBody>
                    <a:bodyPr/>
                    <a:lstStyle/>
                    <a:p>
                      <a:r>
                        <a:rPr lang="en-AU" dirty="0" smtClean="0"/>
                        <a:t>Skills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Graduates at this level will have well-developed cognitive, technical and</a:t>
                      </a:r>
                    </a:p>
                    <a:p>
                      <a:r>
                        <a:rPr lang="en-A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communication skills to select and apply methods and</a:t>
                      </a:r>
                    </a:p>
                    <a:p>
                      <a:r>
                        <a:rPr lang="en-A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technologies to: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Graduates at this level will have advanced cognitive, technical and</a:t>
                      </a:r>
                    </a:p>
                    <a:p>
                      <a:r>
                        <a:rPr lang="en-A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communication skills to select and apply methods and technologies to: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8" y="316969"/>
            <a:ext cx="72532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/>
              <a:t>Australian Qualifications Framework, 2013</a:t>
            </a:r>
            <a:endParaRPr lang="en-AU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850" y="9281"/>
            <a:ext cx="12001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BED-155A-4C99-B031-46CE95DB24F5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2319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909708"/>
              </p:ext>
            </p:extLst>
          </p:nvPr>
        </p:nvGraphicFramePr>
        <p:xfrm>
          <a:off x="251520" y="582455"/>
          <a:ext cx="8712968" cy="5577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314"/>
                <a:gridCol w="3469222"/>
                <a:gridCol w="3888432"/>
              </a:tblGrid>
              <a:tr h="2421359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Skills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AU" baseline="0" dirty="0" err="1" smtClean="0">
                          <a:solidFill>
                            <a:schemeClr val="tx1"/>
                          </a:solidFill>
                        </a:rPr>
                        <a:t>cont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 analyse and evaluate information to complete a range of activities</a:t>
                      </a:r>
                    </a:p>
                    <a:p>
                      <a:r>
                        <a:rPr lang="en-A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 analyse, generate and transmit solutions to unpredictable and</a:t>
                      </a:r>
                    </a:p>
                    <a:p>
                      <a:r>
                        <a:rPr lang="en-A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sometimes complex problems</a:t>
                      </a:r>
                    </a:p>
                    <a:p>
                      <a:r>
                        <a:rPr lang="en-A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 transmit knowledge,</a:t>
                      </a:r>
                    </a:p>
                    <a:p>
                      <a:r>
                        <a:rPr lang="en-A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skills and ideas to</a:t>
                      </a:r>
                    </a:p>
                    <a:p>
                      <a:r>
                        <a:rPr lang="en-A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others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 analyse critically, evaluate and transform information to complete a range of activities</a:t>
                      </a:r>
                    </a:p>
                    <a:p>
                      <a:r>
                        <a:rPr lang="en-A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 analyse, generate and transmit solutions to complex problems</a:t>
                      </a:r>
                    </a:p>
                    <a:p>
                      <a:r>
                        <a:rPr lang="en-A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• transmit knowledge, skills and ideas to others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017474">
                <a:tc>
                  <a:txBody>
                    <a:bodyPr/>
                    <a:lstStyle/>
                    <a:p>
                      <a:r>
                        <a:rPr lang="en-AU" dirty="0" smtClean="0"/>
                        <a:t>Application of Knowledge and skills</a:t>
                      </a:r>
                      <a:endParaRPr lang="en-A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Graduates at this level will apply knowledge and skills to demonstrate autonomy, well developed judgement and responsibility:</a:t>
                      </a:r>
                    </a:p>
                    <a:p>
                      <a:r>
                        <a:rPr lang="en-A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in contexts that require self-directed work and learning</a:t>
                      </a:r>
                    </a:p>
                    <a:p>
                      <a:r>
                        <a:rPr lang="en-A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within broad parameters to provide specialist advice and</a:t>
                      </a:r>
                    </a:p>
                    <a:p>
                      <a:r>
                        <a:rPr lang="en-A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functions</a:t>
                      </a:r>
                      <a:endParaRPr lang="en-A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Graduates at this level will apply knowledge and skills to demonstrate</a:t>
                      </a:r>
                    </a:p>
                    <a:p>
                      <a:r>
                        <a:rPr lang="en-A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autonomy, well-developed judgement,</a:t>
                      </a:r>
                    </a:p>
                    <a:p>
                      <a:r>
                        <a:rPr lang="en-A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adaptability and responsibility as a</a:t>
                      </a:r>
                    </a:p>
                    <a:p>
                      <a:r>
                        <a:rPr lang="en-A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practitioner or learner</a:t>
                      </a:r>
                      <a:endParaRPr lang="en-A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BED-155A-4C99-B031-46CE95DB24F5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6238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0"/>
            <a:ext cx="6789440" cy="1143000"/>
          </a:xfrm>
        </p:spPr>
        <p:txBody>
          <a:bodyPr>
            <a:normAutofit fontScale="90000"/>
          </a:bodyPr>
          <a:lstStyle/>
          <a:p>
            <a:r>
              <a:rPr lang="en-AU" b="1" dirty="0" smtClean="0">
                <a:solidFill>
                  <a:srgbClr val="0070C0"/>
                </a:solidFill>
              </a:rPr>
              <a:t>Features of Capstone Courses</a:t>
            </a:r>
            <a:endParaRPr lang="en-AU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12168"/>
            <a:ext cx="8291264" cy="5256584"/>
          </a:xfrm>
        </p:spPr>
        <p:txBody>
          <a:bodyPr>
            <a:normAutofit/>
          </a:bodyPr>
          <a:lstStyle/>
          <a:p>
            <a:r>
              <a:rPr lang="en-AU" dirty="0" smtClean="0"/>
              <a:t>Make sense of knowledge and skills gained</a:t>
            </a:r>
          </a:p>
          <a:p>
            <a:pPr lvl="1"/>
            <a:r>
              <a:rPr lang="en-AU" sz="3600" dirty="0" smtClean="0">
                <a:solidFill>
                  <a:srgbClr val="006600"/>
                </a:solidFill>
              </a:rPr>
              <a:t>Integration</a:t>
            </a:r>
            <a:r>
              <a:rPr lang="en-AU" sz="3600" dirty="0" smtClean="0">
                <a:solidFill>
                  <a:srgbClr val="0070C0"/>
                </a:solidFill>
              </a:rPr>
              <a:t> </a:t>
            </a:r>
            <a:r>
              <a:rPr lang="en-AU" sz="3600" dirty="0" smtClean="0"/>
              <a:t>and </a:t>
            </a:r>
            <a:r>
              <a:rPr lang="en-AU" sz="3600" dirty="0" smtClean="0">
                <a:solidFill>
                  <a:srgbClr val="FF0000"/>
                </a:solidFill>
              </a:rPr>
              <a:t>closure</a:t>
            </a:r>
          </a:p>
          <a:p>
            <a:r>
              <a:rPr lang="en-AU" dirty="0" smtClean="0"/>
              <a:t>Look forward to the new professional existence</a:t>
            </a:r>
          </a:p>
          <a:p>
            <a:pPr lvl="1"/>
            <a:r>
              <a:rPr lang="en-AU" sz="3600" dirty="0" smtClean="0">
                <a:solidFill>
                  <a:srgbClr val="7030A0"/>
                </a:solidFill>
              </a:rPr>
              <a:t>Transition</a:t>
            </a:r>
          </a:p>
          <a:p>
            <a:r>
              <a:rPr lang="en-AU" dirty="0" smtClean="0"/>
              <a:t>A culminating experience in which students are asked to integrate, apply, critique and extend the knowledge and skills they have acquired during their undergraduate studies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4392-BD56-43AD-85F1-FDC2EF9100E1}" type="slidenum">
              <a:rPr lang="en-AU" smtClean="0"/>
              <a:pPr/>
              <a:t>7</a:t>
            </a:fld>
            <a:endParaRPr lang="en-AU"/>
          </a:p>
        </p:txBody>
      </p:sp>
      <p:pic>
        <p:nvPicPr>
          <p:cNvPr id="5" name="Picture 3" descr="C:\Users\s481999\Documents\Local Documents\Griffith\clinic director\IJCLE 2013\imagesCACG9VU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22525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907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r>
              <a:rPr lang="en-AU" b="1" dirty="0" smtClean="0"/>
              <a:t>Principles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544616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AU" sz="4300" dirty="0" smtClean="0">
                <a:solidFill>
                  <a:srgbClr val="7030A0"/>
                </a:solidFill>
              </a:rPr>
              <a:t>Transition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4300" dirty="0" smtClean="0">
                <a:solidFill>
                  <a:srgbClr val="FF0000"/>
                </a:solidFill>
              </a:rPr>
              <a:t>Integration and Closure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4300" dirty="0" smtClean="0">
                <a:solidFill>
                  <a:schemeClr val="bg1">
                    <a:lumMod val="50000"/>
                  </a:schemeClr>
                </a:solidFill>
              </a:rPr>
              <a:t>Diversity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4300" dirty="0" smtClean="0">
                <a:solidFill>
                  <a:schemeClr val="accent6">
                    <a:lumMod val="75000"/>
                  </a:schemeClr>
                </a:solidFill>
              </a:rPr>
              <a:t>Engagement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4300" dirty="0" smtClean="0">
                <a:solidFill>
                  <a:schemeClr val="accent5">
                    <a:lumMod val="75000"/>
                  </a:schemeClr>
                </a:solidFill>
              </a:rPr>
              <a:t>Assessment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4300" dirty="0" smtClean="0">
                <a:solidFill>
                  <a:schemeClr val="accent2">
                    <a:lumMod val="50000"/>
                  </a:schemeClr>
                </a:solidFill>
              </a:rPr>
              <a:t>Evaluation</a:t>
            </a:r>
          </a:p>
          <a:p>
            <a:pPr marL="0" indent="0">
              <a:buNone/>
            </a:pPr>
            <a:endParaRPr lang="en-AU" sz="2400" dirty="0" smtClean="0"/>
          </a:p>
          <a:p>
            <a:pPr marL="0" indent="0">
              <a:buNone/>
            </a:pPr>
            <a:r>
              <a:rPr lang="en-AU" sz="1900" dirty="0" smtClean="0"/>
              <a:t>McNamara, </a:t>
            </a:r>
            <a:r>
              <a:rPr lang="en-AU" sz="1900" dirty="0" err="1" smtClean="0"/>
              <a:t>Kift</a:t>
            </a:r>
            <a:r>
              <a:rPr lang="en-AU" sz="1900" dirty="0" smtClean="0"/>
              <a:t>, Butler, Field, Brown and Gamble, ‘WIL as a Component of the Capstone Experience in Undergrad Law’ (2012) 13(1) </a:t>
            </a:r>
            <a:r>
              <a:rPr lang="en-AU" sz="1900" i="1" dirty="0" smtClean="0"/>
              <a:t>Asia-Pacific Journal of Cooperative Education</a:t>
            </a:r>
          </a:p>
          <a:p>
            <a:pPr marL="514350" indent="-514350">
              <a:buFont typeface="+mj-lt"/>
              <a:buAutoNum type="arabicPeriod"/>
            </a:pPr>
            <a:endParaRPr lang="en-A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4392-BD56-43AD-85F1-FDC2EF9100E1}" type="slidenum">
              <a:rPr lang="en-AU" smtClean="0"/>
              <a:pPr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309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Connected Research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424936" cy="5040560"/>
          </a:xfrm>
        </p:spPr>
        <p:txBody>
          <a:bodyPr/>
          <a:lstStyle/>
          <a:p>
            <a:r>
              <a:rPr lang="en-AU" dirty="0" smtClean="0"/>
              <a:t>The Effective Supervision Project</a:t>
            </a:r>
          </a:p>
          <a:p>
            <a:endParaRPr lang="en-AU" dirty="0"/>
          </a:p>
          <a:p>
            <a:r>
              <a:rPr lang="en-AU" dirty="0" smtClean="0">
                <a:hlinkClick r:id="rId2"/>
              </a:rPr>
              <a:t>http://www.griffith.edu.au/criminology-law/effective-law-student-supervision-project/about-fellowship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F7BED-155A-4C99-B031-46CE95DB24F5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6513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rgbClr val="E5E0E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</TotalTime>
  <Words>473</Words>
  <Application>Microsoft Office PowerPoint</Application>
  <PresentationFormat>On-screen Show (4:3)</PresentationFormat>
  <Paragraphs>87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Reflective Journal Zoe Rathus s745355-768 (1976 …)     “Being a Clinic Teacher  2005 – 2015” (scary??)  Submitted to the QAILS Conference   </vt:lpstr>
      <vt:lpstr>Struggle with the Juggle</vt:lpstr>
      <vt:lpstr>Why the Universities like CLE</vt:lpstr>
      <vt:lpstr>New Boxes Ticked</vt:lpstr>
      <vt:lpstr>PowerPoint Presentation</vt:lpstr>
      <vt:lpstr>PowerPoint Presentation</vt:lpstr>
      <vt:lpstr>Features of Capstone Courses</vt:lpstr>
      <vt:lpstr>Principles</vt:lpstr>
      <vt:lpstr>Connected Research</vt:lpstr>
      <vt:lpstr>The Complex Tension</vt:lpstr>
    </vt:vector>
  </TitlesOfParts>
  <Company>Griffith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Reflective Journal Zoe Rathus s745355-768 (1976 …)  “Being a Clinic Teacher  2005 – 2015” (scary??)  Submitted to the QAILS Conference</dc:title>
  <dc:creator>soeadmin</dc:creator>
  <cp:lastModifiedBy>Cathy Baker</cp:lastModifiedBy>
  <cp:revision>9</cp:revision>
  <cp:lastPrinted>2015-05-25T12:09:46Z</cp:lastPrinted>
  <dcterms:created xsi:type="dcterms:W3CDTF">2015-05-25T10:25:38Z</dcterms:created>
  <dcterms:modified xsi:type="dcterms:W3CDTF">2015-06-04T00:53:13Z</dcterms:modified>
</cp:coreProperties>
</file>