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363" autoAdjust="0"/>
    <p:restoredTop sz="60380" autoAdjust="0"/>
  </p:normalViewPr>
  <p:slideViewPr>
    <p:cSldViewPr>
      <p:cViewPr varScale="1">
        <p:scale>
          <a:sx n="69" d="100"/>
          <a:sy n="69" d="100"/>
        </p:scale>
        <p:origin x="243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71F939-581A-449E-A66C-34C130EDFE13}" type="datetimeFigureOut">
              <a:rPr lang="en-AU" smtClean="0"/>
              <a:t>27/05/2016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AC2E8E-140C-4B0F-A294-1C342A908D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98660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AC2E8E-140C-4B0F-A294-1C342A908D47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249209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AC2E8E-140C-4B0F-A294-1C342A908D47}" type="slidenum">
              <a:rPr lang="en-AU" smtClean="0"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452400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AC2E8E-140C-4B0F-A294-1C342A908D47}" type="slidenum">
              <a:rPr lang="en-AU" smtClean="0"/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059990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AC2E8E-140C-4B0F-A294-1C342A908D47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469365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AC2E8E-140C-4B0F-A294-1C342A908D47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896293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AC2E8E-140C-4B0F-A294-1C342A908D47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815281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AC2E8E-140C-4B0F-A294-1C342A908D47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48156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AC2E8E-140C-4B0F-A294-1C342A908D47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94632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AC2E8E-140C-4B0F-A294-1C342A908D47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9483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AC2E8E-140C-4B0F-A294-1C342A908D47}" type="slidenum">
              <a:rPr lang="en-AU" smtClean="0"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022377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AC2E8E-140C-4B0F-A294-1C342A908D47}" type="slidenum">
              <a:rPr lang="en-AU" smtClean="0"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62638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T_title_bg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239853" cy="6946850"/>
          </a:xfrm>
          <a:prstGeom prst="rect">
            <a:avLst/>
          </a:prstGeom>
        </p:spPr>
      </p:pic>
      <p:pic>
        <p:nvPicPr>
          <p:cNvPr id="8" name="Picture 7" descr="LAQ_logo_800px_r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6850" y="5882898"/>
            <a:ext cx="2078074" cy="4727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1600" y="1124744"/>
            <a:ext cx="7772400" cy="1470025"/>
          </a:xfrm>
        </p:spPr>
        <p:txBody>
          <a:bodyPr/>
          <a:lstStyle>
            <a:lvl1pPr algn="l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9512" y="2900536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14126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0B9EC-00B3-4FA6-82B7-CC237A6F42F6}" type="datetimeFigureOut">
              <a:rPr lang="en-AU" smtClean="0"/>
              <a:t>27/05/2016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C6A33-EED3-4D3F-BA50-7C49899C32A1}" type="slidenum">
              <a:rPr lang="en-AU" smtClean="0"/>
              <a:t>‹#›</a:t>
            </a:fld>
            <a:endParaRPr lang="en-AU"/>
          </a:p>
        </p:txBody>
      </p:sp>
      <p:pic>
        <p:nvPicPr>
          <p:cNvPr id="7" name="Picture 6" descr="PPT_banner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956" y="6706362"/>
            <a:ext cx="9212716" cy="405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73231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0B9EC-00B3-4FA6-82B7-CC237A6F42F6}" type="datetimeFigureOut">
              <a:rPr lang="en-AU" smtClean="0"/>
              <a:t>27/05/2016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C6A33-EED3-4D3F-BA50-7C49899C32A1}" type="slidenum">
              <a:rPr lang="en-AU" smtClean="0"/>
              <a:t>‹#›</a:t>
            </a:fld>
            <a:endParaRPr lang="en-AU"/>
          </a:p>
        </p:txBody>
      </p:sp>
      <p:pic>
        <p:nvPicPr>
          <p:cNvPr id="7" name="Picture 6" descr="PPT_banner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956" y="6706362"/>
            <a:ext cx="9212716" cy="405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98391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0B9EC-00B3-4FA6-82B7-CC237A6F42F6}" type="datetimeFigureOut">
              <a:rPr lang="en-AU" smtClean="0"/>
              <a:t>27/05/2016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C6A33-EED3-4D3F-BA50-7C49899C32A1}" type="slidenum">
              <a:rPr lang="en-AU" smtClean="0"/>
              <a:t>‹#›</a:t>
            </a:fld>
            <a:endParaRPr lang="en-AU"/>
          </a:p>
        </p:txBody>
      </p:sp>
      <p:pic>
        <p:nvPicPr>
          <p:cNvPr id="6" name="Picture 5" descr="PPT_banner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39667"/>
            <a:ext cx="9212716" cy="737288"/>
          </a:xfrm>
          <a:prstGeom prst="rect">
            <a:avLst/>
          </a:prstGeom>
        </p:spPr>
      </p:pic>
      <p:pic>
        <p:nvPicPr>
          <p:cNvPr id="7" name="Picture 6" descr="LAQ_logo_800px_r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7365" y="6302680"/>
            <a:ext cx="1601799" cy="364409"/>
          </a:xfrm>
          <a:prstGeom prst="rect">
            <a:avLst/>
          </a:prstGeom>
        </p:spPr>
      </p:pic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11" name="Tex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77519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0B9EC-00B3-4FA6-82B7-CC237A6F42F6}" type="datetimeFigureOut">
              <a:rPr lang="en-AU" smtClean="0"/>
              <a:t>27/05/2016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C6A33-EED3-4D3F-BA50-7C49899C32A1}" type="slidenum">
              <a:rPr lang="en-AU" smtClean="0"/>
              <a:t>‹#›</a:t>
            </a:fld>
            <a:endParaRPr lang="en-AU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11" name="Tex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676249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LAQ_logo_800px_c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5641" y="657658"/>
            <a:ext cx="1960914" cy="446108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1412776"/>
            <a:ext cx="8229600" cy="11430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561259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459425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EE0B9EC-00B3-4FA6-82B7-CC237A6F42F6}" type="datetimeFigureOut">
              <a:rPr lang="en-AU" smtClean="0"/>
              <a:pPr/>
              <a:t>27/05/2016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35C6A33-EED3-4D3F-BA50-7C49899C32A1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058899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T_title_bg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239853" cy="6946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642989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14280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858986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2"/>
                </a:solidFill>
              </a:defRPr>
            </a:lvl1pPr>
            <a:lvl2pPr>
              <a:defRPr sz="2400">
                <a:solidFill>
                  <a:schemeClr val="bg2"/>
                </a:solidFill>
              </a:defRPr>
            </a:lvl2pPr>
            <a:lvl3pPr>
              <a:defRPr sz="2000">
                <a:solidFill>
                  <a:schemeClr val="bg2"/>
                </a:solidFill>
              </a:defRPr>
            </a:lvl3pPr>
            <a:lvl4pPr>
              <a:defRPr sz="1800">
                <a:solidFill>
                  <a:schemeClr val="bg2"/>
                </a:solidFill>
              </a:defRPr>
            </a:lvl4pPr>
            <a:lvl5pPr>
              <a:defRPr sz="1800">
                <a:solidFill>
                  <a:schemeClr val="bg2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2"/>
                </a:solidFill>
              </a:defRPr>
            </a:lvl1pPr>
            <a:lvl2pPr>
              <a:defRPr sz="2400">
                <a:solidFill>
                  <a:schemeClr val="bg2"/>
                </a:solidFill>
              </a:defRPr>
            </a:lvl2pPr>
            <a:lvl3pPr>
              <a:defRPr sz="2000">
                <a:solidFill>
                  <a:schemeClr val="bg2"/>
                </a:solidFill>
              </a:defRPr>
            </a:lvl3pPr>
            <a:lvl4pPr>
              <a:defRPr sz="1800">
                <a:solidFill>
                  <a:schemeClr val="bg2"/>
                </a:solidFill>
              </a:defRPr>
            </a:lvl4pPr>
            <a:lvl5pPr>
              <a:defRPr sz="1800">
                <a:solidFill>
                  <a:schemeClr val="bg2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0B9EC-00B3-4FA6-82B7-CC237A6F42F6}" type="datetimeFigureOut">
              <a:rPr lang="en-AU" smtClean="0"/>
              <a:t>27/05/2016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C6A33-EED3-4D3F-BA50-7C49899C32A1}" type="slidenum">
              <a:rPr lang="en-AU" smtClean="0"/>
              <a:t>‹#›</a:t>
            </a:fld>
            <a:endParaRPr lang="en-AU"/>
          </a:p>
        </p:txBody>
      </p:sp>
      <p:pic>
        <p:nvPicPr>
          <p:cNvPr id="8" name="Picture 7" descr="PPT_banner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956" y="6706362"/>
            <a:ext cx="9212716" cy="405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32006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solidFill>
                  <a:schemeClr val="bg2"/>
                </a:solidFill>
              </a:defRPr>
            </a:lvl1pPr>
            <a:lvl2pPr>
              <a:defRPr sz="2000">
                <a:solidFill>
                  <a:schemeClr val="bg2"/>
                </a:solidFill>
              </a:defRPr>
            </a:lvl2pPr>
            <a:lvl3pPr>
              <a:defRPr sz="1800">
                <a:solidFill>
                  <a:schemeClr val="bg2"/>
                </a:solidFill>
              </a:defRPr>
            </a:lvl3pPr>
            <a:lvl4pPr>
              <a:defRPr sz="1600">
                <a:solidFill>
                  <a:schemeClr val="bg2"/>
                </a:solidFill>
              </a:defRPr>
            </a:lvl4pPr>
            <a:lvl5pPr>
              <a:defRPr sz="1600">
                <a:solidFill>
                  <a:schemeClr val="bg2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solidFill>
                  <a:schemeClr val="bg2"/>
                </a:solidFill>
              </a:defRPr>
            </a:lvl1pPr>
            <a:lvl2pPr>
              <a:defRPr sz="2000">
                <a:solidFill>
                  <a:schemeClr val="bg2"/>
                </a:solidFill>
              </a:defRPr>
            </a:lvl2pPr>
            <a:lvl3pPr>
              <a:defRPr sz="1800">
                <a:solidFill>
                  <a:schemeClr val="bg2"/>
                </a:solidFill>
              </a:defRPr>
            </a:lvl3pPr>
            <a:lvl4pPr>
              <a:defRPr sz="1600">
                <a:solidFill>
                  <a:schemeClr val="bg2"/>
                </a:solidFill>
              </a:defRPr>
            </a:lvl4pPr>
            <a:lvl5pPr>
              <a:defRPr sz="1600">
                <a:solidFill>
                  <a:schemeClr val="bg2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0B9EC-00B3-4FA6-82B7-CC237A6F42F6}" type="datetimeFigureOut">
              <a:rPr lang="en-AU" smtClean="0"/>
              <a:t>27/05/2016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C6A33-EED3-4D3F-BA50-7C49899C32A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909812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44824"/>
            <a:ext cx="8229600" cy="11430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0B9EC-00B3-4FA6-82B7-CC237A6F42F6}" type="datetimeFigureOut">
              <a:rPr lang="en-AU" smtClean="0"/>
              <a:t>27/05/2016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C6A33-EED3-4D3F-BA50-7C49899C32A1}" type="slidenum">
              <a:rPr lang="en-AU" smtClean="0"/>
              <a:t>‹#›</a:t>
            </a:fld>
            <a:endParaRPr lang="en-AU"/>
          </a:p>
        </p:txBody>
      </p:sp>
      <p:pic>
        <p:nvPicPr>
          <p:cNvPr id="6" name="Picture 5" descr="PPT_banner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956" y="6706362"/>
            <a:ext cx="9212716" cy="405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53687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0B9EC-00B3-4FA6-82B7-CC237A6F42F6}" type="datetimeFigureOut">
              <a:rPr lang="en-AU" smtClean="0"/>
              <a:t>27/05/2016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C6A33-EED3-4D3F-BA50-7C49899C32A1}" type="slidenum">
              <a:rPr lang="en-AU" smtClean="0"/>
              <a:t>‹#›</a:t>
            </a:fld>
            <a:endParaRPr lang="en-AU"/>
          </a:p>
        </p:txBody>
      </p:sp>
      <p:pic>
        <p:nvPicPr>
          <p:cNvPr id="5" name="Picture 4" descr="PPT_banner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956" y="6706362"/>
            <a:ext cx="9212716" cy="405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1757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bg2"/>
                </a:solidFill>
              </a:defRPr>
            </a:lvl1pPr>
            <a:lvl2pPr>
              <a:defRPr sz="2800">
                <a:solidFill>
                  <a:schemeClr val="bg2"/>
                </a:solidFill>
              </a:defRPr>
            </a:lvl2pPr>
            <a:lvl3pPr>
              <a:defRPr sz="2400">
                <a:solidFill>
                  <a:schemeClr val="bg2"/>
                </a:solidFill>
              </a:defRPr>
            </a:lvl3pPr>
            <a:lvl4pPr>
              <a:defRPr sz="2000">
                <a:solidFill>
                  <a:schemeClr val="bg2"/>
                </a:solidFill>
              </a:defRPr>
            </a:lvl4pPr>
            <a:lvl5pPr>
              <a:defRPr sz="2000">
                <a:solidFill>
                  <a:schemeClr val="bg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0B9EC-00B3-4FA6-82B7-CC237A6F42F6}" type="datetimeFigureOut">
              <a:rPr lang="en-AU" smtClean="0"/>
              <a:t>27/05/2016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C6A33-EED3-4D3F-BA50-7C49899C32A1}" type="slidenum">
              <a:rPr lang="en-AU" smtClean="0"/>
              <a:t>‹#›</a:t>
            </a:fld>
            <a:endParaRPr lang="en-AU"/>
          </a:p>
        </p:txBody>
      </p:sp>
      <p:pic>
        <p:nvPicPr>
          <p:cNvPr id="8" name="Picture 7" descr="PPT_banner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956" y="6706362"/>
            <a:ext cx="9212716" cy="405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2145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0B9EC-00B3-4FA6-82B7-CC237A6F42F6}" type="datetimeFigureOut">
              <a:rPr lang="en-AU" smtClean="0"/>
              <a:t>27/05/2016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C6A33-EED3-4D3F-BA50-7C49899C32A1}" type="slidenum">
              <a:rPr lang="en-AU" smtClean="0"/>
              <a:t>‹#›</a:t>
            </a:fld>
            <a:endParaRPr lang="en-AU"/>
          </a:p>
        </p:txBody>
      </p:sp>
      <p:pic>
        <p:nvPicPr>
          <p:cNvPr id="8" name="Picture 7" descr="PPT_banner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956" y="6706362"/>
            <a:ext cx="9212716" cy="405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72479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E0B9EC-00B3-4FA6-82B7-CC237A6F42F6}" type="datetimeFigureOut">
              <a:rPr lang="en-AU" smtClean="0"/>
              <a:t>27/05/2016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35C6A33-EED3-4D3F-BA50-7C49899C32A1}" type="slidenum">
              <a:rPr lang="en-AU" smtClean="0"/>
              <a:pPr/>
              <a:t>‹#›</a:t>
            </a:fld>
            <a:endParaRPr lang="en-AU" dirty="0"/>
          </a:p>
        </p:txBody>
      </p:sp>
      <p:pic>
        <p:nvPicPr>
          <p:cNvPr id="7" name="Picture 6" descr="PPT_banner2.jpg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956" y="6706362"/>
            <a:ext cx="9212716" cy="405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3199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  <p:sldLayoutId id="2147483661" r:id="rId14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1600" y="980728"/>
            <a:ext cx="8172400" cy="2592288"/>
          </a:xfrm>
        </p:spPr>
        <p:txBody>
          <a:bodyPr>
            <a:normAutofit fontScale="90000"/>
          </a:bodyPr>
          <a:lstStyle/>
          <a:p>
            <a:r>
              <a:rPr lang="en-AU" sz="3500" dirty="0" smtClean="0"/>
              <a:t>Community Legal Centres Queensland</a:t>
            </a:r>
            <a:br>
              <a:rPr lang="en-AU" sz="3500" dirty="0" smtClean="0"/>
            </a:br>
            <a:r>
              <a:rPr lang="en-AU" sz="3500" dirty="0" smtClean="0"/>
              <a:t/>
            </a:r>
            <a:br>
              <a:rPr lang="en-AU" sz="3500" dirty="0" smtClean="0"/>
            </a:br>
            <a:r>
              <a:rPr lang="en-AU" sz="3500" dirty="0" smtClean="0"/>
              <a:t>Child protection in Queensland – </a:t>
            </a:r>
            <a:br>
              <a:rPr lang="en-AU" sz="3500" dirty="0" smtClean="0"/>
            </a:br>
            <a:r>
              <a:rPr lang="en-AU" sz="3500" dirty="0" smtClean="0"/>
              <a:t>2016 legislative amendments webinar</a:t>
            </a:r>
            <a:br>
              <a:rPr lang="en-AU" sz="3500" dirty="0" smtClean="0"/>
            </a:br>
            <a:r>
              <a:rPr lang="en-AU" sz="1600" dirty="0" smtClean="0"/>
              <a:t>27 May 2016</a:t>
            </a:r>
            <a:endParaRPr lang="en-AU" sz="35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9512" y="3284984"/>
            <a:ext cx="6400800" cy="1368152"/>
          </a:xfrm>
        </p:spPr>
        <p:txBody>
          <a:bodyPr>
            <a:normAutofit fontScale="77500" lnSpcReduction="20000"/>
          </a:bodyPr>
          <a:lstStyle/>
          <a:p>
            <a:endParaRPr lang="en-AU" dirty="0" smtClean="0"/>
          </a:p>
          <a:p>
            <a:r>
              <a:rPr lang="en-AU" dirty="0" smtClean="0"/>
              <a:t>Nigel A Miller</a:t>
            </a:r>
          </a:p>
          <a:p>
            <a:r>
              <a:rPr lang="en-AU" sz="2400" dirty="0" smtClean="0"/>
              <a:t>A/Assistant Director, Family Law Services</a:t>
            </a:r>
          </a:p>
          <a:p>
            <a:r>
              <a:rPr lang="en-AU" sz="2400" dirty="0" smtClean="0"/>
              <a:t>Legal Aid Queensland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09784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Non-parties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AU" b="1" dirty="0" smtClean="0">
                <a:solidFill>
                  <a:schemeClr val="tx1"/>
                </a:solidFill>
              </a:rPr>
              <a:t>Amendment to s113 CP Act</a:t>
            </a:r>
          </a:p>
          <a:p>
            <a:endParaRPr lang="en-AU" sz="1100" b="1" dirty="0" smtClean="0">
              <a:solidFill>
                <a:schemeClr val="tx1"/>
              </a:solidFill>
            </a:endParaRPr>
          </a:p>
          <a:p>
            <a:r>
              <a:rPr lang="en-AU" b="1" dirty="0" smtClean="0">
                <a:solidFill>
                  <a:schemeClr val="tx1"/>
                </a:solidFill>
              </a:rPr>
              <a:t>Scope of the non-party’s role defined by the Magistrate’s s113 order:</a:t>
            </a:r>
          </a:p>
          <a:p>
            <a:pPr lvl="1"/>
            <a:r>
              <a:rPr lang="en-AU" b="1" dirty="0" smtClean="0">
                <a:solidFill>
                  <a:schemeClr val="tx1"/>
                </a:solidFill>
              </a:rPr>
              <a:t>Must include how and when they take part</a:t>
            </a:r>
          </a:p>
          <a:p>
            <a:pPr lvl="1"/>
            <a:r>
              <a:rPr lang="en-AU" b="1" dirty="0" smtClean="0">
                <a:solidFill>
                  <a:schemeClr val="tx1"/>
                </a:solidFill>
              </a:rPr>
              <a:t>May also include conditions, things they must do, and provisions of the Act that apply as if they were a party</a:t>
            </a:r>
          </a:p>
          <a:p>
            <a:pPr lvl="1"/>
            <a:endParaRPr lang="en-AU" sz="1100" b="1" dirty="0" smtClean="0">
              <a:solidFill>
                <a:schemeClr val="tx1"/>
              </a:solidFill>
            </a:endParaRPr>
          </a:p>
          <a:p>
            <a:r>
              <a:rPr lang="en-AU" b="1" dirty="0" smtClean="0">
                <a:solidFill>
                  <a:schemeClr val="tx1"/>
                </a:solidFill>
              </a:rPr>
              <a:t>A s113 non-party may be represented by a lawyer</a:t>
            </a:r>
          </a:p>
          <a:p>
            <a:pPr lvl="1"/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324937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Long-term guardianship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AU" b="1" dirty="0" smtClean="0">
                <a:solidFill>
                  <a:schemeClr val="tx1"/>
                </a:solidFill>
              </a:rPr>
              <a:t>Amendment to s59 CP Act – when making a </a:t>
            </a:r>
            <a:r>
              <a:rPr lang="en-AU" b="1" dirty="0">
                <a:solidFill>
                  <a:schemeClr val="tx1"/>
                </a:solidFill>
              </a:rPr>
              <a:t>l</a:t>
            </a:r>
            <a:r>
              <a:rPr lang="en-AU" b="1" dirty="0" smtClean="0">
                <a:solidFill>
                  <a:schemeClr val="tx1"/>
                </a:solidFill>
              </a:rPr>
              <a:t>ong-term guardianship order, the court must be satisfied that the case plan includes living and contact arrangements for the child</a:t>
            </a:r>
          </a:p>
          <a:p>
            <a:endParaRPr lang="en-AU" b="1" dirty="0">
              <a:solidFill>
                <a:schemeClr val="tx1"/>
              </a:solidFill>
            </a:endParaRPr>
          </a:p>
          <a:p>
            <a:r>
              <a:rPr lang="en-AU" b="1" dirty="0" smtClean="0">
                <a:solidFill>
                  <a:schemeClr val="tx1"/>
                </a:solidFill>
              </a:rPr>
              <a:t>Amendment of s51VA CP Act – in addition to the child and a long-term guardian, a parent may also request Child Safety review a case plan</a:t>
            </a:r>
            <a:endParaRPr lang="en-A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973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000" b="1" dirty="0" smtClean="0"/>
              <a:t>QCAT contact review</a:t>
            </a:r>
            <a:endParaRPr lang="en-AU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AU" b="1" dirty="0" smtClean="0">
                <a:solidFill>
                  <a:schemeClr val="tx1"/>
                </a:solidFill>
              </a:rPr>
              <a:t>New s99MA CP Act </a:t>
            </a:r>
          </a:p>
          <a:p>
            <a:endParaRPr lang="en-AU" sz="1100" b="1" dirty="0" smtClean="0">
              <a:solidFill>
                <a:schemeClr val="tx1"/>
              </a:solidFill>
            </a:endParaRPr>
          </a:p>
          <a:p>
            <a:r>
              <a:rPr lang="en-AU" b="1" dirty="0" smtClean="0">
                <a:solidFill>
                  <a:schemeClr val="tx1"/>
                </a:solidFill>
              </a:rPr>
              <a:t>Qld Civil and Administrative Tribunal contact review suspended if there is a concurrent child protection proceeding</a:t>
            </a:r>
          </a:p>
          <a:p>
            <a:endParaRPr lang="en-AU" sz="1100" b="1" dirty="0" smtClean="0">
              <a:solidFill>
                <a:schemeClr val="tx1"/>
              </a:solidFill>
            </a:endParaRPr>
          </a:p>
          <a:p>
            <a:r>
              <a:rPr lang="en-AU" b="1" dirty="0" smtClean="0">
                <a:solidFill>
                  <a:schemeClr val="tx1"/>
                </a:solidFill>
              </a:rPr>
              <a:t>Court may deal with the substance of the review by making interim orders about contact</a:t>
            </a:r>
          </a:p>
          <a:p>
            <a:endParaRPr lang="en-AU" sz="1100" b="1" dirty="0" smtClean="0">
              <a:solidFill>
                <a:schemeClr val="tx1"/>
              </a:solidFill>
            </a:endParaRPr>
          </a:p>
          <a:p>
            <a:r>
              <a:rPr lang="en-AU" b="1" dirty="0" smtClean="0">
                <a:solidFill>
                  <a:schemeClr val="tx1"/>
                </a:solidFill>
              </a:rPr>
              <a:t>The QCAT contact review may proceed if the Court doesn’t make an interim contact order</a:t>
            </a:r>
          </a:p>
        </p:txBody>
      </p:sp>
    </p:spTree>
    <p:extLst>
      <p:ext uri="{BB962C8B-B14F-4D97-AF65-F5344CB8AC3E}">
        <p14:creationId xmlns:p14="http://schemas.microsoft.com/office/powerpoint/2010/main" val="2292501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Questions/comments?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53355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sz="3500" b="1" dirty="0" smtClean="0"/>
              <a:t>Overview of the justice-related reforms </a:t>
            </a:r>
            <a:endParaRPr lang="en-AU" sz="35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b="1" dirty="0" smtClean="0">
                <a:solidFill>
                  <a:schemeClr val="tx1"/>
                </a:solidFill>
              </a:rPr>
              <a:t>Amendments </a:t>
            </a:r>
            <a:r>
              <a:rPr lang="en-AU" b="1" dirty="0">
                <a:solidFill>
                  <a:schemeClr val="tx1"/>
                </a:solidFill>
              </a:rPr>
              <a:t>to </a:t>
            </a:r>
            <a:r>
              <a:rPr lang="en-AU" b="1" dirty="0" smtClean="0">
                <a:solidFill>
                  <a:schemeClr val="tx1"/>
                </a:solidFill>
              </a:rPr>
              <a:t>the Child </a:t>
            </a:r>
            <a:r>
              <a:rPr lang="en-AU" b="1" dirty="0">
                <a:solidFill>
                  <a:schemeClr val="tx1"/>
                </a:solidFill>
              </a:rPr>
              <a:t>Protection Act 1999 (CP Act) </a:t>
            </a:r>
            <a:endParaRPr lang="en-AU" b="1" dirty="0" smtClean="0">
              <a:solidFill>
                <a:schemeClr val="tx1"/>
              </a:solidFill>
            </a:endParaRPr>
          </a:p>
          <a:p>
            <a:endParaRPr lang="en-AU" sz="1000" b="1" dirty="0" smtClean="0">
              <a:solidFill>
                <a:schemeClr val="tx1"/>
              </a:solidFill>
            </a:endParaRPr>
          </a:p>
          <a:p>
            <a:r>
              <a:rPr lang="en-AU" b="1" dirty="0">
                <a:solidFill>
                  <a:schemeClr val="tx1"/>
                </a:solidFill>
              </a:rPr>
              <a:t>Director of Child Protection Litigation Act 2016 (DCPL Act</a:t>
            </a:r>
            <a:r>
              <a:rPr lang="en-AU" b="1" dirty="0" smtClean="0">
                <a:solidFill>
                  <a:schemeClr val="tx1"/>
                </a:solidFill>
              </a:rPr>
              <a:t>)</a:t>
            </a:r>
          </a:p>
          <a:p>
            <a:endParaRPr lang="en-AU" sz="1000" b="1" dirty="0" smtClean="0">
              <a:solidFill>
                <a:schemeClr val="tx1"/>
              </a:solidFill>
            </a:endParaRPr>
          </a:p>
          <a:p>
            <a:r>
              <a:rPr lang="en-AU" b="1" dirty="0" smtClean="0">
                <a:solidFill>
                  <a:schemeClr val="tx1"/>
                </a:solidFill>
              </a:rPr>
              <a:t>Remaking of </a:t>
            </a:r>
            <a:r>
              <a:rPr lang="en-AU" b="1" dirty="0" err="1" smtClean="0">
                <a:solidFill>
                  <a:schemeClr val="tx1"/>
                </a:solidFill>
              </a:rPr>
              <a:t>Childrens</a:t>
            </a:r>
            <a:r>
              <a:rPr lang="en-AU" b="1" dirty="0" smtClean="0">
                <a:solidFill>
                  <a:schemeClr val="tx1"/>
                </a:solidFill>
              </a:rPr>
              <a:t> Court Rules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94198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2900" b="1" dirty="0" smtClean="0"/>
              <a:t>Director of Child Protection Litigation (DCPL)</a:t>
            </a:r>
            <a:endParaRPr lang="en-AU" sz="29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AU" b="1" dirty="0" smtClean="0">
                <a:solidFill>
                  <a:schemeClr val="tx1"/>
                </a:solidFill>
              </a:rPr>
              <a:t>DCPL Act and consequential amendments to CP Act</a:t>
            </a:r>
          </a:p>
          <a:p>
            <a:endParaRPr lang="en-AU" sz="1000" b="1" dirty="0" smtClean="0">
              <a:solidFill>
                <a:schemeClr val="tx1"/>
              </a:solidFill>
            </a:endParaRPr>
          </a:p>
          <a:p>
            <a:r>
              <a:rPr lang="en-AU" b="1" dirty="0" smtClean="0">
                <a:solidFill>
                  <a:schemeClr val="tx1"/>
                </a:solidFill>
              </a:rPr>
              <a:t>Office of the Director of Child Protection Litigation (DCPL) established</a:t>
            </a:r>
          </a:p>
          <a:p>
            <a:endParaRPr lang="en-AU" sz="1100" b="1" dirty="0" smtClean="0">
              <a:solidFill>
                <a:schemeClr val="tx1"/>
              </a:solidFill>
            </a:endParaRPr>
          </a:p>
          <a:p>
            <a:r>
              <a:rPr lang="en-AU" b="1" dirty="0" smtClean="0">
                <a:solidFill>
                  <a:schemeClr val="tx1"/>
                </a:solidFill>
              </a:rPr>
              <a:t>Office of the Official Solicitor (OCFOS) established </a:t>
            </a:r>
          </a:p>
          <a:p>
            <a:endParaRPr lang="en-AU" sz="1000" b="1" dirty="0">
              <a:solidFill>
                <a:schemeClr val="tx1"/>
              </a:solidFill>
            </a:endParaRPr>
          </a:p>
          <a:p>
            <a:r>
              <a:rPr lang="en-AU" b="1" dirty="0" smtClean="0">
                <a:solidFill>
                  <a:schemeClr val="tx1"/>
                </a:solidFill>
              </a:rPr>
              <a:t>Amendment to s66(4) CP Act – court may direct Child Safety to do things during an adjournment</a:t>
            </a:r>
            <a:endParaRPr lang="en-A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0059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000" b="1" dirty="0" smtClean="0"/>
              <a:t>Disclosure </a:t>
            </a:r>
            <a:endParaRPr lang="en-AU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b="1" dirty="0" smtClean="0">
                <a:solidFill>
                  <a:schemeClr val="tx1"/>
                </a:solidFill>
              </a:rPr>
              <a:t>Section 189C CP Act – disclosure obligation of DCPL</a:t>
            </a:r>
          </a:p>
          <a:p>
            <a:endParaRPr lang="en-AU" sz="1000" b="1" dirty="0" smtClean="0">
              <a:solidFill>
                <a:schemeClr val="tx1"/>
              </a:solidFill>
            </a:endParaRPr>
          </a:p>
          <a:p>
            <a:r>
              <a:rPr lang="en-AU" b="1" dirty="0" smtClean="0">
                <a:solidFill>
                  <a:schemeClr val="tx1"/>
                </a:solidFill>
              </a:rPr>
              <a:t>Section 24 DCPL Act – corresponding obligation of Child Safety </a:t>
            </a:r>
          </a:p>
          <a:p>
            <a:endParaRPr lang="en-AU" sz="1000" b="1" dirty="0" smtClean="0">
              <a:solidFill>
                <a:schemeClr val="tx1"/>
              </a:solidFill>
            </a:endParaRPr>
          </a:p>
          <a:p>
            <a:r>
              <a:rPr lang="en-AU" b="1" dirty="0" smtClean="0">
                <a:solidFill>
                  <a:schemeClr val="tx1"/>
                </a:solidFill>
              </a:rPr>
              <a:t>It is anticipated that the remade Childrens Court Rules may provide additional detail for disclosure in a proceeding – see s189C(8)</a:t>
            </a:r>
            <a:endParaRPr lang="en-A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697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000" b="1" dirty="0" smtClean="0"/>
              <a:t>Refusing disclosure</a:t>
            </a:r>
            <a:endParaRPr lang="en-AU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AU" sz="3500" b="1" dirty="0" smtClean="0">
                <a:solidFill>
                  <a:schemeClr val="tx1"/>
                </a:solidFill>
              </a:rPr>
              <a:t>Section 191 </a:t>
            </a:r>
            <a:r>
              <a:rPr lang="en-AU" sz="3500" b="1" dirty="0">
                <a:solidFill>
                  <a:schemeClr val="tx1"/>
                </a:solidFill>
              </a:rPr>
              <a:t>CP Act – grounds for refusal to </a:t>
            </a:r>
            <a:r>
              <a:rPr lang="en-AU" sz="3500" b="1" dirty="0" smtClean="0">
                <a:solidFill>
                  <a:schemeClr val="tx1"/>
                </a:solidFill>
              </a:rPr>
              <a:t>disclose include where a document or information:</a:t>
            </a:r>
          </a:p>
          <a:p>
            <a:pPr marL="627063" lvl="1" indent="-271463"/>
            <a:r>
              <a:rPr lang="en-AU" b="1" dirty="0">
                <a:solidFill>
                  <a:schemeClr val="tx1"/>
                </a:solidFill>
              </a:rPr>
              <a:t>i</a:t>
            </a:r>
            <a:r>
              <a:rPr lang="en-AU" b="1" dirty="0" smtClean="0">
                <a:solidFill>
                  <a:schemeClr val="tx1"/>
                </a:solidFill>
              </a:rPr>
              <a:t>s subject </a:t>
            </a:r>
            <a:r>
              <a:rPr lang="en-AU" b="1" dirty="0">
                <a:solidFill>
                  <a:schemeClr val="tx1"/>
                </a:solidFill>
              </a:rPr>
              <a:t>to legal professional </a:t>
            </a:r>
            <a:r>
              <a:rPr lang="en-AU" b="1" dirty="0" smtClean="0">
                <a:solidFill>
                  <a:schemeClr val="tx1"/>
                </a:solidFill>
              </a:rPr>
              <a:t>privilege</a:t>
            </a:r>
          </a:p>
          <a:p>
            <a:pPr marL="627063" lvl="1" indent="-271463"/>
            <a:r>
              <a:rPr lang="en-AU" b="1" dirty="0">
                <a:solidFill>
                  <a:schemeClr val="tx1"/>
                </a:solidFill>
              </a:rPr>
              <a:t>i</a:t>
            </a:r>
            <a:r>
              <a:rPr lang="en-AU" b="1" dirty="0" smtClean="0">
                <a:solidFill>
                  <a:schemeClr val="tx1"/>
                </a:solidFill>
              </a:rPr>
              <a:t>s a </a:t>
            </a:r>
            <a:r>
              <a:rPr lang="en-AU" b="1" dirty="0">
                <a:solidFill>
                  <a:schemeClr val="tx1"/>
                </a:solidFill>
              </a:rPr>
              <a:t>communication between DCPL and Child </a:t>
            </a:r>
            <a:r>
              <a:rPr lang="en-AU" b="1" dirty="0" smtClean="0">
                <a:solidFill>
                  <a:schemeClr val="tx1"/>
                </a:solidFill>
              </a:rPr>
              <a:t>Safety</a:t>
            </a:r>
          </a:p>
          <a:p>
            <a:pPr marL="627063" lvl="1" indent="-271463"/>
            <a:r>
              <a:rPr lang="en-AU" b="1" dirty="0">
                <a:solidFill>
                  <a:schemeClr val="tx1"/>
                </a:solidFill>
              </a:rPr>
              <a:t>w</a:t>
            </a:r>
            <a:r>
              <a:rPr lang="en-AU" b="1" dirty="0" smtClean="0">
                <a:solidFill>
                  <a:schemeClr val="tx1"/>
                </a:solidFill>
              </a:rPr>
              <a:t>ould endanger </a:t>
            </a:r>
            <a:r>
              <a:rPr lang="en-AU" b="1" dirty="0">
                <a:solidFill>
                  <a:schemeClr val="tx1"/>
                </a:solidFill>
              </a:rPr>
              <a:t>a person’s </a:t>
            </a:r>
            <a:r>
              <a:rPr lang="en-AU" b="1" dirty="0" smtClean="0">
                <a:solidFill>
                  <a:schemeClr val="tx1"/>
                </a:solidFill>
              </a:rPr>
              <a:t>safety/psychological health if disclosed</a:t>
            </a:r>
          </a:p>
          <a:p>
            <a:pPr marL="627063" lvl="1" indent="-271463"/>
            <a:r>
              <a:rPr lang="en-AU" b="1" dirty="0">
                <a:solidFill>
                  <a:schemeClr val="tx1"/>
                </a:solidFill>
              </a:rPr>
              <a:t>i</a:t>
            </a:r>
            <a:r>
              <a:rPr lang="en-AU" b="1" dirty="0" smtClean="0">
                <a:solidFill>
                  <a:schemeClr val="tx1"/>
                </a:solidFill>
              </a:rPr>
              <a:t>s a confidential counselling record and the person it relates to does not consent</a:t>
            </a:r>
          </a:p>
          <a:p>
            <a:pPr marL="627063" lvl="1" indent="-271463"/>
            <a:r>
              <a:rPr lang="en-AU" b="1" dirty="0">
                <a:solidFill>
                  <a:schemeClr val="tx1"/>
                </a:solidFill>
              </a:rPr>
              <a:t>w</a:t>
            </a:r>
            <a:r>
              <a:rPr lang="en-AU" b="1" dirty="0" smtClean="0">
                <a:solidFill>
                  <a:schemeClr val="tx1"/>
                </a:solidFill>
              </a:rPr>
              <a:t>ould prejudice, or lead </a:t>
            </a:r>
            <a:r>
              <a:rPr lang="en-AU" b="1" dirty="0">
                <a:solidFill>
                  <a:schemeClr val="tx1"/>
                </a:solidFill>
              </a:rPr>
              <a:t>to the identification of a confidential source </a:t>
            </a:r>
            <a:r>
              <a:rPr lang="en-AU" b="1" dirty="0" smtClean="0">
                <a:solidFill>
                  <a:schemeClr val="tx1"/>
                </a:solidFill>
              </a:rPr>
              <a:t>for, an investigation</a:t>
            </a:r>
            <a:endParaRPr lang="en-AU" b="1" dirty="0">
              <a:solidFill>
                <a:schemeClr val="tx1"/>
              </a:solidFill>
            </a:endParaRP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32718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AU" sz="3600" b="1" dirty="0" smtClean="0"/>
              <a:t>Court case management framework</a:t>
            </a:r>
            <a:endParaRPr lang="en-AU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b="1" dirty="0" err="1" smtClean="0">
                <a:solidFill>
                  <a:schemeClr val="tx1"/>
                </a:solidFill>
              </a:rPr>
              <a:t>Childrens</a:t>
            </a:r>
            <a:r>
              <a:rPr lang="en-AU" b="1" dirty="0" smtClean="0">
                <a:solidFill>
                  <a:schemeClr val="tx1"/>
                </a:solidFill>
              </a:rPr>
              <a:t> Court </a:t>
            </a:r>
            <a:r>
              <a:rPr lang="en-AU" b="1" dirty="0" err="1" smtClean="0">
                <a:solidFill>
                  <a:schemeClr val="tx1"/>
                </a:solidFill>
              </a:rPr>
              <a:t>benchbook</a:t>
            </a:r>
            <a:endParaRPr lang="en-AU" b="1" dirty="0" smtClean="0">
              <a:solidFill>
                <a:schemeClr val="tx1"/>
              </a:solidFill>
            </a:endParaRPr>
          </a:p>
          <a:p>
            <a:r>
              <a:rPr lang="en-AU" b="1" dirty="0" smtClean="0">
                <a:solidFill>
                  <a:schemeClr val="tx1"/>
                </a:solidFill>
              </a:rPr>
              <a:t>Practice directions</a:t>
            </a:r>
          </a:p>
          <a:p>
            <a:r>
              <a:rPr lang="en-AU" b="1" dirty="0" err="1" smtClean="0">
                <a:solidFill>
                  <a:schemeClr val="tx1"/>
                </a:solidFill>
              </a:rPr>
              <a:t>Childrens</a:t>
            </a:r>
            <a:r>
              <a:rPr lang="en-AU" b="1" dirty="0" smtClean="0">
                <a:solidFill>
                  <a:schemeClr val="tx1"/>
                </a:solidFill>
              </a:rPr>
              <a:t> Court rules</a:t>
            </a:r>
          </a:p>
          <a:p>
            <a:r>
              <a:rPr lang="en-AU" b="1" dirty="0" smtClean="0">
                <a:solidFill>
                  <a:schemeClr val="tx1"/>
                </a:solidFill>
              </a:rPr>
              <a:t>CP Act:</a:t>
            </a:r>
          </a:p>
          <a:p>
            <a:pPr marL="627063" lvl="1" indent="-271463"/>
            <a:r>
              <a:rPr lang="en-AU" b="1" dirty="0" smtClean="0">
                <a:solidFill>
                  <a:schemeClr val="tx1"/>
                </a:solidFill>
              </a:rPr>
              <a:t>New s68A</a:t>
            </a:r>
          </a:p>
          <a:p>
            <a:pPr marL="627063" lvl="1" indent="-271463"/>
            <a:r>
              <a:rPr lang="en-AU" b="1" dirty="0" smtClean="0">
                <a:solidFill>
                  <a:schemeClr val="tx1"/>
                </a:solidFill>
              </a:rPr>
              <a:t>s114 and amended s115</a:t>
            </a:r>
            <a:endParaRPr lang="en-A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4473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000" b="1" dirty="0" smtClean="0"/>
              <a:t>Representation of children</a:t>
            </a:r>
            <a:endParaRPr lang="en-AU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AU" sz="2400" b="1" dirty="0">
                <a:solidFill>
                  <a:schemeClr val="tx1"/>
                </a:solidFill>
              </a:rPr>
              <a:t>Amendment to s108 CP Act – a subject child may appear in person or be represented by one/both of:</a:t>
            </a:r>
          </a:p>
          <a:p>
            <a:pPr marL="627063" lvl="1" indent="-271463"/>
            <a:r>
              <a:rPr lang="en-AU" sz="2200" b="1" dirty="0">
                <a:solidFill>
                  <a:schemeClr val="tx1"/>
                </a:solidFill>
              </a:rPr>
              <a:t>Direct </a:t>
            </a:r>
            <a:r>
              <a:rPr lang="en-AU" sz="2200" b="1" dirty="0" smtClean="0">
                <a:solidFill>
                  <a:schemeClr val="tx1"/>
                </a:solidFill>
              </a:rPr>
              <a:t>representative</a:t>
            </a:r>
          </a:p>
          <a:p>
            <a:pPr marL="627063" lvl="1" indent="-271463"/>
            <a:r>
              <a:rPr lang="en-AU" sz="2200" b="1" dirty="0" smtClean="0">
                <a:solidFill>
                  <a:schemeClr val="tx1"/>
                </a:solidFill>
              </a:rPr>
              <a:t>Separate representative</a:t>
            </a:r>
          </a:p>
          <a:p>
            <a:pPr lvl="1"/>
            <a:endParaRPr lang="en-AU" sz="1000" b="1" dirty="0">
              <a:solidFill>
                <a:schemeClr val="tx1"/>
              </a:solidFill>
            </a:endParaRPr>
          </a:p>
          <a:p>
            <a:r>
              <a:rPr lang="en-AU" sz="2400" b="1" dirty="0" smtClean="0">
                <a:solidFill>
                  <a:schemeClr val="tx1"/>
                </a:solidFill>
              </a:rPr>
              <a:t>Amendment to s110 CP Act:</a:t>
            </a:r>
          </a:p>
          <a:p>
            <a:pPr marL="627063" lvl="1" indent="-271463"/>
            <a:r>
              <a:rPr lang="en-AU" sz="2200" b="1" dirty="0" smtClean="0">
                <a:solidFill>
                  <a:schemeClr val="tx1"/>
                </a:solidFill>
              </a:rPr>
              <a:t>Application to child protection proceedings only</a:t>
            </a:r>
          </a:p>
          <a:p>
            <a:pPr marL="627063" lvl="1" indent="-271463"/>
            <a:r>
              <a:rPr lang="en-AU" sz="2200" b="1" dirty="0" smtClean="0">
                <a:solidFill>
                  <a:schemeClr val="tx1"/>
                </a:solidFill>
              </a:rPr>
              <a:t>Role of the separate representative clarified in the Act</a:t>
            </a:r>
          </a:p>
          <a:p>
            <a:pPr marL="627063" lvl="1" indent="-271463"/>
            <a:r>
              <a:rPr lang="en-AU" sz="2200" b="1" dirty="0" smtClean="0">
                <a:solidFill>
                  <a:schemeClr val="tx1"/>
                </a:solidFill>
              </a:rPr>
              <a:t>Matters the court must consider when deciding whether to make an order appointing a separate representative may be prescribed in the Childrens Court Rules</a:t>
            </a:r>
          </a:p>
        </p:txBody>
      </p:sp>
    </p:spTree>
    <p:extLst>
      <p:ext uri="{BB962C8B-B14F-4D97-AF65-F5344CB8AC3E}">
        <p14:creationId xmlns:p14="http://schemas.microsoft.com/office/powerpoint/2010/main" val="3367127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3700" b="1" dirty="0" smtClean="0"/>
              <a:t>Court ordered conferences (COCs)</a:t>
            </a:r>
            <a:endParaRPr lang="en-AU" sz="37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b="1" dirty="0" smtClean="0">
                <a:solidFill>
                  <a:schemeClr val="tx1"/>
                </a:solidFill>
              </a:rPr>
              <a:t>Amendment to s59(1)(c) CP Act – final child protection order may be made without a COC being held </a:t>
            </a:r>
            <a:r>
              <a:rPr lang="en-AU" b="1" i="1" dirty="0" smtClean="0">
                <a:solidFill>
                  <a:schemeClr val="tx1"/>
                </a:solidFill>
              </a:rPr>
              <a:t>in exceptional circumstances</a:t>
            </a:r>
            <a:endParaRPr lang="en-AU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4732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b="1" dirty="0" smtClean="0"/>
              <a:t>Withdrawing application for CPO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b="1" dirty="0" smtClean="0">
                <a:solidFill>
                  <a:schemeClr val="tx1"/>
                </a:solidFill>
              </a:rPr>
              <a:t>New s57A CP Act </a:t>
            </a:r>
          </a:p>
          <a:p>
            <a:pPr lvl="1"/>
            <a:r>
              <a:rPr lang="en-AU" b="1" dirty="0" smtClean="0">
                <a:solidFill>
                  <a:schemeClr val="tx1"/>
                </a:solidFill>
              </a:rPr>
              <a:t>leave required to withdraw an application for a child protection order</a:t>
            </a:r>
          </a:p>
          <a:p>
            <a:pPr lvl="1"/>
            <a:r>
              <a:rPr lang="en-AU" b="1" dirty="0" smtClean="0">
                <a:solidFill>
                  <a:schemeClr val="tx1"/>
                </a:solidFill>
              </a:rPr>
              <a:t>Reasons must be given to the court</a:t>
            </a:r>
          </a:p>
          <a:p>
            <a:endParaRPr lang="en-AU" b="1" dirty="0"/>
          </a:p>
        </p:txBody>
      </p:sp>
    </p:spTree>
    <p:extLst>
      <p:ext uri="{BB962C8B-B14F-4D97-AF65-F5344CB8AC3E}">
        <p14:creationId xmlns:p14="http://schemas.microsoft.com/office/powerpoint/2010/main" val="2723753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LAQ">
      <a:dk1>
        <a:sysClr val="windowText" lastClr="000000"/>
      </a:dk1>
      <a:lt1>
        <a:sysClr val="window" lastClr="FFFFFF"/>
      </a:lt1>
      <a:dk2>
        <a:srgbClr val="005288"/>
      </a:dk2>
      <a:lt2>
        <a:srgbClr val="58595B"/>
      </a:lt2>
      <a:accent1>
        <a:srgbClr val="45C3D3"/>
      </a:accent1>
      <a:accent2>
        <a:srgbClr val="AADEE7"/>
      </a:accent2>
      <a:accent3>
        <a:srgbClr val="DBF0F5"/>
      </a:accent3>
      <a:accent4>
        <a:srgbClr val="6A92BB"/>
      </a:accent4>
      <a:accent5>
        <a:srgbClr val="BBCBFF"/>
      </a:accent5>
      <a:accent6>
        <a:srgbClr val="9A4D9E"/>
      </a:accent6>
      <a:hlink>
        <a:srgbClr val="005288"/>
      </a:hlink>
      <a:folHlink>
        <a:srgbClr val="45C3D3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Category xmlns="202f0aad-6ddb-43f5-bd2a-73b0b785069c">
      <Value>Media &amp; communication</Value>
    </Category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87498CF4830C242850E3AD38C4AB47F" ma:contentTypeVersion="1" ma:contentTypeDescription="Create a new document." ma:contentTypeScope="" ma:versionID="f49a78ad399cc6e9530a6dc23896ac43">
  <xsd:schema xmlns:xsd="http://www.w3.org/2001/XMLSchema" xmlns:p="http://schemas.microsoft.com/office/2006/metadata/properties" xmlns:ns1="http://schemas.microsoft.com/sharepoint/v3" xmlns:ns2="202f0aad-6ddb-43f5-bd2a-73b0b785069c" targetNamespace="http://schemas.microsoft.com/office/2006/metadata/properties" ma:root="true" ma:fieldsID="3995c7f9b5b51ef32dd6d881c6b0e1ee" ns1:_="" ns2:_="">
    <xsd:import namespace="http://schemas.microsoft.com/sharepoint/v3"/>
    <xsd:import namespace="202f0aad-6ddb-43f5-bd2a-73b0b785069c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Category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dms="http://schemas.microsoft.com/office/2006/documentManagement/types" targetNamespace="202f0aad-6ddb-43f5-bd2a-73b0b785069c" elementFormDefault="qualified">
    <xsd:import namespace="http://schemas.microsoft.com/office/2006/documentManagement/types"/>
    <xsd:element name="Category" ma:index="10" nillable="true" ma:displayName="Category" ma:internalName="Category" ma:requiredMultiChoice="tru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Cars, taxis &amp; travel"/>
                    <xsd:enumeration value="Case &amp; practice management"/>
                    <xsd:enumeration value="Client service"/>
                    <xsd:enumeration value="Corporate templates"/>
                    <xsd:enumeration value="Finance, purchasing &amp; assets"/>
                    <xsd:enumeration value="Grants"/>
                    <xsd:enumeration value="IT &amp; helpdesk"/>
                    <xsd:enumeration value="Media &amp; communication"/>
                    <xsd:enumeration value="Recordkeeping"/>
                    <xsd:enumeration value="Planning, reporting &amp; budgeting"/>
                    <xsd:enumeration value="RTI, privacy &amp; admin access"/>
                    <xsd:enumeration value="Strategic policy"/>
                  </xsd:restriction>
                </xsd:simple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63C4A385-E275-44E1-BAC5-920562F535FB}">
  <ds:schemaRefs>
    <ds:schemaRef ds:uri="http://www.w3.org/XML/1998/namespace"/>
    <ds:schemaRef ds:uri="http://purl.org/dc/terms/"/>
    <ds:schemaRef ds:uri="http://schemas.microsoft.com/office/2006/documentManagement/types"/>
    <ds:schemaRef ds:uri="http://schemas.microsoft.com/sharepoint/v3"/>
    <ds:schemaRef ds:uri="http://purl.org/dc/elements/1.1/"/>
    <ds:schemaRef ds:uri="http://schemas.openxmlformats.org/package/2006/metadata/core-properties"/>
    <ds:schemaRef ds:uri="202f0aad-6ddb-43f5-bd2a-73b0b785069c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267C25A-A00F-4EA8-83FE-330E84EB5C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0E630DE-7B24-49E9-BDB0-4A8D50E8263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202f0aad-6ddb-43f5-bd2a-73b0b785069c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1503</TotalTime>
  <Words>548</Words>
  <Application>Microsoft Office PowerPoint</Application>
  <PresentationFormat>On-screen Show (4:3)</PresentationFormat>
  <Paragraphs>86</Paragraphs>
  <Slides>13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Community Legal Centres Queensland  Child protection in Queensland –  2016 legislative amendments webinar 27 May 2016</vt:lpstr>
      <vt:lpstr>Overview of the justice-related reforms </vt:lpstr>
      <vt:lpstr>Director of Child Protection Litigation (DCPL)</vt:lpstr>
      <vt:lpstr>Disclosure </vt:lpstr>
      <vt:lpstr>Refusing disclosure</vt:lpstr>
      <vt:lpstr>Court case management framework</vt:lpstr>
      <vt:lpstr>Representation of children</vt:lpstr>
      <vt:lpstr>Court ordered conferences (COCs)</vt:lpstr>
      <vt:lpstr>Withdrawing application for CPO</vt:lpstr>
      <vt:lpstr>Non-parties</vt:lpstr>
      <vt:lpstr>Long-term guardianship</vt:lpstr>
      <vt:lpstr>QCAT contact review</vt:lpstr>
      <vt:lpstr>Questions/comments?</vt:lpstr>
    </vt:vector>
  </TitlesOfParts>
  <Company>Legal Aid Queensland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O'Brien</dc:creator>
  <cp:lastModifiedBy>Director</cp:lastModifiedBy>
  <cp:revision>74</cp:revision>
  <dcterms:created xsi:type="dcterms:W3CDTF">2015-07-13T00:18:29Z</dcterms:created>
  <dcterms:modified xsi:type="dcterms:W3CDTF">2016-05-26T22:44:05Z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0x010100E87498CF4830C242850E3AD38C4AB47F</vt:lpwstr>
  </property>
  <property fmtid="{D5CDD505-2E9C-101B-9397-08002B2CF9AE}" pid="3" name="HPTRIMReference">
    <vt:lpwstr>TRIM no 2016/293687</vt:lpwstr>
  </property>
</Properties>
</file>