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53" r:id="rId3"/>
    <p:sldId id="330" r:id="rId4"/>
    <p:sldId id="372" r:id="rId5"/>
    <p:sldId id="385" r:id="rId6"/>
    <p:sldId id="386" r:id="rId7"/>
    <p:sldId id="387" r:id="rId8"/>
    <p:sldId id="388" r:id="rId9"/>
    <p:sldId id="375" r:id="rId10"/>
    <p:sldId id="373" r:id="rId11"/>
    <p:sldId id="295" r:id="rId12"/>
    <p:sldId id="358" r:id="rId13"/>
    <p:sldId id="376" r:id="rId14"/>
    <p:sldId id="357" r:id="rId15"/>
    <p:sldId id="384" r:id="rId16"/>
    <p:sldId id="294" r:id="rId17"/>
    <p:sldId id="352" r:id="rId18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388" autoAdjust="0"/>
  </p:normalViewPr>
  <p:slideViewPr>
    <p:cSldViewPr>
      <p:cViewPr>
        <p:scale>
          <a:sx n="70" d="100"/>
          <a:sy n="70" d="100"/>
        </p:scale>
        <p:origin x="-33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375D5-6DA9-4D18-B82B-C1A6DF6DD5CA}" type="datetimeFigureOut">
              <a:rPr lang="en-AU" smtClean="0"/>
              <a:t>25/05/2016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AB12D-3A60-48DB-AED8-FB455D1C8B9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401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7AB16-866D-4683-8F5E-01D589462AA2}" type="datetimeFigureOut">
              <a:rPr lang="en-AU" smtClean="0"/>
              <a:t>25/05/2016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A22C6-0BC5-4575-BB5A-D36B65B2BF9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973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DM – 1-8</a:t>
            </a:r>
          </a:p>
          <a:p>
            <a:r>
              <a:rPr lang="en-AU" dirty="0" smtClean="0"/>
              <a:t>TM – 9-17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6073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406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‘Prescribed offence’ includes murder, manslaughter, rape and GBH</a:t>
            </a:r>
            <a:r>
              <a:rPr lang="en-AU" dirty="0" smtClean="0"/>
              <a:t>.</a:t>
            </a:r>
          </a:p>
          <a:p>
            <a:endParaRPr lang="en-AU" dirty="0" smtClean="0"/>
          </a:p>
          <a:p>
            <a:r>
              <a:rPr lang="en-AU" dirty="0" smtClean="0"/>
              <a:t>Note review periods (6 months).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2665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Serious offence – any indictable offence, other than an indictable</a:t>
            </a:r>
            <a:r>
              <a:rPr lang="en-AU" baseline="0" dirty="0" smtClean="0"/>
              <a:t> offence that must under the CC be dealt with summarily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6172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4149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643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3569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*** SEPARATE</a:t>
            </a:r>
            <a:r>
              <a:rPr lang="en-AU" baseline="0" dirty="0" smtClean="0"/>
              <a:t> Chapter - 9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Definition</a:t>
            </a:r>
            <a:r>
              <a:rPr lang="en-AU" baseline="0" dirty="0" smtClean="0"/>
              <a:t> of capacity (broader than under MHA 2000):</a:t>
            </a:r>
          </a:p>
          <a:p>
            <a:endParaRPr lang="en-AU" baseline="0" dirty="0" smtClean="0"/>
          </a:p>
          <a:p>
            <a:r>
              <a:rPr lang="en-AU" baseline="0" dirty="0" smtClean="0"/>
              <a:t>A person has the capacity to consent to treatment if the person is capable of understanding in general terms: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That the person has an illness, or symptoms of an illness, that affects the person’s mental health and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The nature and purpose of the treatment for the illness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The benefits and risks of the treatment and alternatives to treatment,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The consequences of not receiving treatment.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AU" i="1" baseline="0" dirty="0" smtClean="0"/>
              <a:t>THE PERSON MUST BE CAPABLE OF MAKING AND COMMUNICATING A DECISION ABOUT CAPACITY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AU" baseline="0" dirty="0" smtClean="0"/>
              <a:t>Presumption – doctor or authorised mental health practitioner needs to make proactive decision about person’s capacity.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AU" b="1" baseline="0" dirty="0" smtClean="0"/>
              <a:t>The fact that a person decides not to have treatment is irrelevant re determining capacity.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>
                <a:solidFill>
                  <a:prstClr val="black"/>
                </a:solidFill>
              </a:rPr>
              <a:pPr/>
              <a:t>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69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SUPPORT PERSONS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Family, friends, carers are to all included in decisions about treatment and care – SUBJECT TO PERSONS RIGHT TO PRIVACY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Includes personal attorney or guardian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AMHS should recognise &amp; engage with support persons even if there is nominated support person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A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en-AU" dirty="0" smtClean="0"/>
              <a:t>NOMINATED SUPPORT</a:t>
            </a:r>
            <a:r>
              <a:rPr lang="en-AU" baseline="0" dirty="0" smtClean="0"/>
              <a:t> </a:t>
            </a:r>
            <a:r>
              <a:rPr lang="en-AU" dirty="0" smtClean="0"/>
              <a:t>PERSONS (separate from support persons) SIMILAR TO ALLIED </a:t>
            </a:r>
          </a:p>
          <a:p>
            <a:pPr marL="171450" indent="-171450">
              <a:buFontTx/>
              <a:buChar char="-"/>
            </a:pPr>
            <a:r>
              <a:rPr lang="en-AU" dirty="0" smtClean="0"/>
              <a:t>This is done when</a:t>
            </a:r>
            <a:r>
              <a:rPr lang="en-AU" baseline="0" dirty="0" smtClean="0"/>
              <a:t> person has capacity &amp; revoked when have capacity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Similar to allied person under current MHA.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Should request that it is recorded on file</a:t>
            </a:r>
          </a:p>
          <a:p>
            <a:pPr marL="171450" indent="-171450">
              <a:buFontTx/>
              <a:buChar char="-"/>
            </a:pPr>
            <a:endParaRPr lang="en-AU" baseline="0" dirty="0" smtClean="0"/>
          </a:p>
          <a:p>
            <a:pPr marL="0" indent="0">
              <a:buFontTx/>
              <a:buNone/>
            </a:pPr>
            <a:r>
              <a:rPr lang="en-AU" baseline="0" dirty="0" smtClean="0"/>
              <a:t>INDEPENDENT PATIENT RIGHTS ADVISERS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Appointed by Public Mental Health Services – must be separate from MHS, can be from NGO or Hospital/Health Service.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Critical liaison between patients, clinical teams &amp; support persons</a:t>
            </a:r>
          </a:p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>
                <a:solidFill>
                  <a:prstClr val="black"/>
                </a:solidFill>
              </a:rPr>
              <a:pPr/>
              <a:t>6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69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**** If the AHD does not consent to the treatment that is reasonably</a:t>
            </a:r>
            <a:r>
              <a:rPr lang="en-AU" baseline="0" dirty="0" smtClean="0"/>
              <a:t> necessary to treat a person’s mental illness then it is likely NOT TO BE CONSIDERED LESS RESTRICTIVE WAY.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8545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LESS</a:t>
            </a:r>
            <a:r>
              <a:rPr lang="en-AU" baseline="0" dirty="0" smtClean="0"/>
              <a:t> =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A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person is minor, parent’s consent;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A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Consent under an AHD (must consent to treatment that is reasonably necessary for person’s mental illness);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A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Consent of appointed guardian, appointed attorney, or statutory health attorney.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i="0" dirty="0" smtClean="0">
                <a:solidFill>
                  <a:srgbClr val="FF0000"/>
                </a:solidFill>
              </a:rPr>
              <a:t>LEAST=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A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</a:t>
            </a:r>
            <a:r>
              <a:rPr lang="en-AU" i="0" dirty="0" smtClean="0">
                <a:solidFill>
                  <a:srgbClr val="FF0000"/>
                </a:solidFill>
              </a:rPr>
              <a:t>way</a:t>
            </a:r>
            <a:r>
              <a:rPr lang="en-AU" i="0" baseline="0" dirty="0" smtClean="0">
                <a:solidFill>
                  <a:srgbClr val="FF0000"/>
                </a:solidFill>
              </a:rPr>
              <a:t> which </a:t>
            </a:r>
            <a:r>
              <a:rPr lang="en-AU" i="0" dirty="0" smtClean="0">
                <a:solidFill>
                  <a:srgbClr val="FF0000"/>
                </a:solidFill>
              </a:rPr>
              <a:t>adversely affects the person’s rights and liberties only to the extent required to protect the person’s safety and welfare or the safety of others.</a:t>
            </a:r>
          </a:p>
          <a:p>
            <a:endParaRPr lang="en-AU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0112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TM</a:t>
            </a:r>
          </a:p>
          <a:p>
            <a:endParaRPr lang="en-AU" dirty="0" smtClean="0"/>
          </a:p>
          <a:p>
            <a:r>
              <a:rPr lang="en-AU" dirty="0" smtClean="0"/>
              <a:t>Examination</a:t>
            </a:r>
            <a:r>
              <a:rPr lang="en-AU" baseline="0" dirty="0" smtClean="0"/>
              <a:t> </a:t>
            </a:r>
            <a:r>
              <a:rPr lang="en-AU" baseline="0" dirty="0" smtClean="0"/>
              <a:t>Authorities: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The person must have received advice about ‘clinical matters’, which include: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General information about the treatment criteria, their application to the person, and whether there is a less restrictive way;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Whether the behaviour of the person could reasonably be considered to satisfy the requirements for making an examination authority;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Options for treatment and care;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How the person might be encouraged to seek voluntary treatment and care.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Statement of doctor/AMHP must be attached to application.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MHRT may make examination authority if: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Person has, or may have, a mental illness;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The person does not, or may not, have capacity to consent to treatment;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Reasonable attempts have been made to encourage the person to be treated voluntarily, or not practicable to attempt to encourage person to do so;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There is, or may be, imminent risk of serious harm to self or others, or serious mental or physical deterioration.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22C6-0BC5-4575-BB5A-D36B65B2BF99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113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72008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9A1D8-5D5E-4DBA-BE81-8B94E3B36DAE}" type="datetimeFigureOut">
              <a:rPr lang="en-AU" smtClean="0"/>
              <a:pPr/>
              <a:t>25/05/2016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1F83B-5407-4FBA-8D65-4ACBE47489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1385888" y="712788"/>
            <a:ext cx="4535487" cy="400050"/>
          </a:xfrm>
          <a:prstGeom prst="rect">
            <a:avLst/>
          </a:prstGeom>
          <a:solidFill>
            <a:srgbClr val="FFFFFF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Q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ueensland 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A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dvocacy 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I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ncorporated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 userDrawn="1"/>
        </p:nvSpPr>
        <p:spPr bwMode="auto">
          <a:xfrm>
            <a:off x="558800" y="1182687"/>
            <a:ext cx="8117656" cy="45719"/>
          </a:xfrm>
          <a:prstGeom prst="rect">
            <a:avLst/>
          </a:prstGeom>
          <a:solidFill>
            <a:srgbClr val="FF00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4" descr="QAI_logoSPO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8650" y="428625"/>
            <a:ext cx="757238" cy="684213"/>
          </a:xfrm>
          <a:prstGeom prst="rect">
            <a:avLst/>
          </a:prstGeom>
          <a:noFill/>
        </p:spPr>
      </p:pic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4166865" y="1219200"/>
            <a:ext cx="4869631" cy="19357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Systems and Legal Advocacy for vulnerable people with Disability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HA.Review@health.qld.gov.au" TargetMode="External"/><Relationship Id="rId2" Type="http://schemas.openxmlformats.org/officeDocument/2006/relationships/hyperlink" Target="http://www.health.qld.gov.au/mental-health/ac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ai.org.au/" TargetMode="External"/><Relationship Id="rId2" Type="http://schemas.openxmlformats.org/officeDocument/2006/relationships/hyperlink" Target="mailto:qai@qai.org.a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700808"/>
            <a:ext cx="7875178" cy="3384376"/>
          </a:xfrm>
        </p:spPr>
        <p:txBody>
          <a:bodyPr/>
          <a:lstStyle/>
          <a:p>
            <a:r>
              <a:rPr lang="en-AU" sz="4000" b="1" dirty="0" smtClean="0"/>
              <a:t/>
            </a:r>
            <a:br>
              <a:rPr lang="en-AU" sz="4000" b="1" dirty="0" smtClean="0"/>
            </a:br>
            <a:r>
              <a:rPr lang="en-AU" sz="4000" b="1" dirty="0" smtClean="0"/>
              <a:t>Changes to the </a:t>
            </a:r>
            <a:br>
              <a:rPr lang="en-AU" sz="4000" b="1" dirty="0" smtClean="0"/>
            </a:br>
            <a:r>
              <a:rPr lang="en-AU" sz="4000" b="1" dirty="0" smtClean="0"/>
              <a:t>Mental Health Act (Qld)</a:t>
            </a:r>
            <a:endParaRPr lang="en-AU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228" y="4509120"/>
            <a:ext cx="6400800" cy="1512168"/>
          </a:xfrm>
        </p:spPr>
        <p:txBody>
          <a:bodyPr>
            <a:normAutofit fontScale="70000" lnSpcReduction="20000"/>
          </a:bodyPr>
          <a:lstStyle/>
          <a:p>
            <a:r>
              <a:rPr lang="en-AU" dirty="0" smtClean="0"/>
              <a:t>David Manwaring, Principal Solicitor</a:t>
            </a:r>
          </a:p>
          <a:p>
            <a:r>
              <a:rPr lang="en-AU" dirty="0" smtClean="0"/>
              <a:t>Tony McCarthy, Solicitor, Mental Health Legal Service</a:t>
            </a:r>
          </a:p>
          <a:p>
            <a:r>
              <a:rPr lang="en-AU" dirty="0" smtClean="0"/>
              <a:t>Queensland Advocacy Inc. </a:t>
            </a:r>
          </a:p>
          <a:p>
            <a:r>
              <a:rPr lang="en-AU" dirty="0" smtClean="0"/>
              <a:t>31 May 2016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85888" y="712788"/>
            <a:ext cx="4535487" cy="400050"/>
          </a:xfrm>
          <a:prstGeom prst="rect">
            <a:avLst/>
          </a:prstGeom>
          <a:solidFill>
            <a:srgbClr val="FFFFFF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Q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ueensland 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A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dvocacy 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I</a:t>
            </a: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ncorporated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58800" y="1182687"/>
            <a:ext cx="8117656" cy="45719"/>
          </a:xfrm>
          <a:prstGeom prst="rect">
            <a:avLst/>
          </a:prstGeom>
          <a:solidFill>
            <a:srgbClr val="FF00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4" descr="QAI_logoSPO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428625"/>
            <a:ext cx="757238" cy="684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Involuntary Treatment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744416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Involuntary Treatment Orders (ITO) replaced with Treatment Authorities</a:t>
            </a:r>
          </a:p>
          <a:p>
            <a:r>
              <a:rPr lang="en-AU" dirty="0" smtClean="0"/>
              <a:t>Treatment </a:t>
            </a:r>
            <a:r>
              <a:rPr lang="en-AU" dirty="0" smtClean="0"/>
              <a:t>authority may be made if:</a:t>
            </a:r>
          </a:p>
          <a:p>
            <a:pPr lvl="1"/>
            <a:r>
              <a:rPr lang="en-AU" dirty="0" smtClean="0"/>
              <a:t>Treatment criteria apply; and</a:t>
            </a:r>
          </a:p>
          <a:p>
            <a:pPr lvl="2"/>
            <a:r>
              <a:rPr lang="en-AU" dirty="0" smtClean="0"/>
              <a:t>Has a mental illness;</a:t>
            </a:r>
          </a:p>
          <a:p>
            <a:pPr lvl="2"/>
            <a:r>
              <a:rPr lang="en-AU" dirty="0" smtClean="0"/>
              <a:t>Does not have capacity to consent to treatment; and</a:t>
            </a:r>
          </a:p>
          <a:p>
            <a:pPr lvl="2"/>
            <a:r>
              <a:rPr lang="en-AU" dirty="0" smtClean="0"/>
              <a:t>Absence of treatment is likely to result in </a:t>
            </a:r>
            <a:r>
              <a:rPr lang="en-AU" u="sng" dirty="0" smtClean="0"/>
              <a:t>imminent serious </a:t>
            </a:r>
            <a:r>
              <a:rPr lang="en-AU" dirty="0" smtClean="0"/>
              <a:t>harm to the person or others, or in the person suffering </a:t>
            </a:r>
            <a:r>
              <a:rPr lang="en-AU" u="sng" dirty="0" smtClean="0"/>
              <a:t>serious</a:t>
            </a:r>
            <a:r>
              <a:rPr lang="en-AU" dirty="0" smtClean="0"/>
              <a:t> mental or physical deterioration.</a:t>
            </a:r>
          </a:p>
          <a:p>
            <a:pPr lvl="1"/>
            <a:r>
              <a:rPr lang="en-AU" dirty="0" smtClean="0"/>
              <a:t>There is no less restrictive way for the person to receive treatment and care for their mental illness</a:t>
            </a:r>
            <a:r>
              <a:rPr lang="en-AU" dirty="0" smtClean="0"/>
              <a:t>.</a:t>
            </a:r>
          </a:p>
          <a:p>
            <a:r>
              <a:rPr lang="en-AU" dirty="0"/>
              <a:t>MHRT reviews – 4wks -&gt; 6mths -&gt; 6mths -&gt; 12 </a:t>
            </a:r>
            <a:r>
              <a:rPr lang="en-AU" dirty="0" err="1" smtClean="0"/>
              <a:t>mths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33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5"/>
            <a:ext cx="8496944" cy="79208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Forensic Orders &amp; Treatment Support Orders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76464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If person found to be unsound of mind or unfit for trial:</a:t>
            </a:r>
          </a:p>
          <a:p>
            <a:pPr lvl="1"/>
            <a:r>
              <a:rPr lang="en-AU" dirty="0" smtClean="0"/>
              <a:t>Forensic Order - mostly unchanged, except MHC may now impose non-revocation period up to 10 years for ‘prescribed offence’.</a:t>
            </a:r>
          </a:p>
          <a:p>
            <a:pPr lvl="1"/>
            <a:r>
              <a:rPr lang="en-AU" dirty="0" smtClean="0"/>
              <a:t>Treatment Support Order - less restrictive option:</a:t>
            </a:r>
          </a:p>
          <a:p>
            <a:pPr lvl="2"/>
            <a:r>
              <a:rPr lang="en-AU" dirty="0" smtClean="0"/>
              <a:t>MHC or MHRT may impose conditions, but not on amount of treatment person may receive in the community;</a:t>
            </a:r>
          </a:p>
          <a:p>
            <a:pPr lvl="2"/>
            <a:r>
              <a:rPr lang="en-AU" dirty="0" smtClean="0"/>
              <a:t>Authorised doctors have greater discretion (i.e. regarding treatment in community);</a:t>
            </a:r>
          </a:p>
          <a:p>
            <a:pPr lvl="2"/>
            <a:r>
              <a:rPr lang="en-AU" dirty="0" smtClean="0"/>
              <a:t>Community category by default – doctor may change to in-patient category, but must be reviewed by MHRT within 14 days;</a:t>
            </a:r>
          </a:p>
          <a:p>
            <a:pPr lvl="2"/>
            <a:r>
              <a:rPr lang="en-AU" dirty="0" smtClean="0"/>
              <a:t>Not available for persons with ID as a sole diagnosis.</a:t>
            </a:r>
          </a:p>
          <a:p>
            <a:pPr lvl="1"/>
            <a:r>
              <a:rPr lang="en-AU" dirty="0" smtClean="0"/>
              <a:t>Person may ‘step down’ from FO to TSO.</a:t>
            </a:r>
          </a:p>
        </p:txBody>
      </p:sp>
    </p:spTree>
    <p:extLst>
      <p:ext uri="{BB962C8B-B14F-4D97-AF65-F5344CB8AC3E}">
        <p14:creationId xmlns:p14="http://schemas.microsoft.com/office/powerpoint/2010/main" val="39322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Legal Representation before MHRT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400" dirty="0" smtClean="0"/>
              <a:t>The MHRT must appoint a lawyer to represent a person, at no cost to the person:</a:t>
            </a:r>
          </a:p>
          <a:p>
            <a:pPr lvl="1"/>
            <a:r>
              <a:rPr lang="en-AU" sz="2000" dirty="0" smtClean="0"/>
              <a:t>where person is a minor;</a:t>
            </a:r>
          </a:p>
          <a:p>
            <a:pPr lvl="1"/>
            <a:r>
              <a:rPr lang="en-AU" sz="2000" dirty="0" smtClean="0"/>
              <a:t>FFT reviews;</a:t>
            </a:r>
          </a:p>
          <a:p>
            <a:pPr lvl="1"/>
            <a:r>
              <a:rPr lang="en-AU" sz="2000" dirty="0" smtClean="0"/>
              <a:t>ECT applications;</a:t>
            </a:r>
          </a:p>
          <a:p>
            <a:pPr lvl="1"/>
            <a:r>
              <a:rPr lang="en-AU" sz="2000" dirty="0" smtClean="0"/>
              <a:t>where AG is to be represented;</a:t>
            </a:r>
          </a:p>
          <a:p>
            <a:pPr lvl="1"/>
            <a:r>
              <a:rPr lang="en-AU" sz="2000" dirty="0" smtClean="0"/>
              <a:t>other hearings prescribed by regulation.</a:t>
            </a:r>
          </a:p>
          <a:p>
            <a:r>
              <a:rPr lang="en-AU" sz="2400" dirty="0" smtClean="0"/>
              <a:t>Adult with capacity may waive right to representation in writing.</a:t>
            </a:r>
          </a:p>
        </p:txBody>
      </p:sp>
    </p:spTree>
    <p:extLst>
      <p:ext uri="{BB962C8B-B14F-4D97-AF65-F5344CB8AC3E}">
        <p14:creationId xmlns:p14="http://schemas.microsoft.com/office/powerpoint/2010/main" val="2436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Psychiatrist Reports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19256" cy="4464496"/>
          </a:xfrm>
        </p:spPr>
        <p:txBody>
          <a:bodyPr>
            <a:normAutofit fontScale="40000" lnSpcReduction="20000"/>
          </a:bodyPr>
          <a:lstStyle/>
          <a:p>
            <a:r>
              <a:rPr lang="en-AU" sz="5500" dirty="0" smtClean="0"/>
              <a:t>Currently, where a person under an ITO/FO is charged with an offence (however serious), or who becomes subject to an ITO/FO before proceedings finalised</a:t>
            </a:r>
            <a:r>
              <a:rPr lang="en-AU" sz="5500" dirty="0"/>
              <a:t>:</a:t>
            </a:r>
            <a:r>
              <a:rPr lang="en-AU" sz="5500" dirty="0" smtClean="0"/>
              <a:t> </a:t>
            </a:r>
          </a:p>
          <a:p>
            <a:pPr lvl="1"/>
            <a:r>
              <a:rPr lang="en-AU" sz="4000" dirty="0" smtClean="0"/>
              <a:t>proceedings are suspended pending s238 report.</a:t>
            </a:r>
          </a:p>
          <a:p>
            <a:pPr lvl="1"/>
            <a:r>
              <a:rPr lang="en-AU" sz="4000" dirty="0" smtClean="0"/>
              <a:t>within 28 days (although in practice significant delays).</a:t>
            </a:r>
          </a:p>
          <a:p>
            <a:pPr lvl="1"/>
            <a:r>
              <a:rPr lang="en-AU" sz="4000" dirty="0" smtClean="0"/>
              <a:t>s238 process stopped if ITO/FO revoked.</a:t>
            </a:r>
          </a:p>
          <a:p>
            <a:r>
              <a:rPr lang="en-AU" sz="5500" dirty="0" smtClean="0"/>
              <a:t>Under </a:t>
            </a:r>
            <a:r>
              <a:rPr lang="en-AU" sz="5500" i="1" dirty="0" smtClean="0"/>
              <a:t>MHA</a:t>
            </a:r>
            <a:r>
              <a:rPr lang="en-AU" sz="5500" dirty="0" smtClean="0"/>
              <a:t> (2016):</a:t>
            </a:r>
          </a:p>
          <a:p>
            <a:pPr lvl="1"/>
            <a:r>
              <a:rPr lang="en-AU" sz="4000" dirty="0"/>
              <a:t>o</a:t>
            </a:r>
            <a:r>
              <a:rPr lang="en-AU" sz="4000" dirty="0" smtClean="0"/>
              <a:t>nly for serious offences;</a:t>
            </a:r>
          </a:p>
          <a:p>
            <a:pPr lvl="1"/>
            <a:r>
              <a:rPr lang="en-AU" sz="4000" dirty="0"/>
              <a:t>a</a:t>
            </a:r>
            <a:r>
              <a:rPr lang="en-AU" sz="4000" dirty="0" smtClean="0"/>
              <a:t>vailable for any person under a TA/TSO/FO at time of or since the offence (not for person receiving treatment under ‘less restrictive way</a:t>
            </a:r>
            <a:r>
              <a:rPr lang="en-AU" sz="4000" dirty="0"/>
              <a:t>’) still available if TA/TSO/FO revoked during </a:t>
            </a:r>
            <a:r>
              <a:rPr lang="en-AU" sz="4000" dirty="0" smtClean="0"/>
              <a:t>process;</a:t>
            </a:r>
          </a:p>
          <a:p>
            <a:pPr lvl="1"/>
            <a:r>
              <a:rPr lang="en-AU" sz="4000" dirty="0"/>
              <a:t>o</a:t>
            </a:r>
            <a:r>
              <a:rPr lang="en-AU" sz="4000" dirty="0" smtClean="0"/>
              <a:t>nly upon request of person, nominated support person, attorney, guardian or legal </a:t>
            </a:r>
            <a:r>
              <a:rPr lang="en-AU" sz="4000" dirty="0"/>
              <a:t>representative </a:t>
            </a:r>
            <a:r>
              <a:rPr lang="en-AU" sz="4000" dirty="0" smtClean="0"/>
              <a:t>- Chief </a:t>
            </a:r>
            <a:r>
              <a:rPr lang="en-AU" sz="4000" dirty="0"/>
              <a:t>Psychiatrist may direct psychiatrist report in some </a:t>
            </a:r>
            <a:r>
              <a:rPr lang="en-AU" sz="4000" dirty="0" smtClean="0"/>
              <a:t>circumstances</a:t>
            </a:r>
            <a:r>
              <a:rPr lang="en-AU" sz="4000" dirty="0"/>
              <a:t>;</a:t>
            </a:r>
            <a:endParaRPr lang="en-AU" sz="4000" dirty="0" smtClean="0"/>
          </a:p>
          <a:p>
            <a:pPr lvl="1"/>
            <a:r>
              <a:rPr lang="en-AU" sz="4000" dirty="0" smtClean="0"/>
              <a:t>within 60 days (may be extended to 90 days by Chief Psychiatrist);</a:t>
            </a:r>
          </a:p>
          <a:p>
            <a:pPr lvl="1"/>
            <a:r>
              <a:rPr lang="en-AU" sz="4000" dirty="0" smtClean="0"/>
              <a:t>Once received, person, nominated support person or legal representative may make reference to MHC – Chief Psychiatrist may make reference in some circumstances.</a:t>
            </a:r>
          </a:p>
        </p:txBody>
      </p:sp>
    </p:spTree>
    <p:extLst>
      <p:ext uri="{BB962C8B-B14F-4D97-AF65-F5344CB8AC3E}">
        <p14:creationId xmlns:p14="http://schemas.microsoft.com/office/powerpoint/2010/main" val="27043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Magistrates’ Powers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3400" dirty="0" smtClean="0"/>
              <a:t>Where person charged with a simple offence (any offence punishable on summary conviction before Magistrate):</a:t>
            </a:r>
          </a:p>
          <a:p>
            <a:r>
              <a:rPr lang="en-AU" sz="2900" dirty="0" smtClean="0"/>
              <a:t>may dismiss if of unsound mind, or is unfit for trial.</a:t>
            </a:r>
          </a:p>
          <a:p>
            <a:r>
              <a:rPr lang="en-AU" sz="2900" dirty="0" smtClean="0"/>
              <a:t>may adjourn if person is unfit for trial but is likely to become fit within 6 months -&gt; may then dismiss if still unfit after 6 months.</a:t>
            </a:r>
          </a:p>
          <a:p>
            <a:r>
              <a:rPr lang="en-AU" sz="2900" dirty="0" smtClean="0"/>
              <a:t>if complaint dismissed/adjourned, may refer to health service (e.g. for mental health treatment and care) or relevant agency (e.g. DSQ, NDIS).</a:t>
            </a:r>
          </a:p>
          <a:p>
            <a:r>
              <a:rPr lang="en-AU" sz="2900" dirty="0"/>
              <a:t>m</a:t>
            </a:r>
            <a:r>
              <a:rPr lang="en-AU" sz="2900" dirty="0" smtClean="0"/>
              <a:t>ake an Examination Order:</a:t>
            </a:r>
          </a:p>
          <a:p>
            <a:pPr lvl="1"/>
            <a:r>
              <a:rPr lang="en-AU" sz="2600" dirty="0" smtClean="0"/>
              <a:t>If person has, or may have mental illness;</a:t>
            </a:r>
          </a:p>
          <a:p>
            <a:pPr lvl="1"/>
            <a:r>
              <a:rPr lang="en-AU" sz="2600" dirty="0" smtClean="0"/>
              <a:t>Requires person to present, or be taken to mental health service for involuntary examination -&gt; may result in TA;</a:t>
            </a:r>
          </a:p>
          <a:p>
            <a:pPr lvl="1"/>
            <a:r>
              <a:rPr lang="en-AU" sz="2600" dirty="0" smtClean="0"/>
              <a:t>Doctor must prepare examination report -&gt; may be used in current or ongoing proceedings.</a:t>
            </a:r>
          </a:p>
          <a:p>
            <a:r>
              <a:rPr lang="en-AU" sz="3000" dirty="0" smtClean="0"/>
              <a:t>to be supported by expanded Court Liaison Service</a:t>
            </a: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32319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For more information…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 smtClean="0"/>
              <a:t>Refer to:</a:t>
            </a:r>
          </a:p>
          <a:p>
            <a:r>
              <a:rPr lang="en-AU" sz="2200" dirty="0" smtClean="0"/>
              <a:t>MHA Implementation website – </a:t>
            </a:r>
            <a:r>
              <a:rPr lang="en-AU" sz="2200" dirty="0" smtClean="0">
                <a:hlinkClick r:id="rId2"/>
              </a:rPr>
              <a:t>www.health.qld.gov.au/mental-health/act</a:t>
            </a:r>
            <a:r>
              <a:rPr lang="en-AU" sz="2200" dirty="0" smtClean="0"/>
              <a:t> </a:t>
            </a:r>
          </a:p>
          <a:p>
            <a:r>
              <a:rPr lang="en-AU" sz="2200" dirty="0" smtClean="0"/>
              <a:t>Subscribe for updates from MHA Implementation team – email </a:t>
            </a:r>
            <a:r>
              <a:rPr lang="en-AU" sz="2200" dirty="0" smtClean="0">
                <a:hlinkClick r:id="rId3"/>
              </a:rPr>
              <a:t>MHA.Review@health.qld.gov.au</a:t>
            </a:r>
            <a:r>
              <a:rPr lang="en-AU" sz="2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888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720080"/>
          </a:xfrm>
        </p:spPr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76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Thank You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dirty="0" smtClean="0"/>
              <a:t>Contact details:</a:t>
            </a:r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dirty="0" smtClean="0"/>
              <a:t>Queensland Advocacy Incorporated (QAI)</a:t>
            </a:r>
          </a:p>
          <a:p>
            <a:pPr marL="0" indent="0">
              <a:buNone/>
            </a:pPr>
            <a:r>
              <a:rPr lang="en-AU" dirty="0" smtClean="0"/>
              <a:t>Phone:	(07) 3844 4200</a:t>
            </a:r>
          </a:p>
          <a:p>
            <a:pPr marL="0" indent="0">
              <a:buNone/>
            </a:pPr>
            <a:r>
              <a:rPr lang="en-AU" dirty="0" smtClean="0"/>
              <a:t>Fax:		(07) 3844 4220</a:t>
            </a:r>
          </a:p>
          <a:p>
            <a:pPr marL="0" indent="0">
              <a:buNone/>
            </a:pPr>
            <a:r>
              <a:rPr lang="en-AU" dirty="0" smtClean="0"/>
              <a:t>Email:	</a:t>
            </a:r>
            <a:r>
              <a:rPr lang="en-AU" dirty="0" smtClean="0">
                <a:hlinkClick r:id="rId2"/>
              </a:rPr>
              <a:t>qai@qai.org.au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Website:	</a:t>
            </a:r>
            <a:r>
              <a:rPr lang="en-AU" dirty="0" smtClean="0">
                <a:hlinkClick r:id="rId3"/>
              </a:rPr>
              <a:t>www.qai.org.au</a:t>
            </a: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01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Disclaimer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7444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dirty="0"/>
              <a:t>This PowerPoint Presentation contains </a:t>
            </a:r>
          </a:p>
          <a:p>
            <a:pPr marL="0" indent="0" algn="ctr">
              <a:buNone/>
            </a:pPr>
            <a:r>
              <a:rPr lang="en-AU" dirty="0"/>
              <a:t>general </a:t>
            </a:r>
            <a:r>
              <a:rPr lang="en-AU" dirty="0" smtClean="0"/>
              <a:t>information. </a:t>
            </a:r>
            <a:endParaRPr lang="en-AU" dirty="0"/>
          </a:p>
          <a:p>
            <a:pPr marL="0" indent="0" algn="ctr">
              <a:buNone/>
            </a:pPr>
            <a:r>
              <a:rPr lang="en-AU" dirty="0"/>
              <a:t>The information is not legal advice and </a:t>
            </a:r>
          </a:p>
          <a:p>
            <a:pPr marL="0" indent="0" algn="ctr">
              <a:buNone/>
            </a:pPr>
            <a:r>
              <a:rPr lang="en-AU" dirty="0"/>
              <a:t>should not be treated as such.</a:t>
            </a:r>
          </a:p>
        </p:txBody>
      </p:sp>
    </p:spTree>
    <p:extLst>
      <p:ext uri="{BB962C8B-B14F-4D97-AF65-F5344CB8AC3E}">
        <p14:creationId xmlns:p14="http://schemas.microsoft.com/office/powerpoint/2010/main" val="9260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56384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Commencement and implementation</a:t>
            </a:r>
          </a:p>
          <a:p>
            <a:r>
              <a:rPr lang="en-AU" dirty="0" smtClean="0"/>
              <a:t>Involuntary examination and assessment</a:t>
            </a:r>
          </a:p>
          <a:p>
            <a:r>
              <a:rPr lang="en-AU" dirty="0" smtClean="0"/>
              <a:t>Involuntary treatment</a:t>
            </a:r>
          </a:p>
          <a:p>
            <a:r>
              <a:rPr lang="en-AU" dirty="0" smtClean="0"/>
              <a:t>‘Less restrictive way’</a:t>
            </a:r>
          </a:p>
          <a:p>
            <a:r>
              <a:rPr lang="en-AU" dirty="0" smtClean="0"/>
              <a:t>Forensic Orders and Treatment Support Orders</a:t>
            </a:r>
          </a:p>
          <a:p>
            <a:r>
              <a:rPr lang="en-AU" dirty="0" smtClean="0"/>
              <a:t>Magistrates’ Powers</a:t>
            </a:r>
          </a:p>
          <a:p>
            <a:r>
              <a:rPr lang="en-AU" dirty="0" smtClean="0"/>
              <a:t>Psychiatrist Reports</a:t>
            </a:r>
          </a:p>
          <a:p>
            <a:r>
              <a:rPr lang="en-AU" dirty="0" smtClean="0"/>
              <a:t>Legal Representation</a:t>
            </a:r>
          </a:p>
          <a:p>
            <a:r>
              <a:rPr lang="en-AU" dirty="0" smtClean="0"/>
              <a:t>Patient Rights</a:t>
            </a:r>
          </a:p>
        </p:txBody>
      </p:sp>
    </p:spTree>
    <p:extLst>
      <p:ext uri="{BB962C8B-B14F-4D97-AF65-F5344CB8AC3E}">
        <p14:creationId xmlns:p14="http://schemas.microsoft.com/office/powerpoint/2010/main" val="1148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Commencement and Implementation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312368"/>
          </a:xfrm>
        </p:spPr>
        <p:txBody>
          <a:bodyPr>
            <a:normAutofit/>
          </a:bodyPr>
          <a:lstStyle/>
          <a:p>
            <a:r>
              <a:rPr lang="en-AU" sz="2700" i="1" dirty="0" smtClean="0"/>
              <a:t>Mental Health Act 2016</a:t>
            </a:r>
            <a:r>
              <a:rPr lang="en-AU" sz="2700" dirty="0" smtClean="0"/>
              <a:t> (Qld) passed 18 Feb 2016</a:t>
            </a:r>
            <a:endParaRPr lang="en-AU" sz="2700" i="1" dirty="0" smtClean="0"/>
          </a:p>
          <a:p>
            <a:r>
              <a:rPr lang="en-AU" sz="2700" dirty="0" smtClean="0"/>
              <a:t>Commencement date not set – Dept. of Health aiming for commencement in November 2016</a:t>
            </a:r>
          </a:p>
          <a:p>
            <a:r>
              <a:rPr lang="en-AU" sz="2700" dirty="0" smtClean="0"/>
              <a:t>MHA Implementation Team developing resources and training – available on Qld Health website</a:t>
            </a:r>
          </a:p>
          <a:p>
            <a:r>
              <a:rPr lang="en-AU" sz="2700" dirty="0" smtClean="0"/>
              <a:t>Chief Psychiatrist also developing number of policies under the MHA</a:t>
            </a:r>
          </a:p>
          <a:p>
            <a:pPr marL="457200" lvl="1" indent="0">
              <a:buNone/>
            </a:pPr>
            <a:endParaRPr lang="en-AU" sz="2700" dirty="0"/>
          </a:p>
        </p:txBody>
      </p:sp>
    </p:spTree>
    <p:extLst>
      <p:ext uri="{BB962C8B-B14F-4D97-AF65-F5344CB8AC3E}">
        <p14:creationId xmlns:p14="http://schemas.microsoft.com/office/powerpoint/2010/main" val="10919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Patient Rights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56"/>
          </a:xfrm>
        </p:spPr>
        <p:txBody>
          <a:bodyPr>
            <a:noAutofit/>
          </a:bodyPr>
          <a:lstStyle/>
          <a:p>
            <a:r>
              <a:rPr lang="en-AU" sz="2400" dirty="0" smtClean="0"/>
              <a:t>The Act purportedly strengthens patients rights.***</a:t>
            </a:r>
          </a:p>
          <a:p>
            <a:pPr lvl="1"/>
            <a:r>
              <a:rPr lang="en-AU" sz="2000" dirty="0" smtClean="0"/>
              <a:t>Critical right is persons with capacity decide whether or not to have treatment.</a:t>
            </a:r>
          </a:p>
          <a:p>
            <a:pPr lvl="2"/>
            <a:r>
              <a:rPr lang="en-AU" sz="1600" b="1" dirty="0" smtClean="0"/>
              <a:t>Capacity </a:t>
            </a:r>
            <a:r>
              <a:rPr lang="en-AU" sz="1600" dirty="0" smtClean="0"/>
              <a:t>based criteria to be placed on a Treatment Authority</a:t>
            </a:r>
          </a:p>
          <a:p>
            <a:pPr marL="914400" lvl="2" indent="0">
              <a:buNone/>
            </a:pPr>
            <a:endParaRPr lang="en-AU" sz="1600" dirty="0" smtClean="0"/>
          </a:p>
          <a:p>
            <a:pPr lvl="1"/>
            <a:r>
              <a:rPr lang="en-AU" sz="2000" dirty="0" smtClean="0">
                <a:solidFill>
                  <a:prstClr val="black"/>
                </a:solidFill>
              </a:rPr>
              <a:t>Presumption of capacity </a:t>
            </a:r>
          </a:p>
          <a:p>
            <a:pPr marL="457200" lvl="1" indent="0">
              <a:buNone/>
            </a:pPr>
            <a:endParaRPr lang="en-AU" sz="2000" dirty="0" smtClean="0">
              <a:solidFill>
                <a:prstClr val="black"/>
              </a:solidFill>
            </a:endParaRPr>
          </a:p>
          <a:p>
            <a:pPr lvl="1"/>
            <a:r>
              <a:rPr lang="en-AU" sz="2000" dirty="0" smtClean="0">
                <a:solidFill>
                  <a:prstClr val="black"/>
                </a:solidFill>
              </a:rPr>
              <a:t>Promotes supported decision making</a:t>
            </a:r>
          </a:p>
          <a:p>
            <a:pPr lvl="2"/>
            <a:r>
              <a:rPr lang="en-AU" sz="1600" dirty="0" smtClean="0">
                <a:solidFill>
                  <a:prstClr val="black"/>
                </a:solidFill>
              </a:rPr>
              <a:t>So if able to demonstrate understanding through assistance of another - capacity</a:t>
            </a:r>
            <a:endParaRPr lang="en-AU" sz="1600" dirty="0">
              <a:solidFill>
                <a:prstClr val="black"/>
              </a:solidFill>
            </a:endParaRPr>
          </a:p>
          <a:p>
            <a:pPr lvl="1"/>
            <a:endParaRPr lang="en-AU" sz="2000" dirty="0">
              <a:solidFill>
                <a:prstClr val="black"/>
              </a:solidFill>
            </a:endParaRPr>
          </a:p>
          <a:p>
            <a:pPr lvl="1"/>
            <a:r>
              <a:rPr lang="en-AU" sz="2000" dirty="0" smtClean="0">
                <a:solidFill>
                  <a:prstClr val="black"/>
                </a:solidFill>
              </a:rPr>
              <a:t>More emphasis on Advanced Health Directives</a:t>
            </a:r>
          </a:p>
          <a:p>
            <a:pPr lvl="2"/>
            <a:r>
              <a:rPr lang="en-AU" sz="1600" dirty="0" smtClean="0">
                <a:solidFill>
                  <a:prstClr val="black"/>
                </a:solidFill>
              </a:rPr>
              <a:t>Person  treated under the AHD if possible rather than involuntary</a:t>
            </a:r>
            <a:endParaRPr lang="en-AU" sz="1600" dirty="0">
              <a:solidFill>
                <a:prstClr val="black"/>
              </a:solidFill>
            </a:endParaRPr>
          </a:p>
          <a:p>
            <a:pPr lvl="2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22904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Patient Rights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400" dirty="0" smtClean="0"/>
              <a:t>Support </a:t>
            </a:r>
            <a:r>
              <a:rPr lang="en-AU" sz="2400" dirty="0"/>
              <a:t>Persons </a:t>
            </a:r>
            <a:r>
              <a:rPr lang="en-AU" sz="2400" dirty="0" smtClean="0"/>
              <a:t>+ Nominated Support Persons – up to 2</a:t>
            </a:r>
          </a:p>
          <a:p>
            <a:r>
              <a:rPr lang="en-AU" sz="2400" dirty="0" smtClean="0"/>
              <a:t>Notices/information to be given to nominated support person, personal guardian or attorney</a:t>
            </a:r>
          </a:p>
          <a:p>
            <a:r>
              <a:rPr lang="en-AU" sz="2400" dirty="0" smtClean="0"/>
              <a:t>Right to second opinion</a:t>
            </a:r>
          </a:p>
          <a:p>
            <a:pPr lvl="1"/>
            <a:r>
              <a:rPr lang="en-AU" sz="2000" dirty="0" smtClean="0"/>
              <a:t>May be requested by person, support or nominated support person;</a:t>
            </a:r>
          </a:p>
          <a:p>
            <a:pPr lvl="1"/>
            <a:r>
              <a:rPr lang="en-AU" sz="2000" dirty="0" smtClean="0"/>
              <a:t>Only after complaints process has been </a:t>
            </a:r>
            <a:r>
              <a:rPr lang="en-AU" sz="2000" dirty="0" smtClean="0"/>
              <a:t>exhausted (CP Policy).</a:t>
            </a:r>
            <a:endParaRPr lang="en-AU" sz="2000" dirty="0" smtClean="0"/>
          </a:p>
          <a:p>
            <a:r>
              <a:rPr lang="en-AU" sz="2400" dirty="0" smtClean="0"/>
              <a:t>Independent Patient Rights Advisers:</a:t>
            </a:r>
          </a:p>
          <a:p>
            <a:pPr lvl="1"/>
            <a:r>
              <a:rPr lang="en-AU" sz="2000" dirty="0" smtClean="0"/>
              <a:t>To advise patients and support persons on rights/responsibilities;</a:t>
            </a:r>
          </a:p>
          <a:p>
            <a:pPr lvl="1"/>
            <a:r>
              <a:rPr lang="en-AU" sz="2000" dirty="0" smtClean="0"/>
              <a:t>Independent from Mental Health Service.</a:t>
            </a:r>
          </a:p>
        </p:txBody>
      </p:sp>
    </p:spTree>
    <p:extLst>
      <p:ext uri="{BB962C8B-B14F-4D97-AF65-F5344CB8AC3E}">
        <p14:creationId xmlns:p14="http://schemas.microsoft.com/office/powerpoint/2010/main" val="32113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‘Less </a:t>
            </a:r>
            <a:r>
              <a:rPr lang="en-AU" dirty="0"/>
              <a:t>r</a:t>
            </a:r>
            <a:r>
              <a:rPr lang="en-AU" dirty="0" smtClean="0"/>
              <a:t>estrictive way’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56384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Treatment Authority must not be made if there is a ‘less restrictive way’ – this includes:</a:t>
            </a:r>
          </a:p>
          <a:p>
            <a:pPr lvl="1"/>
            <a:r>
              <a:rPr lang="en-AU" dirty="0" smtClean="0"/>
              <a:t>If person is minor, parent’s consent;</a:t>
            </a:r>
          </a:p>
          <a:p>
            <a:pPr lvl="1"/>
            <a:r>
              <a:rPr lang="en-AU" dirty="0" smtClean="0"/>
              <a:t>Consent under an AHD (must consent to treatment that is reasonably necessary for person’s mental illness);</a:t>
            </a:r>
          </a:p>
          <a:p>
            <a:pPr lvl="1"/>
            <a:r>
              <a:rPr lang="en-AU" dirty="0" smtClean="0"/>
              <a:t>Consent of appointed guardian, appointed attorney, or statutory health attorney.</a:t>
            </a:r>
          </a:p>
          <a:p>
            <a:r>
              <a:rPr lang="en-AU" dirty="0" smtClean="0"/>
              <a:t>Authorised doctor must make reasonable effort to identify whether there is a less restrictive way (i.e. check health records).****</a:t>
            </a:r>
          </a:p>
        </p:txBody>
      </p:sp>
    </p:spTree>
    <p:extLst>
      <p:ext uri="{BB962C8B-B14F-4D97-AF65-F5344CB8AC3E}">
        <p14:creationId xmlns:p14="http://schemas.microsoft.com/office/powerpoint/2010/main" val="25405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96944" cy="720080"/>
          </a:xfrm>
        </p:spPr>
        <p:txBody>
          <a:bodyPr/>
          <a:lstStyle/>
          <a:p>
            <a:r>
              <a:rPr lang="en-AU" dirty="0" smtClean="0"/>
              <a:t>‘Less restrictive way’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600400"/>
          </a:xfrm>
        </p:spPr>
        <p:txBody>
          <a:bodyPr>
            <a:normAutofit fontScale="92500" lnSpcReduction="10000"/>
          </a:bodyPr>
          <a:lstStyle/>
          <a:p>
            <a:r>
              <a:rPr lang="en-AU" sz="2900" dirty="0" smtClean="0"/>
              <a:t>Impacts of ‘less restrictive way’:</a:t>
            </a:r>
          </a:p>
          <a:p>
            <a:pPr lvl="1"/>
            <a:r>
              <a:rPr lang="en-AU" sz="2200" dirty="0" smtClean="0"/>
              <a:t>Fewer safeguards (no independent review).</a:t>
            </a:r>
          </a:p>
          <a:p>
            <a:pPr lvl="1"/>
            <a:r>
              <a:rPr lang="en-AU" sz="2200" dirty="0"/>
              <a:t>Extent of guardian or attorney’s authority to consent to treatment and detention uncertain.</a:t>
            </a:r>
          </a:p>
          <a:p>
            <a:pPr lvl="1"/>
            <a:r>
              <a:rPr lang="en-AU" sz="2200" dirty="0" smtClean="0"/>
              <a:t>Chief Psychiatrist Policy still under development.</a:t>
            </a:r>
          </a:p>
          <a:p>
            <a:r>
              <a:rPr lang="en-AU" sz="2900" dirty="0" smtClean="0"/>
              <a:t>If directives under AHD not followed, doctor must explain to patient why, and record reasons in person’s health records.</a:t>
            </a:r>
          </a:p>
          <a:p>
            <a:r>
              <a:rPr lang="en-AU" sz="2900" dirty="0" smtClean="0"/>
              <a:t>Difference between LESS and LEAST restrictive</a:t>
            </a:r>
          </a:p>
        </p:txBody>
      </p:sp>
    </p:spTree>
    <p:extLst>
      <p:ext uri="{BB962C8B-B14F-4D97-AF65-F5344CB8AC3E}">
        <p14:creationId xmlns:p14="http://schemas.microsoft.com/office/powerpoint/2010/main" val="70608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Involuntary Examination &amp; Assessment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txBody>
          <a:bodyPr>
            <a:normAutofit fontScale="92500" lnSpcReduction="10000"/>
          </a:bodyPr>
          <a:lstStyle/>
          <a:p>
            <a:r>
              <a:rPr lang="en-AU" sz="2700" dirty="0" smtClean="0"/>
              <a:t>Justices Examination Orders (JEO)</a:t>
            </a:r>
          </a:p>
          <a:p>
            <a:pPr lvl="1"/>
            <a:r>
              <a:rPr lang="en-AU" sz="2300" dirty="0" smtClean="0"/>
              <a:t>Replaced by Examination Authorities.</a:t>
            </a:r>
          </a:p>
          <a:p>
            <a:pPr lvl="1"/>
            <a:r>
              <a:rPr lang="en-AU" sz="2300" dirty="0" smtClean="0"/>
              <a:t>More safeguards (applicant must have received advice from doctor or AMHP about ‘clinical matters’; </a:t>
            </a:r>
            <a:r>
              <a:rPr lang="en-AU" sz="2300" b="1" dirty="0" smtClean="0"/>
              <a:t>made by the MHRT</a:t>
            </a:r>
            <a:r>
              <a:rPr lang="en-AU" sz="2300" dirty="0" smtClean="0"/>
              <a:t>).</a:t>
            </a:r>
          </a:p>
          <a:p>
            <a:r>
              <a:rPr lang="en-AU" sz="2700" dirty="0" smtClean="0"/>
              <a:t>Emergency Examination Orders (EEO)</a:t>
            </a:r>
          </a:p>
          <a:p>
            <a:pPr lvl="1"/>
            <a:r>
              <a:rPr lang="en-AU" sz="2300" dirty="0" smtClean="0"/>
              <a:t>Replaced by Emergency Examination Authorities – now under </a:t>
            </a:r>
            <a:r>
              <a:rPr lang="en-AU" sz="2300" i="1" dirty="0" smtClean="0"/>
              <a:t>Public Health Act 2005</a:t>
            </a:r>
            <a:r>
              <a:rPr lang="en-AU" sz="2300" dirty="0" smtClean="0"/>
              <a:t> (Qld).</a:t>
            </a:r>
          </a:p>
          <a:p>
            <a:pPr lvl="1"/>
            <a:r>
              <a:rPr lang="en-AU" sz="2300" dirty="0" smtClean="0"/>
              <a:t>Emergency situations where major disturbance in mental capacity due to illness, disability, injury, intoxication, etc.</a:t>
            </a:r>
          </a:p>
          <a:p>
            <a:r>
              <a:rPr lang="en-AU" sz="2700" dirty="0" smtClean="0"/>
              <a:t>Authorises involuntary examination and reasonable force -&gt; recommendation for assessment -&gt; involuntary assessment</a:t>
            </a:r>
            <a:endParaRPr lang="en-AU" sz="2700" dirty="0"/>
          </a:p>
        </p:txBody>
      </p:sp>
    </p:spTree>
    <p:extLst>
      <p:ext uri="{BB962C8B-B14F-4D97-AF65-F5344CB8AC3E}">
        <p14:creationId xmlns:p14="http://schemas.microsoft.com/office/powerpoint/2010/main" val="12980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2840</TotalTime>
  <Words>1730</Words>
  <Application>Microsoft Office PowerPoint</Application>
  <PresentationFormat>On-screen Show (4:3)</PresentationFormat>
  <Paragraphs>197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Presentation template</vt:lpstr>
      <vt:lpstr> Changes to the  Mental Health Act (Qld)</vt:lpstr>
      <vt:lpstr>Disclaimer </vt:lpstr>
      <vt:lpstr>Overview</vt:lpstr>
      <vt:lpstr>Commencement and Implementation</vt:lpstr>
      <vt:lpstr>Patient Rights</vt:lpstr>
      <vt:lpstr>Patient Rights</vt:lpstr>
      <vt:lpstr>‘Less restrictive way’</vt:lpstr>
      <vt:lpstr>‘Less restrictive way’</vt:lpstr>
      <vt:lpstr>Involuntary Examination &amp; Assessment</vt:lpstr>
      <vt:lpstr>Involuntary Treatment</vt:lpstr>
      <vt:lpstr>Forensic Orders &amp; Treatment Support Orders</vt:lpstr>
      <vt:lpstr>Legal Representation before MHRT</vt:lpstr>
      <vt:lpstr>Psychiatrist Reports</vt:lpstr>
      <vt:lpstr>Magistrates’ Powers</vt:lpstr>
      <vt:lpstr>For more information…</vt:lpstr>
      <vt:lpstr>QUESTIONS?</vt:lpstr>
      <vt:lpstr>Thank You</vt:lpstr>
    </vt:vector>
  </TitlesOfParts>
  <Company>QAI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rebekah.leong</dc:creator>
  <cp:lastModifiedBy>conosco</cp:lastModifiedBy>
  <cp:revision>195</cp:revision>
  <cp:lastPrinted>2015-08-26T00:16:35Z</cp:lastPrinted>
  <dcterms:created xsi:type="dcterms:W3CDTF">2011-03-16T00:55:59Z</dcterms:created>
  <dcterms:modified xsi:type="dcterms:W3CDTF">2016-05-25T04:40:10Z</dcterms:modified>
  <cp:contentStatus/>
</cp:coreProperties>
</file>