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43"/>
  </p:notesMasterIdLst>
  <p:handoutMasterIdLst>
    <p:handoutMasterId r:id="rId44"/>
  </p:handoutMasterIdLst>
  <p:sldIdLst>
    <p:sldId id="464" r:id="rId2"/>
    <p:sldId id="396" r:id="rId3"/>
    <p:sldId id="451" r:id="rId4"/>
    <p:sldId id="455" r:id="rId5"/>
    <p:sldId id="393" r:id="rId6"/>
    <p:sldId id="454" r:id="rId7"/>
    <p:sldId id="456" r:id="rId8"/>
    <p:sldId id="457" r:id="rId9"/>
    <p:sldId id="458" r:id="rId10"/>
    <p:sldId id="459" r:id="rId11"/>
    <p:sldId id="460" r:id="rId12"/>
    <p:sldId id="315" r:id="rId13"/>
    <p:sldId id="318" r:id="rId14"/>
    <p:sldId id="312" r:id="rId15"/>
    <p:sldId id="317" r:id="rId16"/>
    <p:sldId id="313" r:id="rId17"/>
    <p:sldId id="314" r:id="rId18"/>
    <p:sldId id="363" r:id="rId19"/>
    <p:sldId id="320" r:id="rId20"/>
    <p:sldId id="321" r:id="rId21"/>
    <p:sldId id="323" r:id="rId22"/>
    <p:sldId id="325" r:id="rId23"/>
    <p:sldId id="403" r:id="rId24"/>
    <p:sldId id="334" r:id="rId25"/>
    <p:sldId id="333" r:id="rId26"/>
    <p:sldId id="404" r:id="rId27"/>
    <p:sldId id="423" r:id="rId28"/>
    <p:sldId id="424" r:id="rId29"/>
    <p:sldId id="425" r:id="rId30"/>
    <p:sldId id="426" r:id="rId31"/>
    <p:sldId id="427" r:id="rId32"/>
    <p:sldId id="428" r:id="rId33"/>
    <p:sldId id="429" r:id="rId34"/>
    <p:sldId id="430" r:id="rId35"/>
    <p:sldId id="431" r:id="rId36"/>
    <p:sldId id="461" r:id="rId37"/>
    <p:sldId id="462" r:id="rId38"/>
    <p:sldId id="432" r:id="rId39"/>
    <p:sldId id="433" r:id="rId40"/>
    <p:sldId id="434" r:id="rId41"/>
    <p:sldId id="435" r:id="rId42"/>
  </p:sldIdLst>
  <p:sldSz cx="9144000" cy="6858000" type="screen4x3"/>
  <p:notesSz cx="6797675" cy="9928225"/>
  <p:defaultTex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a:srgbClr val="FF0000"/>
    <a:srgbClr val="336600"/>
    <a:srgbClr val="FFFF99"/>
    <a:srgbClr val="FF6600"/>
    <a:srgbClr val="669900"/>
    <a:srgbClr val="003300"/>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77340" autoAdjust="0"/>
  </p:normalViewPr>
  <p:slideViewPr>
    <p:cSldViewPr>
      <p:cViewPr varScale="1">
        <p:scale>
          <a:sx n="99" d="100"/>
          <a:sy n="99" d="100"/>
        </p:scale>
        <p:origin x="-197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43" d="100"/>
          <a:sy n="143" d="100"/>
        </p:scale>
        <p:origin x="-102" y="-64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xfrm>
            <a:off x="0" y="0"/>
            <a:ext cx="2946400" cy="49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103427" name="Rectangle 3"/>
          <p:cNvSpPr>
            <a:spLocks noGrp="1" noChangeArrowheads="1"/>
          </p:cNvSpPr>
          <p:nvPr>
            <p:ph type="dt" sz="quarter" idx="1"/>
          </p:nvPr>
        </p:nvSpPr>
        <p:spPr bwMode="auto">
          <a:xfrm>
            <a:off x="3849688" y="0"/>
            <a:ext cx="2946400" cy="49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103428" name="Rectangle 4"/>
          <p:cNvSpPr>
            <a:spLocks noGrp="1" noChangeArrowheads="1"/>
          </p:cNvSpPr>
          <p:nvPr>
            <p:ph type="ftr" sz="quarter" idx="2"/>
          </p:nvPr>
        </p:nvSpPr>
        <p:spPr bwMode="auto">
          <a:xfrm>
            <a:off x="0" y="9430218"/>
            <a:ext cx="2946400" cy="49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103429" name="Rectangle 5"/>
          <p:cNvSpPr>
            <a:spLocks noGrp="1" noChangeArrowheads="1"/>
          </p:cNvSpPr>
          <p:nvPr>
            <p:ph type="sldNum" sz="quarter" idx="3"/>
          </p:nvPr>
        </p:nvSpPr>
        <p:spPr bwMode="auto">
          <a:xfrm>
            <a:off x="3849688" y="9430218"/>
            <a:ext cx="2946400" cy="49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FBEACC5B-07C1-4360-A568-D4CF8D35D534}" type="slidenum">
              <a:rPr lang="en-US"/>
              <a:pPr>
                <a:defRPr/>
              </a:pPr>
              <a:t>‹#›</a:t>
            </a:fld>
            <a:endParaRPr lang="en-US" dirty="0"/>
          </a:p>
        </p:txBody>
      </p:sp>
    </p:spTree>
    <p:extLst>
      <p:ext uri="{BB962C8B-B14F-4D97-AF65-F5344CB8AC3E}">
        <p14:creationId xmlns:p14="http://schemas.microsoft.com/office/powerpoint/2010/main" val="8029292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AU" dirty="0"/>
          </a:p>
        </p:txBody>
      </p:sp>
      <p:sp>
        <p:nvSpPr>
          <p:cNvPr id="3075" name="Rectangle 3"/>
          <p:cNvSpPr>
            <a:spLocks noGrp="1" noChangeArrowheads="1"/>
          </p:cNvSpPr>
          <p:nvPr>
            <p:ph type="dt" idx="1"/>
          </p:nvPr>
        </p:nvSpPr>
        <p:spPr bwMode="auto">
          <a:xfrm>
            <a:off x="3849688" y="0"/>
            <a:ext cx="2946400" cy="49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AU" dirty="0"/>
          </a:p>
        </p:txBody>
      </p:sp>
      <p:sp>
        <p:nvSpPr>
          <p:cNvPr id="76804" name="Rectangle 4"/>
          <p:cNvSpPr>
            <a:spLocks noGrp="1" noRot="1" noChangeAspect="1" noChangeArrowheads="1" noTextEdit="1"/>
          </p:cNvSpPr>
          <p:nvPr>
            <p:ph type="sldImg" idx="2"/>
          </p:nvPr>
        </p:nvSpPr>
        <p:spPr bwMode="auto">
          <a:xfrm>
            <a:off x="920750"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1038" y="4715110"/>
            <a:ext cx="5435600" cy="4469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3078" name="Rectangle 6"/>
          <p:cNvSpPr>
            <a:spLocks noGrp="1" noChangeArrowheads="1"/>
          </p:cNvSpPr>
          <p:nvPr>
            <p:ph type="ftr" sz="quarter" idx="4"/>
          </p:nvPr>
        </p:nvSpPr>
        <p:spPr bwMode="auto">
          <a:xfrm>
            <a:off x="0" y="9430218"/>
            <a:ext cx="2946400" cy="49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AU" dirty="0"/>
          </a:p>
        </p:txBody>
      </p:sp>
      <p:sp>
        <p:nvSpPr>
          <p:cNvPr id="3079" name="Rectangle 7"/>
          <p:cNvSpPr>
            <a:spLocks noGrp="1" noChangeArrowheads="1"/>
          </p:cNvSpPr>
          <p:nvPr>
            <p:ph type="sldNum" sz="quarter" idx="5"/>
          </p:nvPr>
        </p:nvSpPr>
        <p:spPr bwMode="auto">
          <a:xfrm>
            <a:off x="3849688" y="9430218"/>
            <a:ext cx="2946400" cy="49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9FDAECDB-6967-489F-A73B-21F233916F18}" type="slidenum">
              <a:rPr lang="en-AU"/>
              <a:pPr>
                <a:defRPr/>
              </a:pPr>
              <a:t>‹#›</a:t>
            </a:fld>
            <a:endParaRPr lang="en-AU" dirty="0"/>
          </a:p>
        </p:txBody>
      </p:sp>
    </p:spTree>
    <p:extLst>
      <p:ext uri="{BB962C8B-B14F-4D97-AF65-F5344CB8AC3E}">
        <p14:creationId xmlns:p14="http://schemas.microsoft.com/office/powerpoint/2010/main" val="21488375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B904F8BF-E87A-4A76-9B59-50972FDD78A4}" type="slidenum">
              <a:rPr lang="en-AU" smtClean="0"/>
              <a:pPr>
                <a:defRPr/>
              </a:pPr>
              <a:t>1</a:t>
            </a:fld>
            <a:endParaRPr lang="en-AU" dirty="0"/>
          </a:p>
        </p:txBody>
      </p:sp>
    </p:spTree>
    <p:extLst>
      <p:ext uri="{BB962C8B-B14F-4D97-AF65-F5344CB8AC3E}">
        <p14:creationId xmlns:p14="http://schemas.microsoft.com/office/powerpoint/2010/main" val="523290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B904F8BF-E87A-4A76-9B59-50972FDD78A4}" type="slidenum">
              <a:rPr lang="en-AU" smtClean="0"/>
              <a:pPr>
                <a:defRPr/>
              </a:pPr>
              <a:t>2</a:t>
            </a:fld>
            <a:endParaRPr lang="en-AU" dirty="0"/>
          </a:p>
        </p:txBody>
      </p:sp>
    </p:spTree>
    <p:extLst>
      <p:ext uri="{BB962C8B-B14F-4D97-AF65-F5344CB8AC3E}">
        <p14:creationId xmlns:p14="http://schemas.microsoft.com/office/powerpoint/2010/main" val="5232902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fld id="{90C7E21F-9F30-49BA-B7F6-E6218C2A9A26}" type="slidenum">
              <a:rPr lang="en-US" altLang="en-US" b="0" smtClean="0"/>
              <a:pPr eaLnBrk="1" hangingPunct="1"/>
              <a:t>23</a:t>
            </a:fld>
            <a:endParaRPr lang="en-US" altLang="en-US" b="0" dirty="0"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fld id="{DC00773B-870C-4CCD-9C91-63B09C507B3D}" type="slidenum">
              <a:rPr lang="en-US" altLang="en-US" b="0" smtClean="0"/>
              <a:pPr eaLnBrk="1" hangingPunct="1"/>
              <a:t>26</a:t>
            </a:fld>
            <a:endParaRPr lang="en-US" altLang="en-US" b="0" dirty="0"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fld id="{F2621686-3236-4D64-81D0-282528295D69}" type="slidenum">
              <a:rPr lang="en-US" altLang="en-US" b="0" smtClean="0"/>
              <a:pPr eaLnBrk="1" hangingPunct="1"/>
              <a:t>27</a:t>
            </a:fld>
            <a:endParaRPr lang="en-US" altLang="en-US" b="0" dirty="0"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fld id="{87D55855-9EF7-47E2-A3CF-4BA94BA39FFE}" type="slidenum">
              <a:rPr lang="en-US" altLang="en-US" b="0" smtClean="0"/>
              <a:pPr eaLnBrk="1" hangingPunct="1"/>
              <a:t>28</a:t>
            </a:fld>
            <a:endParaRPr lang="en-US" altLang="en-US" b="0" dirty="0"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fld id="{13F0B19C-9FAF-45BE-AEA0-9D093CFE79DC}" type="slidenum">
              <a:rPr lang="en-US" altLang="en-US" b="0" smtClean="0"/>
              <a:pPr eaLnBrk="1" hangingPunct="1"/>
              <a:t>29</a:t>
            </a:fld>
            <a:endParaRPr lang="en-US" altLang="en-US" b="0" dirty="0"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fld id="{7E83C8DA-0B86-4040-AC1A-CECD00D9DB85}" type="slidenum">
              <a:rPr lang="en-US" altLang="en-US" b="0" smtClean="0"/>
              <a:pPr eaLnBrk="1" hangingPunct="1"/>
              <a:t>30</a:t>
            </a:fld>
            <a:endParaRPr lang="en-US" altLang="en-US" b="0" dirty="0" smtClean="0"/>
          </a:p>
        </p:txBody>
      </p:sp>
      <p:sp>
        <p:nvSpPr>
          <p:cNvPr id="84995" name="Rectangle 2"/>
          <p:cNvSpPr>
            <a:spLocks noGrp="1" noRot="1" noChangeAspect="1" noChangeArrowheads="1" noTextEdit="1"/>
          </p:cNvSpPr>
          <p:nvPr>
            <p:ph type="sldImg"/>
          </p:nvPr>
        </p:nvSpPr>
        <p:spPr>
          <a:xfrm>
            <a:off x="919163" y="741363"/>
            <a:ext cx="4967287" cy="3725862"/>
          </a:xfrm>
          <a:ln/>
        </p:spPr>
      </p:sp>
      <p:sp>
        <p:nvSpPr>
          <p:cNvPr id="84996" name="Rectangle 3"/>
          <p:cNvSpPr>
            <a:spLocks noGrp="1" noChangeArrowheads="1"/>
          </p:cNvSpPr>
          <p:nvPr>
            <p:ph type="body" idx="1"/>
          </p:nvPr>
        </p:nvSpPr>
        <p:spPr>
          <a:xfrm>
            <a:off x="681038" y="4713514"/>
            <a:ext cx="5435600" cy="44724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fld id="{80646F61-4313-4B8E-BE57-992AC027897A}" type="slidenum">
              <a:rPr lang="en-US" altLang="en-US" b="0" smtClean="0"/>
              <a:pPr eaLnBrk="1" hangingPunct="1"/>
              <a:t>31</a:t>
            </a:fld>
            <a:endParaRPr lang="en-US" altLang="en-US" b="0" dirty="0" smtClean="0"/>
          </a:p>
        </p:txBody>
      </p:sp>
      <p:sp>
        <p:nvSpPr>
          <p:cNvPr id="86019" name="Rectangle 2"/>
          <p:cNvSpPr>
            <a:spLocks noGrp="1" noRot="1" noChangeAspect="1" noChangeArrowheads="1" noTextEdit="1"/>
          </p:cNvSpPr>
          <p:nvPr>
            <p:ph type="sldImg"/>
          </p:nvPr>
        </p:nvSpPr>
        <p:spPr>
          <a:xfrm>
            <a:off x="919163" y="741363"/>
            <a:ext cx="4967287" cy="3725862"/>
          </a:xfrm>
          <a:ln/>
        </p:spPr>
      </p:sp>
      <p:sp>
        <p:nvSpPr>
          <p:cNvPr id="86020" name="Rectangle 3"/>
          <p:cNvSpPr>
            <a:spLocks noGrp="1" noChangeArrowheads="1"/>
          </p:cNvSpPr>
          <p:nvPr>
            <p:ph type="body" idx="1"/>
          </p:nvPr>
        </p:nvSpPr>
        <p:spPr>
          <a:xfrm>
            <a:off x="681038" y="4713514"/>
            <a:ext cx="5435600" cy="44724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fld id="{7476829B-2DB5-438E-A472-235FEECE2650}" type="slidenum">
              <a:rPr lang="en-US" altLang="en-US" b="0" smtClean="0"/>
              <a:pPr eaLnBrk="1" hangingPunct="1"/>
              <a:t>32</a:t>
            </a:fld>
            <a:endParaRPr lang="en-US" altLang="en-US" b="0" dirty="0"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fld id="{20066315-5940-4F89-98A1-E3AEE76B254E}" type="slidenum">
              <a:rPr lang="en-US" altLang="en-US" b="0" smtClean="0"/>
              <a:pPr eaLnBrk="1" hangingPunct="1"/>
              <a:t>33</a:t>
            </a:fld>
            <a:endParaRPr lang="en-US" altLang="en-US" b="0" dirty="0"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fld id="{124903B6-A3B5-497B-8827-DCB071338215}" type="slidenum">
              <a:rPr lang="en-US" altLang="en-US" b="0" smtClean="0"/>
              <a:pPr eaLnBrk="1" hangingPunct="1"/>
              <a:t>34</a:t>
            </a:fld>
            <a:endParaRPr lang="en-US" altLang="en-US" b="0" dirty="0"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fld id="{64FE46E8-E15A-4D45-85CB-EA8BA315C223}" type="slidenum">
              <a:rPr lang="en-US" altLang="en-US" b="0" smtClean="0"/>
              <a:pPr eaLnBrk="1" hangingPunct="1"/>
              <a:t>35</a:t>
            </a:fld>
            <a:endParaRPr lang="en-US" altLang="en-US" b="0" dirty="0" smtClean="0"/>
          </a:p>
        </p:txBody>
      </p:sp>
      <p:sp>
        <p:nvSpPr>
          <p:cNvPr id="90115" name="Rectangle 2"/>
          <p:cNvSpPr>
            <a:spLocks noGrp="1" noRot="1" noChangeAspect="1" noChangeArrowheads="1" noTextEdit="1"/>
          </p:cNvSpPr>
          <p:nvPr>
            <p:ph type="sldImg"/>
          </p:nvPr>
        </p:nvSpPr>
        <p:spPr>
          <a:xfrm>
            <a:off x="919163" y="741363"/>
            <a:ext cx="4967287" cy="3725862"/>
          </a:xfrm>
          <a:ln/>
        </p:spPr>
      </p:sp>
      <p:sp>
        <p:nvSpPr>
          <p:cNvPr id="90116" name="Rectangle 3"/>
          <p:cNvSpPr>
            <a:spLocks noGrp="1" noChangeArrowheads="1"/>
          </p:cNvSpPr>
          <p:nvPr>
            <p:ph type="body" idx="1"/>
          </p:nvPr>
        </p:nvSpPr>
        <p:spPr>
          <a:xfrm>
            <a:off x="681038" y="4713514"/>
            <a:ext cx="5435600" cy="44724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fld id="{CD8B785B-BBB9-4053-A0FE-40EC8700F538}" type="slidenum">
              <a:rPr lang="en-US" altLang="en-US" b="0" smtClean="0"/>
              <a:pPr eaLnBrk="1" hangingPunct="1"/>
              <a:t>38</a:t>
            </a:fld>
            <a:endParaRPr lang="en-US" altLang="en-US" b="0" dirty="0"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fld id="{F63EA4CC-86CE-4C5A-A6C2-935E215E78FA}" type="slidenum">
              <a:rPr lang="en-US" altLang="en-US" b="0" smtClean="0"/>
              <a:pPr eaLnBrk="1" hangingPunct="1"/>
              <a:t>39</a:t>
            </a:fld>
            <a:endParaRPr lang="en-US" altLang="en-US" b="0" dirty="0"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fld id="{AD688563-ED1F-4506-B3E4-A835153FDB17}" type="slidenum">
              <a:rPr lang="en-US" altLang="en-US" b="0" smtClean="0"/>
              <a:pPr eaLnBrk="1" hangingPunct="1"/>
              <a:t>40</a:t>
            </a:fld>
            <a:endParaRPr lang="en-US" altLang="en-US" b="0" dirty="0"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fld id="{472E57AF-7A7F-44F4-AC61-7B02E6919237}" type="slidenum">
              <a:rPr lang="en-US" altLang="en-US" b="0" smtClean="0"/>
              <a:pPr eaLnBrk="1" hangingPunct="1"/>
              <a:t>41</a:t>
            </a:fld>
            <a:endParaRPr lang="en-US" altLang="en-US" b="0" dirty="0"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fld id="{F6FF6A68-A0F6-4870-B914-D4401C340650}" type="slidenum">
              <a:rPr lang="en-US" altLang="en-US" b="0" smtClean="0">
                <a:solidFill>
                  <a:prstClr val="black"/>
                </a:solidFill>
              </a:rPr>
              <a:pPr eaLnBrk="1" hangingPunct="1"/>
              <a:t>7</a:t>
            </a:fld>
            <a:endParaRPr lang="en-US" altLang="en-US" b="0" dirty="0" smtClean="0">
              <a:solidFill>
                <a:prstClr val="black"/>
              </a:solidFill>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fld id="{7110D942-45BE-4471-A9E2-280EFDFB32D9}" type="slidenum">
              <a:rPr lang="en-US" altLang="en-US" b="0" smtClean="0">
                <a:solidFill>
                  <a:prstClr val="black"/>
                </a:solidFill>
              </a:rPr>
              <a:pPr eaLnBrk="1" hangingPunct="1"/>
              <a:t>8</a:t>
            </a:fld>
            <a:endParaRPr lang="en-US" altLang="en-US" b="0" dirty="0" smtClean="0">
              <a:solidFill>
                <a:prstClr val="black"/>
              </a:solidFill>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a:p>
            <a:pPr eaLnBrk="1" hangingPunct="1"/>
            <a:endParaRPr lang="en-US" altLang="en-US" dirty="0" smtClean="0"/>
          </a:p>
          <a:p>
            <a:pPr eaLnBrk="1" hangingPunct="1"/>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fld id="{03932398-1839-4A8B-B183-DB1519F2B3CC}" type="slidenum">
              <a:rPr lang="en-US" altLang="en-US" b="0" smtClean="0">
                <a:solidFill>
                  <a:prstClr val="black"/>
                </a:solidFill>
              </a:rPr>
              <a:pPr eaLnBrk="1" hangingPunct="1"/>
              <a:t>9</a:t>
            </a:fld>
            <a:endParaRPr lang="en-US" altLang="en-US" b="0" dirty="0" smtClean="0">
              <a:solidFill>
                <a:prstClr val="black"/>
              </a:solidFill>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fld id="{B9593881-F33D-440C-9F48-E05E5D87ACC6}" type="slidenum">
              <a:rPr lang="en-US" altLang="en-US" b="0" smtClean="0">
                <a:solidFill>
                  <a:prstClr val="black"/>
                </a:solidFill>
              </a:rPr>
              <a:pPr eaLnBrk="1" hangingPunct="1"/>
              <a:t>10</a:t>
            </a:fld>
            <a:endParaRPr lang="en-US" altLang="en-US" b="0" dirty="0" smtClean="0">
              <a:solidFill>
                <a:prstClr val="black"/>
              </a:solidFill>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fld id="{9424B202-F805-429E-80F6-B387D008EF03}" type="slidenum">
              <a:rPr lang="en-US" altLang="en-US" b="0" smtClean="0">
                <a:solidFill>
                  <a:prstClr val="black"/>
                </a:solidFill>
              </a:rPr>
              <a:pPr eaLnBrk="1" hangingPunct="1"/>
              <a:t>11</a:t>
            </a:fld>
            <a:endParaRPr lang="en-US" altLang="en-US" b="0" dirty="0" smtClean="0">
              <a:solidFill>
                <a:prstClr val="black"/>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02 Lexon-[rgb]-ve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404813"/>
            <a:ext cx="201612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8"/>
          <p:cNvSpPr>
            <a:spLocks noChangeArrowheads="1"/>
          </p:cNvSpPr>
          <p:nvPr/>
        </p:nvSpPr>
        <p:spPr bwMode="auto">
          <a:xfrm rot="16200000">
            <a:off x="5391150" y="3105150"/>
            <a:ext cx="6858000" cy="647700"/>
          </a:xfrm>
          <a:prstGeom prst="rect">
            <a:avLst/>
          </a:prstGeom>
          <a:solidFill>
            <a:srgbClr val="BED63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dirty="0"/>
          </a:p>
        </p:txBody>
      </p:sp>
      <p:sp>
        <p:nvSpPr>
          <p:cNvPr id="175106" name="Rectangle 2"/>
          <p:cNvSpPr>
            <a:spLocks noGrp="1" noChangeArrowheads="1"/>
          </p:cNvSpPr>
          <p:nvPr>
            <p:ph type="ctrTitle"/>
          </p:nvPr>
        </p:nvSpPr>
        <p:spPr>
          <a:xfrm>
            <a:off x="611188" y="2997200"/>
            <a:ext cx="7196137" cy="1035050"/>
          </a:xfrm>
        </p:spPr>
        <p:txBody>
          <a:bodyPr/>
          <a:lstStyle>
            <a:lvl1pPr algn="r">
              <a:defRPr sz="6000" b="0">
                <a:solidFill>
                  <a:schemeClr val="tx1"/>
                </a:solidFill>
              </a:defRPr>
            </a:lvl1pPr>
          </a:lstStyle>
          <a:p>
            <a:pPr lvl="0"/>
            <a:r>
              <a:rPr lang="en-US" noProof="0" smtClean="0"/>
              <a:t>Click to edit Master title style</a:t>
            </a:r>
          </a:p>
        </p:txBody>
      </p:sp>
      <p:sp>
        <p:nvSpPr>
          <p:cNvPr id="175107" name="Rectangle 3"/>
          <p:cNvSpPr>
            <a:spLocks noGrp="1" noChangeArrowheads="1"/>
          </p:cNvSpPr>
          <p:nvPr>
            <p:ph type="subTitle" idx="1"/>
          </p:nvPr>
        </p:nvSpPr>
        <p:spPr>
          <a:xfrm>
            <a:off x="2124075" y="4076700"/>
            <a:ext cx="5688013" cy="1223963"/>
          </a:xfrm>
        </p:spPr>
        <p:txBody>
          <a:bodyPr/>
          <a:lstStyle>
            <a:lvl1pPr marL="0" indent="0" algn="r">
              <a:buFontTx/>
              <a:buNone/>
              <a:defRPr sz="2500"/>
            </a:lvl1pPr>
          </a:lstStyle>
          <a:p>
            <a:pPr lvl="0"/>
            <a:r>
              <a:rPr lang="en-US" noProof="0" smtClean="0"/>
              <a:t>Click to edit Master subtitle style</a:t>
            </a:r>
          </a:p>
        </p:txBody>
      </p:sp>
      <p:sp>
        <p:nvSpPr>
          <p:cNvPr id="6" name="Rectangle 4"/>
          <p:cNvSpPr>
            <a:spLocks noGrp="1" noChangeArrowheads="1"/>
          </p:cNvSpPr>
          <p:nvPr>
            <p:ph type="dt" sz="half" idx="10"/>
          </p:nvPr>
        </p:nvSpPr>
        <p:spPr bwMode="auto">
          <a:xfrm>
            <a:off x="457200" y="6245225"/>
            <a:ext cx="21336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7"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4DBB1088-D031-46F1-BC8F-C7451E3A5BB6}" type="slidenum">
              <a:rPr lang="en-US"/>
              <a:pPr>
                <a:defRPr/>
              </a:pPr>
              <a:t>‹#›</a:t>
            </a:fld>
            <a:endParaRPr lang="en-US" dirty="0"/>
          </a:p>
        </p:txBody>
      </p:sp>
    </p:spTree>
    <p:extLst>
      <p:ext uri="{BB962C8B-B14F-4D97-AF65-F5344CB8AC3E}">
        <p14:creationId xmlns:p14="http://schemas.microsoft.com/office/powerpoint/2010/main" val="272146813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Footer Placeholder 3"/>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a:defRPr/>
            </a:pPr>
            <a:endParaRPr lang="en-US" dirty="0"/>
          </a:p>
        </p:txBody>
      </p:sp>
    </p:spTree>
    <p:extLst>
      <p:ext uri="{BB962C8B-B14F-4D97-AF65-F5344CB8AC3E}">
        <p14:creationId xmlns:p14="http://schemas.microsoft.com/office/powerpoint/2010/main" val="359159693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7488" y="1268413"/>
            <a:ext cx="2057400" cy="5360987"/>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395288" y="1268413"/>
            <a:ext cx="6019800" cy="53609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Footer Placeholder 3"/>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a:defRPr/>
            </a:pPr>
            <a:endParaRPr lang="en-US" dirty="0"/>
          </a:p>
        </p:txBody>
      </p:sp>
      <p:sp>
        <p:nvSpPr>
          <p:cNvPr id="5" name="Slide Number Placeholder 4"/>
          <p:cNvSpPr>
            <a:spLocks noGrp="1" noChangeArrowheads="1"/>
          </p:cNvSpPr>
          <p:nvPr>
            <p:ph type="sldNum" sz="quarter" idx="11"/>
          </p:nvPr>
        </p:nvSpPr>
        <p:spPr>
          <a:xfrm>
            <a:off x="6804025" y="333375"/>
            <a:ext cx="2133600" cy="476250"/>
          </a:xfrm>
          <a:prstGeom prst="rect">
            <a:avLst/>
          </a:prstGeom>
          <a:ln/>
        </p:spPr>
        <p:txBody>
          <a:bodyPr/>
          <a:lstStyle>
            <a:lvl1pPr>
              <a:defRPr/>
            </a:lvl1pPr>
          </a:lstStyle>
          <a:p>
            <a:pPr>
              <a:defRPr/>
            </a:pPr>
            <a:fld id="{F11EC2A3-80F6-4D76-95BF-68D71C1019E7}" type="slidenum">
              <a:rPr lang="en-US"/>
              <a:pPr>
                <a:defRPr/>
              </a:pPr>
              <a:t>‹#›</a:t>
            </a:fld>
            <a:endParaRPr lang="en-US" dirty="0"/>
          </a:p>
        </p:txBody>
      </p:sp>
    </p:spTree>
    <p:extLst>
      <p:ext uri="{BB962C8B-B14F-4D97-AF65-F5344CB8AC3E}">
        <p14:creationId xmlns:p14="http://schemas.microsoft.com/office/powerpoint/2010/main" val="125217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1268413"/>
            <a:ext cx="8229600" cy="504825"/>
          </a:xfrm>
        </p:spPr>
        <p:txBody>
          <a:bodyPr/>
          <a:lstStyle/>
          <a:p>
            <a:r>
              <a:rPr lang="en-US" smtClean="0"/>
              <a:t>Click to edit Master title style</a:t>
            </a:r>
            <a:endParaRPr lang="en-AU"/>
          </a:p>
        </p:txBody>
      </p:sp>
      <p:sp>
        <p:nvSpPr>
          <p:cNvPr id="3" name="Text Placeholder 2"/>
          <p:cNvSpPr>
            <a:spLocks noGrp="1"/>
          </p:cNvSpPr>
          <p:nvPr>
            <p:ph type="body" sz="half" idx="1"/>
          </p:nvPr>
        </p:nvSpPr>
        <p:spPr>
          <a:xfrm>
            <a:off x="395288" y="1989138"/>
            <a:ext cx="4038600" cy="4640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586288" y="1989138"/>
            <a:ext cx="4038600" cy="4640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3"/>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4"/>
          <p:cNvSpPr>
            <a:spLocks noGrp="1" noChangeArrowheads="1"/>
          </p:cNvSpPr>
          <p:nvPr>
            <p:ph type="sldNum" sz="quarter" idx="11"/>
          </p:nvPr>
        </p:nvSpPr>
        <p:spPr>
          <a:xfrm>
            <a:off x="6804025" y="333375"/>
            <a:ext cx="2133600" cy="476250"/>
          </a:xfrm>
          <a:prstGeom prst="rect">
            <a:avLst/>
          </a:prstGeom>
          <a:ln/>
        </p:spPr>
        <p:txBody>
          <a:bodyPr/>
          <a:lstStyle>
            <a:lvl1pPr>
              <a:defRPr/>
            </a:lvl1pPr>
          </a:lstStyle>
          <a:p>
            <a:pPr>
              <a:defRPr/>
            </a:pPr>
            <a:fld id="{96F03E94-A78F-4512-94B5-F5462C207439}" type="slidenum">
              <a:rPr lang="en-US"/>
              <a:pPr>
                <a:defRPr/>
              </a:pPr>
              <a:t>‹#›</a:t>
            </a:fld>
            <a:endParaRPr lang="en-US" dirty="0"/>
          </a:p>
        </p:txBody>
      </p:sp>
    </p:spTree>
    <p:extLst>
      <p:ext uri="{BB962C8B-B14F-4D97-AF65-F5344CB8AC3E}">
        <p14:creationId xmlns:p14="http://schemas.microsoft.com/office/powerpoint/2010/main" val="229066359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95288" y="1268413"/>
            <a:ext cx="8229600" cy="504825"/>
          </a:xfrm>
        </p:spPr>
        <p:txBody>
          <a:bodyPr/>
          <a:lstStyle/>
          <a:p>
            <a:r>
              <a:rPr lang="en-US" smtClean="0"/>
              <a:t>Click to edit Master title style</a:t>
            </a:r>
            <a:endParaRPr lang="en-AU"/>
          </a:p>
        </p:txBody>
      </p:sp>
      <p:sp>
        <p:nvSpPr>
          <p:cNvPr id="3" name="SmartArt Placeholder 2"/>
          <p:cNvSpPr>
            <a:spLocks noGrp="1"/>
          </p:cNvSpPr>
          <p:nvPr>
            <p:ph type="dgm" idx="1"/>
          </p:nvPr>
        </p:nvSpPr>
        <p:spPr>
          <a:xfrm>
            <a:off x="395288" y="1989138"/>
            <a:ext cx="8229600" cy="4640262"/>
          </a:xfrm>
        </p:spPr>
        <p:txBody>
          <a:bodyPr/>
          <a:lstStyle/>
          <a:p>
            <a:pPr lvl="0"/>
            <a:endParaRPr lang="en-AU" noProof="0" dirty="0" smtClean="0"/>
          </a:p>
        </p:txBody>
      </p:sp>
      <p:sp>
        <p:nvSpPr>
          <p:cNvPr id="4" name="Footer Placeholder 3"/>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a:defRPr/>
            </a:pPr>
            <a:endParaRPr lang="en-US" dirty="0"/>
          </a:p>
        </p:txBody>
      </p:sp>
      <p:sp>
        <p:nvSpPr>
          <p:cNvPr id="5" name="Slide Number Placeholder 4"/>
          <p:cNvSpPr>
            <a:spLocks noGrp="1" noChangeArrowheads="1"/>
          </p:cNvSpPr>
          <p:nvPr>
            <p:ph type="sldNum" sz="quarter" idx="11"/>
          </p:nvPr>
        </p:nvSpPr>
        <p:spPr>
          <a:xfrm>
            <a:off x="6804025" y="333375"/>
            <a:ext cx="2133600" cy="476250"/>
          </a:xfrm>
          <a:prstGeom prst="rect">
            <a:avLst/>
          </a:prstGeom>
          <a:ln/>
        </p:spPr>
        <p:txBody>
          <a:bodyPr/>
          <a:lstStyle>
            <a:lvl1pPr>
              <a:defRPr/>
            </a:lvl1pPr>
          </a:lstStyle>
          <a:p>
            <a:pPr>
              <a:defRPr/>
            </a:pPr>
            <a:fld id="{68E15528-4D69-476E-BBA6-DC732F062409}" type="slidenum">
              <a:rPr lang="en-US"/>
              <a:pPr>
                <a:defRPr/>
              </a:pPr>
              <a:t>‹#›</a:t>
            </a:fld>
            <a:endParaRPr lang="en-US" dirty="0"/>
          </a:p>
        </p:txBody>
      </p:sp>
    </p:spTree>
    <p:extLst>
      <p:ext uri="{BB962C8B-B14F-4D97-AF65-F5344CB8AC3E}">
        <p14:creationId xmlns:p14="http://schemas.microsoft.com/office/powerpoint/2010/main" val="1274162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656" y="260648"/>
            <a:ext cx="7560840" cy="720080"/>
          </a:xfrm>
        </p:spPr>
        <p:txBody>
          <a:bodyPr/>
          <a:lstStyle>
            <a:lvl1pPr algn="r">
              <a:defRPr sz="3600">
                <a:solidFill>
                  <a:schemeClr val="tx1"/>
                </a:solidFill>
              </a:defRPr>
            </a:lvl1p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Footer Placeholder 3"/>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a:defRPr/>
            </a:pPr>
            <a:endParaRPr lang="en-US" dirty="0"/>
          </a:p>
        </p:txBody>
      </p:sp>
    </p:spTree>
    <p:extLst>
      <p:ext uri="{BB962C8B-B14F-4D97-AF65-F5344CB8AC3E}">
        <p14:creationId xmlns:p14="http://schemas.microsoft.com/office/powerpoint/2010/main" val="40556369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a:defRPr/>
            </a:pPr>
            <a:endParaRPr lang="en-US" dirty="0"/>
          </a:p>
        </p:txBody>
      </p:sp>
    </p:spTree>
    <p:extLst>
      <p:ext uri="{BB962C8B-B14F-4D97-AF65-F5344CB8AC3E}">
        <p14:creationId xmlns:p14="http://schemas.microsoft.com/office/powerpoint/2010/main" val="289066500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395288" y="1989138"/>
            <a:ext cx="4038600" cy="4640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586288" y="1989138"/>
            <a:ext cx="4038600" cy="4640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3"/>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a:defRPr/>
            </a:pPr>
            <a:endParaRPr lang="en-US" dirty="0"/>
          </a:p>
        </p:txBody>
      </p:sp>
    </p:spTree>
    <p:extLst>
      <p:ext uri="{BB962C8B-B14F-4D97-AF65-F5344CB8AC3E}">
        <p14:creationId xmlns:p14="http://schemas.microsoft.com/office/powerpoint/2010/main" val="373556183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3"/>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a:defRPr/>
            </a:pPr>
            <a:endParaRPr lang="en-US" dirty="0"/>
          </a:p>
        </p:txBody>
      </p:sp>
      <p:sp>
        <p:nvSpPr>
          <p:cNvPr id="8" name="Rectangle 4"/>
          <p:cNvSpPr>
            <a:spLocks noGrp="1" noChangeArrowheads="1"/>
          </p:cNvSpPr>
          <p:nvPr>
            <p:ph type="sldNum" sz="quarter" idx="11"/>
          </p:nvPr>
        </p:nvSpPr>
        <p:spPr>
          <a:xfrm>
            <a:off x="6804025" y="333375"/>
            <a:ext cx="2133600" cy="476250"/>
          </a:xfrm>
          <a:prstGeom prst="rect">
            <a:avLst/>
          </a:prstGeom>
          <a:ln/>
        </p:spPr>
        <p:txBody>
          <a:bodyPr/>
          <a:lstStyle>
            <a:lvl1pPr>
              <a:defRPr/>
            </a:lvl1pPr>
          </a:lstStyle>
          <a:p>
            <a:pPr>
              <a:defRPr/>
            </a:pPr>
            <a:fld id="{41A10676-2A35-4B75-B39B-A4FBCCB188CD}" type="slidenum">
              <a:rPr lang="en-US"/>
              <a:pPr>
                <a:defRPr/>
              </a:pPr>
              <a:t>‹#›</a:t>
            </a:fld>
            <a:endParaRPr lang="en-US" dirty="0"/>
          </a:p>
        </p:txBody>
      </p:sp>
    </p:spTree>
    <p:extLst>
      <p:ext uri="{BB962C8B-B14F-4D97-AF65-F5344CB8AC3E}">
        <p14:creationId xmlns:p14="http://schemas.microsoft.com/office/powerpoint/2010/main" val="1162341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3"/>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a:defRPr/>
            </a:pPr>
            <a:endParaRPr lang="en-US" dirty="0"/>
          </a:p>
        </p:txBody>
      </p:sp>
    </p:spTree>
    <p:extLst>
      <p:ext uri="{BB962C8B-B14F-4D97-AF65-F5344CB8AC3E}">
        <p14:creationId xmlns:p14="http://schemas.microsoft.com/office/powerpoint/2010/main" val="418870620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a:defRPr/>
            </a:pPr>
            <a:endParaRPr lang="en-US" dirty="0"/>
          </a:p>
        </p:txBody>
      </p:sp>
      <p:sp>
        <p:nvSpPr>
          <p:cNvPr id="3" name="Rectangle 4"/>
          <p:cNvSpPr>
            <a:spLocks noGrp="1" noChangeArrowheads="1"/>
          </p:cNvSpPr>
          <p:nvPr>
            <p:ph type="sldNum" sz="quarter" idx="11"/>
          </p:nvPr>
        </p:nvSpPr>
        <p:spPr>
          <a:xfrm>
            <a:off x="6804025" y="333375"/>
            <a:ext cx="2133600" cy="476250"/>
          </a:xfrm>
          <a:prstGeom prst="rect">
            <a:avLst/>
          </a:prstGeom>
          <a:ln/>
        </p:spPr>
        <p:txBody>
          <a:bodyPr/>
          <a:lstStyle>
            <a:lvl1pPr>
              <a:defRPr/>
            </a:lvl1pPr>
          </a:lstStyle>
          <a:p>
            <a:pPr>
              <a:defRPr/>
            </a:pPr>
            <a:fld id="{A734B1F1-DB80-4B58-8A18-A31BE64E3EDA}" type="slidenum">
              <a:rPr lang="en-US"/>
              <a:pPr>
                <a:defRPr/>
              </a:pPr>
              <a:t>‹#›</a:t>
            </a:fld>
            <a:endParaRPr lang="en-US" dirty="0"/>
          </a:p>
        </p:txBody>
      </p:sp>
    </p:spTree>
    <p:extLst>
      <p:ext uri="{BB962C8B-B14F-4D97-AF65-F5344CB8AC3E}">
        <p14:creationId xmlns:p14="http://schemas.microsoft.com/office/powerpoint/2010/main" val="4085363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4"/>
          <p:cNvSpPr>
            <a:spLocks noGrp="1" noChangeArrowheads="1"/>
          </p:cNvSpPr>
          <p:nvPr>
            <p:ph type="sldNum" sz="quarter" idx="11"/>
          </p:nvPr>
        </p:nvSpPr>
        <p:spPr>
          <a:xfrm>
            <a:off x="6804025" y="333375"/>
            <a:ext cx="2133600" cy="476250"/>
          </a:xfrm>
          <a:prstGeom prst="rect">
            <a:avLst/>
          </a:prstGeom>
          <a:ln/>
        </p:spPr>
        <p:txBody>
          <a:bodyPr/>
          <a:lstStyle>
            <a:lvl1pPr>
              <a:defRPr/>
            </a:lvl1pPr>
          </a:lstStyle>
          <a:p>
            <a:pPr>
              <a:defRPr/>
            </a:pPr>
            <a:fld id="{512AB89A-4AB8-44CB-8624-BA8EFC49AF83}" type="slidenum">
              <a:rPr lang="en-US"/>
              <a:pPr>
                <a:defRPr/>
              </a:pPr>
              <a:t>‹#›</a:t>
            </a:fld>
            <a:endParaRPr lang="en-US" dirty="0"/>
          </a:p>
        </p:txBody>
      </p:sp>
    </p:spTree>
    <p:extLst>
      <p:ext uri="{BB962C8B-B14F-4D97-AF65-F5344CB8AC3E}">
        <p14:creationId xmlns:p14="http://schemas.microsoft.com/office/powerpoint/2010/main" val="1285811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4"/>
          <p:cNvSpPr>
            <a:spLocks noGrp="1" noChangeArrowheads="1"/>
          </p:cNvSpPr>
          <p:nvPr>
            <p:ph type="sldNum" sz="quarter" idx="11"/>
          </p:nvPr>
        </p:nvSpPr>
        <p:spPr>
          <a:xfrm>
            <a:off x="6804025" y="333375"/>
            <a:ext cx="2133600" cy="476250"/>
          </a:xfrm>
          <a:prstGeom prst="rect">
            <a:avLst/>
          </a:prstGeom>
          <a:ln/>
        </p:spPr>
        <p:txBody>
          <a:bodyPr/>
          <a:lstStyle>
            <a:lvl1pPr>
              <a:defRPr/>
            </a:lvl1pPr>
          </a:lstStyle>
          <a:p>
            <a:pPr>
              <a:defRPr/>
            </a:pPr>
            <a:fld id="{A5A2FBDC-8247-47EC-A4D5-354A20B156CD}" type="slidenum">
              <a:rPr lang="en-US"/>
              <a:pPr>
                <a:defRPr/>
              </a:pPr>
              <a:t>‹#›</a:t>
            </a:fld>
            <a:endParaRPr lang="en-US" dirty="0"/>
          </a:p>
        </p:txBody>
      </p:sp>
    </p:spTree>
    <p:extLst>
      <p:ext uri="{BB962C8B-B14F-4D97-AF65-F5344CB8AC3E}">
        <p14:creationId xmlns:p14="http://schemas.microsoft.com/office/powerpoint/2010/main" val="3054496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323528" y="1628800"/>
            <a:ext cx="8424936"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29" name="Rectangle 5"/>
          <p:cNvSpPr>
            <a:spLocks noChangeArrowheads="1"/>
          </p:cNvSpPr>
          <p:nvPr/>
        </p:nvSpPr>
        <p:spPr bwMode="auto">
          <a:xfrm>
            <a:off x="0" y="1268414"/>
            <a:ext cx="9144000" cy="144362"/>
          </a:xfrm>
          <a:prstGeom prst="rect">
            <a:avLst/>
          </a:prstGeom>
          <a:solidFill>
            <a:srgbClr val="BED63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dirty="0"/>
          </a:p>
        </p:txBody>
      </p:sp>
      <p:pic>
        <p:nvPicPr>
          <p:cNvPr id="1030" name="Picture 6" descr="01 Lexon-[rgb]-vert"/>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9750" y="115888"/>
            <a:ext cx="1008063"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087" name="Rectangle 7"/>
          <p:cNvSpPr>
            <a:spLocks noGrp="1" noChangeArrowheads="1"/>
          </p:cNvSpPr>
          <p:nvPr>
            <p:ph type="title"/>
          </p:nvPr>
        </p:nvSpPr>
        <p:spPr bwMode="auto">
          <a:xfrm>
            <a:off x="2195736" y="476672"/>
            <a:ext cx="684076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Tree>
  </p:cSld>
  <p:clrMap bg1="lt1" tx1="dk1" bg2="lt2" tx2="dk2" accent1="accent1" accent2="accent2" accent3="accent3" accent4="accent4" accent5="accent5" accent6="accent6" hlink="hlink" folHlink="folHlink"/>
  <p:sldLayoutIdLst>
    <p:sldLayoutId id="2147483740"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1" r:id="rId13"/>
  </p:sldLayoutIdLst>
  <p:timing>
    <p:tnLst>
      <p:par>
        <p:cTn id="1" dur="indefinite" restart="never" nodeType="tmRoot"/>
      </p:par>
    </p:tnLst>
  </p:timing>
  <p:hf hdr="0" ftr="0" dt="0"/>
  <p:txStyles>
    <p:titleStyle>
      <a:lvl1pPr algn="r" rtl="0" eaLnBrk="0" fontAlgn="base" hangingPunct="0">
        <a:spcBef>
          <a:spcPct val="0"/>
        </a:spcBef>
        <a:spcAft>
          <a:spcPct val="0"/>
        </a:spcAft>
        <a:defRPr sz="3600" b="1">
          <a:solidFill>
            <a:schemeClr val="tx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Arial" charset="0"/>
        </a:defRPr>
      </a:lvl5pPr>
      <a:lvl6pPr marL="457200" algn="l" rtl="0" fontAlgn="base">
        <a:spcBef>
          <a:spcPct val="0"/>
        </a:spcBef>
        <a:spcAft>
          <a:spcPct val="0"/>
        </a:spcAft>
        <a:defRPr sz="2800" b="1">
          <a:solidFill>
            <a:schemeClr val="bg1"/>
          </a:solidFill>
          <a:effectLst>
            <a:outerShdw blurRad="38100" dist="38100" dir="2700000" algn="tl">
              <a:srgbClr val="C0C0C0"/>
            </a:outerShdw>
          </a:effectLst>
          <a:latin typeface="Arial" charset="0"/>
        </a:defRPr>
      </a:lvl6pPr>
      <a:lvl7pPr marL="914400" algn="l" rtl="0" fontAlgn="base">
        <a:spcBef>
          <a:spcPct val="0"/>
        </a:spcBef>
        <a:spcAft>
          <a:spcPct val="0"/>
        </a:spcAft>
        <a:defRPr sz="2800" b="1">
          <a:solidFill>
            <a:schemeClr val="bg1"/>
          </a:solidFill>
          <a:effectLst>
            <a:outerShdw blurRad="38100" dist="38100" dir="2700000" algn="tl">
              <a:srgbClr val="C0C0C0"/>
            </a:outerShdw>
          </a:effectLst>
          <a:latin typeface="Arial" charset="0"/>
        </a:defRPr>
      </a:lvl7pPr>
      <a:lvl8pPr marL="1371600" algn="l" rtl="0" fontAlgn="base">
        <a:spcBef>
          <a:spcPct val="0"/>
        </a:spcBef>
        <a:spcAft>
          <a:spcPct val="0"/>
        </a:spcAft>
        <a:defRPr sz="2800" b="1">
          <a:solidFill>
            <a:schemeClr val="bg1"/>
          </a:solidFill>
          <a:effectLst>
            <a:outerShdw blurRad="38100" dist="38100" dir="2700000" algn="tl">
              <a:srgbClr val="C0C0C0"/>
            </a:outerShdw>
          </a:effectLst>
          <a:latin typeface="Arial" charset="0"/>
        </a:defRPr>
      </a:lvl8pPr>
      <a:lvl9pPr marL="1828800" algn="l" rtl="0" fontAlgn="base">
        <a:spcBef>
          <a:spcPct val="0"/>
        </a:spcBef>
        <a:spcAft>
          <a:spcPct val="0"/>
        </a:spcAft>
        <a:defRPr sz="2800" b="1">
          <a:solidFill>
            <a:schemeClr val="bg1"/>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8.emf"/><Relationship Id="rId4" Type="http://schemas.openxmlformats.org/officeDocument/2006/relationships/oleObject" Target="../embeddings/oleObject2.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9.emf"/><Relationship Id="rId4" Type="http://schemas.openxmlformats.org/officeDocument/2006/relationships/oleObject" Target="../embeddings/oleObject3.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hidden="1"/>
          <p:cNvSpPr/>
          <p:nvPr/>
        </p:nvSpPr>
        <p:spPr bwMode="auto">
          <a:xfrm>
            <a:off x="0" y="-7813"/>
            <a:ext cx="9144000" cy="6865813"/>
          </a:xfrm>
          <a:prstGeom prst="rect">
            <a:avLst/>
          </a:prstGeom>
          <a:solidFill>
            <a:srgbClr val="BED13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32" name="Rectangle 31"/>
          <p:cNvSpPr/>
          <p:nvPr/>
        </p:nvSpPr>
        <p:spPr bwMode="auto">
          <a:xfrm>
            <a:off x="0" y="6597352"/>
            <a:ext cx="9144000" cy="268461"/>
          </a:xfrm>
          <a:prstGeom prst="rect">
            <a:avLst/>
          </a:prstGeom>
          <a:solidFill>
            <a:srgbClr val="BED13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13" name="TextBox 12"/>
          <p:cNvSpPr txBox="1"/>
          <p:nvPr/>
        </p:nvSpPr>
        <p:spPr>
          <a:xfrm>
            <a:off x="294802" y="865450"/>
            <a:ext cx="377026" cy="4939814"/>
          </a:xfrm>
          <a:prstGeom prst="rect">
            <a:avLst/>
          </a:prstGeom>
          <a:noFill/>
        </p:spPr>
        <p:txBody>
          <a:bodyPr wrap="none" rtlCol="0">
            <a:spAutoFit/>
          </a:bodyPr>
          <a:lstStyle/>
          <a:p>
            <a:pPr algn="r">
              <a:lnSpc>
                <a:spcPct val="490000"/>
              </a:lnSpc>
            </a:pPr>
            <a:r>
              <a:rPr lang="en-US" sz="900" b="0" dirty="0" smtClean="0"/>
              <a:t>120</a:t>
            </a:r>
          </a:p>
          <a:p>
            <a:pPr algn="r">
              <a:lnSpc>
                <a:spcPct val="490000"/>
              </a:lnSpc>
            </a:pPr>
            <a:r>
              <a:rPr lang="en-US" sz="900" b="0" dirty="0" smtClean="0"/>
              <a:t>100</a:t>
            </a:r>
          </a:p>
          <a:p>
            <a:pPr algn="r">
              <a:lnSpc>
                <a:spcPct val="490000"/>
              </a:lnSpc>
            </a:pPr>
            <a:r>
              <a:rPr lang="en-US" sz="900" b="0" dirty="0" smtClean="0"/>
              <a:t>80</a:t>
            </a:r>
          </a:p>
          <a:p>
            <a:pPr algn="r">
              <a:lnSpc>
                <a:spcPct val="490000"/>
              </a:lnSpc>
            </a:pPr>
            <a:r>
              <a:rPr lang="en-US" sz="900" b="0" dirty="0" smtClean="0"/>
              <a:t>60</a:t>
            </a:r>
          </a:p>
          <a:p>
            <a:pPr algn="r">
              <a:lnSpc>
                <a:spcPct val="490000"/>
              </a:lnSpc>
            </a:pPr>
            <a:r>
              <a:rPr lang="en-US" sz="900" b="0" dirty="0" smtClean="0"/>
              <a:t>40</a:t>
            </a:r>
          </a:p>
          <a:p>
            <a:pPr algn="r">
              <a:lnSpc>
                <a:spcPct val="490000"/>
              </a:lnSpc>
            </a:pPr>
            <a:r>
              <a:rPr lang="en-US" sz="900" b="0" dirty="0" smtClean="0"/>
              <a:t>20</a:t>
            </a:r>
          </a:p>
          <a:p>
            <a:pPr algn="r">
              <a:lnSpc>
                <a:spcPct val="490000"/>
              </a:lnSpc>
            </a:pPr>
            <a:r>
              <a:rPr lang="en-US" sz="900" b="0" dirty="0"/>
              <a:t>0</a:t>
            </a:r>
          </a:p>
        </p:txBody>
      </p:sp>
      <p:sp>
        <p:nvSpPr>
          <p:cNvPr id="5" name="Rectangle 4"/>
          <p:cNvSpPr/>
          <p:nvPr/>
        </p:nvSpPr>
        <p:spPr bwMode="auto">
          <a:xfrm>
            <a:off x="323528" y="1293064"/>
            <a:ext cx="318578" cy="415216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1" i="0" u="none" strike="noStrike" cap="none" normalizeH="0" baseline="0" dirty="0" smtClean="0">
              <a:ln>
                <a:noFill/>
              </a:ln>
              <a:solidFill>
                <a:schemeClr val="tx1"/>
              </a:solidFill>
              <a:effectLst/>
              <a:latin typeface="Arial" charset="0"/>
              <a:cs typeface="Arial" charset="0"/>
            </a:endParaRPr>
          </a:p>
        </p:txBody>
      </p:sp>
      <p:pic>
        <p:nvPicPr>
          <p:cNvPr id="152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2093984"/>
            <a:ext cx="3476972" cy="3283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94802" y="188640"/>
            <a:ext cx="2765030" cy="2585323"/>
          </a:xfrm>
          <a:prstGeom prst="rect">
            <a:avLst/>
          </a:prstGeom>
          <a:solidFill>
            <a:schemeClr val="bg1"/>
          </a:solidFill>
        </p:spPr>
        <p:txBody>
          <a:bodyPr wrap="square" rtlCol="0">
            <a:spAutoFit/>
          </a:bodyPr>
          <a:lstStyle/>
          <a:p>
            <a:endParaRPr lang="en-AU" dirty="0" smtClean="0"/>
          </a:p>
          <a:p>
            <a:endParaRPr lang="en-AU" dirty="0"/>
          </a:p>
          <a:p>
            <a:endParaRPr lang="en-AU" dirty="0" smtClean="0"/>
          </a:p>
          <a:p>
            <a:endParaRPr lang="en-AU" dirty="0"/>
          </a:p>
          <a:p>
            <a:endParaRPr lang="en-AU" dirty="0" smtClean="0"/>
          </a:p>
          <a:p>
            <a:endParaRPr lang="en-AU" dirty="0"/>
          </a:p>
          <a:p>
            <a:endParaRPr lang="en-AU" dirty="0" smtClean="0"/>
          </a:p>
          <a:p>
            <a:endParaRPr lang="en-AU" dirty="0"/>
          </a:p>
          <a:p>
            <a:endParaRPr lang="en-AU" dirty="0"/>
          </a:p>
        </p:txBody>
      </p:sp>
    </p:spTree>
    <p:extLst>
      <p:ext uri="{BB962C8B-B14F-4D97-AF65-F5344CB8AC3E}">
        <p14:creationId xmlns:p14="http://schemas.microsoft.com/office/powerpoint/2010/main" val="328478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1" fill="hold" grpId="0" nodeType="withEffect">
                                  <p:stCondLst>
                                    <p:cond delay="0"/>
                                  </p:stCondLst>
                                  <p:childTnLst>
                                    <p:animEffect transition="out" filter="wipe(up)">
                                      <p:cBhvr>
                                        <p:cTn id="6" dur="750"/>
                                        <p:tgtEl>
                                          <p:spTgt spid="12"/>
                                        </p:tgtEl>
                                      </p:cBhvr>
                                    </p:animEffect>
                                    <p:set>
                                      <p:cBhvr>
                                        <p:cTn id="7" dur="1" fill="hold">
                                          <p:stCondLst>
                                            <p:cond delay="749"/>
                                          </p:stCondLst>
                                        </p:cTn>
                                        <p:tgtEl>
                                          <p:spTgt spid="12"/>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475656" y="404664"/>
            <a:ext cx="7560840" cy="720080"/>
          </a:xfrm>
        </p:spPr>
        <p:txBody>
          <a:bodyPr/>
          <a:lstStyle/>
          <a:p>
            <a:pPr eaLnBrk="1" hangingPunct="1"/>
            <a:r>
              <a:rPr lang="en-US" altLang="en-US" sz="3200" dirty="0" smtClean="0">
                <a:effectLst/>
              </a:rPr>
              <a:t>Family Law – Claim Allegations</a:t>
            </a:r>
          </a:p>
        </p:txBody>
      </p:sp>
      <p:pic>
        <p:nvPicPr>
          <p:cNvPr id="156674"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7584" y="1484784"/>
            <a:ext cx="8019026" cy="5235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15385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547664" y="476672"/>
            <a:ext cx="7560840" cy="720080"/>
          </a:xfrm>
        </p:spPr>
        <p:txBody>
          <a:bodyPr/>
          <a:lstStyle/>
          <a:p>
            <a:pPr eaLnBrk="1" hangingPunct="1"/>
            <a:r>
              <a:rPr lang="en-US" altLang="en-US" sz="3200" dirty="0" smtClean="0">
                <a:effectLst/>
              </a:rPr>
              <a:t>Wills and Estates – Claim Allegations</a:t>
            </a:r>
          </a:p>
        </p:txBody>
      </p:sp>
      <p:pic>
        <p:nvPicPr>
          <p:cNvPr id="157698"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5536" y="1484784"/>
            <a:ext cx="8424936" cy="5373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59573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1403648" y="404664"/>
            <a:ext cx="7560840" cy="720080"/>
          </a:xfrm>
        </p:spPr>
        <p:txBody>
          <a:bodyPr/>
          <a:lstStyle/>
          <a:p>
            <a:pPr eaLnBrk="1" hangingPunct="1">
              <a:defRPr/>
            </a:pPr>
            <a:r>
              <a:rPr lang="en-US" sz="3200" dirty="0" smtClean="0">
                <a:effectLst/>
              </a:rPr>
              <a:t>Why am I taking on this client? </a:t>
            </a:r>
          </a:p>
        </p:txBody>
      </p:sp>
      <p:sp>
        <p:nvSpPr>
          <p:cNvPr id="16388" name="Rectangle 3"/>
          <p:cNvSpPr>
            <a:spLocks noGrp="1" noChangeArrowheads="1"/>
          </p:cNvSpPr>
          <p:nvPr>
            <p:ph type="body" idx="1"/>
          </p:nvPr>
        </p:nvSpPr>
        <p:spPr/>
        <p:txBody>
          <a:bodyPr/>
          <a:lstStyle/>
          <a:p>
            <a:pPr algn="ctr" eaLnBrk="1" hangingPunct="1">
              <a:buFontTx/>
              <a:buNone/>
            </a:pPr>
            <a:r>
              <a:rPr lang="en-US" altLang="en-US" sz="2800" dirty="0" smtClean="0"/>
              <a:t>Ask yourself more than simply: </a:t>
            </a:r>
          </a:p>
          <a:p>
            <a:pPr algn="ctr" eaLnBrk="1" hangingPunct="1">
              <a:buFontTx/>
              <a:buNone/>
            </a:pPr>
            <a:r>
              <a:rPr lang="en-US" altLang="en-US" sz="2800" i="1" dirty="0" smtClean="0"/>
              <a:t>“is it my area of law and do they have the money to pay me?”</a:t>
            </a:r>
          </a:p>
          <a:p>
            <a:pPr eaLnBrk="1" hangingPunct="1">
              <a:buFontTx/>
              <a:buNone/>
            </a:pPr>
            <a:endParaRPr lang="en-US" altLang="en-US" sz="2800" dirty="0" smtClean="0"/>
          </a:p>
          <a:p>
            <a:pPr algn="ctr" eaLnBrk="1" hangingPunct="1">
              <a:buFontTx/>
              <a:buNone/>
            </a:pPr>
            <a:r>
              <a:rPr lang="en-US" altLang="en-US" sz="2800" dirty="0" smtClean="0"/>
              <a:t>Ask:</a:t>
            </a:r>
          </a:p>
          <a:p>
            <a:pPr algn="ctr" eaLnBrk="1" hangingPunct="1"/>
            <a:r>
              <a:rPr lang="en-US" altLang="en-US" sz="2800" i="1" dirty="0" smtClean="0"/>
              <a:t>WHO are they?</a:t>
            </a:r>
          </a:p>
          <a:p>
            <a:pPr algn="ctr" eaLnBrk="1" hangingPunct="1"/>
            <a:r>
              <a:rPr lang="en-US" altLang="en-US" sz="2800" i="1" dirty="0" smtClean="0"/>
              <a:t>WHAT do they expect from me?</a:t>
            </a:r>
          </a:p>
          <a:p>
            <a:pPr algn="ctr" eaLnBrk="1" hangingPunct="1"/>
            <a:r>
              <a:rPr lang="en-US" altLang="en-US" sz="2800" i="1" dirty="0" smtClean="0"/>
              <a:t>WHEN do they want it?</a:t>
            </a:r>
          </a:p>
          <a:p>
            <a:pPr algn="ctr" eaLnBrk="1" hangingPunct="1"/>
            <a:r>
              <a:rPr lang="en-US" altLang="en-US" sz="2800" i="1" dirty="0" smtClean="0"/>
              <a:t>HOW will I deliver on that?</a:t>
            </a:r>
          </a:p>
          <a:p>
            <a:pPr eaLnBrk="1" hangingPunct="1">
              <a:buFontTx/>
              <a:buNone/>
            </a:pPr>
            <a:endParaRPr lang="en-US" altLang="en-US" dirty="0" smtClean="0"/>
          </a:p>
          <a:p>
            <a:pPr eaLnBrk="1" hangingPunct="1"/>
            <a:endParaRPr lang="en-US" altLang="en-US" dirty="0" smtClean="0"/>
          </a:p>
          <a:p>
            <a:pPr eaLnBrk="1" hangingPunct="1"/>
            <a:endParaRPr lang="en-US" alt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683568" y="404664"/>
            <a:ext cx="8229600" cy="504825"/>
          </a:xfrm>
        </p:spPr>
        <p:txBody>
          <a:bodyPr/>
          <a:lstStyle/>
          <a:p>
            <a:pPr eaLnBrk="1" hangingPunct="1">
              <a:defRPr/>
            </a:pPr>
            <a:r>
              <a:rPr lang="en-US" sz="3200" dirty="0" smtClean="0">
                <a:effectLst/>
              </a:rPr>
              <a:t>The shopper</a:t>
            </a:r>
          </a:p>
        </p:txBody>
      </p:sp>
      <p:sp>
        <p:nvSpPr>
          <p:cNvPr id="17412" name="Rectangle 4"/>
          <p:cNvSpPr>
            <a:spLocks noGrp="1" noChangeArrowheads="1"/>
          </p:cNvSpPr>
          <p:nvPr>
            <p:ph type="body" sz="half" idx="1"/>
          </p:nvPr>
        </p:nvSpPr>
        <p:spPr>
          <a:xfrm>
            <a:off x="395288" y="1628800"/>
            <a:ext cx="5040808" cy="5000600"/>
          </a:xfrm>
        </p:spPr>
        <p:txBody>
          <a:bodyPr/>
          <a:lstStyle/>
          <a:p>
            <a:pPr eaLnBrk="1" hangingPunct="1">
              <a:lnSpc>
                <a:spcPct val="90000"/>
              </a:lnSpc>
            </a:pPr>
            <a:r>
              <a:rPr lang="en-US" altLang="en-US" i="1" dirty="0" smtClean="0"/>
              <a:t>“I’ve had this file with other lawyers.  They were idiots but I know you’ll do the right thing by me.”</a:t>
            </a:r>
          </a:p>
          <a:p>
            <a:pPr eaLnBrk="1" hangingPunct="1">
              <a:lnSpc>
                <a:spcPct val="90000"/>
              </a:lnSpc>
            </a:pPr>
            <a:endParaRPr lang="en-US" altLang="en-US" i="1" dirty="0" smtClean="0"/>
          </a:p>
          <a:p>
            <a:pPr eaLnBrk="1" hangingPunct="1">
              <a:lnSpc>
                <a:spcPct val="90000"/>
              </a:lnSpc>
            </a:pPr>
            <a:r>
              <a:rPr lang="en-US" altLang="en-US" i="1" dirty="0" smtClean="0"/>
              <a:t>“I would just like a second opinion.”</a:t>
            </a:r>
          </a:p>
          <a:p>
            <a:pPr eaLnBrk="1" hangingPunct="1">
              <a:lnSpc>
                <a:spcPct val="90000"/>
              </a:lnSpc>
            </a:pPr>
            <a:endParaRPr lang="en-US" altLang="en-US" i="1" dirty="0" smtClean="0"/>
          </a:p>
          <a:p>
            <a:pPr eaLnBrk="1" hangingPunct="1">
              <a:lnSpc>
                <a:spcPct val="90000"/>
              </a:lnSpc>
            </a:pPr>
            <a:r>
              <a:rPr lang="en-US" altLang="en-US" dirty="0" smtClean="0"/>
              <a:t>Ask:</a:t>
            </a:r>
          </a:p>
          <a:p>
            <a:pPr eaLnBrk="1" hangingPunct="1">
              <a:lnSpc>
                <a:spcPct val="90000"/>
              </a:lnSpc>
              <a:buFontTx/>
              <a:buNone/>
            </a:pPr>
            <a:r>
              <a:rPr lang="en-US" altLang="en-US" dirty="0" smtClean="0"/>
              <a:t>	- how many others?</a:t>
            </a:r>
          </a:p>
          <a:p>
            <a:pPr eaLnBrk="1" hangingPunct="1">
              <a:lnSpc>
                <a:spcPct val="90000"/>
              </a:lnSpc>
              <a:buFontTx/>
              <a:buNone/>
            </a:pPr>
            <a:r>
              <a:rPr lang="en-US" altLang="en-US" dirty="0" smtClean="0"/>
              <a:t>	- who were they?</a:t>
            </a:r>
          </a:p>
          <a:p>
            <a:pPr eaLnBrk="1" hangingPunct="1">
              <a:lnSpc>
                <a:spcPct val="90000"/>
              </a:lnSpc>
              <a:buFontTx/>
              <a:buNone/>
            </a:pPr>
            <a:r>
              <a:rPr lang="en-US" altLang="en-US" dirty="0" smtClean="0"/>
              <a:t>	- who left whom?</a:t>
            </a:r>
          </a:p>
          <a:p>
            <a:pPr eaLnBrk="1" hangingPunct="1">
              <a:lnSpc>
                <a:spcPct val="90000"/>
              </a:lnSpc>
              <a:buFontTx/>
              <a:buNone/>
            </a:pPr>
            <a:r>
              <a:rPr lang="en-US" altLang="en-US" dirty="0" smtClean="0"/>
              <a:t>	- what is wrong with first opinion?</a:t>
            </a:r>
          </a:p>
        </p:txBody>
      </p:sp>
      <p:pic>
        <p:nvPicPr>
          <p:cNvPr id="17413" name="Picture 8" descr="Shopping-Trolley-11400"/>
          <p:cNvPicPr>
            <a:picLocks noGrp="1" noChangeAspect="1" noChangeArrowheads="1"/>
          </p:cNvPicPr>
          <p:nvPr>
            <p:ph sz="half" idx="2"/>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a:xfrm>
            <a:off x="5076056" y="2420888"/>
            <a:ext cx="3795575" cy="40324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a:xfrm>
            <a:off x="755576" y="404664"/>
            <a:ext cx="8229600" cy="504825"/>
          </a:xfrm>
        </p:spPr>
        <p:txBody>
          <a:bodyPr/>
          <a:lstStyle/>
          <a:p>
            <a:pPr eaLnBrk="1" hangingPunct="1">
              <a:defRPr/>
            </a:pPr>
            <a:r>
              <a:rPr lang="en-US" dirty="0" smtClean="0">
                <a:effectLst/>
              </a:rPr>
              <a:t>The phantom client</a:t>
            </a:r>
          </a:p>
        </p:txBody>
      </p:sp>
      <p:sp>
        <p:nvSpPr>
          <p:cNvPr id="18436" name="Rectangle 4"/>
          <p:cNvSpPr>
            <a:spLocks noGrp="1" noChangeArrowheads="1"/>
          </p:cNvSpPr>
          <p:nvPr>
            <p:ph type="body" sz="half" idx="1"/>
          </p:nvPr>
        </p:nvSpPr>
        <p:spPr>
          <a:xfrm>
            <a:off x="395536" y="1556792"/>
            <a:ext cx="4464496" cy="4640262"/>
          </a:xfrm>
        </p:spPr>
        <p:txBody>
          <a:bodyPr/>
          <a:lstStyle/>
          <a:p>
            <a:pPr marL="0" indent="0" eaLnBrk="1" hangingPunct="1">
              <a:buFontTx/>
              <a:buNone/>
            </a:pPr>
            <a:r>
              <a:rPr lang="en-US" altLang="en-US" sz="2800" i="1" dirty="0" smtClean="0"/>
              <a:t>“But I thought you were acting for me”</a:t>
            </a:r>
          </a:p>
          <a:p>
            <a:pPr marL="0" indent="0" eaLnBrk="1" hangingPunct="1">
              <a:buFontTx/>
              <a:buNone/>
            </a:pPr>
            <a:endParaRPr lang="en-US" altLang="en-US" sz="2800" i="1" dirty="0" smtClean="0"/>
          </a:p>
          <a:p>
            <a:pPr marL="0" indent="0" eaLnBrk="1" hangingPunct="1">
              <a:buFontTx/>
              <a:buNone/>
            </a:pPr>
            <a:r>
              <a:rPr lang="en-US" altLang="en-US" sz="2500" i="1" dirty="0" smtClean="0"/>
              <a:t>“We don’t even do Personal Injuries.  The only claim we have ever had was when an employee chatted to someone at a party about their car accident.  They gave some helpful ‘information’ without talking about limitation dates.  I got sued”</a:t>
            </a:r>
          </a:p>
        </p:txBody>
      </p:sp>
      <p:pic>
        <p:nvPicPr>
          <p:cNvPr id="18437" name="Picture 16" descr="http://images.google.com.au/url?source=imgres&amp;ct=img&amp;q=http://oraclespeak.files.wordpress.com/2009/11/ghosts.jpg&amp;usg=AFQjCNF7CAPdloDcisAa_h0V852tWO5aIQ"/>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48064" y="1916832"/>
            <a:ext cx="3816350" cy="41036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6" name="Rectangle 4"/>
          <p:cNvSpPr>
            <a:spLocks noGrp="1" noChangeArrowheads="1"/>
          </p:cNvSpPr>
          <p:nvPr>
            <p:ph type="title"/>
          </p:nvPr>
        </p:nvSpPr>
        <p:spPr>
          <a:xfrm>
            <a:off x="683568" y="332656"/>
            <a:ext cx="8229600" cy="504825"/>
          </a:xfrm>
        </p:spPr>
        <p:txBody>
          <a:bodyPr/>
          <a:lstStyle/>
          <a:p>
            <a:pPr eaLnBrk="1" hangingPunct="1">
              <a:defRPr/>
            </a:pPr>
            <a:r>
              <a:rPr lang="en-US" dirty="0" smtClean="0">
                <a:effectLst/>
              </a:rPr>
              <a:t>The Angry client</a:t>
            </a:r>
          </a:p>
        </p:txBody>
      </p:sp>
      <p:sp>
        <p:nvSpPr>
          <p:cNvPr id="19460" name="Rectangle 5"/>
          <p:cNvSpPr>
            <a:spLocks noGrp="1" noChangeArrowheads="1"/>
          </p:cNvSpPr>
          <p:nvPr>
            <p:ph type="body" sz="half" idx="1"/>
          </p:nvPr>
        </p:nvSpPr>
        <p:spPr>
          <a:xfrm>
            <a:off x="251520" y="1629182"/>
            <a:ext cx="4608760" cy="4640262"/>
          </a:xfrm>
        </p:spPr>
        <p:txBody>
          <a:bodyPr/>
          <a:lstStyle/>
          <a:p>
            <a:pPr eaLnBrk="1" hangingPunct="1"/>
            <a:r>
              <a:rPr lang="en-US" altLang="en-US" sz="3200" dirty="0" smtClean="0"/>
              <a:t>Angry at someone/something</a:t>
            </a:r>
          </a:p>
          <a:p>
            <a:pPr eaLnBrk="1" hangingPunct="1"/>
            <a:endParaRPr lang="en-US" altLang="en-US" sz="3200" dirty="0" smtClean="0"/>
          </a:p>
          <a:p>
            <a:pPr eaLnBrk="1" hangingPunct="1"/>
            <a:r>
              <a:rPr lang="en-US" altLang="en-US" sz="3200" dirty="0" smtClean="0"/>
              <a:t>They can transfer hostility to you</a:t>
            </a:r>
          </a:p>
          <a:p>
            <a:pPr eaLnBrk="1" hangingPunct="1"/>
            <a:endParaRPr lang="en-US" altLang="en-US" sz="3200" dirty="0" smtClean="0"/>
          </a:p>
          <a:p>
            <a:pPr eaLnBrk="1" hangingPunct="1"/>
            <a:r>
              <a:rPr lang="en-US" altLang="en-US" sz="3200" dirty="0" smtClean="0"/>
              <a:t>Hard to please </a:t>
            </a:r>
          </a:p>
          <a:p>
            <a:pPr eaLnBrk="1" hangingPunct="1">
              <a:buFontTx/>
              <a:buNone/>
            </a:pPr>
            <a:endParaRPr lang="en-US" altLang="en-US" sz="2000" dirty="0" smtClean="0"/>
          </a:p>
        </p:txBody>
      </p:sp>
      <p:pic>
        <p:nvPicPr>
          <p:cNvPr id="19462" name="Picture 8" descr="angry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1916832"/>
            <a:ext cx="4889771" cy="39386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755576" y="404664"/>
            <a:ext cx="8229600" cy="504825"/>
          </a:xfrm>
        </p:spPr>
        <p:txBody>
          <a:bodyPr/>
          <a:lstStyle/>
          <a:p>
            <a:pPr eaLnBrk="1" hangingPunct="1">
              <a:defRPr/>
            </a:pPr>
            <a:r>
              <a:rPr lang="en-US" dirty="0" smtClean="0">
                <a:effectLst/>
              </a:rPr>
              <a:t>The Crusader client</a:t>
            </a:r>
          </a:p>
        </p:txBody>
      </p:sp>
      <p:sp>
        <p:nvSpPr>
          <p:cNvPr id="20484" name="Rectangle 4"/>
          <p:cNvSpPr>
            <a:spLocks noGrp="1" noChangeArrowheads="1"/>
          </p:cNvSpPr>
          <p:nvPr>
            <p:ph type="body" sz="half" idx="1"/>
          </p:nvPr>
        </p:nvSpPr>
        <p:spPr>
          <a:xfrm>
            <a:off x="323528" y="1340768"/>
            <a:ext cx="4038600" cy="4640262"/>
          </a:xfrm>
        </p:spPr>
        <p:txBody>
          <a:bodyPr/>
          <a:lstStyle/>
          <a:p>
            <a:pPr marL="0" indent="0" eaLnBrk="1" hangingPunct="1">
              <a:buFontTx/>
              <a:buNone/>
            </a:pPr>
            <a:endParaRPr lang="en-US" altLang="en-US" sz="3200" i="1" dirty="0" smtClean="0"/>
          </a:p>
          <a:p>
            <a:pPr marL="0" indent="0" eaLnBrk="1" hangingPunct="1">
              <a:buFontTx/>
              <a:buNone/>
            </a:pPr>
            <a:r>
              <a:rPr lang="en-US" altLang="en-US" sz="3200" i="1" dirty="0" smtClean="0"/>
              <a:t>“I want justice”</a:t>
            </a:r>
          </a:p>
          <a:p>
            <a:pPr marL="0" indent="0" eaLnBrk="1" hangingPunct="1">
              <a:buFontTx/>
              <a:buNone/>
            </a:pPr>
            <a:endParaRPr lang="en-US" altLang="en-US" sz="3200" i="1" dirty="0" smtClean="0"/>
          </a:p>
          <a:p>
            <a:pPr marL="0" indent="0" eaLnBrk="1" hangingPunct="1">
              <a:buFontTx/>
              <a:buNone/>
            </a:pPr>
            <a:r>
              <a:rPr lang="en-US" altLang="en-US" sz="3200" i="1" dirty="0" smtClean="0"/>
              <a:t>“It’s not the money, it’s the principle” *</a:t>
            </a:r>
          </a:p>
          <a:p>
            <a:pPr marL="0" indent="0" eaLnBrk="1" hangingPunct="1">
              <a:buFontTx/>
              <a:buNone/>
            </a:pPr>
            <a:endParaRPr lang="en-US" altLang="en-US" sz="3200" i="1" dirty="0" smtClean="0"/>
          </a:p>
          <a:p>
            <a:pPr marL="0" indent="0" eaLnBrk="1" hangingPunct="1">
              <a:buFontTx/>
              <a:buNone/>
            </a:pPr>
            <a:endParaRPr lang="en-US" altLang="en-US" sz="3200" i="1" dirty="0" smtClean="0"/>
          </a:p>
          <a:p>
            <a:pPr marL="0" indent="0" eaLnBrk="1" hangingPunct="1">
              <a:buFontTx/>
              <a:buNone/>
            </a:pPr>
            <a:r>
              <a:rPr lang="en-US" altLang="en-US" i="1" dirty="0" smtClean="0"/>
              <a:t> *</a:t>
            </a:r>
            <a:r>
              <a:rPr lang="en-US" altLang="en-US" sz="2000" i="1" dirty="0" smtClean="0"/>
              <a:t>(until I get your final bill…then it will be about the money)”</a:t>
            </a:r>
          </a:p>
        </p:txBody>
      </p:sp>
      <p:pic>
        <p:nvPicPr>
          <p:cNvPr id="20485" name="Picture 19" descr="http://images.google.com.au/url?source=imgres&amp;ct=img&amp;q=http://images-0.redbubble.net/img/art/size:large/view:main/3167689-4-the-crusader-series-ii-crusader-b-w.jpg&amp;usg=AFQjCNFNTVb1B9NthlIX2NSaVv2TC8ybqQ"/>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88024" y="1772816"/>
            <a:ext cx="4038600" cy="4038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a:xfrm>
            <a:off x="683568" y="332656"/>
            <a:ext cx="8229600" cy="504825"/>
          </a:xfrm>
        </p:spPr>
        <p:txBody>
          <a:bodyPr/>
          <a:lstStyle/>
          <a:p>
            <a:pPr eaLnBrk="1" hangingPunct="1">
              <a:defRPr/>
            </a:pPr>
            <a:r>
              <a:rPr lang="en-US" dirty="0" smtClean="0">
                <a:effectLst/>
              </a:rPr>
              <a:t>The Scrooge</a:t>
            </a:r>
          </a:p>
        </p:txBody>
      </p:sp>
      <p:sp>
        <p:nvSpPr>
          <p:cNvPr id="21508" name="Rectangle 4"/>
          <p:cNvSpPr>
            <a:spLocks noGrp="1" noChangeArrowheads="1"/>
          </p:cNvSpPr>
          <p:nvPr>
            <p:ph type="body" sz="half" idx="1"/>
          </p:nvPr>
        </p:nvSpPr>
        <p:spPr>
          <a:xfrm>
            <a:off x="395536" y="1628800"/>
            <a:ext cx="4038600" cy="4640262"/>
          </a:xfrm>
        </p:spPr>
        <p:txBody>
          <a:bodyPr/>
          <a:lstStyle/>
          <a:p>
            <a:pPr marL="0" indent="0" eaLnBrk="1" hangingPunct="1">
              <a:buFontTx/>
              <a:buNone/>
            </a:pPr>
            <a:r>
              <a:rPr lang="en-US" altLang="en-US" sz="2800" dirty="0" smtClean="0"/>
              <a:t>Negotiate on your fees</a:t>
            </a:r>
          </a:p>
          <a:p>
            <a:pPr marL="0" indent="0" eaLnBrk="1" hangingPunct="1">
              <a:buFontTx/>
              <a:buNone/>
            </a:pPr>
            <a:r>
              <a:rPr lang="en-US" altLang="en-US" sz="2000" i="1" dirty="0" smtClean="0"/>
              <a:t>“Firm X only charge $450 for a conveyance”</a:t>
            </a:r>
          </a:p>
          <a:p>
            <a:pPr marL="0" indent="0" eaLnBrk="1" hangingPunct="1">
              <a:buFontTx/>
              <a:buNone/>
            </a:pPr>
            <a:endParaRPr lang="en-US" altLang="en-US" sz="2000" i="1" dirty="0" smtClean="0"/>
          </a:p>
          <a:p>
            <a:pPr marL="0" indent="0" eaLnBrk="1" hangingPunct="1">
              <a:buFontTx/>
              <a:buNone/>
            </a:pPr>
            <a:r>
              <a:rPr lang="en-US" altLang="en-US" sz="2800" dirty="0" smtClean="0"/>
              <a:t>Ask you to cut corners</a:t>
            </a:r>
          </a:p>
          <a:p>
            <a:pPr marL="0" indent="0" eaLnBrk="1" hangingPunct="1">
              <a:buFontTx/>
              <a:buNone/>
            </a:pPr>
            <a:r>
              <a:rPr lang="en-US" altLang="en-US" sz="2000" dirty="0" smtClean="0"/>
              <a:t>“</a:t>
            </a:r>
            <a:r>
              <a:rPr lang="en-US" altLang="en-US" sz="2000" i="1" dirty="0" smtClean="0"/>
              <a:t>just give me a one-pager”</a:t>
            </a:r>
          </a:p>
          <a:p>
            <a:pPr marL="0" indent="0" eaLnBrk="1" hangingPunct="1">
              <a:buFontTx/>
              <a:buNone/>
            </a:pPr>
            <a:endParaRPr lang="en-US" altLang="en-US" sz="2800" dirty="0" smtClean="0"/>
          </a:p>
          <a:p>
            <a:pPr marL="0" indent="0" eaLnBrk="1" hangingPunct="1">
              <a:buFontTx/>
              <a:buNone/>
            </a:pPr>
            <a:r>
              <a:rPr lang="en-US" altLang="en-US" sz="2800" dirty="0" smtClean="0"/>
              <a:t>Reluctant to sign costs agreement</a:t>
            </a:r>
            <a:endParaRPr lang="en-US" altLang="en-US" sz="2800" dirty="0"/>
          </a:p>
          <a:p>
            <a:pPr marL="0" indent="0" eaLnBrk="1" hangingPunct="1">
              <a:buFontTx/>
              <a:buNone/>
            </a:pPr>
            <a:endParaRPr lang="en-US" altLang="en-US" sz="2800" i="1" dirty="0" smtClean="0"/>
          </a:p>
          <a:p>
            <a:pPr marL="0" indent="0" eaLnBrk="1" hangingPunct="1">
              <a:buFontTx/>
              <a:buNone/>
            </a:pPr>
            <a:r>
              <a:rPr lang="en-US" altLang="en-US" sz="2800" dirty="0" smtClean="0"/>
              <a:t>Slow to pay</a:t>
            </a:r>
          </a:p>
        </p:txBody>
      </p:sp>
      <p:pic>
        <p:nvPicPr>
          <p:cNvPr id="21509" name="Picture 25" descr="http://images.google.com.au/url?source=imgres&amp;ct=img&amp;q=http://th09.deviantart.net/fs50/300W/f/2009/310/a/1/MISERLY_OLD_SKINFLINT_by_lordcoyote.jpg&amp;usg=AFQjCNGrdYuH7yHJVaikIRRzj_noYM2fhw"/>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48064" y="1700808"/>
            <a:ext cx="3479800" cy="46402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title"/>
          </p:nvPr>
        </p:nvSpPr>
        <p:spPr>
          <a:xfrm>
            <a:off x="1403648" y="332656"/>
            <a:ext cx="7560840" cy="720080"/>
          </a:xfrm>
        </p:spPr>
        <p:txBody>
          <a:bodyPr/>
          <a:lstStyle/>
          <a:p>
            <a:pPr eaLnBrk="1" hangingPunct="1">
              <a:defRPr/>
            </a:pPr>
            <a:r>
              <a:rPr lang="en-US" sz="3200" dirty="0" smtClean="0">
                <a:effectLst/>
              </a:rPr>
              <a:t>Will you see them coming?</a:t>
            </a:r>
          </a:p>
        </p:txBody>
      </p:sp>
      <p:sp>
        <p:nvSpPr>
          <p:cNvPr id="22532" name="Rectangle 3"/>
          <p:cNvSpPr>
            <a:spLocks noGrp="1" noChangeArrowheads="1"/>
          </p:cNvSpPr>
          <p:nvPr>
            <p:ph type="body" idx="1"/>
          </p:nvPr>
        </p:nvSpPr>
        <p:spPr/>
        <p:txBody>
          <a:bodyPr/>
          <a:lstStyle/>
          <a:p>
            <a:pPr eaLnBrk="1" hangingPunct="1"/>
            <a:r>
              <a:rPr lang="en-US" altLang="en-US" sz="3200" dirty="0" smtClean="0"/>
              <a:t>How are you going to identify these clients?</a:t>
            </a:r>
          </a:p>
          <a:p>
            <a:pPr eaLnBrk="1" hangingPunct="1"/>
            <a:endParaRPr lang="en-US" altLang="en-US" sz="3200" dirty="0" smtClean="0"/>
          </a:p>
          <a:p>
            <a:pPr eaLnBrk="1" hangingPunct="1"/>
            <a:endParaRPr lang="en-US" altLang="en-US" sz="3200" dirty="0" smtClean="0"/>
          </a:p>
          <a:p>
            <a:pPr eaLnBrk="1" hangingPunct="1"/>
            <a:r>
              <a:rPr lang="en-US" altLang="en-US" sz="3200" dirty="0" smtClean="0"/>
              <a:t>How will you manage this risk?</a:t>
            </a:r>
          </a:p>
          <a:p>
            <a:pPr marL="0" indent="0" eaLnBrk="1" hangingPunct="1">
              <a:buNone/>
            </a:pPr>
            <a:endParaRPr lang="en-US" altLang="en-US" sz="3200" dirty="0" smtClean="0"/>
          </a:p>
          <a:p>
            <a:pPr lvl="1" eaLnBrk="1" hangingPunct="1"/>
            <a:r>
              <a:rPr lang="en-US" altLang="en-US" sz="2800" dirty="0" smtClean="0"/>
              <a:t>Not act (worth acting? heightened risk?)</a:t>
            </a:r>
          </a:p>
          <a:p>
            <a:pPr lvl="1" eaLnBrk="1" hangingPunct="1"/>
            <a:endParaRPr lang="en-US" altLang="en-US" sz="2800" dirty="0" smtClean="0"/>
          </a:p>
          <a:p>
            <a:pPr lvl="1" eaLnBrk="1" hangingPunct="1"/>
            <a:r>
              <a:rPr lang="en-US" altLang="en-US" sz="2800" dirty="0" smtClean="0"/>
              <a:t>Tighten controls (thorough paper trail)</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1403648" y="332656"/>
            <a:ext cx="7560840" cy="720080"/>
          </a:xfrm>
        </p:spPr>
        <p:txBody>
          <a:bodyPr/>
          <a:lstStyle/>
          <a:p>
            <a:pPr eaLnBrk="1" hangingPunct="1">
              <a:defRPr/>
            </a:pPr>
            <a:r>
              <a:rPr lang="en-US" sz="3200" dirty="0" smtClean="0">
                <a:effectLst/>
              </a:rPr>
              <a:t>Client’s expectations</a:t>
            </a:r>
          </a:p>
        </p:txBody>
      </p:sp>
      <p:sp>
        <p:nvSpPr>
          <p:cNvPr id="23556" name="Rectangle 3"/>
          <p:cNvSpPr>
            <a:spLocks noGrp="1" noChangeArrowheads="1"/>
          </p:cNvSpPr>
          <p:nvPr>
            <p:ph type="body" idx="1"/>
          </p:nvPr>
        </p:nvSpPr>
        <p:spPr/>
        <p:txBody>
          <a:bodyPr/>
          <a:lstStyle/>
          <a:p>
            <a:pPr eaLnBrk="1" hangingPunct="1">
              <a:lnSpc>
                <a:spcPct val="90000"/>
              </a:lnSpc>
            </a:pPr>
            <a:r>
              <a:rPr lang="en-US" altLang="en-US" dirty="0" smtClean="0"/>
              <a:t>Know your client</a:t>
            </a:r>
          </a:p>
          <a:p>
            <a:pPr eaLnBrk="1" hangingPunct="1">
              <a:lnSpc>
                <a:spcPct val="90000"/>
              </a:lnSpc>
            </a:pPr>
            <a:r>
              <a:rPr lang="en-US" altLang="en-US" dirty="0" smtClean="0"/>
              <a:t>Know their objectives</a:t>
            </a:r>
          </a:p>
          <a:p>
            <a:pPr eaLnBrk="1" hangingPunct="1">
              <a:lnSpc>
                <a:spcPct val="90000"/>
              </a:lnSpc>
            </a:pPr>
            <a:r>
              <a:rPr lang="en-US" altLang="en-US" dirty="0" smtClean="0"/>
              <a:t>Know their ‘risk profile’</a:t>
            </a:r>
          </a:p>
          <a:p>
            <a:pPr eaLnBrk="1" hangingPunct="1">
              <a:lnSpc>
                <a:spcPct val="90000"/>
              </a:lnSpc>
            </a:pPr>
            <a:r>
              <a:rPr lang="en-US" altLang="en-US" dirty="0" smtClean="0"/>
              <a:t>Know what result they hope to achieve</a:t>
            </a:r>
          </a:p>
          <a:p>
            <a:pPr eaLnBrk="1" hangingPunct="1">
              <a:lnSpc>
                <a:spcPct val="90000"/>
              </a:lnSpc>
              <a:buFontTx/>
              <a:buNone/>
            </a:pPr>
            <a:endParaRPr lang="en-US" altLang="en-US" dirty="0" smtClean="0"/>
          </a:p>
          <a:p>
            <a:pPr eaLnBrk="1" hangingPunct="1">
              <a:lnSpc>
                <a:spcPct val="90000"/>
              </a:lnSpc>
            </a:pPr>
            <a:r>
              <a:rPr lang="en-US" altLang="en-US" dirty="0" smtClean="0"/>
              <a:t>Ask yourself: Are those expectations reasonable and achievable?</a:t>
            </a:r>
          </a:p>
          <a:p>
            <a:pPr eaLnBrk="1" hangingPunct="1">
              <a:lnSpc>
                <a:spcPct val="90000"/>
              </a:lnSpc>
            </a:pPr>
            <a:endParaRPr lang="en-US" altLang="en-US" dirty="0" smtClean="0"/>
          </a:p>
          <a:p>
            <a:pPr eaLnBrk="1" hangingPunct="1">
              <a:lnSpc>
                <a:spcPct val="90000"/>
              </a:lnSpc>
            </a:pPr>
            <a:r>
              <a:rPr lang="en-US" altLang="en-US" dirty="0" smtClean="0">
                <a:solidFill>
                  <a:srgbClr val="FF0000"/>
                </a:solidFill>
              </a:rPr>
              <a:t>Ask yourself: What would I want to know if this was my matter?</a:t>
            </a:r>
          </a:p>
          <a:p>
            <a:pPr eaLnBrk="1" hangingPunct="1">
              <a:lnSpc>
                <a:spcPct val="90000"/>
              </a:lnSpc>
              <a:buFontTx/>
              <a:buNone/>
            </a:pPr>
            <a:endParaRPr lang="en-US" altLang="en-US" dirty="0" smtClean="0"/>
          </a:p>
          <a:p>
            <a:pPr algn="ctr" eaLnBrk="1" hangingPunct="1">
              <a:lnSpc>
                <a:spcPct val="90000"/>
              </a:lnSpc>
              <a:buFontTx/>
              <a:buNone/>
            </a:pPr>
            <a:r>
              <a:rPr lang="en-US" altLang="en-US" dirty="0" smtClean="0"/>
              <a:t>Reflect back and document</a:t>
            </a:r>
          </a:p>
          <a:p>
            <a:pPr eaLnBrk="1" hangingPunct="1">
              <a:lnSpc>
                <a:spcPct val="90000"/>
              </a:lnSpc>
              <a:buFontTx/>
              <a:buNone/>
            </a:pPr>
            <a:endParaRPr lang="en-US" alt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hidden="1"/>
          <p:cNvSpPr/>
          <p:nvPr/>
        </p:nvSpPr>
        <p:spPr bwMode="auto">
          <a:xfrm>
            <a:off x="0" y="-7813"/>
            <a:ext cx="9144000" cy="6865813"/>
          </a:xfrm>
          <a:prstGeom prst="rect">
            <a:avLst/>
          </a:prstGeom>
          <a:solidFill>
            <a:srgbClr val="BED13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32" name="Rectangle 31"/>
          <p:cNvSpPr/>
          <p:nvPr/>
        </p:nvSpPr>
        <p:spPr bwMode="auto">
          <a:xfrm>
            <a:off x="0" y="6597352"/>
            <a:ext cx="9144000" cy="268461"/>
          </a:xfrm>
          <a:prstGeom prst="rect">
            <a:avLst/>
          </a:prstGeom>
          <a:solidFill>
            <a:srgbClr val="BED13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13" name="TextBox 12"/>
          <p:cNvSpPr txBox="1"/>
          <p:nvPr/>
        </p:nvSpPr>
        <p:spPr>
          <a:xfrm>
            <a:off x="294802" y="865450"/>
            <a:ext cx="377026" cy="4939814"/>
          </a:xfrm>
          <a:prstGeom prst="rect">
            <a:avLst/>
          </a:prstGeom>
          <a:noFill/>
        </p:spPr>
        <p:txBody>
          <a:bodyPr wrap="none" rtlCol="0">
            <a:spAutoFit/>
          </a:bodyPr>
          <a:lstStyle/>
          <a:p>
            <a:pPr algn="r">
              <a:lnSpc>
                <a:spcPct val="490000"/>
              </a:lnSpc>
            </a:pPr>
            <a:r>
              <a:rPr lang="en-US" sz="900" b="0" dirty="0" smtClean="0"/>
              <a:t>120</a:t>
            </a:r>
          </a:p>
          <a:p>
            <a:pPr algn="r">
              <a:lnSpc>
                <a:spcPct val="490000"/>
              </a:lnSpc>
            </a:pPr>
            <a:r>
              <a:rPr lang="en-US" sz="900" b="0" dirty="0" smtClean="0"/>
              <a:t>100</a:t>
            </a:r>
          </a:p>
          <a:p>
            <a:pPr algn="r">
              <a:lnSpc>
                <a:spcPct val="490000"/>
              </a:lnSpc>
            </a:pPr>
            <a:r>
              <a:rPr lang="en-US" sz="900" b="0" dirty="0" smtClean="0"/>
              <a:t>80</a:t>
            </a:r>
          </a:p>
          <a:p>
            <a:pPr algn="r">
              <a:lnSpc>
                <a:spcPct val="490000"/>
              </a:lnSpc>
            </a:pPr>
            <a:r>
              <a:rPr lang="en-US" sz="900" b="0" dirty="0" smtClean="0"/>
              <a:t>60</a:t>
            </a:r>
          </a:p>
          <a:p>
            <a:pPr algn="r">
              <a:lnSpc>
                <a:spcPct val="490000"/>
              </a:lnSpc>
            </a:pPr>
            <a:r>
              <a:rPr lang="en-US" sz="900" b="0" dirty="0" smtClean="0"/>
              <a:t>40</a:t>
            </a:r>
          </a:p>
          <a:p>
            <a:pPr algn="r">
              <a:lnSpc>
                <a:spcPct val="490000"/>
              </a:lnSpc>
            </a:pPr>
            <a:r>
              <a:rPr lang="en-US" sz="900" b="0" dirty="0" smtClean="0"/>
              <a:t>20</a:t>
            </a:r>
          </a:p>
          <a:p>
            <a:pPr algn="r">
              <a:lnSpc>
                <a:spcPct val="490000"/>
              </a:lnSpc>
            </a:pPr>
            <a:r>
              <a:rPr lang="en-US" sz="900" b="0" dirty="0"/>
              <a:t>0</a:t>
            </a:r>
          </a:p>
        </p:txBody>
      </p:sp>
      <p:sp>
        <p:nvSpPr>
          <p:cNvPr id="5" name="Rectangle 4"/>
          <p:cNvSpPr/>
          <p:nvPr/>
        </p:nvSpPr>
        <p:spPr bwMode="auto">
          <a:xfrm>
            <a:off x="323528" y="1293064"/>
            <a:ext cx="318578" cy="415216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1" i="0" u="none" strike="noStrike" cap="none" normalizeH="0" baseline="0" dirty="0" smtClean="0">
              <a:ln>
                <a:noFill/>
              </a:ln>
              <a:solidFill>
                <a:schemeClr val="tx1"/>
              </a:solidFill>
              <a:effectLst/>
              <a:latin typeface="Arial" charset="0"/>
              <a:cs typeface="Arial" charset="0"/>
            </a:endParaRPr>
          </a:p>
        </p:txBody>
      </p:sp>
      <p:sp>
        <p:nvSpPr>
          <p:cNvPr id="215" name="Rectangle 2"/>
          <p:cNvSpPr>
            <a:spLocks noGrp="1" noChangeArrowheads="1"/>
          </p:cNvSpPr>
          <p:nvPr>
            <p:ph type="ctrTitle"/>
          </p:nvPr>
        </p:nvSpPr>
        <p:spPr>
          <a:xfrm rot="10800000" flipV="1">
            <a:off x="483315" y="2885727"/>
            <a:ext cx="7668834" cy="2385063"/>
          </a:xfrm>
        </p:spPr>
        <p:txBody>
          <a:bodyPr/>
          <a:lstStyle/>
          <a:p>
            <a:pPr eaLnBrk="1" hangingPunct="1">
              <a:defRPr/>
            </a:pPr>
            <a:r>
              <a:rPr lang="en-US" sz="4400" dirty="0" smtClean="0"/>
              <a:t>Now the buck stops with you</a:t>
            </a:r>
          </a:p>
        </p:txBody>
      </p:sp>
      <p:sp>
        <p:nvSpPr>
          <p:cNvPr id="238" name="Rectangle 3"/>
          <p:cNvSpPr>
            <a:spLocks noGrp="1" noChangeArrowheads="1"/>
          </p:cNvSpPr>
          <p:nvPr>
            <p:ph type="subTitle" idx="1"/>
          </p:nvPr>
        </p:nvSpPr>
        <p:spPr>
          <a:xfrm>
            <a:off x="1956992" y="4437112"/>
            <a:ext cx="6143399" cy="1223963"/>
          </a:xfrm>
        </p:spPr>
        <p:txBody>
          <a:bodyPr/>
          <a:lstStyle/>
          <a:p>
            <a:pPr eaLnBrk="1" hangingPunct="1"/>
            <a:r>
              <a:rPr lang="en-US" altLang="en-US" sz="4400" dirty="0" smtClean="0"/>
              <a:t>Risk Management</a:t>
            </a:r>
          </a:p>
          <a:p>
            <a:pPr eaLnBrk="1" hangingPunct="1"/>
            <a:endParaRPr lang="en-US" altLang="en-US" dirty="0" smtClean="0"/>
          </a:p>
        </p:txBody>
      </p:sp>
    </p:spTree>
    <p:extLst>
      <p:ext uri="{BB962C8B-B14F-4D97-AF65-F5344CB8AC3E}">
        <p14:creationId xmlns:p14="http://schemas.microsoft.com/office/powerpoint/2010/main" val="2956733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1" fill="hold" grpId="0" nodeType="withEffect">
                                  <p:stCondLst>
                                    <p:cond delay="0"/>
                                  </p:stCondLst>
                                  <p:childTnLst>
                                    <p:animEffect transition="out" filter="wipe(up)">
                                      <p:cBhvr>
                                        <p:cTn id="6" dur="750"/>
                                        <p:tgtEl>
                                          <p:spTgt spid="12"/>
                                        </p:tgtEl>
                                      </p:cBhvr>
                                    </p:animEffect>
                                    <p:set>
                                      <p:cBhvr>
                                        <p:cTn id="7" dur="1" fill="hold">
                                          <p:stCondLst>
                                            <p:cond delay="749"/>
                                          </p:stCondLst>
                                        </p:cTn>
                                        <p:tgtEl>
                                          <p:spTgt spid="12"/>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par>
                          <p:cTn id="11" fill="hold">
                            <p:stCondLst>
                              <p:cond delay="750"/>
                            </p:stCondLst>
                            <p:childTnLst>
                              <p:par>
                                <p:cTn id="12" presetID="37" presetClass="entr" presetSubtype="0" fill="hold" grpId="0" nodeType="afterEffect">
                                  <p:stCondLst>
                                    <p:cond delay="500"/>
                                  </p:stCondLst>
                                  <p:childTnLst>
                                    <p:set>
                                      <p:cBhvr>
                                        <p:cTn id="13" dur="1" fill="hold">
                                          <p:stCondLst>
                                            <p:cond delay="0"/>
                                          </p:stCondLst>
                                        </p:cTn>
                                        <p:tgtEl>
                                          <p:spTgt spid="215"/>
                                        </p:tgtEl>
                                        <p:attrNameLst>
                                          <p:attrName>style.visibility</p:attrName>
                                        </p:attrNameLst>
                                      </p:cBhvr>
                                      <p:to>
                                        <p:strVal val="visible"/>
                                      </p:to>
                                    </p:set>
                                    <p:animEffect transition="in" filter="fade">
                                      <p:cBhvr>
                                        <p:cTn id="14" dur="1000"/>
                                        <p:tgtEl>
                                          <p:spTgt spid="215"/>
                                        </p:tgtEl>
                                      </p:cBhvr>
                                    </p:animEffect>
                                    <p:anim calcmode="lin" valueType="num">
                                      <p:cBhvr>
                                        <p:cTn id="15" dur="1000" fill="hold"/>
                                        <p:tgtEl>
                                          <p:spTgt spid="215"/>
                                        </p:tgtEl>
                                        <p:attrNameLst>
                                          <p:attrName>ppt_x</p:attrName>
                                        </p:attrNameLst>
                                      </p:cBhvr>
                                      <p:tavLst>
                                        <p:tav tm="0">
                                          <p:val>
                                            <p:strVal val="#ppt_x"/>
                                          </p:val>
                                        </p:tav>
                                        <p:tav tm="100000">
                                          <p:val>
                                            <p:strVal val="#ppt_x"/>
                                          </p:val>
                                        </p:tav>
                                      </p:tavLst>
                                    </p:anim>
                                    <p:anim calcmode="lin" valueType="num">
                                      <p:cBhvr>
                                        <p:cTn id="16" dur="900" decel="100000" fill="hold"/>
                                        <p:tgtEl>
                                          <p:spTgt spid="215"/>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215"/>
                                        </p:tgtEl>
                                        <p:attrNameLst>
                                          <p:attrName>ppt_y</p:attrName>
                                        </p:attrNameLst>
                                      </p:cBhvr>
                                      <p:tavLst>
                                        <p:tav tm="0">
                                          <p:val>
                                            <p:strVal val="#ppt_y-.03"/>
                                          </p:val>
                                        </p:tav>
                                        <p:tav tm="100000">
                                          <p:val>
                                            <p:strVal val="#ppt_y"/>
                                          </p:val>
                                        </p:tav>
                                      </p:tavLst>
                                    </p:anim>
                                  </p:childTnLst>
                                </p:cTn>
                              </p:par>
                            </p:childTnLst>
                          </p:cTn>
                        </p:par>
                        <p:par>
                          <p:cTn id="18" fill="hold">
                            <p:stCondLst>
                              <p:cond delay="2250"/>
                            </p:stCondLst>
                            <p:childTnLst>
                              <p:par>
                                <p:cTn id="19" presetID="37" presetClass="entr" presetSubtype="0" fill="hold" grpId="0" nodeType="afterEffect">
                                  <p:stCondLst>
                                    <p:cond delay="500"/>
                                  </p:stCondLst>
                                  <p:childTnLst>
                                    <p:set>
                                      <p:cBhvr>
                                        <p:cTn id="20" dur="1" fill="hold">
                                          <p:stCondLst>
                                            <p:cond delay="0"/>
                                          </p:stCondLst>
                                        </p:cTn>
                                        <p:tgtEl>
                                          <p:spTgt spid="238">
                                            <p:txEl>
                                              <p:pRg st="0" end="0"/>
                                            </p:txEl>
                                          </p:spTgt>
                                        </p:tgtEl>
                                        <p:attrNameLst>
                                          <p:attrName>style.visibility</p:attrName>
                                        </p:attrNameLst>
                                      </p:cBhvr>
                                      <p:to>
                                        <p:strVal val="visible"/>
                                      </p:to>
                                    </p:set>
                                    <p:animEffect transition="in" filter="fade">
                                      <p:cBhvr>
                                        <p:cTn id="21" dur="1000"/>
                                        <p:tgtEl>
                                          <p:spTgt spid="238">
                                            <p:txEl>
                                              <p:pRg st="0" end="0"/>
                                            </p:txEl>
                                          </p:spTgt>
                                        </p:tgtEl>
                                      </p:cBhvr>
                                    </p:animEffect>
                                    <p:anim calcmode="lin" valueType="num">
                                      <p:cBhvr>
                                        <p:cTn id="22" dur="1000" fill="hold"/>
                                        <p:tgtEl>
                                          <p:spTgt spid="238">
                                            <p:txEl>
                                              <p:pRg st="0" end="0"/>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238">
                                            <p:txEl>
                                              <p:pRg st="0" end="0"/>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38">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215" grpId="0"/>
      <p:bldP spid="23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a:xfrm>
            <a:off x="1403648" y="404664"/>
            <a:ext cx="7560840" cy="720080"/>
          </a:xfrm>
        </p:spPr>
        <p:txBody>
          <a:bodyPr/>
          <a:lstStyle/>
          <a:p>
            <a:pPr eaLnBrk="1" hangingPunct="1">
              <a:defRPr/>
            </a:pPr>
            <a:r>
              <a:rPr lang="en-US" sz="3200" dirty="0" smtClean="0">
                <a:effectLst/>
              </a:rPr>
              <a:t>Scope</a:t>
            </a:r>
            <a:endParaRPr lang="en-US" sz="2400" dirty="0" smtClean="0">
              <a:effectLst/>
            </a:endParaRPr>
          </a:p>
        </p:txBody>
      </p:sp>
      <p:sp>
        <p:nvSpPr>
          <p:cNvPr id="24580" name="Rectangle 3"/>
          <p:cNvSpPr>
            <a:spLocks noGrp="1" noChangeArrowheads="1"/>
          </p:cNvSpPr>
          <p:nvPr>
            <p:ph type="body" idx="1"/>
          </p:nvPr>
        </p:nvSpPr>
        <p:spPr/>
        <p:txBody>
          <a:bodyPr/>
          <a:lstStyle/>
          <a:p>
            <a:pPr eaLnBrk="1" hangingPunct="1"/>
            <a:r>
              <a:rPr lang="en-US" altLang="en-US" sz="2800" dirty="0" smtClean="0"/>
              <a:t>Be clear, in writing, about:</a:t>
            </a:r>
          </a:p>
          <a:p>
            <a:pPr lvl="1" eaLnBrk="1" hangingPunct="1"/>
            <a:r>
              <a:rPr lang="en-US" altLang="en-US" sz="2400" dirty="0" smtClean="0"/>
              <a:t>The work you </a:t>
            </a:r>
            <a:r>
              <a:rPr lang="en-US" altLang="en-US" sz="2400" u="sng" dirty="0" smtClean="0"/>
              <a:t>will</a:t>
            </a:r>
            <a:r>
              <a:rPr lang="en-US" altLang="en-US" sz="2400" dirty="0" smtClean="0"/>
              <a:t> be doing</a:t>
            </a:r>
          </a:p>
          <a:p>
            <a:pPr lvl="1" eaLnBrk="1" hangingPunct="1"/>
            <a:r>
              <a:rPr lang="en-US" altLang="en-US" sz="2400" dirty="0" smtClean="0"/>
              <a:t>The work you </a:t>
            </a:r>
            <a:r>
              <a:rPr lang="en-US" altLang="en-US" sz="2400" u="sng" dirty="0" smtClean="0"/>
              <a:t>won’t</a:t>
            </a:r>
            <a:r>
              <a:rPr lang="en-US" altLang="en-US" sz="2400" dirty="0" smtClean="0"/>
              <a:t> be doing e.g. tax, commercial viability advice, separate but related issues</a:t>
            </a:r>
          </a:p>
          <a:p>
            <a:pPr eaLnBrk="1" hangingPunct="1"/>
            <a:endParaRPr lang="en-US" altLang="en-US" sz="2800" dirty="0" smtClean="0"/>
          </a:p>
          <a:p>
            <a:pPr eaLnBrk="1" hangingPunct="1"/>
            <a:r>
              <a:rPr lang="en-US" altLang="en-US" sz="2800" dirty="0" smtClean="0"/>
              <a:t>Update retainer as needed as matter evolves including stopping scope </a:t>
            </a:r>
            <a:r>
              <a:rPr lang="en-US" altLang="en-US" sz="2800" dirty="0" smtClean="0"/>
              <a:t>creep:</a:t>
            </a:r>
            <a:endParaRPr lang="en-US" altLang="en-US" sz="2800" dirty="0" smtClean="0"/>
          </a:p>
          <a:p>
            <a:pPr lvl="1" eaLnBrk="1" hangingPunct="1"/>
            <a:r>
              <a:rPr lang="en-US" altLang="en-US" sz="2400" dirty="0" smtClean="0"/>
              <a:t>What’s in</a:t>
            </a:r>
          </a:p>
          <a:p>
            <a:pPr lvl="1" eaLnBrk="1" hangingPunct="1"/>
            <a:r>
              <a:rPr lang="en-US" altLang="en-US" sz="2400" dirty="0" smtClean="0"/>
              <a:t>What’s out</a:t>
            </a:r>
          </a:p>
          <a:p>
            <a:pPr lvl="1" eaLnBrk="1" hangingPunct="1"/>
            <a:r>
              <a:rPr lang="en-US" altLang="en-US" sz="2400" dirty="0" smtClean="0"/>
              <a:t>Advise risks re “What’s out” – check understanding</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3"/>
          <p:cNvSpPr>
            <a:spLocks noGrp="1" noChangeArrowheads="1"/>
          </p:cNvSpPr>
          <p:nvPr>
            <p:ph type="body" idx="1"/>
          </p:nvPr>
        </p:nvSpPr>
        <p:spPr/>
        <p:txBody>
          <a:bodyPr/>
          <a:lstStyle/>
          <a:p>
            <a:pPr eaLnBrk="1" hangingPunct="1">
              <a:lnSpc>
                <a:spcPct val="80000"/>
              </a:lnSpc>
            </a:pPr>
            <a:r>
              <a:rPr lang="en-US" altLang="en-US" dirty="0" smtClean="0"/>
              <a:t>Clients don’t know what they don’t know</a:t>
            </a:r>
          </a:p>
          <a:p>
            <a:pPr eaLnBrk="1" hangingPunct="1">
              <a:lnSpc>
                <a:spcPct val="80000"/>
              </a:lnSpc>
              <a:buFontTx/>
              <a:buNone/>
            </a:pPr>
            <a:endParaRPr lang="en-US" altLang="en-US" dirty="0" smtClean="0"/>
          </a:p>
          <a:p>
            <a:pPr eaLnBrk="1" hangingPunct="1">
              <a:lnSpc>
                <a:spcPct val="80000"/>
              </a:lnSpc>
            </a:pPr>
            <a:r>
              <a:rPr lang="en-US" altLang="en-US" dirty="0" smtClean="0"/>
              <a:t>Clients don’t know what is important for you to know</a:t>
            </a:r>
          </a:p>
          <a:p>
            <a:pPr eaLnBrk="1" hangingPunct="1">
              <a:lnSpc>
                <a:spcPct val="80000"/>
              </a:lnSpc>
              <a:buFontTx/>
              <a:buNone/>
            </a:pPr>
            <a:endParaRPr lang="en-US" altLang="en-US" dirty="0" smtClean="0"/>
          </a:p>
          <a:p>
            <a:pPr eaLnBrk="1" hangingPunct="1">
              <a:lnSpc>
                <a:spcPct val="80000"/>
              </a:lnSpc>
            </a:pPr>
            <a:r>
              <a:rPr lang="en-US" altLang="en-US" dirty="0" smtClean="0"/>
              <a:t>May not ask the right (or any) questions</a:t>
            </a:r>
          </a:p>
          <a:p>
            <a:pPr eaLnBrk="1" hangingPunct="1">
              <a:lnSpc>
                <a:spcPct val="80000"/>
              </a:lnSpc>
            </a:pPr>
            <a:endParaRPr lang="en-US" altLang="en-US" dirty="0" smtClean="0"/>
          </a:p>
          <a:p>
            <a:pPr eaLnBrk="1" hangingPunct="1">
              <a:lnSpc>
                <a:spcPct val="80000"/>
              </a:lnSpc>
            </a:pPr>
            <a:r>
              <a:rPr lang="en-US" altLang="en-US" dirty="0" smtClean="0"/>
              <a:t>May not listen attentively</a:t>
            </a:r>
          </a:p>
          <a:p>
            <a:pPr eaLnBrk="1" hangingPunct="1">
              <a:lnSpc>
                <a:spcPct val="80000"/>
              </a:lnSpc>
            </a:pPr>
            <a:endParaRPr lang="en-US" altLang="en-US" dirty="0" smtClean="0"/>
          </a:p>
          <a:p>
            <a:pPr eaLnBrk="1" hangingPunct="1">
              <a:lnSpc>
                <a:spcPct val="80000"/>
              </a:lnSpc>
            </a:pPr>
            <a:r>
              <a:rPr lang="en-US" altLang="en-US" dirty="0" smtClean="0"/>
              <a:t>May not read all your correspondence</a:t>
            </a:r>
          </a:p>
          <a:p>
            <a:pPr eaLnBrk="1" hangingPunct="1">
              <a:lnSpc>
                <a:spcPct val="80000"/>
              </a:lnSpc>
            </a:pPr>
            <a:endParaRPr lang="en-US" altLang="en-US" dirty="0" smtClean="0"/>
          </a:p>
          <a:p>
            <a:pPr eaLnBrk="1" hangingPunct="1">
              <a:lnSpc>
                <a:spcPct val="80000"/>
              </a:lnSpc>
            </a:pPr>
            <a:r>
              <a:rPr lang="en-US" altLang="en-US" dirty="0" smtClean="0"/>
              <a:t>May not fully comprehend what they hear &amp; read</a:t>
            </a:r>
          </a:p>
          <a:p>
            <a:pPr eaLnBrk="1" hangingPunct="1">
              <a:lnSpc>
                <a:spcPct val="80000"/>
              </a:lnSpc>
            </a:pPr>
            <a:endParaRPr lang="en-US" altLang="en-US" dirty="0" smtClean="0"/>
          </a:p>
          <a:p>
            <a:pPr eaLnBrk="1" hangingPunct="1">
              <a:lnSpc>
                <a:spcPct val="80000"/>
              </a:lnSpc>
            </a:pPr>
            <a:r>
              <a:rPr lang="en-US" altLang="en-US" dirty="0" smtClean="0"/>
              <a:t>May therefore genuinely believe “you never told me”</a:t>
            </a:r>
          </a:p>
        </p:txBody>
      </p:sp>
      <p:sp>
        <p:nvSpPr>
          <p:cNvPr id="6" name="Rectangle 2"/>
          <p:cNvSpPr>
            <a:spLocks noGrp="1" noChangeArrowheads="1"/>
          </p:cNvSpPr>
          <p:nvPr>
            <p:ph type="title"/>
          </p:nvPr>
        </p:nvSpPr>
        <p:spPr>
          <a:xfrm>
            <a:off x="2195736" y="476672"/>
            <a:ext cx="6840760" cy="504825"/>
          </a:xfrm>
        </p:spPr>
        <p:txBody>
          <a:bodyPr/>
          <a:lstStyle/>
          <a:p>
            <a:pPr eaLnBrk="1" hangingPunct="1">
              <a:defRPr/>
            </a:pPr>
            <a:r>
              <a:rPr lang="en-US" dirty="0" smtClean="0">
                <a:effectLst/>
              </a:rPr>
              <a:t>Communication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6628">
                                            <p:txEl>
                                              <p:pRg st="0" end="0"/>
                                            </p:txEl>
                                          </p:spTgt>
                                        </p:tgtEl>
                                        <p:attrNameLst>
                                          <p:attrName>style.visibility</p:attrName>
                                        </p:attrNameLst>
                                      </p:cBhvr>
                                      <p:to>
                                        <p:strVal val="visible"/>
                                      </p:to>
                                    </p:set>
                                    <p:animEffect transition="in" filter="fade">
                                      <p:cBhvr>
                                        <p:cTn id="7" dur="750"/>
                                        <p:tgtEl>
                                          <p:spTgt spid="26628">
                                            <p:txEl>
                                              <p:pRg st="0" end="0"/>
                                            </p:txEl>
                                          </p:spTgt>
                                        </p:tgtEl>
                                      </p:cBhvr>
                                    </p:animEffect>
                                    <p:anim calcmode="lin" valueType="num">
                                      <p:cBhvr>
                                        <p:cTn id="8" dur="750" fill="hold"/>
                                        <p:tgtEl>
                                          <p:spTgt spid="26628">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26628">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nodeType="afterEffect">
                                  <p:stCondLst>
                                    <p:cond delay="500"/>
                                  </p:stCondLst>
                                  <p:childTnLst>
                                    <p:set>
                                      <p:cBhvr>
                                        <p:cTn id="12" dur="1" fill="hold">
                                          <p:stCondLst>
                                            <p:cond delay="0"/>
                                          </p:stCondLst>
                                        </p:cTn>
                                        <p:tgtEl>
                                          <p:spTgt spid="26628">
                                            <p:txEl>
                                              <p:pRg st="2" end="2"/>
                                            </p:txEl>
                                          </p:spTgt>
                                        </p:tgtEl>
                                        <p:attrNameLst>
                                          <p:attrName>style.visibility</p:attrName>
                                        </p:attrNameLst>
                                      </p:cBhvr>
                                      <p:to>
                                        <p:strVal val="visible"/>
                                      </p:to>
                                    </p:set>
                                    <p:animEffect transition="in" filter="fade">
                                      <p:cBhvr>
                                        <p:cTn id="13" dur="750"/>
                                        <p:tgtEl>
                                          <p:spTgt spid="26628">
                                            <p:txEl>
                                              <p:pRg st="2" end="2"/>
                                            </p:txEl>
                                          </p:spTgt>
                                        </p:tgtEl>
                                      </p:cBhvr>
                                    </p:animEffect>
                                    <p:anim calcmode="lin" valueType="num">
                                      <p:cBhvr>
                                        <p:cTn id="14" dur="750" fill="hold"/>
                                        <p:tgtEl>
                                          <p:spTgt spid="26628">
                                            <p:txEl>
                                              <p:pRg st="2" end="2"/>
                                            </p:txEl>
                                          </p:spTgt>
                                        </p:tgtEl>
                                        <p:attrNameLst>
                                          <p:attrName>ppt_x</p:attrName>
                                        </p:attrNameLst>
                                      </p:cBhvr>
                                      <p:tavLst>
                                        <p:tav tm="0">
                                          <p:val>
                                            <p:strVal val="#ppt_x"/>
                                          </p:val>
                                        </p:tav>
                                        <p:tav tm="100000">
                                          <p:val>
                                            <p:strVal val="#ppt_x"/>
                                          </p:val>
                                        </p:tav>
                                      </p:tavLst>
                                    </p:anim>
                                    <p:anim calcmode="lin" valueType="num">
                                      <p:cBhvr>
                                        <p:cTn id="15" dur="750" fill="hold"/>
                                        <p:tgtEl>
                                          <p:spTgt spid="26628">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500"/>
                                  </p:stCondLst>
                                  <p:childTnLst>
                                    <p:set>
                                      <p:cBhvr>
                                        <p:cTn id="18" dur="1" fill="hold">
                                          <p:stCondLst>
                                            <p:cond delay="0"/>
                                          </p:stCondLst>
                                        </p:cTn>
                                        <p:tgtEl>
                                          <p:spTgt spid="26628">
                                            <p:txEl>
                                              <p:pRg st="4" end="4"/>
                                            </p:txEl>
                                          </p:spTgt>
                                        </p:tgtEl>
                                        <p:attrNameLst>
                                          <p:attrName>style.visibility</p:attrName>
                                        </p:attrNameLst>
                                      </p:cBhvr>
                                      <p:to>
                                        <p:strVal val="visible"/>
                                      </p:to>
                                    </p:set>
                                    <p:animEffect transition="in" filter="fade">
                                      <p:cBhvr>
                                        <p:cTn id="19" dur="750"/>
                                        <p:tgtEl>
                                          <p:spTgt spid="26628">
                                            <p:txEl>
                                              <p:pRg st="4" end="4"/>
                                            </p:txEl>
                                          </p:spTgt>
                                        </p:tgtEl>
                                      </p:cBhvr>
                                    </p:animEffect>
                                    <p:anim calcmode="lin" valueType="num">
                                      <p:cBhvr>
                                        <p:cTn id="20" dur="750" fill="hold"/>
                                        <p:tgtEl>
                                          <p:spTgt spid="26628">
                                            <p:txEl>
                                              <p:pRg st="4" end="4"/>
                                            </p:txEl>
                                          </p:spTgt>
                                        </p:tgtEl>
                                        <p:attrNameLst>
                                          <p:attrName>ppt_x</p:attrName>
                                        </p:attrNameLst>
                                      </p:cBhvr>
                                      <p:tavLst>
                                        <p:tav tm="0">
                                          <p:val>
                                            <p:strVal val="#ppt_x"/>
                                          </p:val>
                                        </p:tav>
                                        <p:tav tm="100000">
                                          <p:val>
                                            <p:strVal val="#ppt_x"/>
                                          </p:val>
                                        </p:tav>
                                      </p:tavLst>
                                    </p:anim>
                                    <p:anim calcmode="lin" valueType="num">
                                      <p:cBhvr>
                                        <p:cTn id="21" dur="750" fill="hold"/>
                                        <p:tgtEl>
                                          <p:spTgt spid="26628">
                                            <p:txEl>
                                              <p:pRg st="4" end="4"/>
                                            </p:txEl>
                                          </p:spTgt>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nodeType="afterEffect">
                                  <p:stCondLst>
                                    <p:cond delay="500"/>
                                  </p:stCondLst>
                                  <p:childTnLst>
                                    <p:set>
                                      <p:cBhvr>
                                        <p:cTn id="24" dur="1" fill="hold">
                                          <p:stCondLst>
                                            <p:cond delay="0"/>
                                          </p:stCondLst>
                                        </p:cTn>
                                        <p:tgtEl>
                                          <p:spTgt spid="26628">
                                            <p:txEl>
                                              <p:pRg st="6" end="6"/>
                                            </p:txEl>
                                          </p:spTgt>
                                        </p:tgtEl>
                                        <p:attrNameLst>
                                          <p:attrName>style.visibility</p:attrName>
                                        </p:attrNameLst>
                                      </p:cBhvr>
                                      <p:to>
                                        <p:strVal val="visible"/>
                                      </p:to>
                                    </p:set>
                                    <p:animEffect transition="in" filter="fade">
                                      <p:cBhvr>
                                        <p:cTn id="25" dur="750"/>
                                        <p:tgtEl>
                                          <p:spTgt spid="26628">
                                            <p:txEl>
                                              <p:pRg st="6" end="6"/>
                                            </p:txEl>
                                          </p:spTgt>
                                        </p:tgtEl>
                                      </p:cBhvr>
                                    </p:animEffect>
                                    <p:anim calcmode="lin" valueType="num">
                                      <p:cBhvr>
                                        <p:cTn id="26" dur="750" fill="hold"/>
                                        <p:tgtEl>
                                          <p:spTgt spid="26628">
                                            <p:txEl>
                                              <p:pRg st="6" end="6"/>
                                            </p:txEl>
                                          </p:spTgt>
                                        </p:tgtEl>
                                        <p:attrNameLst>
                                          <p:attrName>ppt_x</p:attrName>
                                        </p:attrNameLst>
                                      </p:cBhvr>
                                      <p:tavLst>
                                        <p:tav tm="0">
                                          <p:val>
                                            <p:strVal val="#ppt_x"/>
                                          </p:val>
                                        </p:tav>
                                        <p:tav tm="100000">
                                          <p:val>
                                            <p:strVal val="#ppt_x"/>
                                          </p:val>
                                        </p:tav>
                                      </p:tavLst>
                                    </p:anim>
                                    <p:anim calcmode="lin" valueType="num">
                                      <p:cBhvr>
                                        <p:cTn id="27" dur="750" fill="hold"/>
                                        <p:tgtEl>
                                          <p:spTgt spid="26628">
                                            <p:txEl>
                                              <p:pRg st="6" end="6"/>
                                            </p:txEl>
                                          </p:spTgt>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42" presetClass="entr" presetSubtype="0" fill="hold" nodeType="afterEffect">
                                  <p:stCondLst>
                                    <p:cond delay="500"/>
                                  </p:stCondLst>
                                  <p:childTnLst>
                                    <p:set>
                                      <p:cBhvr>
                                        <p:cTn id="30" dur="1" fill="hold">
                                          <p:stCondLst>
                                            <p:cond delay="0"/>
                                          </p:stCondLst>
                                        </p:cTn>
                                        <p:tgtEl>
                                          <p:spTgt spid="26628">
                                            <p:txEl>
                                              <p:pRg st="8" end="8"/>
                                            </p:txEl>
                                          </p:spTgt>
                                        </p:tgtEl>
                                        <p:attrNameLst>
                                          <p:attrName>style.visibility</p:attrName>
                                        </p:attrNameLst>
                                      </p:cBhvr>
                                      <p:to>
                                        <p:strVal val="visible"/>
                                      </p:to>
                                    </p:set>
                                    <p:animEffect transition="in" filter="fade">
                                      <p:cBhvr>
                                        <p:cTn id="31" dur="750"/>
                                        <p:tgtEl>
                                          <p:spTgt spid="26628">
                                            <p:txEl>
                                              <p:pRg st="8" end="8"/>
                                            </p:txEl>
                                          </p:spTgt>
                                        </p:tgtEl>
                                      </p:cBhvr>
                                    </p:animEffect>
                                    <p:anim calcmode="lin" valueType="num">
                                      <p:cBhvr>
                                        <p:cTn id="32" dur="750" fill="hold"/>
                                        <p:tgtEl>
                                          <p:spTgt spid="26628">
                                            <p:txEl>
                                              <p:pRg st="8" end="8"/>
                                            </p:txEl>
                                          </p:spTgt>
                                        </p:tgtEl>
                                        <p:attrNameLst>
                                          <p:attrName>ppt_x</p:attrName>
                                        </p:attrNameLst>
                                      </p:cBhvr>
                                      <p:tavLst>
                                        <p:tav tm="0">
                                          <p:val>
                                            <p:strVal val="#ppt_x"/>
                                          </p:val>
                                        </p:tav>
                                        <p:tav tm="100000">
                                          <p:val>
                                            <p:strVal val="#ppt_x"/>
                                          </p:val>
                                        </p:tav>
                                      </p:tavLst>
                                    </p:anim>
                                    <p:anim calcmode="lin" valueType="num">
                                      <p:cBhvr>
                                        <p:cTn id="33" dur="750" fill="hold"/>
                                        <p:tgtEl>
                                          <p:spTgt spid="26628">
                                            <p:txEl>
                                              <p:pRg st="8" end="8"/>
                                            </p:txEl>
                                          </p:spTgt>
                                        </p:tgtEl>
                                        <p:attrNameLst>
                                          <p:attrName>ppt_y</p:attrName>
                                        </p:attrNameLst>
                                      </p:cBhvr>
                                      <p:tavLst>
                                        <p:tav tm="0">
                                          <p:val>
                                            <p:strVal val="#ppt_y+.1"/>
                                          </p:val>
                                        </p:tav>
                                        <p:tav tm="100000">
                                          <p:val>
                                            <p:strVal val="#ppt_y"/>
                                          </p:val>
                                        </p:tav>
                                      </p:tavLst>
                                    </p:anim>
                                  </p:childTnLst>
                                </p:cTn>
                              </p:par>
                            </p:childTnLst>
                          </p:cTn>
                        </p:par>
                        <p:par>
                          <p:cTn id="34" fill="hold">
                            <p:stCondLst>
                              <p:cond delay="5750"/>
                            </p:stCondLst>
                            <p:childTnLst>
                              <p:par>
                                <p:cTn id="35" presetID="42" presetClass="entr" presetSubtype="0" fill="hold" nodeType="afterEffect">
                                  <p:stCondLst>
                                    <p:cond delay="500"/>
                                  </p:stCondLst>
                                  <p:childTnLst>
                                    <p:set>
                                      <p:cBhvr>
                                        <p:cTn id="36" dur="1" fill="hold">
                                          <p:stCondLst>
                                            <p:cond delay="0"/>
                                          </p:stCondLst>
                                        </p:cTn>
                                        <p:tgtEl>
                                          <p:spTgt spid="26628">
                                            <p:txEl>
                                              <p:pRg st="10" end="10"/>
                                            </p:txEl>
                                          </p:spTgt>
                                        </p:tgtEl>
                                        <p:attrNameLst>
                                          <p:attrName>style.visibility</p:attrName>
                                        </p:attrNameLst>
                                      </p:cBhvr>
                                      <p:to>
                                        <p:strVal val="visible"/>
                                      </p:to>
                                    </p:set>
                                    <p:animEffect transition="in" filter="fade">
                                      <p:cBhvr>
                                        <p:cTn id="37" dur="750"/>
                                        <p:tgtEl>
                                          <p:spTgt spid="26628">
                                            <p:txEl>
                                              <p:pRg st="10" end="10"/>
                                            </p:txEl>
                                          </p:spTgt>
                                        </p:tgtEl>
                                      </p:cBhvr>
                                    </p:animEffect>
                                    <p:anim calcmode="lin" valueType="num">
                                      <p:cBhvr>
                                        <p:cTn id="38" dur="750" fill="hold"/>
                                        <p:tgtEl>
                                          <p:spTgt spid="26628">
                                            <p:txEl>
                                              <p:pRg st="10" end="10"/>
                                            </p:txEl>
                                          </p:spTgt>
                                        </p:tgtEl>
                                        <p:attrNameLst>
                                          <p:attrName>ppt_x</p:attrName>
                                        </p:attrNameLst>
                                      </p:cBhvr>
                                      <p:tavLst>
                                        <p:tav tm="0">
                                          <p:val>
                                            <p:strVal val="#ppt_x"/>
                                          </p:val>
                                        </p:tav>
                                        <p:tav tm="100000">
                                          <p:val>
                                            <p:strVal val="#ppt_x"/>
                                          </p:val>
                                        </p:tav>
                                      </p:tavLst>
                                    </p:anim>
                                    <p:anim calcmode="lin" valueType="num">
                                      <p:cBhvr>
                                        <p:cTn id="39" dur="750" fill="hold"/>
                                        <p:tgtEl>
                                          <p:spTgt spid="26628">
                                            <p:txEl>
                                              <p:pRg st="10" end="10"/>
                                            </p:txEl>
                                          </p:spTgt>
                                        </p:tgtEl>
                                        <p:attrNameLst>
                                          <p:attrName>ppt_y</p:attrName>
                                        </p:attrNameLst>
                                      </p:cBhvr>
                                      <p:tavLst>
                                        <p:tav tm="0">
                                          <p:val>
                                            <p:strVal val="#ppt_y+.1"/>
                                          </p:val>
                                        </p:tav>
                                        <p:tav tm="100000">
                                          <p:val>
                                            <p:strVal val="#ppt_y"/>
                                          </p:val>
                                        </p:tav>
                                      </p:tavLst>
                                    </p:anim>
                                  </p:childTnLst>
                                </p:cTn>
                              </p:par>
                            </p:childTnLst>
                          </p:cTn>
                        </p:par>
                        <p:par>
                          <p:cTn id="40" fill="hold">
                            <p:stCondLst>
                              <p:cond delay="7000"/>
                            </p:stCondLst>
                            <p:childTnLst>
                              <p:par>
                                <p:cTn id="41" presetID="42" presetClass="entr" presetSubtype="0" fill="hold" nodeType="afterEffect">
                                  <p:stCondLst>
                                    <p:cond delay="500"/>
                                  </p:stCondLst>
                                  <p:childTnLst>
                                    <p:set>
                                      <p:cBhvr>
                                        <p:cTn id="42" dur="1" fill="hold">
                                          <p:stCondLst>
                                            <p:cond delay="0"/>
                                          </p:stCondLst>
                                        </p:cTn>
                                        <p:tgtEl>
                                          <p:spTgt spid="26628">
                                            <p:txEl>
                                              <p:pRg st="12" end="12"/>
                                            </p:txEl>
                                          </p:spTgt>
                                        </p:tgtEl>
                                        <p:attrNameLst>
                                          <p:attrName>style.visibility</p:attrName>
                                        </p:attrNameLst>
                                      </p:cBhvr>
                                      <p:to>
                                        <p:strVal val="visible"/>
                                      </p:to>
                                    </p:set>
                                    <p:animEffect transition="in" filter="fade">
                                      <p:cBhvr>
                                        <p:cTn id="43" dur="750"/>
                                        <p:tgtEl>
                                          <p:spTgt spid="26628">
                                            <p:txEl>
                                              <p:pRg st="12" end="12"/>
                                            </p:txEl>
                                          </p:spTgt>
                                        </p:tgtEl>
                                      </p:cBhvr>
                                    </p:animEffect>
                                    <p:anim calcmode="lin" valueType="num">
                                      <p:cBhvr>
                                        <p:cTn id="44" dur="750" fill="hold"/>
                                        <p:tgtEl>
                                          <p:spTgt spid="26628">
                                            <p:txEl>
                                              <p:pRg st="12" end="12"/>
                                            </p:txEl>
                                          </p:spTgt>
                                        </p:tgtEl>
                                        <p:attrNameLst>
                                          <p:attrName>ppt_x</p:attrName>
                                        </p:attrNameLst>
                                      </p:cBhvr>
                                      <p:tavLst>
                                        <p:tav tm="0">
                                          <p:val>
                                            <p:strVal val="#ppt_x"/>
                                          </p:val>
                                        </p:tav>
                                        <p:tav tm="100000">
                                          <p:val>
                                            <p:strVal val="#ppt_x"/>
                                          </p:val>
                                        </p:tav>
                                      </p:tavLst>
                                    </p:anim>
                                    <p:anim calcmode="lin" valueType="num">
                                      <p:cBhvr>
                                        <p:cTn id="45" dur="750" fill="hold"/>
                                        <p:tgtEl>
                                          <p:spTgt spid="26628">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3"/>
          <p:cNvSpPr>
            <a:spLocks noGrp="1" noChangeArrowheads="1"/>
          </p:cNvSpPr>
          <p:nvPr>
            <p:ph type="body" idx="1"/>
          </p:nvPr>
        </p:nvSpPr>
        <p:spPr>
          <a:xfrm>
            <a:off x="323528" y="1484784"/>
            <a:ext cx="8424936" cy="4824536"/>
          </a:xfrm>
        </p:spPr>
        <p:txBody>
          <a:bodyPr/>
          <a:lstStyle/>
          <a:p>
            <a:pPr eaLnBrk="1" hangingPunct="1">
              <a:spcAft>
                <a:spcPts val="600"/>
              </a:spcAft>
            </a:pPr>
            <a:r>
              <a:rPr lang="en-US" altLang="en-US" sz="2800" dirty="0" smtClean="0"/>
              <a:t>Protect yourself</a:t>
            </a:r>
          </a:p>
          <a:p>
            <a:pPr eaLnBrk="1" hangingPunct="1">
              <a:spcAft>
                <a:spcPts val="600"/>
              </a:spcAft>
            </a:pPr>
            <a:r>
              <a:rPr lang="en-US" altLang="en-US" sz="2800" dirty="0" smtClean="0"/>
              <a:t>Avoid misunderstandings and the </a:t>
            </a:r>
            <a:r>
              <a:rPr lang="en-US" altLang="en-US" sz="2800" i="1" dirty="0" smtClean="0"/>
              <a:t>he said/she said</a:t>
            </a:r>
            <a:r>
              <a:rPr lang="en-US" altLang="en-US" sz="2800" dirty="0" smtClean="0"/>
              <a:t> battles </a:t>
            </a:r>
          </a:p>
          <a:p>
            <a:pPr eaLnBrk="1" hangingPunct="1">
              <a:spcAft>
                <a:spcPts val="600"/>
              </a:spcAft>
            </a:pPr>
            <a:r>
              <a:rPr lang="en-US" altLang="en-US" sz="2800" dirty="0" smtClean="0"/>
              <a:t>What advice would you want if it was your matter?</a:t>
            </a:r>
          </a:p>
          <a:p>
            <a:pPr eaLnBrk="1" hangingPunct="1">
              <a:spcAft>
                <a:spcPts val="600"/>
              </a:spcAft>
            </a:pPr>
            <a:r>
              <a:rPr lang="en-US" altLang="en-US" sz="2800" dirty="0" smtClean="0"/>
              <a:t>Risks, Options and Potential Outcomes</a:t>
            </a:r>
          </a:p>
          <a:p>
            <a:pPr eaLnBrk="1" hangingPunct="1">
              <a:spcAft>
                <a:spcPts val="600"/>
              </a:spcAft>
            </a:pPr>
            <a:r>
              <a:rPr lang="en-US" altLang="en-US" sz="2800" dirty="0" smtClean="0"/>
              <a:t>Confirm, </a:t>
            </a:r>
            <a:r>
              <a:rPr lang="en-US" altLang="en-US" sz="2800" u="sng" dirty="0" smtClean="0"/>
              <a:t>in writing</a:t>
            </a:r>
            <a:r>
              <a:rPr lang="en-US" altLang="en-US" sz="2800" dirty="0" smtClean="0"/>
              <a:t>, instructions received; advices given</a:t>
            </a:r>
          </a:p>
          <a:p>
            <a:pPr eaLnBrk="1" hangingPunct="1">
              <a:spcAft>
                <a:spcPts val="600"/>
              </a:spcAft>
            </a:pPr>
            <a:r>
              <a:rPr lang="en-US" altLang="en-US" sz="2800" dirty="0" smtClean="0"/>
              <a:t>Stay in touch – progress updates; prompt return phone calls/replies</a:t>
            </a:r>
          </a:p>
        </p:txBody>
      </p:sp>
      <p:sp>
        <p:nvSpPr>
          <p:cNvPr id="6" name="Rectangle 2"/>
          <p:cNvSpPr>
            <a:spLocks noGrp="1" noChangeArrowheads="1"/>
          </p:cNvSpPr>
          <p:nvPr>
            <p:ph type="title"/>
          </p:nvPr>
        </p:nvSpPr>
        <p:spPr>
          <a:xfrm>
            <a:off x="2195736" y="476672"/>
            <a:ext cx="6840760" cy="504825"/>
          </a:xfrm>
        </p:spPr>
        <p:txBody>
          <a:bodyPr/>
          <a:lstStyle/>
          <a:p>
            <a:pPr eaLnBrk="1" hangingPunct="1">
              <a:defRPr/>
            </a:pPr>
            <a:r>
              <a:rPr lang="en-US" dirty="0" smtClean="0">
                <a:effectLst/>
              </a:rPr>
              <a:t>Communication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7652">
                                            <p:txEl>
                                              <p:pRg st="0" end="0"/>
                                            </p:txEl>
                                          </p:spTgt>
                                        </p:tgtEl>
                                        <p:attrNameLst>
                                          <p:attrName>style.visibility</p:attrName>
                                        </p:attrNameLst>
                                      </p:cBhvr>
                                      <p:to>
                                        <p:strVal val="visible"/>
                                      </p:to>
                                    </p:set>
                                    <p:animEffect transition="in" filter="fade">
                                      <p:cBhvr>
                                        <p:cTn id="7" dur="1000"/>
                                        <p:tgtEl>
                                          <p:spTgt spid="27652">
                                            <p:txEl>
                                              <p:pRg st="0" end="0"/>
                                            </p:txEl>
                                          </p:spTgt>
                                        </p:tgtEl>
                                      </p:cBhvr>
                                    </p:animEffect>
                                    <p:anim calcmode="lin" valueType="num">
                                      <p:cBhvr>
                                        <p:cTn id="8" dur="1000" fill="hold"/>
                                        <p:tgtEl>
                                          <p:spTgt spid="2765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765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500"/>
                                  </p:stCondLst>
                                  <p:childTnLst>
                                    <p:set>
                                      <p:cBhvr>
                                        <p:cTn id="12" dur="1" fill="hold">
                                          <p:stCondLst>
                                            <p:cond delay="0"/>
                                          </p:stCondLst>
                                        </p:cTn>
                                        <p:tgtEl>
                                          <p:spTgt spid="27652">
                                            <p:txEl>
                                              <p:pRg st="1" end="1"/>
                                            </p:txEl>
                                          </p:spTgt>
                                        </p:tgtEl>
                                        <p:attrNameLst>
                                          <p:attrName>style.visibility</p:attrName>
                                        </p:attrNameLst>
                                      </p:cBhvr>
                                      <p:to>
                                        <p:strVal val="visible"/>
                                      </p:to>
                                    </p:set>
                                    <p:animEffect transition="in" filter="fade">
                                      <p:cBhvr>
                                        <p:cTn id="13" dur="1000"/>
                                        <p:tgtEl>
                                          <p:spTgt spid="27652">
                                            <p:txEl>
                                              <p:pRg st="1" end="1"/>
                                            </p:txEl>
                                          </p:spTgt>
                                        </p:tgtEl>
                                      </p:cBhvr>
                                    </p:animEffect>
                                    <p:anim calcmode="lin" valueType="num">
                                      <p:cBhvr>
                                        <p:cTn id="14" dur="1000" fill="hold"/>
                                        <p:tgtEl>
                                          <p:spTgt spid="27652">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7652">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42" presetClass="entr" presetSubtype="0" fill="hold" nodeType="afterEffect">
                                  <p:stCondLst>
                                    <p:cond delay="500"/>
                                  </p:stCondLst>
                                  <p:childTnLst>
                                    <p:set>
                                      <p:cBhvr>
                                        <p:cTn id="18" dur="1" fill="hold">
                                          <p:stCondLst>
                                            <p:cond delay="0"/>
                                          </p:stCondLst>
                                        </p:cTn>
                                        <p:tgtEl>
                                          <p:spTgt spid="27652">
                                            <p:txEl>
                                              <p:pRg st="2" end="2"/>
                                            </p:txEl>
                                          </p:spTgt>
                                        </p:tgtEl>
                                        <p:attrNameLst>
                                          <p:attrName>style.visibility</p:attrName>
                                        </p:attrNameLst>
                                      </p:cBhvr>
                                      <p:to>
                                        <p:strVal val="visible"/>
                                      </p:to>
                                    </p:set>
                                    <p:animEffect transition="in" filter="fade">
                                      <p:cBhvr>
                                        <p:cTn id="19" dur="1000"/>
                                        <p:tgtEl>
                                          <p:spTgt spid="27652">
                                            <p:txEl>
                                              <p:pRg st="2" end="2"/>
                                            </p:txEl>
                                          </p:spTgt>
                                        </p:tgtEl>
                                      </p:cBhvr>
                                    </p:animEffect>
                                    <p:anim calcmode="lin" valueType="num">
                                      <p:cBhvr>
                                        <p:cTn id="20" dur="1000" fill="hold"/>
                                        <p:tgtEl>
                                          <p:spTgt spid="2765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7652">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42" presetClass="entr" presetSubtype="0" fill="hold" nodeType="afterEffect">
                                  <p:stCondLst>
                                    <p:cond delay="500"/>
                                  </p:stCondLst>
                                  <p:childTnLst>
                                    <p:set>
                                      <p:cBhvr>
                                        <p:cTn id="24" dur="1" fill="hold">
                                          <p:stCondLst>
                                            <p:cond delay="0"/>
                                          </p:stCondLst>
                                        </p:cTn>
                                        <p:tgtEl>
                                          <p:spTgt spid="27652">
                                            <p:txEl>
                                              <p:pRg st="3" end="3"/>
                                            </p:txEl>
                                          </p:spTgt>
                                        </p:tgtEl>
                                        <p:attrNameLst>
                                          <p:attrName>style.visibility</p:attrName>
                                        </p:attrNameLst>
                                      </p:cBhvr>
                                      <p:to>
                                        <p:strVal val="visible"/>
                                      </p:to>
                                    </p:set>
                                    <p:animEffect transition="in" filter="fade">
                                      <p:cBhvr>
                                        <p:cTn id="25" dur="1000"/>
                                        <p:tgtEl>
                                          <p:spTgt spid="27652">
                                            <p:txEl>
                                              <p:pRg st="3" end="3"/>
                                            </p:txEl>
                                          </p:spTgt>
                                        </p:tgtEl>
                                      </p:cBhvr>
                                    </p:animEffect>
                                    <p:anim calcmode="lin" valueType="num">
                                      <p:cBhvr>
                                        <p:cTn id="26" dur="1000" fill="hold"/>
                                        <p:tgtEl>
                                          <p:spTgt spid="27652">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27652">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2" presetClass="entr" presetSubtype="0" fill="hold" nodeType="afterEffect">
                                  <p:stCondLst>
                                    <p:cond delay="500"/>
                                  </p:stCondLst>
                                  <p:childTnLst>
                                    <p:set>
                                      <p:cBhvr>
                                        <p:cTn id="30" dur="1" fill="hold">
                                          <p:stCondLst>
                                            <p:cond delay="0"/>
                                          </p:stCondLst>
                                        </p:cTn>
                                        <p:tgtEl>
                                          <p:spTgt spid="27652">
                                            <p:txEl>
                                              <p:pRg st="4" end="4"/>
                                            </p:txEl>
                                          </p:spTgt>
                                        </p:tgtEl>
                                        <p:attrNameLst>
                                          <p:attrName>style.visibility</p:attrName>
                                        </p:attrNameLst>
                                      </p:cBhvr>
                                      <p:to>
                                        <p:strVal val="visible"/>
                                      </p:to>
                                    </p:set>
                                    <p:animEffect transition="in" filter="fade">
                                      <p:cBhvr>
                                        <p:cTn id="31" dur="1000"/>
                                        <p:tgtEl>
                                          <p:spTgt spid="27652">
                                            <p:txEl>
                                              <p:pRg st="4" end="4"/>
                                            </p:txEl>
                                          </p:spTgt>
                                        </p:tgtEl>
                                      </p:cBhvr>
                                    </p:animEffect>
                                    <p:anim calcmode="lin" valueType="num">
                                      <p:cBhvr>
                                        <p:cTn id="32" dur="1000" fill="hold"/>
                                        <p:tgtEl>
                                          <p:spTgt spid="27652">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27652">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7000"/>
                            </p:stCondLst>
                            <p:childTnLst>
                              <p:par>
                                <p:cTn id="35" presetID="42" presetClass="entr" presetSubtype="0" fill="hold" nodeType="afterEffect">
                                  <p:stCondLst>
                                    <p:cond delay="500"/>
                                  </p:stCondLst>
                                  <p:childTnLst>
                                    <p:set>
                                      <p:cBhvr>
                                        <p:cTn id="36" dur="1" fill="hold">
                                          <p:stCondLst>
                                            <p:cond delay="0"/>
                                          </p:stCondLst>
                                        </p:cTn>
                                        <p:tgtEl>
                                          <p:spTgt spid="27652">
                                            <p:txEl>
                                              <p:pRg st="5" end="5"/>
                                            </p:txEl>
                                          </p:spTgt>
                                        </p:tgtEl>
                                        <p:attrNameLst>
                                          <p:attrName>style.visibility</p:attrName>
                                        </p:attrNameLst>
                                      </p:cBhvr>
                                      <p:to>
                                        <p:strVal val="visible"/>
                                      </p:to>
                                    </p:set>
                                    <p:animEffect transition="in" filter="fade">
                                      <p:cBhvr>
                                        <p:cTn id="37" dur="1000"/>
                                        <p:tgtEl>
                                          <p:spTgt spid="27652">
                                            <p:txEl>
                                              <p:pRg st="5" end="5"/>
                                            </p:txEl>
                                          </p:spTgt>
                                        </p:tgtEl>
                                      </p:cBhvr>
                                    </p:animEffect>
                                    <p:anim calcmode="lin" valueType="num">
                                      <p:cBhvr>
                                        <p:cTn id="38" dur="1000" fill="hold"/>
                                        <p:tgtEl>
                                          <p:spTgt spid="27652">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2765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475656" y="404664"/>
            <a:ext cx="7560840" cy="720080"/>
          </a:xfrm>
        </p:spPr>
        <p:txBody>
          <a:bodyPr/>
          <a:lstStyle/>
          <a:p>
            <a:pPr eaLnBrk="1" hangingPunct="1"/>
            <a:r>
              <a:rPr lang="en-US" altLang="en-US" sz="3200" dirty="0" smtClean="0">
                <a:effectLst/>
              </a:rPr>
              <a:t>How is this Happening?</a:t>
            </a:r>
          </a:p>
        </p:txBody>
      </p:sp>
      <p:pic>
        <p:nvPicPr>
          <p:cNvPr id="11267" name="Picture 2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8348" r="-2130"/>
          <a:stretch>
            <a:fillRect/>
          </a:stretch>
        </p:blipFill>
        <p:spPr>
          <a:xfrm>
            <a:off x="107504" y="1490633"/>
            <a:ext cx="8928992" cy="5367367"/>
          </a:xfrm>
          <a:noFill/>
        </p:spPr>
      </p:pic>
    </p:spTree>
    <p:extLst>
      <p:ext uri="{BB962C8B-B14F-4D97-AF65-F5344CB8AC3E}">
        <p14:creationId xmlns:p14="http://schemas.microsoft.com/office/powerpoint/2010/main" val="32827848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3"/>
          <p:cNvSpPr>
            <a:spLocks noGrp="1" noChangeArrowheads="1"/>
          </p:cNvSpPr>
          <p:nvPr>
            <p:ph type="body" idx="1"/>
          </p:nvPr>
        </p:nvSpPr>
        <p:spPr/>
        <p:txBody>
          <a:bodyPr/>
          <a:lstStyle/>
          <a:p>
            <a:pPr eaLnBrk="1" hangingPunct="1">
              <a:spcAft>
                <a:spcPts val="600"/>
              </a:spcAft>
            </a:pPr>
            <a:r>
              <a:rPr lang="en-US" altLang="en-US" sz="2800" dirty="0" smtClean="0">
                <a:latin typeface="Arial" panose="020B0604020202020204" pitchFamily="34" charset="0"/>
                <a:cs typeface="Arial" panose="020B0604020202020204" pitchFamily="34" charset="0"/>
              </a:rPr>
              <a:t>Simple oversights (e.g. failure to check document, missed a date)</a:t>
            </a:r>
          </a:p>
          <a:p>
            <a:pPr eaLnBrk="1" hangingPunct="1">
              <a:spcAft>
                <a:spcPts val="600"/>
              </a:spcAft>
            </a:pPr>
            <a:r>
              <a:rPr lang="en-US" altLang="en-US" sz="2800" dirty="0" smtClean="0">
                <a:latin typeface="Arial" panose="020B0604020202020204" pitchFamily="34" charset="0"/>
                <a:cs typeface="Arial" panose="020B0604020202020204" pitchFamily="34" charset="0"/>
              </a:rPr>
              <a:t>Incorrect knowledge or application of law </a:t>
            </a:r>
          </a:p>
          <a:p>
            <a:pPr eaLnBrk="1" hangingPunct="1">
              <a:spcAft>
                <a:spcPts val="600"/>
              </a:spcAft>
            </a:pPr>
            <a:r>
              <a:rPr lang="en-US" altLang="en-US" sz="2800" dirty="0" smtClean="0">
                <a:latin typeface="Arial" panose="020B0604020202020204" pitchFamily="34" charset="0"/>
                <a:cs typeface="Arial" panose="020B0604020202020204" pitchFamily="34" charset="0"/>
              </a:rPr>
              <a:t>Incomplete grasp of facts (didn’t investigate, check or analyse sufficiently – often linked to poor communication with client)</a:t>
            </a:r>
          </a:p>
          <a:p>
            <a:pPr eaLnBrk="1" hangingPunct="1">
              <a:spcAft>
                <a:spcPts val="600"/>
              </a:spcAft>
            </a:pPr>
            <a:r>
              <a:rPr lang="en-US" altLang="en-US" sz="2800" dirty="0" smtClean="0">
                <a:latin typeface="Arial" panose="020B0604020202020204" pitchFamily="34" charset="0"/>
                <a:cs typeface="Arial" panose="020B0604020202020204" pitchFamily="34" charset="0"/>
              </a:rPr>
              <a:t>Flawed legal analysis (missed an issue)</a:t>
            </a:r>
          </a:p>
          <a:p>
            <a:pPr eaLnBrk="1" hangingPunct="1">
              <a:spcAft>
                <a:spcPts val="600"/>
              </a:spcAft>
            </a:pPr>
            <a:r>
              <a:rPr lang="en-US" altLang="en-US" sz="2800" dirty="0" smtClean="0">
                <a:latin typeface="Arial" panose="020B0604020202020204" pitchFamily="34" charset="0"/>
                <a:cs typeface="Arial" panose="020B0604020202020204" pitchFamily="34" charset="0"/>
              </a:rPr>
              <a:t>Flawed resolution strategy (matter drifted along because ‘too hard’ or ‘too busy’)</a:t>
            </a:r>
          </a:p>
          <a:p>
            <a:pPr eaLnBrk="1" hangingPunct="1"/>
            <a:endParaRPr lang="en-US" altLang="en-US" dirty="0" smtClean="0"/>
          </a:p>
          <a:p>
            <a:pPr eaLnBrk="1" hangingPunct="1">
              <a:buFontTx/>
              <a:buNone/>
            </a:pPr>
            <a:r>
              <a:rPr lang="en-US" altLang="en-US" dirty="0" smtClean="0"/>
              <a:t>	</a:t>
            </a:r>
          </a:p>
        </p:txBody>
      </p:sp>
      <p:sp>
        <p:nvSpPr>
          <p:cNvPr id="2" name="Title 1"/>
          <p:cNvSpPr>
            <a:spLocks noGrp="1"/>
          </p:cNvSpPr>
          <p:nvPr>
            <p:ph type="title"/>
          </p:nvPr>
        </p:nvSpPr>
        <p:spPr>
          <a:xfrm>
            <a:off x="1403648" y="332656"/>
            <a:ext cx="7560840" cy="720080"/>
          </a:xfrm>
        </p:spPr>
        <p:txBody>
          <a:bodyPr/>
          <a:lstStyle/>
          <a:p>
            <a:r>
              <a:rPr lang="en-AU" dirty="0" smtClean="0">
                <a:effectLst/>
              </a:rPr>
              <a:t>Process Errors</a:t>
            </a:r>
            <a:endParaRPr lang="en-AU" dirty="0">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3"/>
          <p:cNvSpPr>
            <a:spLocks noGrp="1" noChangeArrowheads="1"/>
          </p:cNvSpPr>
          <p:nvPr>
            <p:ph type="body" idx="1"/>
          </p:nvPr>
        </p:nvSpPr>
        <p:spPr/>
        <p:txBody>
          <a:bodyPr/>
          <a:lstStyle/>
          <a:p>
            <a:pPr marL="457200" indent="-457200" eaLnBrk="1" hangingPunct="1">
              <a:lnSpc>
                <a:spcPct val="90000"/>
              </a:lnSpc>
            </a:pPr>
            <a:r>
              <a:rPr lang="en-US" altLang="en-US" sz="3200" dirty="0" smtClean="0"/>
              <a:t>How will you manage:</a:t>
            </a:r>
          </a:p>
          <a:p>
            <a:pPr marL="457200" indent="-457200" eaLnBrk="1" hangingPunct="1">
              <a:lnSpc>
                <a:spcPct val="90000"/>
              </a:lnSpc>
            </a:pPr>
            <a:endParaRPr lang="en-US" altLang="en-US" sz="3200" dirty="0" smtClean="0"/>
          </a:p>
          <a:p>
            <a:pPr marL="838200" lvl="1" indent="-381000" eaLnBrk="1" hangingPunct="1">
              <a:lnSpc>
                <a:spcPct val="90000"/>
              </a:lnSpc>
            </a:pPr>
            <a:r>
              <a:rPr lang="en-US" altLang="en-US" sz="2800" dirty="0" smtClean="0"/>
              <a:t>All the steps in a process without overlooking one?</a:t>
            </a:r>
          </a:p>
          <a:p>
            <a:pPr marL="838200" lvl="1" indent="-381000" eaLnBrk="1" hangingPunct="1">
              <a:lnSpc>
                <a:spcPct val="90000"/>
              </a:lnSpc>
            </a:pPr>
            <a:endParaRPr lang="en-US" altLang="en-US" sz="2800" dirty="0" smtClean="0"/>
          </a:p>
          <a:p>
            <a:pPr marL="838200" lvl="1" indent="-381000" eaLnBrk="1" hangingPunct="1">
              <a:lnSpc>
                <a:spcPct val="90000"/>
              </a:lnSpc>
            </a:pPr>
            <a:r>
              <a:rPr lang="en-US" altLang="en-US" sz="2800" dirty="0" smtClean="0"/>
              <a:t>All the issues in a matter without missing one?</a:t>
            </a:r>
          </a:p>
          <a:p>
            <a:pPr marL="0" indent="0" eaLnBrk="1" hangingPunct="1">
              <a:lnSpc>
                <a:spcPct val="90000"/>
              </a:lnSpc>
              <a:buNone/>
            </a:pPr>
            <a:endParaRPr lang="en-US" altLang="en-US" sz="3200" dirty="0" smtClean="0"/>
          </a:p>
        </p:txBody>
      </p:sp>
      <p:sp>
        <p:nvSpPr>
          <p:cNvPr id="2" name="Title 1"/>
          <p:cNvSpPr>
            <a:spLocks noGrp="1"/>
          </p:cNvSpPr>
          <p:nvPr>
            <p:ph type="title"/>
          </p:nvPr>
        </p:nvSpPr>
        <p:spPr>
          <a:xfrm>
            <a:off x="1403648" y="404664"/>
            <a:ext cx="7560840" cy="720080"/>
          </a:xfrm>
        </p:spPr>
        <p:txBody>
          <a:bodyPr/>
          <a:lstStyle/>
          <a:p>
            <a:r>
              <a:rPr lang="en-AU" dirty="0" smtClean="0">
                <a:effectLst/>
              </a:rPr>
              <a:t>Process Errors</a:t>
            </a:r>
            <a:endParaRPr lang="en-AU" dirty="0">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475656" y="476672"/>
            <a:ext cx="7560840" cy="720080"/>
          </a:xfrm>
        </p:spPr>
        <p:txBody>
          <a:bodyPr/>
          <a:lstStyle/>
          <a:p>
            <a:pPr eaLnBrk="1" hangingPunct="1"/>
            <a:r>
              <a:rPr lang="en-US" altLang="en-US" sz="3200" dirty="0" smtClean="0">
                <a:effectLst/>
              </a:rPr>
              <a:t>How do we manage this?</a:t>
            </a:r>
          </a:p>
        </p:txBody>
      </p:sp>
      <p:sp>
        <p:nvSpPr>
          <p:cNvPr id="12291" name="Rectangle 3"/>
          <p:cNvSpPr>
            <a:spLocks noGrp="1" noChangeArrowheads="1"/>
          </p:cNvSpPr>
          <p:nvPr>
            <p:ph type="body" idx="1"/>
          </p:nvPr>
        </p:nvSpPr>
        <p:spPr/>
        <p:txBody>
          <a:bodyPr/>
          <a:lstStyle/>
          <a:p>
            <a:pPr eaLnBrk="1" hangingPunct="1"/>
            <a:r>
              <a:rPr lang="en-US" altLang="en-US" sz="2800" dirty="0" smtClean="0"/>
              <a:t>Ineffective solution:  Relying on memory and expertise to avoid oversights and a failure to manage the legal processes</a:t>
            </a:r>
          </a:p>
          <a:p>
            <a:pPr eaLnBrk="1" hangingPunct="1"/>
            <a:endParaRPr lang="en-US" altLang="en-US" sz="2800" dirty="0" smtClean="0"/>
          </a:p>
          <a:p>
            <a:pPr eaLnBrk="1" hangingPunct="1"/>
            <a:r>
              <a:rPr lang="en-US" altLang="en-US" sz="2800" b="1" dirty="0" smtClean="0">
                <a:solidFill>
                  <a:srgbClr val="FF0000"/>
                </a:solidFill>
              </a:rPr>
              <a:t>Effective solution:  Augment expertise by implementing tools and prompts to identify issues and cross-check matters</a:t>
            </a:r>
          </a:p>
          <a:p>
            <a:pPr eaLnBrk="1" hangingPunct="1"/>
            <a:endParaRPr lang="en-US" altLang="en-US" dirty="0" smtClean="0"/>
          </a:p>
        </p:txBody>
      </p:sp>
    </p:spTree>
    <p:extLst>
      <p:ext uri="{BB962C8B-B14F-4D97-AF65-F5344CB8AC3E}">
        <p14:creationId xmlns:p14="http://schemas.microsoft.com/office/powerpoint/2010/main" val="10155848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sz="3200" dirty="0" smtClean="0">
                <a:effectLst/>
              </a:rPr>
              <a:t>Claim example </a:t>
            </a:r>
            <a:r>
              <a:rPr lang="en-US" altLang="en-US" sz="3200" dirty="0" smtClean="0">
                <a:effectLst/>
              </a:rPr>
              <a:t>– </a:t>
            </a:r>
            <a:r>
              <a:rPr lang="en-US" altLang="en-US" sz="3200" dirty="0" smtClean="0">
                <a:effectLst/>
              </a:rPr>
              <a:t>Personal Injuries</a:t>
            </a:r>
          </a:p>
        </p:txBody>
      </p:sp>
      <p:sp>
        <p:nvSpPr>
          <p:cNvPr id="31747" name="Rectangle 3"/>
          <p:cNvSpPr>
            <a:spLocks noGrp="1" noChangeArrowheads="1"/>
          </p:cNvSpPr>
          <p:nvPr>
            <p:ph type="body" idx="1"/>
          </p:nvPr>
        </p:nvSpPr>
        <p:spPr>
          <a:xfrm>
            <a:off x="323528" y="1484784"/>
            <a:ext cx="8424936" cy="5256584"/>
          </a:xfrm>
        </p:spPr>
        <p:txBody>
          <a:bodyPr/>
          <a:lstStyle/>
          <a:p>
            <a:pPr eaLnBrk="1" hangingPunct="1">
              <a:lnSpc>
                <a:spcPct val="90000"/>
              </a:lnSpc>
            </a:pPr>
            <a:r>
              <a:rPr lang="en-US" altLang="en-US" sz="2800" dirty="0" smtClean="0"/>
              <a:t>I acted on a ‘no win, no fee’ basis in a slip &amp; fall matter.  When more was known about the circumstances, the injury and the economic loss, I thought prospects of success were poor.</a:t>
            </a:r>
          </a:p>
          <a:p>
            <a:pPr eaLnBrk="1" hangingPunct="1">
              <a:lnSpc>
                <a:spcPct val="90000"/>
              </a:lnSpc>
            </a:pPr>
            <a:endParaRPr lang="en-US" altLang="en-US" sz="2800" dirty="0" smtClean="0"/>
          </a:p>
          <a:p>
            <a:pPr eaLnBrk="1" hangingPunct="1">
              <a:lnSpc>
                <a:spcPct val="90000"/>
              </a:lnSpc>
            </a:pPr>
            <a:r>
              <a:rPr lang="en-US" altLang="en-US" sz="2800" dirty="0" smtClean="0"/>
              <a:t>Discussed this with client. They said they would go away and think about what to do next.</a:t>
            </a:r>
          </a:p>
          <a:p>
            <a:pPr eaLnBrk="1" hangingPunct="1">
              <a:lnSpc>
                <a:spcPct val="90000"/>
              </a:lnSpc>
            </a:pPr>
            <a:endParaRPr lang="en-US" altLang="en-US" sz="2800" dirty="0" smtClean="0"/>
          </a:p>
          <a:p>
            <a:pPr eaLnBrk="1" hangingPunct="1">
              <a:lnSpc>
                <a:spcPct val="90000"/>
              </a:lnSpc>
            </a:pPr>
            <a:r>
              <a:rPr lang="en-US" altLang="en-US" sz="2800" dirty="0" smtClean="0"/>
              <a:t>Closed my file, never heard from client again until….</a:t>
            </a:r>
          </a:p>
          <a:p>
            <a:pPr marL="0" indent="0" eaLnBrk="1" hangingPunct="1">
              <a:lnSpc>
                <a:spcPct val="90000"/>
              </a:lnSpc>
              <a:buNone/>
            </a:pPr>
            <a:endParaRPr lang="en-US" altLang="en-US" sz="2800" dirty="0"/>
          </a:p>
          <a:p>
            <a:pPr marL="0" indent="0" algn="ctr" eaLnBrk="1" hangingPunct="1">
              <a:lnSpc>
                <a:spcPct val="90000"/>
              </a:lnSpc>
              <a:buNone/>
            </a:pPr>
            <a:r>
              <a:rPr lang="en-US" altLang="en-US" sz="2800" b="1" dirty="0" smtClean="0">
                <a:solidFill>
                  <a:srgbClr val="FF0000"/>
                </a:solidFill>
              </a:rPr>
              <a:t>What could go wrong…</a:t>
            </a:r>
            <a:endParaRPr lang="en-US" altLang="en-US" sz="2800" b="1" dirty="0">
              <a:solidFill>
                <a:srgbClr val="FF0000"/>
              </a:solidFill>
            </a:endParaRPr>
          </a:p>
        </p:txBody>
      </p:sp>
    </p:spTree>
    <p:extLst>
      <p:ext uri="{BB962C8B-B14F-4D97-AF65-F5344CB8AC3E}">
        <p14:creationId xmlns:p14="http://schemas.microsoft.com/office/powerpoint/2010/main" val="1020606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sz="3200" dirty="0" smtClean="0">
                <a:effectLst/>
              </a:rPr>
              <a:t>Claim </a:t>
            </a:r>
            <a:r>
              <a:rPr lang="en-US" altLang="en-US" sz="3200" dirty="0" smtClean="0">
                <a:effectLst/>
              </a:rPr>
              <a:t>example </a:t>
            </a:r>
            <a:r>
              <a:rPr lang="en-US" altLang="en-US" sz="3200" dirty="0" smtClean="0">
                <a:effectLst/>
              </a:rPr>
              <a:t>- continued</a:t>
            </a:r>
          </a:p>
        </p:txBody>
      </p:sp>
      <p:sp>
        <p:nvSpPr>
          <p:cNvPr id="32771" name="Rectangle 3"/>
          <p:cNvSpPr>
            <a:spLocks noGrp="1" noChangeArrowheads="1"/>
          </p:cNvSpPr>
          <p:nvPr>
            <p:ph type="body" idx="1"/>
          </p:nvPr>
        </p:nvSpPr>
        <p:spPr/>
        <p:txBody>
          <a:bodyPr/>
          <a:lstStyle/>
          <a:p>
            <a:pPr eaLnBrk="1" hangingPunct="1">
              <a:lnSpc>
                <a:spcPct val="90000"/>
              </a:lnSpc>
            </a:pPr>
            <a:r>
              <a:rPr lang="en-US" altLang="en-US" dirty="0" smtClean="0"/>
              <a:t>… We </a:t>
            </a:r>
            <a:r>
              <a:rPr lang="en-US" altLang="en-US" dirty="0"/>
              <a:t>received letter from her new lawyers, claiming negligence in missing limitation date.</a:t>
            </a:r>
          </a:p>
          <a:p>
            <a:pPr eaLnBrk="1" hangingPunct="1">
              <a:lnSpc>
                <a:spcPct val="90000"/>
              </a:lnSpc>
            </a:pPr>
            <a:endParaRPr lang="en-US" altLang="en-US" dirty="0" smtClean="0"/>
          </a:p>
          <a:p>
            <a:pPr eaLnBrk="1" hangingPunct="1">
              <a:lnSpc>
                <a:spcPct val="90000"/>
              </a:lnSpc>
            </a:pPr>
            <a:r>
              <a:rPr lang="en-US" altLang="en-US" dirty="0" smtClean="0"/>
              <a:t>In </a:t>
            </a:r>
            <a:r>
              <a:rPr lang="en-US" altLang="en-US" dirty="0"/>
              <a:t>retrospect I should have confirmed the end of the retainer in writing, also reminding her of the limitation date and to take steps to protect her interests if she wished to pursue the claim</a:t>
            </a:r>
            <a:r>
              <a:rPr lang="en-US" altLang="en-US" dirty="0" smtClean="0"/>
              <a:t>.</a:t>
            </a:r>
          </a:p>
          <a:p>
            <a:pPr eaLnBrk="1" hangingPunct="1"/>
            <a:endParaRPr lang="en-US" altLang="en-US" dirty="0" smtClean="0"/>
          </a:p>
          <a:p>
            <a:pPr eaLnBrk="1" hangingPunct="1"/>
            <a:r>
              <a:rPr lang="en-US" altLang="en-US" dirty="0" smtClean="0"/>
              <a:t>My firm has non-engagement letters as a standard precedent.  I use them regularly, but cannot explain the oversight on this occasion…perhaps subconsciously I thought this was not making me money. The irony is it ended up costing me money.</a:t>
            </a:r>
          </a:p>
        </p:txBody>
      </p:sp>
    </p:spTree>
    <p:extLst>
      <p:ext uri="{BB962C8B-B14F-4D97-AF65-F5344CB8AC3E}">
        <p14:creationId xmlns:p14="http://schemas.microsoft.com/office/powerpoint/2010/main" val="14024581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sz="3200" dirty="0" smtClean="0">
                <a:effectLst/>
              </a:rPr>
              <a:t>What’s really going on?</a:t>
            </a:r>
          </a:p>
        </p:txBody>
      </p:sp>
      <p:sp>
        <p:nvSpPr>
          <p:cNvPr id="33795" name="Rectangle 3"/>
          <p:cNvSpPr>
            <a:spLocks noGrp="1" noChangeArrowheads="1"/>
          </p:cNvSpPr>
          <p:nvPr>
            <p:ph type="body" idx="1"/>
          </p:nvPr>
        </p:nvSpPr>
        <p:spPr/>
        <p:txBody>
          <a:bodyPr/>
          <a:lstStyle/>
          <a:p>
            <a:pPr eaLnBrk="1" hangingPunct="1"/>
            <a:r>
              <a:rPr lang="en-US" altLang="en-US" sz="3200" dirty="0" smtClean="0"/>
              <a:t>Checklists and systems used to augment expertise, reduce risk</a:t>
            </a:r>
          </a:p>
          <a:p>
            <a:pPr eaLnBrk="1" hangingPunct="1"/>
            <a:endParaRPr lang="en-US" altLang="en-US" sz="3200" dirty="0" smtClean="0"/>
          </a:p>
          <a:p>
            <a:pPr eaLnBrk="1" hangingPunct="1"/>
            <a:r>
              <a:rPr lang="en-US" altLang="en-US" sz="3200" dirty="0" smtClean="0"/>
              <a:t>Why is it some firm systems still fail?</a:t>
            </a:r>
          </a:p>
          <a:p>
            <a:pPr eaLnBrk="1" hangingPunct="1"/>
            <a:endParaRPr lang="en-US" altLang="en-US" sz="3200" dirty="0" smtClean="0"/>
          </a:p>
          <a:p>
            <a:pPr eaLnBrk="1" hangingPunct="1"/>
            <a:r>
              <a:rPr lang="en-US" altLang="en-US" sz="3200" dirty="0" smtClean="0"/>
              <a:t>What else might be done in addition to checklist use?</a:t>
            </a:r>
          </a:p>
        </p:txBody>
      </p:sp>
    </p:spTree>
    <p:extLst>
      <p:ext uri="{BB962C8B-B14F-4D97-AF65-F5344CB8AC3E}">
        <p14:creationId xmlns:p14="http://schemas.microsoft.com/office/powerpoint/2010/main" val="7144610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effectLst/>
              </a:rPr>
              <a:t>The Scheme</a:t>
            </a:r>
            <a:endParaRPr lang="en-AU" dirty="0">
              <a:effectLst/>
            </a:endParaRPr>
          </a:p>
        </p:txBody>
      </p:sp>
      <p:sp>
        <p:nvSpPr>
          <p:cNvPr id="3" name="Content Placeholder 2"/>
          <p:cNvSpPr>
            <a:spLocks noGrp="1"/>
          </p:cNvSpPr>
          <p:nvPr>
            <p:ph idx="1"/>
          </p:nvPr>
        </p:nvSpPr>
        <p:spPr/>
        <p:txBody>
          <a:bodyPr/>
          <a:lstStyle/>
          <a:p>
            <a:r>
              <a:rPr lang="en-AU" dirty="0" smtClean="0"/>
              <a:t>Wholly owned subsidiary of the Queensland Law Society</a:t>
            </a:r>
          </a:p>
          <a:p>
            <a:endParaRPr lang="en-AU" dirty="0" smtClean="0"/>
          </a:p>
          <a:p>
            <a:r>
              <a:rPr lang="en-AU" dirty="0" smtClean="0"/>
              <a:t>Captive </a:t>
            </a:r>
            <a:r>
              <a:rPr lang="en-AU" dirty="0" smtClean="0"/>
              <a:t>insurer for profession in Queensland</a:t>
            </a:r>
          </a:p>
          <a:p>
            <a:endParaRPr lang="en-AU" dirty="0" smtClean="0"/>
          </a:p>
          <a:p>
            <a:r>
              <a:rPr lang="en-AU" dirty="0" smtClean="0"/>
              <a:t>Compulsory </a:t>
            </a:r>
            <a:r>
              <a:rPr lang="en-AU" dirty="0" smtClean="0"/>
              <a:t>professional indemnity insurance</a:t>
            </a:r>
          </a:p>
          <a:p>
            <a:endParaRPr lang="en-AU" dirty="0" smtClean="0"/>
          </a:p>
          <a:p>
            <a:r>
              <a:rPr lang="en-AU" dirty="0" smtClean="0"/>
              <a:t>Lexon </a:t>
            </a:r>
            <a:r>
              <a:rPr lang="en-AU" dirty="0" smtClean="0"/>
              <a:t>comprises 3 distinct but related arms</a:t>
            </a:r>
          </a:p>
          <a:p>
            <a:pPr lvl="1"/>
            <a:r>
              <a:rPr lang="en-AU" dirty="0" smtClean="0"/>
              <a:t>Risk Management</a:t>
            </a:r>
          </a:p>
          <a:p>
            <a:pPr lvl="1"/>
            <a:r>
              <a:rPr lang="en-AU" dirty="0" smtClean="0"/>
              <a:t>Claims</a:t>
            </a:r>
          </a:p>
          <a:p>
            <a:pPr lvl="1"/>
            <a:r>
              <a:rPr lang="en-AU" dirty="0" smtClean="0"/>
              <a:t>Underwriting</a:t>
            </a:r>
            <a:endParaRPr lang="en-AU" dirty="0"/>
          </a:p>
        </p:txBody>
      </p:sp>
      <p:sp>
        <p:nvSpPr>
          <p:cNvPr id="4" name="Slide Number Placeholder 3"/>
          <p:cNvSpPr>
            <a:spLocks noGrp="1"/>
          </p:cNvSpPr>
          <p:nvPr>
            <p:ph type="sldNum" sz="quarter" idx="4294967295"/>
          </p:nvPr>
        </p:nvSpPr>
        <p:spPr>
          <a:xfrm>
            <a:off x="7010400" y="6381750"/>
            <a:ext cx="2133600" cy="476250"/>
          </a:xfrm>
          <a:prstGeom prst="rect">
            <a:avLst/>
          </a:prstGeom>
        </p:spPr>
        <p:txBody>
          <a:bodyPr/>
          <a:lstStyle/>
          <a:p>
            <a:pPr>
              <a:defRPr/>
            </a:pPr>
            <a:fld id="{3390FF8E-EDB5-467B-8B18-2F89FD6D8811}" type="slidenum">
              <a:rPr lang="en-US" smtClean="0"/>
              <a:pPr>
                <a:defRPr/>
              </a:pPr>
              <a:t>3</a:t>
            </a:fld>
            <a:endParaRPr lang="en-US" dirty="0"/>
          </a:p>
        </p:txBody>
      </p:sp>
    </p:spTree>
    <p:extLst>
      <p:ext uri="{BB962C8B-B14F-4D97-AF65-F5344CB8AC3E}">
        <p14:creationId xmlns:p14="http://schemas.microsoft.com/office/powerpoint/2010/main" val="13682871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67544" y="476672"/>
            <a:ext cx="8497887" cy="504825"/>
          </a:xfrm>
        </p:spPr>
        <p:txBody>
          <a:bodyPr/>
          <a:lstStyle/>
          <a:p>
            <a:pPr eaLnBrk="1" hangingPunct="1"/>
            <a:r>
              <a:rPr lang="en-US" altLang="en-US" sz="3200" dirty="0" smtClean="0">
                <a:effectLst/>
              </a:rPr>
              <a:t>Example Responses</a:t>
            </a:r>
            <a:endParaRPr lang="en-US" altLang="en-US" dirty="0" smtClean="0"/>
          </a:p>
        </p:txBody>
      </p:sp>
      <p:sp>
        <p:nvSpPr>
          <p:cNvPr id="34819" name="Rectangle 3"/>
          <p:cNvSpPr>
            <a:spLocks noChangeArrowheads="1"/>
          </p:cNvSpPr>
          <p:nvPr/>
        </p:nvSpPr>
        <p:spPr bwMode="auto">
          <a:xfrm>
            <a:off x="250825" y="1556792"/>
            <a:ext cx="8497888" cy="471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spcBef>
                <a:spcPct val="20000"/>
              </a:spcBef>
              <a:buFontTx/>
              <a:buChar char="•"/>
            </a:pPr>
            <a:r>
              <a:rPr lang="en-US" altLang="en-US" sz="2000" b="0" dirty="0"/>
              <a:t>We didn’t have file reviews – I did ask about legal issues but rarely – they were supposed to be very competent and I trusted them. </a:t>
            </a:r>
            <a:r>
              <a:rPr lang="en-US" altLang="en-US" sz="2000" dirty="0">
                <a:solidFill>
                  <a:srgbClr val="FF0000"/>
                </a:solidFill>
              </a:rPr>
              <a:t>SUPERVISION</a:t>
            </a:r>
          </a:p>
          <a:p>
            <a:pPr eaLnBrk="1" hangingPunct="1">
              <a:spcBef>
                <a:spcPct val="20000"/>
              </a:spcBef>
              <a:buFontTx/>
              <a:buChar char="•"/>
            </a:pPr>
            <a:r>
              <a:rPr lang="en-US" altLang="en-US" sz="2000" b="0" dirty="0"/>
              <a:t>We did have a lot of big deals on at the time and I think the employed solicitor might have been overwhelmed particularly as they had been out of this area of practice for a while. It was like jumping in the deep end and it didn’t help I was on leave. </a:t>
            </a:r>
            <a:r>
              <a:rPr lang="en-US" altLang="en-US" sz="2000" dirty="0">
                <a:solidFill>
                  <a:srgbClr val="FF0000"/>
                </a:solidFill>
              </a:rPr>
              <a:t>TOO BUSY</a:t>
            </a:r>
          </a:p>
          <a:p>
            <a:pPr eaLnBrk="1" hangingPunct="1">
              <a:spcBef>
                <a:spcPct val="20000"/>
              </a:spcBef>
              <a:buFontTx/>
              <a:buChar char="•"/>
            </a:pPr>
            <a:r>
              <a:rPr lang="en-US" altLang="en-US" sz="2000" b="0" dirty="0"/>
              <a:t>They had massive mood swings so much so that when I was away other people in the firm refused to deal with them. There were lots of days absent without any notice. </a:t>
            </a:r>
            <a:r>
              <a:rPr lang="en-US" altLang="en-US" sz="2000" dirty="0">
                <a:solidFill>
                  <a:srgbClr val="FF0000"/>
                </a:solidFill>
              </a:rPr>
              <a:t>HUMAN FACTOR</a:t>
            </a:r>
          </a:p>
          <a:p>
            <a:pPr eaLnBrk="1" hangingPunct="1">
              <a:spcBef>
                <a:spcPct val="20000"/>
              </a:spcBef>
              <a:buFontTx/>
              <a:buChar char="•"/>
            </a:pPr>
            <a:r>
              <a:rPr lang="en-US" altLang="en-US" sz="2000" b="0" dirty="0"/>
              <a:t>We didn’t have a checklist for that part of these transactions at the time. We do now. </a:t>
            </a:r>
            <a:r>
              <a:rPr lang="en-US" altLang="en-US" sz="2000" dirty="0">
                <a:solidFill>
                  <a:srgbClr val="FF0000"/>
                </a:solidFill>
              </a:rPr>
              <a:t>LEGAL ISSUE</a:t>
            </a:r>
          </a:p>
          <a:p>
            <a:pPr eaLnBrk="1" hangingPunct="1">
              <a:spcBef>
                <a:spcPct val="20000"/>
              </a:spcBef>
              <a:buFontTx/>
              <a:buChar char="•"/>
            </a:pPr>
            <a:r>
              <a:rPr lang="en-US" altLang="en-US" sz="2000" b="0" dirty="0"/>
              <a:t>I just had way too much on – I was carrying the load of 2 other solicitors as well as my own work. It’s no wonder I missed this simplistic issues (which I am well aware of). </a:t>
            </a:r>
            <a:r>
              <a:rPr lang="en-US" altLang="en-US" sz="2000" dirty="0">
                <a:solidFill>
                  <a:srgbClr val="FF0000"/>
                </a:solidFill>
              </a:rPr>
              <a:t>TOO BUSY/ LEGAL ISSUE</a:t>
            </a:r>
          </a:p>
          <a:p>
            <a:pPr eaLnBrk="1" hangingPunct="1">
              <a:spcBef>
                <a:spcPct val="20000"/>
              </a:spcBef>
              <a:buFontTx/>
              <a:buChar char="•"/>
            </a:pPr>
            <a:endParaRPr lang="en-US" altLang="en-US" sz="2000" dirty="0">
              <a:solidFill>
                <a:srgbClr val="FF0000"/>
              </a:solidFill>
            </a:endParaRPr>
          </a:p>
        </p:txBody>
      </p:sp>
    </p:spTree>
    <p:extLst>
      <p:ext uri="{BB962C8B-B14F-4D97-AF65-F5344CB8AC3E}">
        <p14:creationId xmlns:p14="http://schemas.microsoft.com/office/powerpoint/2010/main" val="23006855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250825" y="1628800"/>
            <a:ext cx="8497888" cy="471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spcBef>
                <a:spcPct val="20000"/>
              </a:spcBef>
              <a:buFontTx/>
              <a:buChar char="•"/>
            </a:pPr>
            <a:r>
              <a:rPr lang="en-US" altLang="en-US" sz="2000" b="0" dirty="0"/>
              <a:t>We had just moved offices at the time and I was having a lot of difficulty with my wife who was trying to help. I just lost focus. </a:t>
            </a:r>
            <a:r>
              <a:rPr lang="en-US" altLang="en-US" sz="2000" dirty="0">
                <a:solidFill>
                  <a:srgbClr val="FF0000"/>
                </a:solidFill>
              </a:rPr>
              <a:t>HUMAN FACTOR</a:t>
            </a:r>
          </a:p>
          <a:p>
            <a:pPr eaLnBrk="1" hangingPunct="1">
              <a:spcBef>
                <a:spcPct val="20000"/>
              </a:spcBef>
              <a:buFontTx/>
              <a:buChar char="•"/>
            </a:pPr>
            <a:r>
              <a:rPr lang="en-US" altLang="en-US" sz="2000" b="0" dirty="0"/>
              <a:t>I have diagnosed depression am on medication and had difficulty managing the client. </a:t>
            </a:r>
            <a:r>
              <a:rPr lang="en-US" altLang="en-US" sz="2000" dirty="0">
                <a:solidFill>
                  <a:srgbClr val="FF0000"/>
                </a:solidFill>
              </a:rPr>
              <a:t>HUMAN FACTORS</a:t>
            </a:r>
            <a:endParaRPr lang="en-US" altLang="en-US" sz="2000" b="0" dirty="0"/>
          </a:p>
          <a:p>
            <a:pPr eaLnBrk="1" hangingPunct="1">
              <a:spcBef>
                <a:spcPct val="20000"/>
              </a:spcBef>
              <a:buFontTx/>
              <a:buChar char="•"/>
            </a:pPr>
            <a:r>
              <a:rPr lang="en-US" altLang="en-US" sz="2000" b="0" dirty="0"/>
              <a:t>No one ever came in and looked at my files. </a:t>
            </a:r>
            <a:r>
              <a:rPr lang="en-US" altLang="en-US" sz="2000" dirty="0">
                <a:solidFill>
                  <a:srgbClr val="FF0000"/>
                </a:solidFill>
              </a:rPr>
              <a:t>SUPERVISION</a:t>
            </a:r>
          </a:p>
          <a:p>
            <a:pPr eaLnBrk="1" hangingPunct="1">
              <a:spcBef>
                <a:spcPct val="20000"/>
              </a:spcBef>
              <a:buFontTx/>
              <a:buChar char="•"/>
            </a:pPr>
            <a:r>
              <a:rPr lang="en-US" altLang="en-US" sz="2000" b="0" dirty="0"/>
              <a:t>I drafted the material but left it unclear if it was the client or the firm who was to check for the correct version. </a:t>
            </a:r>
            <a:r>
              <a:rPr lang="en-US" altLang="en-US" sz="2000" dirty="0">
                <a:solidFill>
                  <a:srgbClr val="FF0000"/>
                </a:solidFill>
              </a:rPr>
              <a:t>SCOPE</a:t>
            </a:r>
          </a:p>
          <a:p>
            <a:pPr eaLnBrk="1" hangingPunct="1">
              <a:spcBef>
                <a:spcPct val="20000"/>
              </a:spcBef>
              <a:buFontTx/>
              <a:buChar char="•"/>
            </a:pPr>
            <a:r>
              <a:rPr lang="en-US" altLang="en-US" sz="2000" b="0" dirty="0"/>
              <a:t>We never checked the conveyancing clerk’s work. Significant client interactions not </a:t>
            </a:r>
            <a:r>
              <a:rPr lang="en-US" altLang="en-US" sz="2000" b="0" dirty="0" smtClean="0"/>
              <a:t>file noted </a:t>
            </a:r>
            <a:r>
              <a:rPr lang="en-US" altLang="en-US" sz="2000" b="0" dirty="0"/>
              <a:t>– never checked by file review. </a:t>
            </a:r>
            <a:r>
              <a:rPr lang="en-US" altLang="en-US" sz="2000" dirty="0">
                <a:solidFill>
                  <a:srgbClr val="FF0000"/>
                </a:solidFill>
              </a:rPr>
              <a:t>SUPERVISION / EVIDENCE</a:t>
            </a:r>
          </a:p>
          <a:p>
            <a:pPr eaLnBrk="1" hangingPunct="1">
              <a:spcBef>
                <a:spcPct val="20000"/>
              </a:spcBef>
              <a:buFontTx/>
              <a:buChar char="•"/>
            </a:pPr>
            <a:r>
              <a:rPr lang="en-US" altLang="en-US" sz="2000" b="0" dirty="0"/>
              <a:t>The clerk had too much going on at the time and didn’t pick up on the fine issues. </a:t>
            </a:r>
            <a:r>
              <a:rPr lang="en-US" altLang="en-US" sz="2000" dirty="0">
                <a:solidFill>
                  <a:srgbClr val="FF0000"/>
                </a:solidFill>
              </a:rPr>
              <a:t>TOO BUSY</a:t>
            </a:r>
          </a:p>
          <a:p>
            <a:pPr eaLnBrk="1" hangingPunct="1">
              <a:spcBef>
                <a:spcPct val="20000"/>
              </a:spcBef>
              <a:buFontTx/>
              <a:buChar char="•"/>
            </a:pPr>
            <a:r>
              <a:rPr lang="en-US" altLang="en-US" sz="2000" b="0" dirty="0"/>
              <a:t>There was no file note control in the firm at the time and the information just got lost. </a:t>
            </a:r>
            <a:r>
              <a:rPr lang="en-US" altLang="en-US" sz="2000" dirty="0">
                <a:solidFill>
                  <a:srgbClr val="FF0000"/>
                </a:solidFill>
              </a:rPr>
              <a:t>INTERNAL COMMUNICATION</a:t>
            </a:r>
          </a:p>
        </p:txBody>
      </p:sp>
      <p:sp>
        <p:nvSpPr>
          <p:cNvPr id="35843" name="Rectangle 3"/>
          <p:cNvSpPr>
            <a:spLocks noGrp="1" noChangeArrowheads="1"/>
          </p:cNvSpPr>
          <p:nvPr>
            <p:ph type="title"/>
          </p:nvPr>
        </p:nvSpPr>
        <p:spPr>
          <a:xfrm>
            <a:off x="467544" y="476672"/>
            <a:ext cx="8497887" cy="504825"/>
          </a:xfrm>
          <a:noFill/>
        </p:spPr>
        <p:txBody>
          <a:bodyPr/>
          <a:lstStyle/>
          <a:p>
            <a:pPr eaLnBrk="1" hangingPunct="1"/>
            <a:r>
              <a:rPr lang="en-US" altLang="en-US" sz="3200" dirty="0" smtClean="0">
                <a:effectLst/>
              </a:rPr>
              <a:t>Example Responses</a:t>
            </a:r>
            <a:endParaRPr lang="en-US" altLang="en-US" dirty="0" smtClean="0"/>
          </a:p>
        </p:txBody>
      </p:sp>
    </p:spTree>
    <p:extLst>
      <p:ext uri="{BB962C8B-B14F-4D97-AF65-F5344CB8AC3E}">
        <p14:creationId xmlns:p14="http://schemas.microsoft.com/office/powerpoint/2010/main" val="25513655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sz="3200" dirty="0" smtClean="0">
                <a:effectLst/>
              </a:rPr>
              <a:t>Effect of Human Factor</a:t>
            </a:r>
          </a:p>
        </p:txBody>
      </p:sp>
      <p:graphicFrame>
        <p:nvGraphicFramePr>
          <p:cNvPr id="36867" name="Object 3"/>
          <p:cNvGraphicFramePr>
            <a:graphicFrameLocks noGrp="1" noChangeAspect="1"/>
          </p:cNvGraphicFramePr>
          <p:nvPr>
            <p:ph idx="1"/>
          </p:nvPr>
        </p:nvGraphicFramePr>
        <p:xfrm>
          <a:off x="827088" y="1741488"/>
          <a:ext cx="7772400" cy="5000625"/>
        </p:xfrm>
        <a:graphic>
          <a:graphicData uri="http://schemas.openxmlformats.org/presentationml/2006/ole">
            <mc:AlternateContent xmlns:mc="http://schemas.openxmlformats.org/markup-compatibility/2006">
              <mc:Choice xmlns:v="urn:schemas-microsoft-com:vml" Requires="v">
                <p:oleObj spid="_x0000_s149551" name="Chart" r:id="rId4" imgW="11163300" imgH="7181850" progId="Excel.Chart.8">
                  <p:embed/>
                </p:oleObj>
              </mc:Choice>
              <mc:Fallback>
                <p:oleObj name="Chart" r:id="rId4" imgW="11163300" imgH="7181850"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1741488"/>
                        <a:ext cx="7772400" cy="500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868" name="Oval 4"/>
          <p:cNvSpPr>
            <a:spLocks noChangeArrowheads="1"/>
          </p:cNvSpPr>
          <p:nvPr/>
        </p:nvSpPr>
        <p:spPr bwMode="auto">
          <a:xfrm>
            <a:off x="1042988" y="2060575"/>
            <a:ext cx="1368425" cy="4797425"/>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AU" altLang="en-US" dirty="0"/>
          </a:p>
        </p:txBody>
      </p:sp>
    </p:spTree>
    <p:extLst>
      <p:ext uri="{BB962C8B-B14F-4D97-AF65-F5344CB8AC3E}">
        <p14:creationId xmlns:p14="http://schemas.microsoft.com/office/powerpoint/2010/main" val="16946843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sz="3200" dirty="0" smtClean="0">
                <a:effectLst/>
              </a:rPr>
              <a:t>Effect of Problem Clients</a:t>
            </a:r>
          </a:p>
        </p:txBody>
      </p:sp>
      <p:graphicFrame>
        <p:nvGraphicFramePr>
          <p:cNvPr id="37891" name="Object 3"/>
          <p:cNvGraphicFramePr>
            <a:graphicFrameLocks noGrp="1" noChangeAspect="1"/>
          </p:cNvGraphicFramePr>
          <p:nvPr>
            <p:ph idx="1"/>
          </p:nvPr>
        </p:nvGraphicFramePr>
        <p:xfrm>
          <a:off x="827088" y="1693863"/>
          <a:ext cx="7845425" cy="5048250"/>
        </p:xfrm>
        <a:graphic>
          <a:graphicData uri="http://schemas.openxmlformats.org/presentationml/2006/ole">
            <mc:AlternateContent xmlns:mc="http://schemas.openxmlformats.org/markup-compatibility/2006">
              <mc:Choice xmlns:v="urn:schemas-microsoft-com:vml" Requires="v">
                <p:oleObj spid="_x0000_s150575" name="Chart" r:id="rId4" imgW="11163300" imgH="7181850" progId="Excel.Chart.8">
                  <p:embed/>
                </p:oleObj>
              </mc:Choice>
              <mc:Fallback>
                <p:oleObj name="Chart" r:id="rId4" imgW="11163300" imgH="7181850"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1693863"/>
                        <a:ext cx="7845425" cy="504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892" name="Oval 4"/>
          <p:cNvSpPr>
            <a:spLocks noChangeArrowheads="1"/>
          </p:cNvSpPr>
          <p:nvPr/>
        </p:nvSpPr>
        <p:spPr bwMode="auto">
          <a:xfrm>
            <a:off x="1042988" y="2060575"/>
            <a:ext cx="1368425" cy="4797425"/>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AU" altLang="en-US" dirty="0"/>
          </a:p>
        </p:txBody>
      </p:sp>
    </p:spTree>
    <p:extLst>
      <p:ext uri="{BB962C8B-B14F-4D97-AF65-F5344CB8AC3E}">
        <p14:creationId xmlns:p14="http://schemas.microsoft.com/office/powerpoint/2010/main" val="31105319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sz="3200" dirty="0" smtClean="0">
                <a:effectLst/>
              </a:rPr>
              <a:t>Effect of being Too Busy</a:t>
            </a:r>
          </a:p>
        </p:txBody>
      </p:sp>
      <p:graphicFrame>
        <p:nvGraphicFramePr>
          <p:cNvPr id="38915" name="Object 3"/>
          <p:cNvGraphicFramePr>
            <a:graphicFrameLocks noGrp="1" noChangeAspect="1"/>
          </p:cNvGraphicFramePr>
          <p:nvPr>
            <p:ph idx="1"/>
          </p:nvPr>
        </p:nvGraphicFramePr>
        <p:xfrm>
          <a:off x="827088" y="1766888"/>
          <a:ext cx="7556500" cy="4862512"/>
        </p:xfrm>
        <a:graphic>
          <a:graphicData uri="http://schemas.openxmlformats.org/presentationml/2006/ole">
            <mc:AlternateContent xmlns:mc="http://schemas.openxmlformats.org/markup-compatibility/2006">
              <mc:Choice xmlns:v="urn:schemas-microsoft-com:vml" Requires="v">
                <p:oleObj spid="_x0000_s151598" name="Chart" r:id="rId4" imgW="11163300" imgH="7181850" progId="Excel.Chart.8">
                  <p:embed/>
                </p:oleObj>
              </mc:Choice>
              <mc:Fallback>
                <p:oleObj name="Chart" r:id="rId4" imgW="11163300" imgH="7181850"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1766888"/>
                        <a:ext cx="7556500" cy="4862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916" name="Oval 4"/>
          <p:cNvSpPr>
            <a:spLocks noChangeArrowheads="1"/>
          </p:cNvSpPr>
          <p:nvPr/>
        </p:nvSpPr>
        <p:spPr bwMode="auto">
          <a:xfrm>
            <a:off x="900113" y="1844675"/>
            <a:ext cx="1511300" cy="4824413"/>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AU" altLang="en-US" dirty="0"/>
          </a:p>
        </p:txBody>
      </p:sp>
    </p:spTree>
    <p:extLst>
      <p:ext uri="{BB962C8B-B14F-4D97-AF65-F5344CB8AC3E}">
        <p14:creationId xmlns:p14="http://schemas.microsoft.com/office/powerpoint/2010/main" val="29840202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sz="2400" dirty="0" smtClean="0">
                <a:effectLst/>
              </a:rPr>
              <a:t>Why were these issues not identified earlier?</a:t>
            </a:r>
          </a:p>
        </p:txBody>
      </p:sp>
      <p:sp>
        <p:nvSpPr>
          <p:cNvPr id="39939" name="Rectangle 3"/>
          <p:cNvSpPr>
            <a:spLocks noGrp="1" noChangeArrowheads="1"/>
          </p:cNvSpPr>
          <p:nvPr>
            <p:ph type="body" idx="1"/>
          </p:nvPr>
        </p:nvSpPr>
        <p:spPr>
          <a:xfrm>
            <a:off x="323528" y="1556792"/>
            <a:ext cx="8424936" cy="4824536"/>
          </a:xfrm>
        </p:spPr>
        <p:txBody>
          <a:bodyPr/>
          <a:lstStyle/>
          <a:p>
            <a:pPr eaLnBrk="1" hangingPunct="1"/>
            <a:r>
              <a:rPr lang="en-US" altLang="en-US" sz="2000" b="1" dirty="0" smtClean="0">
                <a:solidFill>
                  <a:srgbClr val="FF0000"/>
                </a:solidFill>
              </a:rPr>
              <a:t>CLIENT MANAGEMENT</a:t>
            </a:r>
          </a:p>
          <a:p>
            <a:pPr eaLnBrk="1" hangingPunct="1"/>
            <a:r>
              <a:rPr lang="en-US" altLang="en-US" sz="2000" b="1" dirty="0" smtClean="0">
                <a:solidFill>
                  <a:srgbClr val="FF0000"/>
                </a:solidFill>
              </a:rPr>
              <a:t>SUPERVISION</a:t>
            </a:r>
          </a:p>
          <a:p>
            <a:pPr eaLnBrk="1" hangingPunct="1"/>
            <a:r>
              <a:rPr lang="en-US" altLang="en-US" sz="2000" b="1" dirty="0" smtClean="0">
                <a:solidFill>
                  <a:srgbClr val="FF0000"/>
                </a:solidFill>
              </a:rPr>
              <a:t>HUMAN FACTOR</a:t>
            </a:r>
          </a:p>
          <a:p>
            <a:pPr eaLnBrk="1" hangingPunct="1"/>
            <a:r>
              <a:rPr lang="en-US" altLang="en-US" sz="2000" b="1" dirty="0" smtClean="0">
                <a:solidFill>
                  <a:srgbClr val="FF0000"/>
                </a:solidFill>
              </a:rPr>
              <a:t>TOO BUSY</a:t>
            </a:r>
          </a:p>
          <a:p>
            <a:pPr eaLnBrk="1" hangingPunct="1"/>
            <a:r>
              <a:rPr lang="en-US" altLang="en-US" sz="2000" b="1" dirty="0" smtClean="0">
                <a:solidFill>
                  <a:srgbClr val="FF0000"/>
                </a:solidFill>
              </a:rPr>
              <a:t>LEGAL ISSUE</a:t>
            </a:r>
          </a:p>
          <a:p>
            <a:pPr eaLnBrk="1" hangingPunct="1"/>
            <a:r>
              <a:rPr lang="en-US" altLang="en-US" sz="2000" b="1" dirty="0" smtClean="0">
                <a:solidFill>
                  <a:srgbClr val="FF0000"/>
                </a:solidFill>
              </a:rPr>
              <a:t>TOO BUSY/ LEGAL ISSUE</a:t>
            </a:r>
          </a:p>
          <a:p>
            <a:pPr eaLnBrk="1" hangingPunct="1"/>
            <a:r>
              <a:rPr lang="en-US" altLang="en-US" sz="2000" b="1" dirty="0" smtClean="0">
                <a:solidFill>
                  <a:srgbClr val="FF0000"/>
                </a:solidFill>
              </a:rPr>
              <a:t>TOO BUSY</a:t>
            </a:r>
          </a:p>
          <a:p>
            <a:pPr eaLnBrk="1" hangingPunct="1"/>
            <a:r>
              <a:rPr lang="en-US" altLang="en-US" sz="2000" b="1" dirty="0" smtClean="0">
                <a:solidFill>
                  <a:srgbClr val="FF0000"/>
                </a:solidFill>
              </a:rPr>
              <a:t>HUMAN FACTOR</a:t>
            </a:r>
          </a:p>
          <a:p>
            <a:pPr eaLnBrk="1" hangingPunct="1"/>
            <a:r>
              <a:rPr lang="en-US" altLang="en-US" sz="2000" b="1" dirty="0" smtClean="0">
                <a:solidFill>
                  <a:srgbClr val="FF0000"/>
                </a:solidFill>
              </a:rPr>
              <a:t>CLIENT MANAGEMENT</a:t>
            </a:r>
          </a:p>
          <a:p>
            <a:pPr eaLnBrk="1" hangingPunct="1"/>
            <a:r>
              <a:rPr lang="en-US" altLang="en-US" sz="2000" b="1" dirty="0" smtClean="0">
                <a:solidFill>
                  <a:srgbClr val="FF0000"/>
                </a:solidFill>
              </a:rPr>
              <a:t>SUPERVISION</a:t>
            </a:r>
          </a:p>
          <a:p>
            <a:pPr eaLnBrk="1" hangingPunct="1"/>
            <a:r>
              <a:rPr lang="en-US" altLang="en-US" sz="2000" b="1" dirty="0" smtClean="0">
                <a:solidFill>
                  <a:srgbClr val="FF0000"/>
                </a:solidFill>
              </a:rPr>
              <a:t>SCOPE</a:t>
            </a:r>
          </a:p>
          <a:p>
            <a:pPr eaLnBrk="1" hangingPunct="1"/>
            <a:r>
              <a:rPr lang="en-US" altLang="en-US" sz="2000" b="1" dirty="0" smtClean="0">
                <a:solidFill>
                  <a:srgbClr val="FF0000"/>
                </a:solidFill>
              </a:rPr>
              <a:t>SUPERVISION / EVIDENCE</a:t>
            </a:r>
          </a:p>
          <a:p>
            <a:pPr eaLnBrk="1" hangingPunct="1"/>
            <a:r>
              <a:rPr lang="en-US" altLang="en-US" sz="2000" b="1" dirty="0" smtClean="0">
                <a:solidFill>
                  <a:srgbClr val="FF0000"/>
                </a:solidFill>
              </a:rPr>
              <a:t>TOO BUSY</a:t>
            </a:r>
          </a:p>
          <a:p>
            <a:pPr eaLnBrk="1" hangingPunct="1"/>
            <a:r>
              <a:rPr lang="en-US" altLang="en-US" sz="2000" b="1" dirty="0" smtClean="0">
                <a:solidFill>
                  <a:srgbClr val="FF0000"/>
                </a:solidFill>
              </a:rPr>
              <a:t>INTERNAL COMMUNICATION</a:t>
            </a:r>
          </a:p>
          <a:p>
            <a:pPr eaLnBrk="1" hangingPunct="1"/>
            <a:endParaRPr lang="en-US" altLang="en-US" sz="1600" b="1" dirty="0" smtClean="0">
              <a:solidFill>
                <a:srgbClr val="FF0000"/>
              </a:solidFill>
            </a:endParaRPr>
          </a:p>
          <a:p>
            <a:pPr eaLnBrk="1" hangingPunct="1"/>
            <a:endParaRPr lang="en-US" altLang="en-US" sz="1600" b="1" dirty="0" smtClean="0">
              <a:solidFill>
                <a:srgbClr val="FF0000"/>
              </a:solidFill>
            </a:endParaRPr>
          </a:p>
          <a:p>
            <a:pPr eaLnBrk="1" hangingPunct="1"/>
            <a:endParaRPr lang="en-US" altLang="en-US" sz="1600" b="1" dirty="0" smtClean="0">
              <a:solidFill>
                <a:srgbClr val="FF0000"/>
              </a:solidFill>
            </a:endParaRPr>
          </a:p>
          <a:p>
            <a:pPr eaLnBrk="1" hangingPunct="1"/>
            <a:endParaRPr lang="en-US" altLang="en-US" sz="1600" b="1" dirty="0" smtClean="0">
              <a:solidFill>
                <a:srgbClr val="FF0000"/>
              </a:solidFill>
            </a:endParaRPr>
          </a:p>
          <a:p>
            <a:pPr eaLnBrk="1" hangingPunct="1"/>
            <a:endParaRPr lang="en-US" altLang="en-US" sz="1600" b="1" dirty="0" smtClean="0">
              <a:solidFill>
                <a:srgbClr val="FF0000"/>
              </a:solidFill>
            </a:endParaRPr>
          </a:p>
          <a:p>
            <a:pPr eaLnBrk="1" hangingPunct="1"/>
            <a:endParaRPr lang="en-US" altLang="en-US" sz="1600" b="1" dirty="0" smtClean="0">
              <a:solidFill>
                <a:srgbClr val="FF0000"/>
              </a:solidFill>
            </a:endParaRPr>
          </a:p>
          <a:p>
            <a:pPr eaLnBrk="1" hangingPunct="1"/>
            <a:endParaRPr lang="en-US" altLang="en-US" sz="1600" b="1" dirty="0" smtClean="0">
              <a:solidFill>
                <a:srgbClr val="FF0000"/>
              </a:solidFill>
            </a:endParaRPr>
          </a:p>
          <a:p>
            <a:pPr eaLnBrk="1" hangingPunct="1"/>
            <a:endParaRPr lang="en-US" altLang="en-US" sz="1600" b="1" dirty="0" smtClean="0">
              <a:solidFill>
                <a:srgbClr val="FF0000"/>
              </a:solidFill>
            </a:endParaRPr>
          </a:p>
          <a:p>
            <a:pPr eaLnBrk="1" hangingPunct="1"/>
            <a:endParaRPr lang="en-US" altLang="en-US" sz="1600" b="1" dirty="0" smtClean="0">
              <a:solidFill>
                <a:srgbClr val="FF0000"/>
              </a:solidFill>
            </a:endParaRPr>
          </a:p>
          <a:p>
            <a:pPr eaLnBrk="1" hangingPunct="1"/>
            <a:endParaRPr lang="en-US" altLang="en-US" sz="1600" b="1" dirty="0" smtClean="0">
              <a:solidFill>
                <a:srgbClr val="FF0000"/>
              </a:solidFill>
            </a:endParaRPr>
          </a:p>
        </p:txBody>
      </p:sp>
      <p:sp>
        <p:nvSpPr>
          <p:cNvPr id="39940" name="AutoShape 4"/>
          <p:cNvSpPr>
            <a:spLocks/>
          </p:cNvSpPr>
          <p:nvPr/>
        </p:nvSpPr>
        <p:spPr bwMode="auto">
          <a:xfrm>
            <a:off x="3635375" y="1556792"/>
            <a:ext cx="936625" cy="5184576"/>
          </a:xfrm>
          <a:prstGeom prst="rightBracket">
            <a:avLst>
              <a:gd name="adj" fmla="val 38446"/>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AU" altLang="en-US" dirty="0"/>
          </a:p>
        </p:txBody>
      </p:sp>
      <p:sp>
        <p:nvSpPr>
          <p:cNvPr id="39941" name="Text Box 5"/>
          <p:cNvSpPr txBox="1">
            <a:spLocks noChangeArrowheads="1"/>
          </p:cNvSpPr>
          <p:nvPr/>
        </p:nvSpPr>
        <p:spPr bwMode="auto">
          <a:xfrm>
            <a:off x="4932040" y="2996952"/>
            <a:ext cx="3816424"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spcBef>
                <a:spcPct val="50000"/>
              </a:spcBef>
            </a:pPr>
            <a:r>
              <a:rPr lang="en-US" altLang="en-US" sz="2800" b="0" dirty="0"/>
              <a:t>Why are firms surprised when claims arise in these circumstances?</a:t>
            </a:r>
          </a:p>
        </p:txBody>
      </p:sp>
    </p:spTree>
    <p:extLst>
      <p:ext uri="{BB962C8B-B14F-4D97-AF65-F5344CB8AC3E}">
        <p14:creationId xmlns:p14="http://schemas.microsoft.com/office/powerpoint/2010/main" val="12048438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200" dirty="0" smtClean="0">
                <a:effectLst/>
              </a:rPr>
              <a:t>Real Life Example – Human factor</a:t>
            </a:r>
            <a:endParaRPr lang="en-AU" sz="3200" dirty="0">
              <a:effectLst/>
            </a:endParaRPr>
          </a:p>
        </p:txBody>
      </p:sp>
      <p:sp>
        <p:nvSpPr>
          <p:cNvPr id="3" name="Content Placeholder 2"/>
          <p:cNvSpPr>
            <a:spLocks noGrp="1"/>
          </p:cNvSpPr>
          <p:nvPr>
            <p:ph idx="1"/>
          </p:nvPr>
        </p:nvSpPr>
        <p:spPr/>
        <p:txBody>
          <a:bodyPr/>
          <a:lstStyle/>
          <a:p>
            <a:r>
              <a:rPr lang="en-AU" dirty="0" smtClean="0"/>
              <a:t>Sole Practitioner having trouble finding work</a:t>
            </a:r>
          </a:p>
          <a:p>
            <a:r>
              <a:rPr lang="en-AU" dirty="0" smtClean="0"/>
              <a:t>Obtains clients by dropping fees and taking on work outside his field of expertise</a:t>
            </a:r>
          </a:p>
          <a:p>
            <a:r>
              <a:rPr lang="en-AU" dirty="0" smtClean="0"/>
              <a:t>Too afraid to say no to work</a:t>
            </a:r>
          </a:p>
          <a:p>
            <a:r>
              <a:rPr lang="en-AU" dirty="0" smtClean="0"/>
              <a:t>Several matters escalate quickly and the Sole Practitioner is swamped</a:t>
            </a:r>
          </a:p>
          <a:p>
            <a:r>
              <a:rPr lang="en-AU" dirty="0" smtClean="0"/>
              <a:t>Matters are neglected as larger matters must be dealt with first, and due to the costing structure there are financial pressures mounting</a:t>
            </a:r>
          </a:p>
          <a:p>
            <a:r>
              <a:rPr lang="en-AU" dirty="0" smtClean="0"/>
              <a:t>Unable to up rates for matters to market rates as the matters are not being attended to</a:t>
            </a:r>
          </a:p>
        </p:txBody>
      </p:sp>
    </p:spTree>
    <p:extLst>
      <p:ext uri="{BB962C8B-B14F-4D97-AF65-F5344CB8AC3E}">
        <p14:creationId xmlns:p14="http://schemas.microsoft.com/office/powerpoint/2010/main" val="1354989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200" dirty="0" smtClean="0">
                <a:effectLst/>
              </a:rPr>
              <a:t>Human Factor Part 2</a:t>
            </a:r>
            <a:endParaRPr lang="en-AU" sz="3200" dirty="0">
              <a:effectLst/>
            </a:endParaRPr>
          </a:p>
        </p:txBody>
      </p:sp>
      <p:sp>
        <p:nvSpPr>
          <p:cNvPr id="3" name="Content Placeholder 2"/>
          <p:cNvSpPr>
            <a:spLocks noGrp="1"/>
          </p:cNvSpPr>
          <p:nvPr>
            <p:ph idx="1"/>
          </p:nvPr>
        </p:nvSpPr>
        <p:spPr/>
        <p:txBody>
          <a:bodyPr/>
          <a:lstStyle/>
          <a:p>
            <a:r>
              <a:rPr lang="en-AU" dirty="0" smtClean="0"/>
              <a:t>Sole Practitioner does not ask for help from support staff or colleagues and takes everything on himself</a:t>
            </a:r>
          </a:p>
          <a:p>
            <a:r>
              <a:rPr lang="en-AU" dirty="0" smtClean="0"/>
              <a:t>Suffers from depression and stress and does not ask for help</a:t>
            </a:r>
          </a:p>
          <a:p>
            <a:r>
              <a:rPr lang="en-AU" dirty="0" smtClean="0"/>
              <a:t>Due Dates on less valuable matters are missed resulting in multiple claims</a:t>
            </a:r>
          </a:p>
          <a:p>
            <a:endParaRPr lang="en-AU" dirty="0"/>
          </a:p>
          <a:p>
            <a:r>
              <a:rPr lang="en-AU" dirty="0" smtClean="0">
                <a:solidFill>
                  <a:srgbClr val="FF0000"/>
                </a:solidFill>
              </a:rPr>
              <a:t>Too Busy, Scope, Client Management</a:t>
            </a:r>
          </a:p>
          <a:p>
            <a:endParaRPr lang="en-AU" dirty="0"/>
          </a:p>
          <a:p>
            <a:r>
              <a:rPr lang="en-AU" u="sng" dirty="0" smtClean="0">
                <a:solidFill>
                  <a:srgbClr val="FF0000"/>
                </a:solidFill>
              </a:rPr>
              <a:t>Human Factor</a:t>
            </a:r>
            <a:endParaRPr lang="en-AU" u="sng" dirty="0">
              <a:solidFill>
                <a:srgbClr val="FF0000"/>
              </a:solidFill>
            </a:endParaRPr>
          </a:p>
        </p:txBody>
      </p:sp>
    </p:spTree>
    <p:extLst>
      <p:ext uri="{BB962C8B-B14F-4D97-AF65-F5344CB8AC3E}">
        <p14:creationId xmlns:p14="http://schemas.microsoft.com/office/powerpoint/2010/main" val="7620646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n-US" sz="2800" dirty="0" smtClean="0">
                <a:effectLst/>
              </a:rPr>
              <a:t>Lack of objectivity = unpleasant surprise</a:t>
            </a:r>
          </a:p>
        </p:txBody>
      </p:sp>
      <p:sp>
        <p:nvSpPr>
          <p:cNvPr id="40963" name="Rectangle 3"/>
          <p:cNvSpPr>
            <a:spLocks noGrp="1" noChangeArrowheads="1"/>
          </p:cNvSpPr>
          <p:nvPr>
            <p:ph type="body" idx="1"/>
          </p:nvPr>
        </p:nvSpPr>
        <p:spPr/>
        <p:txBody>
          <a:bodyPr/>
          <a:lstStyle/>
          <a:p>
            <a:pPr eaLnBrk="1" hangingPunct="1">
              <a:lnSpc>
                <a:spcPct val="90000"/>
              </a:lnSpc>
            </a:pPr>
            <a:r>
              <a:rPr lang="en-US" altLang="en-US" dirty="0" smtClean="0"/>
              <a:t>We weren't comfortable reviewing other partners’ </a:t>
            </a:r>
            <a:r>
              <a:rPr lang="en-US" altLang="en-US" dirty="0" smtClean="0"/>
              <a:t>files</a:t>
            </a:r>
            <a:endParaRPr lang="en-US" altLang="en-US" dirty="0" smtClean="0"/>
          </a:p>
          <a:p>
            <a:pPr eaLnBrk="1" hangingPunct="1">
              <a:lnSpc>
                <a:spcPct val="90000"/>
              </a:lnSpc>
              <a:buFontTx/>
              <a:buNone/>
            </a:pPr>
            <a:r>
              <a:rPr lang="en-US" altLang="en-US" dirty="0" smtClean="0"/>
              <a:t>  </a:t>
            </a:r>
          </a:p>
          <a:p>
            <a:pPr eaLnBrk="1" hangingPunct="1">
              <a:lnSpc>
                <a:spcPct val="90000"/>
              </a:lnSpc>
            </a:pPr>
            <a:r>
              <a:rPr lang="en-US" altLang="en-US" dirty="0" smtClean="0"/>
              <a:t>I would walk into the practitioner's room to ask how things were going, and the practitioner always would start typing quickly and comment that he was "very busy</a:t>
            </a:r>
            <a:r>
              <a:rPr lang="en-US" altLang="en-US" dirty="0" smtClean="0"/>
              <a:t>"</a:t>
            </a:r>
            <a:endParaRPr lang="en-US" altLang="en-US" dirty="0" smtClean="0"/>
          </a:p>
          <a:p>
            <a:pPr eaLnBrk="1" hangingPunct="1">
              <a:lnSpc>
                <a:spcPct val="90000"/>
              </a:lnSpc>
              <a:buFontTx/>
              <a:buNone/>
            </a:pPr>
            <a:endParaRPr lang="en-US" altLang="en-US" dirty="0" smtClean="0">
              <a:latin typeface="Arial" panose="020B0604020202020204" pitchFamily="34" charset="0"/>
              <a:cs typeface="Arial" panose="020B0604020202020204" pitchFamily="34" charset="0"/>
            </a:endParaRPr>
          </a:p>
          <a:p>
            <a:pPr eaLnBrk="1" hangingPunct="1">
              <a:lnSpc>
                <a:spcPct val="90000"/>
              </a:lnSpc>
            </a:pPr>
            <a:r>
              <a:rPr lang="en-AU" altLang="en-US" dirty="0" smtClean="0">
                <a:latin typeface="Arial" panose="020B0604020202020204" pitchFamily="34" charset="0"/>
                <a:cs typeface="Arial" panose="020B0604020202020204" pitchFamily="34" charset="0"/>
              </a:rPr>
              <a:t>I didn't realise how bad things had become until I talked about it with someone </a:t>
            </a:r>
            <a:r>
              <a:rPr lang="en-AU" altLang="en-US" dirty="0" smtClean="0">
                <a:latin typeface="Arial" panose="020B0604020202020204" pitchFamily="34" charset="0"/>
                <a:cs typeface="Arial" panose="020B0604020202020204" pitchFamily="34" charset="0"/>
              </a:rPr>
              <a:t>else</a:t>
            </a:r>
            <a:endParaRPr lang="en-AU" altLang="en-US" dirty="0" smtClean="0">
              <a:latin typeface="Arial" panose="020B0604020202020204" pitchFamily="34" charset="0"/>
              <a:cs typeface="Arial" panose="020B0604020202020204" pitchFamily="34" charset="0"/>
            </a:endParaRPr>
          </a:p>
          <a:p>
            <a:pPr eaLnBrk="1" hangingPunct="1">
              <a:lnSpc>
                <a:spcPct val="90000"/>
              </a:lnSpc>
            </a:pPr>
            <a:endParaRPr lang="en-AU" altLang="en-US" dirty="0" smtClean="0">
              <a:latin typeface="Arial" panose="020B0604020202020204" pitchFamily="34" charset="0"/>
              <a:cs typeface="Arial" panose="020B0604020202020204" pitchFamily="34" charset="0"/>
            </a:endParaRPr>
          </a:p>
          <a:p>
            <a:pPr eaLnBrk="1" hangingPunct="1">
              <a:lnSpc>
                <a:spcPct val="90000"/>
              </a:lnSpc>
            </a:pPr>
            <a:r>
              <a:rPr lang="en-AU" altLang="en-US" dirty="0" smtClean="0">
                <a:latin typeface="Arial" panose="020B0604020202020204" pitchFamily="34" charset="0"/>
                <a:cs typeface="Arial" panose="020B0604020202020204" pitchFamily="34" charset="0"/>
              </a:rPr>
              <a:t>I thought it was burnout and I could work through </a:t>
            </a:r>
            <a:r>
              <a:rPr lang="en-AU" altLang="en-US" dirty="0" smtClean="0">
                <a:latin typeface="Arial" panose="020B0604020202020204" pitchFamily="34" charset="0"/>
                <a:cs typeface="Arial" panose="020B0604020202020204" pitchFamily="34" charset="0"/>
              </a:rPr>
              <a:t>it</a:t>
            </a:r>
            <a:endParaRPr lang="en-US" altLang="en-US" dirty="0" smtClean="0">
              <a:latin typeface="Arial" panose="020B0604020202020204" pitchFamily="34" charset="0"/>
              <a:cs typeface="Arial" panose="020B0604020202020204" pitchFamily="34" charset="0"/>
            </a:endParaRPr>
          </a:p>
          <a:p>
            <a:pPr eaLnBrk="1" hangingPunct="1">
              <a:lnSpc>
                <a:spcPct val="90000"/>
              </a:lnSpc>
            </a:pPr>
            <a:endParaRPr lang="en-US" alt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41112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en-US" sz="3200" dirty="0" smtClean="0">
                <a:effectLst/>
              </a:rPr>
              <a:t>Objectivity</a:t>
            </a:r>
          </a:p>
        </p:txBody>
      </p:sp>
      <p:sp>
        <p:nvSpPr>
          <p:cNvPr id="41987" name="Rectangle 3"/>
          <p:cNvSpPr>
            <a:spLocks noGrp="1" noChangeArrowheads="1"/>
          </p:cNvSpPr>
          <p:nvPr>
            <p:ph type="body" idx="1"/>
          </p:nvPr>
        </p:nvSpPr>
        <p:spPr/>
        <p:txBody>
          <a:bodyPr/>
          <a:lstStyle/>
          <a:p>
            <a:pPr eaLnBrk="1" hangingPunct="1">
              <a:lnSpc>
                <a:spcPct val="90000"/>
              </a:lnSpc>
            </a:pPr>
            <a:r>
              <a:rPr lang="en-US" altLang="en-US" dirty="0" smtClean="0"/>
              <a:t>How do we objectively know what is occurring in our practice?</a:t>
            </a:r>
          </a:p>
          <a:p>
            <a:pPr lvl="1" eaLnBrk="1" hangingPunct="1">
              <a:lnSpc>
                <a:spcPct val="90000"/>
              </a:lnSpc>
            </a:pPr>
            <a:r>
              <a:rPr lang="en-US" altLang="en-US" dirty="0" smtClean="0"/>
              <a:t>How are you going with your files?</a:t>
            </a:r>
          </a:p>
          <a:p>
            <a:pPr lvl="1" eaLnBrk="1" hangingPunct="1">
              <a:lnSpc>
                <a:spcPct val="90000"/>
              </a:lnSpc>
            </a:pPr>
            <a:r>
              <a:rPr lang="en-US" altLang="en-US" dirty="0" smtClean="0"/>
              <a:t>Is everything OK?</a:t>
            </a:r>
          </a:p>
          <a:p>
            <a:pPr lvl="1" eaLnBrk="1" hangingPunct="1">
              <a:lnSpc>
                <a:spcPct val="90000"/>
              </a:lnSpc>
            </a:pPr>
            <a:r>
              <a:rPr lang="en-US" altLang="en-US" dirty="0" smtClean="0"/>
              <a:t>Do you have everything in the diary?</a:t>
            </a:r>
          </a:p>
          <a:p>
            <a:pPr lvl="1" eaLnBrk="1" hangingPunct="1">
              <a:lnSpc>
                <a:spcPct val="90000"/>
              </a:lnSpc>
            </a:pPr>
            <a:r>
              <a:rPr lang="en-US" altLang="en-US" dirty="0" smtClean="0"/>
              <a:t>Any problems I need to know about?</a:t>
            </a:r>
          </a:p>
          <a:p>
            <a:pPr eaLnBrk="1" hangingPunct="1">
              <a:lnSpc>
                <a:spcPct val="90000"/>
              </a:lnSpc>
            </a:pPr>
            <a:endParaRPr lang="en-US" altLang="en-US" dirty="0" smtClean="0"/>
          </a:p>
          <a:p>
            <a:pPr eaLnBrk="1" hangingPunct="1">
              <a:lnSpc>
                <a:spcPct val="90000"/>
              </a:lnSpc>
            </a:pPr>
            <a:r>
              <a:rPr lang="en-US" altLang="en-US" dirty="0" smtClean="0"/>
              <a:t>How can we pick up on issues early when the system fails?</a:t>
            </a:r>
          </a:p>
          <a:p>
            <a:pPr eaLnBrk="1" hangingPunct="1">
              <a:lnSpc>
                <a:spcPct val="90000"/>
              </a:lnSpc>
            </a:pPr>
            <a:endParaRPr lang="en-US" altLang="en-US" dirty="0" smtClean="0"/>
          </a:p>
          <a:p>
            <a:pPr eaLnBrk="1" hangingPunct="1">
              <a:lnSpc>
                <a:spcPct val="90000"/>
              </a:lnSpc>
            </a:pPr>
            <a:r>
              <a:rPr lang="en-US" altLang="en-US" dirty="0" smtClean="0"/>
              <a:t>How do we pick up on underlying causes of claims while they are treatable?</a:t>
            </a:r>
          </a:p>
          <a:p>
            <a:pPr eaLnBrk="1" hangingPunct="1">
              <a:lnSpc>
                <a:spcPct val="90000"/>
              </a:lnSpc>
            </a:pPr>
            <a:endParaRPr lang="en-US" altLang="en-US" dirty="0" smtClean="0"/>
          </a:p>
        </p:txBody>
      </p:sp>
    </p:spTree>
    <p:extLst>
      <p:ext uri="{BB962C8B-B14F-4D97-AF65-F5344CB8AC3E}">
        <p14:creationId xmlns:p14="http://schemas.microsoft.com/office/powerpoint/2010/main" val="37488380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470729" y="265575"/>
            <a:ext cx="7575621" cy="720080"/>
          </a:xfrm>
        </p:spPr>
        <p:txBody>
          <a:bodyPr/>
          <a:lstStyle/>
          <a:p>
            <a:pPr eaLnBrk="1" hangingPunct="1"/>
            <a:r>
              <a:rPr lang="en-US" altLang="en-US" sz="2800" dirty="0" smtClean="0">
                <a:effectLst/>
              </a:rPr>
              <a:t>Where are claims coming from so far?</a:t>
            </a:r>
          </a:p>
        </p:txBody>
      </p:sp>
      <p:pic>
        <p:nvPicPr>
          <p:cNvPr id="152578"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26115"/>
            <a:ext cx="8568952" cy="5183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57607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sz="3200" dirty="0" smtClean="0">
                <a:effectLst/>
              </a:rPr>
              <a:t>A real life example – file review</a:t>
            </a:r>
          </a:p>
        </p:txBody>
      </p:sp>
      <p:sp>
        <p:nvSpPr>
          <p:cNvPr id="43011" name="Rectangle 3"/>
          <p:cNvSpPr>
            <a:spLocks noGrp="1" noChangeArrowheads="1"/>
          </p:cNvSpPr>
          <p:nvPr>
            <p:ph type="body" idx="1"/>
          </p:nvPr>
        </p:nvSpPr>
        <p:spPr/>
        <p:txBody>
          <a:bodyPr/>
          <a:lstStyle/>
          <a:p>
            <a:pPr eaLnBrk="1" hangingPunct="1"/>
            <a:r>
              <a:rPr lang="en-US" altLang="en-US" sz="2800" dirty="0" smtClean="0"/>
              <a:t>Firm implements file review process </a:t>
            </a:r>
          </a:p>
          <a:p>
            <a:pPr eaLnBrk="1" hangingPunct="1"/>
            <a:r>
              <a:rPr lang="en-US" altLang="en-US" sz="2800" dirty="0" smtClean="0"/>
              <a:t>Two years later gets very busy</a:t>
            </a:r>
          </a:p>
          <a:p>
            <a:pPr eaLnBrk="1" hangingPunct="1"/>
            <a:r>
              <a:rPr lang="en-US" altLang="en-US" sz="2800" dirty="0" smtClean="0"/>
              <a:t>Stops file review program.  Important billable work is a higher priority</a:t>
            </a:r>
          </a:p>
          <a:p>
            <a:pPr eaLnBrk="1" hangingPunct="1"/>
            <a:r>
              <a:rPr lang="en-US" altLang="en-US" sz="2800" dirty="0" smtClean="0"/>
              <a:t>New employee, 5 years admitted, said to be very experienced – employed to help with the workload</a:t>
            </a:r>
          </a:p>
          <a:p>
            <a:pPr eaLnBrk="1" hangingPunct="1"/>
            <a:r>
              <a:rPr lang="en-US" altLang="en-US" sz="2800" dirty="0" smtClean="0"/>
              <a:t>No file reviews </a:t>
            </a:r>
          </a:p>
          <a:p>
            <a:pPr eaLnBrk="1" hangingPunct="1"/>
            <a:endParaRPr lang="en-US" altLang="en-US" sz="2800" dirty="0" smtClean="0"/>
          </a:p>
        </p:txBody>
      </p:sp>
    </p:spTree>
    <p:extLst>
      <p:ext uri="{BB962C8B-B14F-4D97-AF65-F5344CB8AC3E}">
        <p14:creationId xmlns:p14="http://schemas.microsoft.com/office/powerpoint/2010/main" val="2105333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en-US" sz="3200" dirty="0" smtClean="0">
                <a:effectLst/>
              </a:rPr>
              <a:t>A real life example – file review</a:t>
            </a:r>
          </a:p>
        </p:txBody>
      </p:sp>
      <p:sp>
        <p:nvSpPr>
          <p:cNvPr id="44035" name="Rectangle 3"/>
          <p:cNvSpPr>
            <a:spLocks noGrp="1" noChangeArrowheads="1"/>
          </p:cNvSpPr>
          <p:nvPr>
            <p:ph type="body" idx="1"/>
          </p:nvPr>
        </p:nvSpPr>
        <p:spPr/>
        <p:txBody>
          <a:bodyPr/>
          <a:lstStyle/>
          <a:p>
            <a:pPr marL="354013" indent="-177800" eaLnBrk="1" hangingPunct="1">
              <a:lnSpc>
                <a:spcPct val="90000"/>
              </a:lnSpc>
            </a:pPr>
            <a:r>
              <a:rPr lang="en-US" altLang="en-US" dirty="0" smtClean="0"/>
              <a:t>New employee had exaggerated </a:t>
            </a:r>
            <a:r>
              <a:rPr lang="en-US" altLang="en-US" dirty="0" smtClean="0"/>
              <a:t>experience</a:t>
            </a:r>
            <a:endParaRPr lang="en-US" altLang="en-US" dirty="0" smtClean="0"/>
          </a:p>
          <a:p>
            <a:pPr marL="354013" indent="-177800" eaLnBrk="1" hangingPunct="1">
              <a:lnSpc>
                <a:spcPct val="90000"/>
              </a:lnSpc>
            </a:pPr>
            <a:r>
              <a:rPr lang="en-US" altLang="en-US" dirty="0" smtClean="0"/>
              <a:t>Created a series of problem files – potential claims</a:t>
            </a:r>
          </a:p>
          <a:p>
            <a:pPr marL="354013" indent="-177800" eaLnBrk="1" hangingPunct="1">
              <a:lnSpc>
                <a:spcPct val="90000"/>
              </a:lnSpc>
            </a:pPr>
            <a:r>
              <a:rPr lang="en-US" altLang="en-US" dirty="0" smtClean="0"/>
              <a:t>Principal ultimately discovers problems</a:t>
            </a:r>
          </a:p>
          <a:p>
            <a:pPr marL="354013" indent="-177800" eaLnBrk="1" hangingPunct="1">
              <a:lnSpc>
                <a:spcPct val="90000"/>
              </a:lnSpc>
            </a:pPr>
            <a:r>
              <a:rPr lang="en-US" altLang="en-US" dirty="0" smtClean="0"/>
              <a:t>Calls employee in to terminate employment</a:t>
            </a:r>
          </a:p>
          <a:p>
            <a:pPr marL="354013" indent="-177800" eaLnBrk="1" hangingPunct="1">
              <a:lnSpc>
                <a:spcPct val="90000"/>
              </a:lnSpc>
            </a:pPr>
            <a:r>
              <a:rPr lang="en-US" altLang="en-US" dirty="0" smtClean="0"/>
              <a:t>As leaving the firm, employee deletes all dates in diary system and takes 20 </a:t>
            </a:r>
            <a:r>
              <a:rPr lang="en-US" altLang="en-US" dirty="0" smtClean="0"/>
              <a:t>files</a:t>
            </a:r>
            <a:endParaRPr lang="en-US" altLang="en-US" dirty="0" smtClean="0"/>
          </a:p>
          <a:p>
            <a:pPr marL="354013" indent="-177800" eaLnBrk="1" hangingPunct="1">
              <a:lnSpc>
                <a:spcPct val="90000"/>
              </a:lnSpc>
            </a:pPr>
            <a:endParaRPr lang="en-US" altLang="en-US" dirty="0" smtClean="0"/>
          </a:p>
          <a:p>
            <a:pPr marL="354013" indent="-177800" eaLnBrk="1" hangingPunct="1">
              <a:lnSpc>
                <a:spcPct val="90000"/>
              </a:lnSpc>
              <a:buFontTx/>
              <a:buNone/>
            </a:pPr>
            <a:r>
              <a:rPr lang="en-US" altLang="en-US" dirty="0" smtClean="0"/>
              <a:t>  Wouldn’t it have been better if the firm could have seen this coming and intervened earlier to prevent problems?</a:t>
            </a:r>
          </a:p>
          <a:p>
            <a:pPr marL="354013" indent="-177800" eaLnBrk="1" hangingPunct="1">
              <a:lnSpc>
                <a:spcPct val="90000"/>
              </a:lnSpc>
              <a:buFontTx/>
              <a:buNone/>
            </a:pPr>
            <a:endParaRPr lang="en-US" altLang="en-US" dirty="0" smtClean="0"/>
          </a:p>
          <a:p>
            <a:pPr marL="354013" indent="-177800" algn="ctr" eaLnBrk="1" hangingPunct="1">
              <a:lnSpc>
                <a:spcPct val="90000"/>
              </a:lnSpc>
              <a:buFontTx/>
              <a:buNone/>
            </a:pPr>
            <a:r>
              <a:rPr lang="en-US" altLang="en-US" dirty="0" smtClean="0"/>
              <a:t>Not just employees</a:t>
            </a:r>
          </a:p>
          <a:p>
            <a:pPr marL="354013" indent="-177800" eaLnBrk="1" hangingPunct="1">
              <a:lnSpc>
                <a:spcPct val="90000"/>
              </a:lnSpc>
            </a:pPr>
            <a:endParaRPr lang="en-US" altLang="en-US" dirty="0" smtClean="0"/>
          </a:p>
        </p:txBody>
      </p:sp>
    </p:spTree>
    <p:extLst>
      <p:ext uri="{BB962C8B-B14F-4D97-AF65-F5344CB8AC3E}">
        <p14:creationId xmlns:p14="http://schemas.microsoft.com/office/powerpoint/2010/main" val="14961598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a:xfrm>
            <a:off x="1331640" y="332656"/>
            <a:ext cx="7560840" cy="720080"/>
          </a:xfrm>
        </p:spPr>
        <p:txBody>
          <a:bodyPr/>
          <a:lstStyle/>
          <a:p>
            <a:pPr eaLnBrk="1" hangingPunct="1">
              <a:defRPr/>
            </a:pPr>
            <a:r>
              <a:rPr lang="en-US" dirty="0" smtClean="0">
                <a:effectLst/>
              </a:rPr>
              <a:t>What will a claim cost me?</a:t>
            </a:r>
          </a:p>
        </p:txBody>
      </p:sp>
      <p:sp>
        <p:nvSpPr>
          <p:cNvPr id="301059" name="Rectangle 3"/>
          <p:cNvSpPr>
            <a:spLocks noGrp="1" noChangeArrowheads="1"/>
          </p:cNvSpPr>
          <p:nvPr>
            <p:ph type="body" idx="1"/>
          </p:nvPr>
        </p:nvSpPr>
        <p:spPr>
          <a:xfrm>
            <a:off x="323528" y="1700808"/>
            <a:ext cx="8229600" cy="4640262"/>
          </a:xfrm>
        </p:spPr>
        <p:txBody>
          <a:bodyPr/>
          <a:lstStyle/>
          <a:p>
            <a:pPr algn="ctr" eaLnBrk="1" hangingPunct="1">
              <a:buFontTx/>
              <a:buNone/>
            </a:pPr>
            <a:endParaRPr lang="en-US" altLang="en-US" sz="2800" dirty="0" smtClean="0"/>
          </a:p>
          <a:p>
            <a:pPr algn="ctr" eaLnBrk="1" hangingPunct="1">
              <a:buFontTx/>
              <a:buNone/>
            </a:pPr>
            <a:endParaRPr lang="en-US" altLang="en-US" sz="2800" dirty="0"/>
          </a:p>
          <a:p>
            <a:pPr algn="ctr" eaLnBrk="1" hangingPunct="1">
              <a:buFontTx/>
              <a:buNone/>
            </a:pPr>
            <a:endParaRPr lang="en-US" altLang="en-US" sz="2800" dirty="0" smtClean="0"/>
          </a:p>
          <a:p>
            <a:pPr algn="ctr" eaLnBrk="1" hangingPunct="1">
              <a:buFontTx/>
              <a:buNone/>
            </a:pPr>
            <a:endParaRPr lang="en-US" altLang="en-US" sz="2800" dirty="0"/>
          </a:p>
          <a:p>
            <a:pPr algn="ctr" eaLnBrk="1" hangingPunct="1">
              <a:buFontTx/>
              <a:buNone/>
            </a:pPr>
            <a:r>
              <a:rPr lang="en-US" altLang="en-US" sz="2800" dirty="0" smtClean="0"/>
              <a:t>Level </a:t>
            </a:r>
            <a:r>
              <a:rPr lang="en-US" altLang="en-US" sz="2800" dirty="0" smtClean="0"/>
              <a:t>of cover - $2 million per </a:t>
            </a:r>
            <a:r>
              <a:rPr lang="en-US" altLang="en-US" sz="2800" dirty="0" smtClean="0"/>
              <a:t>claim</a:t>
            </a:r>
            <a:endParaRPr lang="en-US" altLang="en-US" sz="2800" dirty="0" smtClean="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11" descr="AngelDevilOnProgrammersShould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4239" y="1844824"/>
            <a:ext cx="3879486" cy="374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7810" name="Rectangle 2"/>
          <p:cNvSpPr>
            <a:spLocks noGrp="1" noChangeArrowheads="1"/>
          </p:cNvSpPr>
          <p:nvPr>
            <p:ph type="title"/>
          </p:nvPr>
        </p:nvSpPr>
        <p:spPr>
          <a:xfrm>
            <a:off x="683568" y="404664"/>
            <a:ext cx="8229600" cy="504825"/>
          </a:xfrm>
        </p:spPr>
        <p:txBody>
          <a:bodyPr/>
          <a:lstStyle/>
          <a:p>
            <a:pPr eaLnBrk="1" hangingPunct="1">
              <a:defRPr/>
            </a:pPr>
            <a:r>
              <a:rPr lang="en-US" dirty="0" smtClean="0">
                <a:effectLst/>
              </a:rPr>
              <a:t>Practice Areas</a:t>
            </a:r>
          </a:p>
        </p:txBody>
      </p:sp>
      <p:sp>
        <p:nvSpPr>
          <p:cNvPr id="29700" name="Rectangle 4"/>
          <p:cNvSpPr>
            <a:spLocks noGrp="1" noChangeArrowheads="1"/>
          </p:cNvSpPr>
          <p:nvPr>
            <p:ph type="body" sz="half" idx="1"/>
          </p:nvPr>
        </p:nvSpPr>
        <p:spPr>
          <a:xfrm>
            <a:off x="323528" y="1485167"/>
            <a:ext cx="5976664" cy="4640262"/>
          </a:xfrm>
        </p:spPr>
        <p:txBody>
          <a:bodyPr/>
          <a:lstStyle/>
          <a:p>
            <a:pPr eaLnBrk="1" hangingPunct="1"/>
            <a:r>
              <a:rPr lang="en-US" altLang="en-US" dirty="0" smtClean="0"/>
              <a:t>What areas of law will you practice in?</a:t>
            </a:r>
          </a:p>
          <a:p>
            <a:pPr eaLnBrk="1" hangingPunct="1"/>
            <a:endParaRPr lang="en-US" altLang="en-US" dirty="0" smtClean="0"/>
          </a:p>
          <a:p>
            <a:pPr eaLnBrk="1" hangingPunct="1"/>
            <a:r>
              <a:rPr lang="en-US" altLang="en-US" dirty="0" smtClean="0"/>
              <a:t>How will you keep up to date with changes to those areas?</a:t>
            </a:r>
          </a:p>
          <a:p>
            <a:pPr eaLnBrk="1" hangingPunct="1"/>
            <a:endParaRPr lang="en-US" altLang="en-US" dirty="0" smtClean="0"/>
          </a:p>
          <a:p>
            <a:pPr eaLnBrk="1" hangingPunct="1"/>
            <a:r>
              <a:rPr lang="en-US" altLang="en-US" dirty="0" smtClean="0"/>
              <a:t>Will you always stick to that?</a:t>
            </a:r>
            <a:br>
              <a:rPr lang="en-US" altLang="en-US" dirty="0" smtClean="0"/>
            </a:br>
            <a:r>
              <a:rPr lang="en-US" altLang="en-US" dirty="0"/>
              <a:t>N</a:t>
            </a:r>
            <a:r>
              <a:rPr lang="en-US" altLang="en-US" dirty="0" smtClean="0"/>
              <a:t>o </a:t>
            </a:r>
            <a:r>
              <a:rPr lang="en-US" altLang="en-US" dirty="0" smtClean="0"/>
              <a:t>exceptions?</a:t>
            </a:r>
            <a:br>
              <a:rPr lang="en-US" altLang="en-US" dirty="0" smtClean="0"/>
            </a:br>
            <a:r>
              <a:rPr lang="en-US" altLang="en-US" dirty="0" smtClean="0"/>
              <a:t>Even </a:t>
            </a:r>
            <a:r>
              <a:rPr lang="en-US" altLang="en-US" dirty="0" smtClean="0"/>
              <a:t>for a valued long-term client?</a:t>
            </a:r>
          </a:p>
          <a:p>
            <a:pPr eaLnBrk="1" hangingPunct="1">
              <a:buFontTx/>
              <a:buNone/>
            </a:pPr>
            <a:endParaRPr lang="en-US" altLang="en-US" dirty="0" smtClean="0"/>
          </a:p>
          <a:p>
            <a:pPr eaLnBrk="1" hangingPunct="1"/>
            <a:r>
              <a:rPr lang="en-US" altLang="en-US" dirty="0" smtClean="0"/>
              <a:t>What about doing it for family and friends?</a:t>
            </a:r>
          </a:p>
          <a:p>
            <a:pPr eaLnBrk="1" hangingPunct="1"/>
            <a:endParaRPr lang="en-US" altLang="en-US" sz="2000" dirty="0" smtClean="0"/>
          </a:p>
        </p:txBody>
      </p:sp>
    </p:spTree>
    <p:extLst>
      <p:ext uri="{BB962C8B-B14F-4D97-AF65-F5344CB8AC3E}">
        <p14:creationId xmlns:p14="http://schemas.microsoft.com/office/powerpoint/2010/main" val="33087411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75656" y="404664"/>
            <a:ext cx="7560840" cy="720080"/>
          </a:xfrm>
        </p:spPr>
        <p:txBody>
          <a:bodyPr/>
          <a:lstStyle/>
          <a:p>
            <a:pPr eaLnBrk="1" hangingPunct="1"/>
            <a:r>
              <a:rPr lang="en-US" altLang="en-US" sz="3200" dirty="0" smtClean="0">
                <a:effectLst/>
              </a:rPr>
              <a:t>Conveyancing Claim Allegations</a:t>
            </a:r>
          </a:p>
        </p:txBody>
      </p:sp>
      <p:pic>
        <p:nvPicPr>
          <p:cNvPr id="153602"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1560" y="1380264"/>
            <a:ext cx="8101409" cy="5288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38655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475656" y="476672"/>
            <a:ext cx="7560840" cy="720080"/>
          </a:xfrm>
        </p:spPr>
        <p:txBody>
          <a:bodyPr/>
          <a:lstStyle/>
          <a:p>
            <a:pPr eaLnBrk="1" hangingPunct="1"/>
            <a:r>
              <a:rPr lang="en-US" altLang="en-US" sz="3200" dirty="0" smtClean="0">
                <a:effectLst/>
              </a:rPr>
              <a:t>Commercial – Claim Allegations</a:t>
            </a:r>
          </a:p>
        </p:txBody>
      </p:sp>
      <p:sp>
        <p:nvSpPr>
          <p:cNvPr id="7171" name="Content Placeholder 1"/>
          <p:cNvSpPr>
            <a:spLocks noGrp="1"/>
          </p:cNvSpPr>
          <p:nvPr>
            <p:ph idx="1"/>
          </p:nvPr>
        </p:nvSpPr>
        <p:spPr/>
        <p:txBody>
          <a:bodyPr/>
          <a:lstStyle/>
          <a:p>
            <a:endParaRPr lang="en-AU" altLang="en-US" dirty="0" smtClean="0"/>
          </a:p>
        </p:txBody>
      </p:sp>
      <p:pic>
        <p:nvPicPr>
          <p:cNvPr id="154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499" y="1449590"/>
            <a:ext cx="8048909" cy="525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91003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475656" y="476672"/>
            <a:ext cx="7560840" cy="720080"/>
          </a:xfrm>
        </p:spPr>
        <p:txBody>
          <a:bodyPr/>
          <a:lstStyle/>
          <a:p>
            <a:pPr eaLnBrk="1" hangingPunct="1"/>
            <a:r>
              <a:rPr lang="en-US" altLang="en-US" sz="3200" dirty="0" smtClean="0">
                <a:effectLst/>
              </a:rPr>
              <a:t>Personal Injuries – Claim Allegations</a:t>
            </a:r>
          </a:p>
        </p:txBody>
      </p:sp>
      <p:pic>
        <p:nvPicPr>
          <p:cNvPr id="155650"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4796" y="1430028"/>
            <a:ext cx="8280920" cy="5406014"/>
          </a:xfrm>
          <a:prstGeom prst="rect">
            <a:avLst/>
          </a:prstGeom>
          <a:noFill/>
          <a:ln w="9525">
            <a:solidFill>
              <a:schemeClr val="accent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0171731"/>
      </p:ext>
    </p:extLst>
  </p:cSld>
  <p:clrMapOvr>
    <a:masterClrMapping/>
  </p:clrMapOvr>
  <p:timing>
    <p:tnLst>
      <p:par>
        <p:cTn id="1" dur="indefinite" restart="never" nodeType="tmRoot"/>
      </p:par>
    </p:tnLst>
  </p:timing>
</p:sld>
</file>

<file path=ppt/theme/theme1.xml><?xml version="1.0" encoding="utf-8"?>
<a:theme xmlns:a="http://schemas.openxmlformats.org/drawingml/2006/main" name="Risk Management Workshop">
  <a:themeElements>
    <a:clrScheme name="Risk Management Worksh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isk Management Worksh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isk Management Worksh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isk Management Worksho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isk Management Worksho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isk Management Worksho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isk Management Worksho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isk Management Worksho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isk Management Worksho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isk Management Worksho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isk Management Worksho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isk Management Worksho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isk Management Worksho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isk Management Worksho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3534</TotalTime>
  <Words>1749</Words>
  <Application>Microsoft Office PowerPoint</Application>
  <PresentationFormat>On-screen Show (4:3)</PresentationFormat>
  <Paragraphs>305</Paragraphs>
  <Slides>41</Slides>
  <Notes>37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3" baseType="lpstr">
      <vt:lpstr>Risk Management Workshop</vt:lpstr>
      <vt:lpstr>Chart</vt:lpstr>
      <vt:lpstr>PowerPoint Presentation</vt:lpstr>
      <vt:lpstr>Now the buck stops with you</vt:lpstr>
      <vt:lpstr>The Scheme</vt:lpstr>
      <vt:lpstr>Where are claims coming from so far?</vt:lpstr>
      <vt:lpstr>What will a claim cost me?</vt:lpstr>
      <vt:lpstr>Practice Areas</vt:lpstr>
      <vt:lpstr>Conveyancing Claim Allegations</vt:lpstr>
      <vt:lpstr>Commercial – Claim Allegations</vt:lpstr>
      <vt:lpstr>Personal Injuries – Claim Allegations</vt:lpstr>
      <vt:lpstr>Family Law – Claim Allegations</vt:lpstr>
      <vt:lpstr>Wills and Estates – Claim Allegations</vt:lpstr>
      <vt:lpstr>Why am I taking on this client? </vt:lpstr>
      <vt:lpstr>The shopper</vt:lpstr>
      <vt:lpstr>The phantom client</vt:lpstr>
      <vt:lpstr>The Angry client</vt:lpstr>
      <vt:lpstr>The Crusader client</vt:lpstr>
      <vt:lpstr>The Scrooge</vt:lpstr>
      <vt:lpstr>Will you see them coming?</vt:lpstr>
      <vt:lpstr>Client’s expectations</vt:lpstr>
      <vt:lpstr>Scope</vt:lpstr>
      <vt:lpstr>Communication</vt:lpstr>
      <vt:lpstr>Communication</vt:lpstr>
      <vt:lpstr>How is this Happening?</vt:lpstr>
      <vt:lpstr>Process Errors</vt:lpstr>
      <vt:lpstr>Process Errors</vt:lpstr>
      <vt:lpstr>How do we manage this?</vt:lpstr>
      <vt:lpstr>Claim example – Personal Injuries</vt:lpstr>
      <vt:lpstr>Claim example - continued</vt:lpstr>
      <vt:lpstr>What’s really going on?</vt:lpstr>
      <vt:lpstr>Example Responses</vt:lpstr>
      <vt:lpstr>Example Responses</vt:lpstr>
      <vt:lpstr>Effect of Human Factor</vt:lpstr>
      <vt:lpstr>Effect of Problem Clients</vt:lpstr>
      <vt:lpstr>Effect of being Too Busy</vt:lpstr>
      <vt:lpstr>Why were these issues not identified earlier?</vt:lpstr>
      <vt:lpstr>Real Life Example – Human factor</vt:lpstr>
      <vt:lpstr>Human Factor Part 2</vt:lpstr>
      <vt:lpstr>Lack of objectivity = unpleasant surprise</vt:lpstr>
      <vt:lpstr>Objectivity</vt:lpstr>
      <vt:lpstr>A real life example – file review</vt:lpstr>
      <vt:lpstr>A real life example – file review</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Peter Worthy</dc:creator>
  <cp:lastModifiedBy>Debbie Hermann</cp:lastModifiedBy>
  <cp:revision>188</cp:revision>
  <cp:lastPrinted>2014-01-29T22:30:18Z</cp:lastPrinted>
  <dcterms:created xsi:type="dcterms:W3CDTF">2007-02-13T06:30:31Z</dcterms:created>
  <dcterms:modified xsi:type="dcterms:W3CDTF">2016-05-23T04:20:02Z</dcterms:modified>
</cp:coreProperties>
</file>