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4" r:id="rId1"/>
  </p:sldMasterIdLst>
  <p:notesMasterIdLst>
    <p:notesMasterId r:id="rId28"/>
  </p:notesMasterIdLst>
  <p:handoutMasterIdLst>
    <p:handoutMasterId r:id="rId29"/>
  </p:handoutMasterIdLst>
  <p:sldIdLst>
    <p:sldId id="306" r:id="rId2"/>
    <p:sldId id="542" r:id="rId3"/>
    <p:sldId id="541" r:id="rId4"/>
    <p:sldId id="509" r:id="rId5"/>
    <p:sldId id="571" r:id="rId6"/>
    <p:sldId id="490" r:id="rId7"/>
    <p:sldId id="511" r:id="rId8"/>
    <p:sldId id="543" r:id="rId9"/>
    <p:sldId id="545" r:id="rId10"/>
    <p:sldId id="572" r:id="rId11"/>
    <p:sldId id="555" r:id="rId12"/>
    <p:sldId id="544" r:id="rId13"/>
    <p:sldId id="562" r:id="rId14"/>
    <p:sldId id="566" r:id="rId15"/>
    <p:sldId id="568" r:id="rId16"/>
    <p:sldId id="569" r:id="rId17"/>
    <p:sldId id="556" r:id="rId18"/>
    <p:sldId id="548" r:id="rId19"/>
    <p:sldId id="550" r:id="rId20"/>
    <p:sldId id="551" r:id="rId21"/>
    <p:sldId id="552" r:id="rId22"/>
    <p:sldId id="553" r:id="rId23"/>
    <p:sldId id="554" r:id="rId24"/>
    <p:sldId id="570" r:id="rId25"/>
    <p:sldId id="557" r:id="rId26"/>
    <p:sldId id="525" r:id="rId27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30" autoAdjust="0"/>
    <p:restoredTop sz="84644" autoAdjust="0"/>
  </p:normalViewPr>
  <p:slideViewPr>
    <p:cSldViewPr>
      <p:cViewPr varScale="1">
        <p:scale>
          <a:sx n="98" d="100"/>
          <a:sy n="98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A1953-F24D-4840-8752-DAFFA14404BA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5E9B3771-867E-4614-8E60-6A474B2170FE}">
      <dgm:prSet phldrT="[Text]" custT="1"/>
      <dgm:spPr/>
      <dgm:t>
        <a:bodyPr/>
        <a:lstStyle/>
        <a:p>
          <a:r>
            <a:rPr lang="en-US" sz="1100" b="1" dirty="0" smtClean="0"/>
            <a:t>Advice:</a:t>
          </a:r>
          <a:r>
            <a:rPr lang="en-US" sz="1100" dirty="0" smtClean="0"/>
            <a:t> I can advise you about how the law applies in your situation</a:t>
          </a:r>
          <a:endParaRPr lang="en-AU" sz="1100" dirty="0"/>
        </a:p>
      </dgm:t>
    </dgm:pt>
    <dgm:pt modelId="{D52BCD67-C1A7-44E4-BE4C-7589521C5A76}" type="parTrans" cxnId="{AC9DDFBE-8C1B-4B8F-AA00-DE0E7BC6EEA7}">
      <dgm:prSet/>
      <dgm:spPr/>
      <dgm:t>
        <a:bodyPr/>
        <a:lstStyle/>
        <a:p>
          <a:endParaRPr lang="en-AU"/>
        </a:p>
      </dgm:t>
    </dgm:pt>
    <dgm:pt modelId="{5393D871-DC15-4095-BB47-BFAC135B3A53}" type="sibTrans" cxnId="{AC9DDFBE-8C1B-4B8F-AA00-DE0E7BC6EEA7}">
      <dgm:prSet/>
      <dgm:spPr/>
      <dgm:t>
        <a:bodyPr/>
        <a:lstStyle/>
        <a:p>
          <a:endParaRPr lang="en-AU"/>
        </a:p>
      </dgm:t>
    </dgm:pt>
    <dgm:pt modelId="{C0D481D5-AA6F-45AA-BBF9-35AF3B89436D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Referral</a:t>
          </a:r>
          <a:r>
            <a:rPr lang="en-US" sz="1100" dirty="0" smtClean="0">
              <a:solidFill>
                <a:schemeClr val="tx1"/>
              </a:solidFill>
            </a:rPr>
            <a:t> to other legal services: I’ll connect you to more appropriate lawyers and advocates </a:t>
          </a:r>
          <a:endParaRPr lang="en-AU" sz="1100" dirty="0">
            <a:solidFill>
              <a:schemeClr val="tx1"/>
            </a:solidFill>
          </a:endParaRPr>
        </a:p>
      </dgm:t>
    </dgm:pt>
    <dgm:pt modelId="{DBD5D3D0-DEA8-4C62-8597-998F1B55925E}" type="parTrans" cxnId="{8804F64F-452F-4F75-8750-FF16BFB3FD5A}">
      <dgm:prSet/>
      <dgm:spPr/>
      <dgm:t>
        <a:bodyPr/>
        <a:lstStyle/>
        <a:p>
          <a:endParaRPr lang="en-AU"/>
        </a:p>
      </dgm:t>
    </dgm:pt>
    <dgm:pt modelId="{47FEDF5C-0389-4FA7-B235-5D1DEF1D7F38}" type="sibTrans" cxnId="{8804F64F-452F-4F75-8750-FF16BFB3FD5A}">
      <dgm:prSet/>
      <dgm:spPr/>
      <dgm:t>
        <a:bodyPr/>
        <a:lstStyle/>
        <a:p>
          <a:endParaRPr lang="en-AU"/>
        </a:p>
      </dgm:t>
    </dgm:pt>
    <dgm:pt modelId="{DD1DE4AC-ADC0-46C5-898B-7C361DBE5E5B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Small task assistance: </a:t>
          </a:r>
          <a:r>
            <a:rPr lang="en-US" sz="1100" dirty="0" smtClean="0">
              <a:solidFill>
                <a:schemeClr val="tx1"/>
              </a:solidFill>
            </a:rPr>
            <a:t>I can help with this specific task</a:t>
          </a:r>
          <a:endParaRPr lang="en-AU" sz="1100" dirty="0">
            <a:solidFill>
              <a:schemeClr val="tx1"/>
            </a:solidFill>
          </a:endParaRPr>
        </a:p>
      </dgm:t>
    </dgm:pt>
    <dgm:pt modelId="{013759B7-4D15-45CC-B36E-F6784AD863B5}" type="parTrans" cxnId="{70CA2F5F-48F2-4D7D-B52C-EB6165CE4D8A}">
      <dgm:prSet/>
      <dgm:spPr/>
      <dgm:t>
        <a:bodyPr/>
        <a:lstStyle/>
        <a:p>
          <a:endParaRPr lang="en-AU"/>
        </a:p>
      </dgm:t>
    </dgm:pt>
    <dgm:pt modelId="{DF01504D-33FB-47AA-87CC-599F81A411EA}" type="sibTrans" cxnId="{70CA2F5F-48F2-4D7D-B52C-EB6165CE4D8A}">
      <dgm:prSet/>
      <dgm:spPr/>
      <dgm:t>
        <a:bodyPr/>
        <a:lstStyle/>
        <a:p>
          <a:endParaRPr lang="en-AU"/>
        </a:p>
      </dgm:t>
    </dgm:pt>
    <dgm:pt modelId="{E71884FC-0ECF-4A4B-BD48-E49A6869C4E1}">
      <dgm:prSet phldrT="[Text]" custT="1"/>
      <dgm:spPr/>
      <dgm:t>
        <a:bodyPr/>
        <a:lstStyle/>
        <a:p>
          <a:r>
            <a:rPr lang="en-US" sz="1100" b="1" dirty="0" smtClean="0"/>
            <a:t>Duty lawyer: </a:t>
          </a:r>
          <a:r>
            <a:rPr lang="en-US" sz="1100" dirty="0" smtClean="0"/>
            <a:t>I speak for you at this hearing today only</a:t>
          </a:r>
          <a:endParaRPr lang="en-AU" sz="1100" dirty="0"/>
        </a:p>
      </dgm:t>
    </dgm:pt>
    <dgm:pt modelId="{A01C7E31-B104-4940-8C88-75E54ABC7EE7}" type="parTrans" cxnId="{5A34B8ED-F5D0-423F-9A8E-CE4FDC40FC11}">
      <dgm:prSet/>
      <dgm:spPr/>
      <dgm:t>
        <a:bodyPr/>
        <a:lstStyle/>
        <a:p>
          <a:endParaRPr lang="en-AU"/>
        </a:p>
      </dgm:t>
    </dgm:pt>
    <dgm:pt modelId="{F8666DCD-964A-4DFE-8F81-5252A995C6E6}" type="sibTrans" cxnId="{5A34B8ED-F5D0-423F-9A8E-CE4FDC40FC11}">
      <dgm:prSet/>
      <dgm:spPr/>
      <dgm:t>
        <a:bodyPr/>
        <a:lstStyle/>
        <a:p>
          <a:endParaRPr lang="en-AU"/>
        </a:p>
      </dgm:t>
    </dgm:pt>
    <dgm:pt modelId="{F0BDCE09-FEDE-444F-AB64-293A3173C14B}">
      <dgm:prSet phldrT="[Text]" custT="1"/>
      <dgm:spPr/>
      <dgm:t>
        <a:bodyPr/>
        <a:lstStyle/>
        <a:p>
          <a:r>
            <a:rPr lang="en-US" sz="1100" b="1" dirty="0" smtClean="0"/>
            <a:t>Casework</a:t>
          </a:r>
          <a:r>
            <a:rPr lang="en-US" sz="1100" dirty="0" smtClean="0"/>
            <a:t>: I advise, write letters and negotiate on your behalf</a:t>
          </a:r>
          <a:endParaRPr lang="en-AU" sz="1100" dirty="0"/>
        </a:p>
      </dgm:t>
    </dgm:pt>
    <dgm:pt modelId="{166C1924-733B-4ED5-82B1-9291EFD06F46}" type="parTrans" cxnId="{DE85C560-88C5-4CFD-8AAD-6F45F22A9AD5}">
      <dgm:prSet/>
      <dgm:spPr/>
      <dgm:t>
        <a:bodyPr/>
        <a:lstStyle/>
        <a:p>
          <a:endParaRPr lang="en-AU"/>
        </a:p>
      </dgm:t>
    </dgm:pt>
    <dgm:pt modelId="{F3E5B185-49BB-4D0B-9C7A-1CE119358FE1}" type="sibTrans" cxnId="{DE85C560-88C5-4CFD-8AAD-6F45F22A9AD5}">
      <dgm:prSet/>
      <dgm:spPr/>
      <dgm:t>
        <a:bodyPr/>
        <a:lstStyle/>
        <a:p>
          <a:endParaRPr lang="en-AU"/>
        </a:p>
      </dgm:t>
    </dgm:pt>
    <dgm:pt modelId="{E91B43FB-10A5-4358-80D5-D9EA26AC99B4}">
      <dgm:prSet phldrT="[Text]" custT="1"/>
      <dgm:spPr/>
      <dgm:t>
        <a:bodyPr/>
        <a:lstStyle/>
        <a:p>
          <a:r>
            <a:rPr lang="en-US" sz="1100" b="1" dirty="0" smtClean="0"/>
            <a:t>Representation:</a:t>
          </a:r>
          <a:r>
            <a:rPr lang="en-US" sz="1100" dirty="0" smtClean="0"/>
            <a:t> I speak for you before a court, tribunal, or during a mediation… I may be a barrister “instructed” by a solicitor “instructed” by you</a:t>
          </a:r>
          <a:endParaRPr lang="en-AU" sz="1100" dirty="0"/>
        </a:p>
      </dgm:t>
    </dgm:pt>
    <dgm:pt modelId="{7F8BE67A-78C1-4DA6-9AD5-B22698792120}" type="parTrans" cxnId="{49AF1B7B-5080-4F4A-A82F-AEA824399387}">
      <dgm:prSet/>
      <dgm:spPr/>
      <dgm:t>
        <a:bodyPr/>
        <a:lstStyle/>
        <a:p>
          <a:endParaRPr lang="en-AU"/>
        </a:p>
      </dgm:t>
    </dgm:pt>
    <dgm:pt modelId="{FBE2F212-CEC1-405B-957A-C9EF0889479A}" type="sibTrans" cxnId="{49AF1B7B-5080-4F4A-A82F-AEA824399387}">
      <dgm:prSet/>
      <dgm:spPr/>
      <dgm:t>
        <a:bodyPr/>
        <a:lstStyle/>
        <a:p>
          <a:endParaRPr lang="en-AU"/>
        </a:p>
      </dgm:t>
    </dgm:pt>
    <dgm:pt modelId="{E91CB27B-4790-4D01-A44E-C45B10944110}" type="pres">
      <dgm:prSet presAssocID="{1E1A1953-F24D-4840-8752-DAFFA14404B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851AF03-A204-4803-B3B7-AD49E4E77341}" type="pres">
      <dgm:prSet presAssocID="{1E1A1953-F24D-4840-8752-DAFFA14404BA}" presName="wedge1" presStyleLbl="node1" presStyleIdx="0" presStyleCnt="6" custLinFactNeighborX="-2463" custLinFactNeighborY="5183"/>
      <dgm:spPr/>
      <dgm:t>
        <a:bodyPr/>
        <a:lstStyle/>
        <a:p>
          <a:endParaRPr lang="en-AU"/>
        </a:p>
      </dgm:t>
    </dgm:pt>
    <dgm:pt modelId="{340CE5D4-5960-48F4-8C9F-52B4F29168A2}" type="pres">
      <dgm:prSet presAssocID="{1E1A1953-F24D-4840-8752-DAFFA14404B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1D4EDB-D234-4AB1-8A6C-F50B92FB0E15}" type="pres">
      <dgm:prSet presAssocID="{1E1A1953-F24D-4840-8752-DAFFA14404BA}" presName="wedge2" presStyleLbl="node1" presStyleIdx="1" presStyleCnt="6"/>
      <dgm:spPr/>
      <dgm:t>
        <a:bodyPr/>
        <a:lstStyle/>
        <a:p>
          <a:endParaRPr lang="en-AU"/>
        </a:p>
      </dgm:t>
    </dgm:pt>
    <dgm:pt modelId="{85C4A606-6306-48CE-8661-D37C78484482}" type="pres">
      <dgm:prSet presAssocID="{1E1A1953-F24D-4840-8752-DAFFA14404B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B8BEC0-A5A9-44B3-9CCB-807D9D366904}" type="pres">
      <dgm:prSet presAssocID="{1E1A1953-F24D-4840-8752-DAFFA14404BA}" presName="wedge3" presStyleLbl="node1" presStyleIdx="2" presStyleCnt="6"/>
      <dgm:spPr/>
      <dgm:t>
        <a:bodyPr/>
        <a:lstStyle/>
        <a:p>
          <a:endParaRPr lang="en-AU"/>
        </a:p>
      </dgm:t>
    </dgm:pt>
    <dgm:pt modelId="{17A8F0F0-6FC1-4B56-895E-1A2DCF19789F}" type="pres">
      <dgm:prSet presAssocID="{1E1A1953-F24D-4840-8752-DAFFA14404B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C4B19E-5415-4F51-ABD2-5F7F2E2F6A1B}" type="pres">
      <dgm:prSet presAssocID="{1E1A1953-F24D-4840-8752-DAFFA14404BA}" presName="wedge4" presStyleLbl="node1" presStyleIdx="3" presStyleCnt="6"/>
      <dgm:spPr/>
      <dgm:t>
        <a:bodyPr/>
        <a:lstStyle/>
        <a:p>
          <a:endParaRPr lang="en-AU"/>
        </a:p>
      </dgm:t>
    </dgm:pt>
    <dgm:pt modelId="{DB2809D2-6146-4B2F-9368-180C763BA87D}" type="pres">
      <dgm:prSet presAssocID="{1E1A1953-F24D-4840-8752-DAFFA14404B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599FB4F-BFD5-4454-B98C-FA777F1E250E}" type="pres">
      <dgm:prSet presAssocID="{1E1A1953-F24D-4840-8752-DAFFA14404BA}" presName="wedge5" presStyleLbl="node1" presStyleIdx="4" presStyleCnt="6"/>
      <dgm:spPr/>
      <dgm:t>
        <a:bodyPr/>
        <a:lstStyle/>
        <a:p>
          <a:endParaRPr lang="en-AU"/>
        </a:p>
      </dgm:t>
    </dgm:pt>
    <dgm:pt modelId="{6C9AD5AB-F9E4-48DD-954A-0A8401FF76CD}" type="pres">
      <dgm:prSet presAssocID="{1E1A1953-F24D-4840-8752-DAFFA14404B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40D562-9F8F-48B9-9080-CE6DC6E28A04}" type="pres">
      <dgm:prSet presAssocID="{1E1A1953-F24D-4840-8752-DAFFA14404BA}" presName="wedge6" presStyleLbl="node1" presStyleIdx="5" presStyleCnt="6" custLinFactNeighborX="-29" custLinFactNeighborY="-34"/>
      <dgm:spPr/>
      <dgm:t>
        <a:bodyPr/>
        <a:lstStyle/>
        <a:p>
          <a:endParaRPr lang="en-AU"/>
        </a:p>
      </dgm:t>
    </dgm:pt>
    <dgm:pt modelId="{D95CA9CF-2E98-4BDD-BCF8-4BAFE59A9109}" type="pres">
      <dgm:prSet presAssocID="{1E1A1953-F24D-4840-8752-DAFFA14404B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B90915-8084-4D9D-BB4A-C0F0F3FBA77E}" type="presOf" srcId="{F0BDCE09-FEDE-444F-AB64-293A3173C14B}" destId="{9599FB4F-BFD5-4454-B98C-FA777F1E250E}" srcOrd="0" destOrd="0" presId="urn:microsoft.com/office/officeart/2005/8/layout/chart3"/>
    <dgm:cxn modelId="{78435F16-DF6C-480A-AE86-5835A4E9E3CC}" type="presOf" srcId="{E91B43FB-10A5-4358-80D5-D9EA26AC99B4}" destId="{D95CA9CF-2E98-4BDD-BCF8-4BAFE59A9109}" srcOrd="1" destOrd="0" presId="urn:microsoft.com/office/officeart/2005/8/layout/chart3"/>
    <dgm:cxn modelId="{A468427E-18DB-4181-BAAA-B487C387A192}" type="presOf" srcId="{E71884FC-0ECF-4A4B-BD48-E49A6869C4E1}" destId="{F8C4B19E-5415-4F51-ABD2-5F7F2E2F6A1B}" srcOrd="0" destOrd="0" presId="urn:microsoft.com/office/officeart/2005/8/layout/chart3"/>
    <dgm:cxn modelId="{5A34B8ED-F5D0-423F-9A8E-CE4FDC40FC11}" srcId="{1E1A1953-F24D-4840-8752-DAFFA14404BA}" destId="{E71884FC-0ECF-4A4B-BD48-E49A6869C4E1}" srcOrd="3" destOrd="0" parTransId="{A01C7E31-B104-4940-8C88-75E54ABC7EE7}" sibTransId="{F8666DCD-964A-4DFE-8F81-5252A995C6E6}"/>
    <dgm:cxn modelId="{DE85C560-88C5-4CFD-8AAD-6F45F22A9AD5}" srcId="{1E1A1953-F24D-4840-8752-DAFFA14404BA}" destId="{F0BDCE09-FEDE-444F-AB64-293A3173C14B}" srcOrd="4" destOrd="0" parTransId="{166C1924-733B-4ED5-82B1-9291EFD06F46}" sibTransId="{F3E5B185-49BB-4D0B-9C7A-1CE119358FE1}"/>
    <dgm:cxn modelId="{38C06899-7419-4093-8A35-5BF2DF123861}" type="presOf" srcId="{5E9B3771-867E-4614-8E60-6A474B2170FE}" destId="{340CE5D4-5960-48F4-8C9F-52B4F29168A2}" srcOrd="1" destOrd="0" presId="urn:microsoft.com/office/officeart/2005/8/layout/chart3"/>
    <dgm:cxn modelId="{49AF1B7B-5080-4F4A-A82F-AEA824399387}" srcId="{1E1A1953-F24D-4840-8752-DAFFA14404BA}" destId="{E91B43FB-10A5-4358-80D5-D9EA26AC99B4}" srcOrd="5" destOrd="0" parTransId="{7F8BE67A-78C1-4DA6-9AD5-B22698792120}" sibTransId="{FBE2F212-CEC1-405B-957A-C9EF0889479A}"/>
    <dgm:cxn modelId="{C4C029FB-A1A3-4A8F-964B-5083F738AF4F}" type="presOf" srcId="{1E1A1953-F24D-4840-8752-DAFFA14404BA}" destId="{E91CB27B-4790-4D01-A44E-C45B10944110}" srcOrd="0" destOrd="0" presId="urn:microsoft.com/office/officeart/2005/8/layout/chart3"/>
    <dgm:cxn modelId="{9F8F5BD1-1BDE-4412-A8ED-0DCE32926FD9}" type="presOf" srcId="{F0BDCE09-FEDE-444F-AB64-293A3173C14B}" destId="{6C9AD5AB-F9E4-48DD-954A-0A8401FF76CD}" srcOrd="1" destOrd="0" presId="urn:microsoft.com/office/officeart/2005/8/layout/chart3"/>
    <dgm:cxn modelId="{3FB4A381-5484-4279-9FFB-91257BC1692A}" type="presOf" srcId="{5E9B3771-867E-4614-8E60-6A474B2170FE}" destId="{7851AF03-A204-4803-B3B7-AD49E4E77341}" srcOrd="0" destOrd="0" presId="urn:microsoft.com/office/officeart/2005/8/layout/chart3"/>
    <dgm:cxn modelId="{8804F64F-452F-4F75-8750-FF16BFB3FD5A}" srcId="{1E1A1953-F24D-4840-8752-DAFFA14404BA}" destId="{C0D481D5-AA6F-45AA-BBF9-35AF3B89436D}" srcOrd="1" destOrd="0" parTransId="{DBD5D3D0-DEA8-4C62-8597-998F1B55925E}" sibTransId="{47FEDF5C-0389-4FA7-B235-5D1DEF1D7F38}"/>
    <dgm:cxn modelId="{AC9DDFBE-8C1B-4B8F-AA00-DE0E7BC6EEA7}" srcId="{1E1A1953-F24D-4840-8752-DAFFA14404BA}" destId="{5E9B3771-867E-4614-8E60-6A474B2170FE}" srcOrd="0" destOrd="0" parTransId="{D52BCD67-C1A7-44E4-BE4C-7589521C5A76}" sibTransId="{5393D871-DC15-4095-BB47-BFAC135B3A53}"/>
    <dgm:cxn modelId="{9FA2CBC9-F025-42DC-9125-25478AFFCCB5}" type="presOf" srcId="{DD1DE4AC-ADC0-46C5-898B-7C361DBE5E5B}" destId="{61B8BEC0-A5A9-44B3-9CCB-807D9D366904}" srcOrd="0" destOrd="0" presId="urn:microsoft.com/office/officeart/2005/8/layout/chart3"/>
    <dgm:cxn modelId="{90ABB504-719A-4F6E-8048-482B537AC349}" type="presOf" srcId="{C0D481D5-AA6F-45AA-BBF9-35AF3B89436D}" destId="{85C4A606-6306-48CE-8661-D37C78484482}" srcOrd="1" destOrd="0" presId="urn:microsoft.com/office/officeart/2005/8/layout/chart3"/>
    <dgm:cxn modelId="{37BAFCEA-96B0-42E5-8AFB-83DDDF22D535}" type="presOf" srcId="{E91B43FB-10A5-4358-80D5-D9EA26AC99B4}" destId="{E240D562-9F8F-48B9-9080-CE6DC6E28A04}" srcOrd="0" destOrd="0" presId="urn:microsoft.com/office/officeart/2005/8/layout/chart3"/>
    <dgm:cxn modelId="{A6A4ECC2-464C-40A9-B72C-E7360A5517A1}" type="presOf" srcId="{E71884FC-0ECF-4A4B-BD48-E49A6869C4E1}" destId="{DB2809D2-6146-4B2F-9368-180C763BA87D}" srcOrd="1" destOrd="0" presId="urn:microsoft.com/office/officeart/2005/8/layout/chart3"/>
    <dgm:cxn modelId="{164B7AA0-A352-4128-B581-982E9920C0CC}" type="presOf" srcId="{DD1DE4AC-ADC0-46C5-898B-7C361DBE5E5B}" destId="{17A8F0F0-6FC1-4B56-895E-1A2DCF19789F}" srcOrd="1" destOrd="0" presId="urn:microsoft.com/office/officeart/2005/8/layout/chart3"/>
    <dgm:cxn modelId="{643CB5BD-AE21-4191-B847-2CF40E491618}" type="presOf" srcId="{C0D481D5-AA6F-45AA-BBF9-35AF3B89436D}" destId="{361D4EDB-D234-4AB1-8A6C-F50B92FB0E15}" srcOrd="0" destOrd="0" presId="urn:microsoft.com/office/officeart/2005/8/layout/chart3"/>
    <dgm:cxn modelId="{70CA2F5F-48F2-4D7D-B52C-EB6165CE4D8A}" srcId="{1E1A1953-F24D-4840-8752-DAFFA14404BA}" destId="{DD1DE4AC-ADC0-46C5-898B-7C361DBE5E5B}" srcOrd="2" destOrd="0" parTransId="{013759B7-4D15-45CC-B36E-F6784AD863B5}" sibTransId="{DF01504D-33FB-47AA-87CC-599F81A411EA}"/>
    <dgm:cxn modelId="{61981138-38BE-4D76-8593-1E4DDE50A79D}" type="presParOf" srcId="{E91CB27B-4790-4D01-A44E-C45B10944110}" destId="{7851AF03-A204-4803-B3B7-AD49E4E77341}" srcOrd="0" destOrd="0" presId="urn:microsoft.com/office/officeart/2005/8/layout/chart3"/>
    <dgm:cxn modelId="{69748C3B-7BCF-43FE-ACB1-D96AC4A38F9A}" type="presParOf" srcId="{E91CB27B-4790-4D01-A44E-C45B10944110}" destId="{340CE5D4-5960-48F4-8C9F-52B4F29168A2}" srcOrd="1" destOrd="0" presId="urn:microsoft.com/office/officeart/2005/8/layout/chart3"/>
    <dgm:cxn modelId="{7DE8C24B-87DE-4DA1-9052-66B45C23CE19}" type="presParOf" srcId="{E91CB27B-4790-4D01-A44E-C45B10944110}" destId="{361D4EDB-D234-4AB1-8A6C-F50B92FB0E15}" srcOrd="2" destOrd="0" presId="urn:microsoft.com/office/officeart/2005/8/layout/chart3"/>
    <dgm:cxn modelId="{FA73EC5A-57FF-4BA6-93FB-E2767F5271D4}" type="presParOf" srcId="{E91CB27B-4790-4D01-A44E-C45B10944110}" destId="{85C4A606-6306-48CE-8661-D37C78484482}" srcOrd="3" destOrd="0" presId="urn:microsoft.com/office/officeart/2005/8/layout/chart3"/>
    <dgm:cxn modelId="{37882FAE-FBE7-4CA9-A59A-0060D9FA3315}" type="presParOf" srcId="{E91CB27B-4790-4D01-A44E-C45B10944110}" destId="{61B8BEC0-A5A9-44B3-9CCB-807D9D366904}" srcOrd="4" destOrd="0" presId="urn:microsoft.com/office/officeart/2005/8/layout/chart3"/>
    <dgm:cxn modelId="{360E69C7-D6DD-4001-A2C3-9D69496D947B}" type="presParOf" srcId="{E91CB27B-4790-4D01-A44E-C45B10944110}" destId="{17A8F0F0-6FC1-4B56-895E-1A2DCF19789F}" srcOrd="5" destOrd="0" presId="urn:microsoft.com/office/officeart/2005/8/layout/chart3"/>
    <dgm:cxn modelId="{C2CF3FDC-FFAF-4AA6-B73B-6F6F43BC301B}" type="presParOf" srcId="{E91CB27B-4790-4D01-A44E-C45B10944110}" destId="{F8C4B19E-5415-4F51-ABD2-5F7F2E2F6A1B}" srcOrd="6" destOrd="0" presId="urn:microsoft.com/office/officeart/2005/8/layout/chart3"/>
    <dgm:cxn modelId="{89680649-C203-46FD-9ED5-1F51E77BC523}" type="presParOf" srcId="{E91CB27B-4790-4D01-A44E-C45B10944110}" destId="{DB2809D2-6146-4B2F-9368-180C763BA87D}" srcOrd="7" destOrd="0" presId="urn:microsoft.com/office/officeart/2005/8/layout/chart3"/>
    <dgm:cxn modelId="{C5EA1A04-A7CE-4CE6-9723-F146AAD2EC05}" type="presParOf" srcId="{E91CB27B-4790-4D01-A44E-C45B10944110}" destId="{9599FB4F-BFD5-4454-B98C-FA777F1E250E}" srcOrd="8" destOrd="0" presId="urn:microsoft.com/office/officeart/2005/8/layout/chart3"/>
    <dgm:cxn modelId="{6E6FD31D-6F38-444E-84F1-E330447525E1}" type="presParOf" srcId="{E91CB27B-4790-4D01-A44E-C45B10944110}" destId="{6C9AD5AB-F9E4-48DD-954A-0A8401FF76CD}" srcOrd="9" destOrd="0" presId="urn:microsoft.com/office/officeart/2005/8/layout/chart3"/>
    <dgm:cxn modelId="{F1786E17-5D07-4A53-818C-DDD7A7B2CD99}" type="presParOf" srcId="{E91CB27B-4790-4D01-A44E-C45B10944110}" destId="{E240D562-9F8F-48B9-9080-CE6DC6E28A04}" srcOrd="10" destOrd="0" presId="urn:microsoft.com/office/officeart/2005/8/layout/chart3"/>
    <dgm:cxn modelId="{1C193216-4BF1-4B2E-8CE7-057C1F5CD6A6}" type="presParOf" srcId="{E91CB27B-4790-4D01-A44E-C45B10944110}" destId="{D95CA9CF-2E98-4BDD-BCF8-4BAFE59A9109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E68065-7E38-45ED-BBAF-C82189E2A72D}" type="datetimeFigureOut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ED42C5-09C0-443C-863F-9C0D6ABE36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8793B-B52E-4938-AC04-4087C99B6A2E}" type="datetimeFigureOut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6C2410-B5F2-44FE-8A06-AD349757B4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598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638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mostly a crisis </a:t>
            </a:r>
            <a:r>
              <a:rPr lang="en-US" dirty="0" err="1" smtClean="0"/>
              <a:t>focussed</a:t>
            </a:r>
            <a:r>
              <a:rPr lang="en-US" dirty="0" smtClean="0"/>
              <a:t> emergency department or </a:t>
            </a:r>
            <a:r>
              <a:rPr lang="en-US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20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40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minutes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38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49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81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TARGETED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2.1 Do you want to assist vulnerable populations (in your area of law/geography) to both understand and address their </a:t>
            </a:r>
            <a:r>
              <a:rPr lang="en-US" sz="1200" i="1" dirty="0" smtClean="0"/>
              <a:t>actual legal needs</a:t>
            </a:r>
            <a:r>
              <a:rPr lang="en-US" sz="1200" dirty="0" smtClean="0"/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LHC =Awareness raising or needs assessment tool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Can use Legal</a:t>
            </a:r>
            <a:r>
              <a:rPr lang="en-US" sz="1200" baseline="0" dirty="0" smtClean="0"/>
              <a:t> Needs toolkits but effective results from LHC approach in a range of </a:t>
            </a:r>
            <a:r>
              <a:rPr lang="en-US" sz="1200" baseline="0" dirty="0" err="1" smtClean="0"/>
              <a:t>centres</a:t>
            </a: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Its not about whether your service is centre based on embedded, but about what processes/conversations/knowledge is shared, planned and </a:t>
            </a:r>
            <a:r>
              <a:rPr lang="en-US" sz="1200" baseline="0" dirty="0" err="1" smtClean="0"/>
              <a:t>prioritised</a:t>
            </a: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…at any point along your service delivery model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…its about how holistic you want to be from a legal perspective</a:t>
            </a:r>
            <a:endParaRPr lang="en-US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15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TIMELY</a:t>
            </a:r>
          </a:p>
          <a:p>
            <a:r>
              <a:rPr lang="en-US" sz="1200" dirty="0" smtClean="0"/>
              <a:t>Do you want to assist with the </a:t>
            </a:r>
            <a:r>
              <a:rPr lang="en-US" sz="1200" i="1" dirty="0" smtClean="0"/>
              <a:t>actual legal needs</a:t>
            </a:r>
            <a:r>
              <a:rPr lang="en-US" sz="1200" dirty="0" smtClean="0"/>
              <a:t> of your </a:t>
            </a:r>
            <a:r>
              <a:rPr lang="en-US" sz="1200" b="1" i="1" dirty="0" smtClean="0"/>
              <a:t>existing</a:t>
            </a:r>
            <a:r>
              <a:rPr lang="en-US" sz="1200" dirty="0" smtClean="0"/>
              <a:t> vulnerable clients?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dirty="0" smtClean="0"/>
              <a:t>OR</a:t>
            </a:r>
            <a:r>
              <a:rPr lang="en-US" sz="1200" dirty="0" smtClean="0"/>
              <a:t> do you rely on</a:t>
            </a:r>
          </a:p>
          <a:p>
            <a:r>
              <a:rPr lang="en-US" sz="1200" dirty="0" smtClean="0"/>
              <a:t>The legal needs your service is actually addressing?</a:t>
            </a:r>
          </a:p>
          <a:p>
            <a:r>
              <a:rPr lang="en-US" sz="1200" dirty="0" smtClean="0"/>
              <a:t>The legal needs your client is aware of and can access your service for? </a:t>
            </a:r>
          </a:p>
          <a:p>
            <a:pPr>
              <a:buNone/>
            </a:pPr>
            <a:r>
              <a:rPr lang="en-US" sz="1200" dirty="0" smtClean="0"/>
              <a:t>(even with your excellent, targeted, just-in-time CLE program)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76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JOINED</a:t>
            </a:r>
            <a:r>
              <a:rPr lang="en-US" sz="1200" baseline="0" dirty="0" smtClean="0"/>
              <a:t> UP</a:t>
            </a:r>
          </a:p>
          <a:p>
            <a:r>
              <a:rPr lang="en-US" sz="1200" dirty="0" smtClean="0"/>
              <a:t>Observe path getting easier and</a:t>
            </a:r>
            <a:r>
              <a:rPr lang="en-US" sz="1200" baseline="0" dirty="0" smtClean="0"/>
              <a:t> bigger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2.3 Do you want the community agencies who work with your vulnerable clients (existing and potential) to connect their clients to your service?</a:t>
            </a:r>
          </a:p>
          <a:p>
            <a:pPr>
              <a:buNone/>
            </a:pPr>
            <a:r>
              <a:rPr lang="en-US" sz="1200" dirty="0" smtClean="0"/>
              <a:t>Efficient and effective….</a:t>
            </a:r>
          </a:p>
          <a:p>
            <a:pPr>
              <a:buNone/>
            </a:pPr>
            <a:r>
              <a:rPr lang="en-US" sz="1200" dirty="0" smtClean="0"/>
              <a:t>  </a:t>
            </a:r>
          </a:p>
          <a:p>
            <a:r>
              <a:rPr lang="en-US" sz="1200" dirty="0" smtClean="0"/>
              <a:t>Relationships</a:t>
            </a:r>
          </a:p>
          <a:p>
            <a:r>
              <a:rPr lang="en-US" sz="1200" dirty="0" smtClean="0"/>
              <a:t>Referral frameworks</a:t>
            </a:r>
          </a:p>
          <a:p>
            <a:r>
              <a:rPr lang="en-US" sz="1200" dirty="0" smtClean="0"/>
              <a:t>Training</a:t>
            </a:r>
          </a:p>
          <a:p>
            <a:endParaRPr lang="en-US" sz="1200" dirty="0" smtClean="0"/>
          </a:p>
          <a:p>
            <a:r>
              <a:rPr lang="en-US" sz="1200" dirty="0" smtClean="0"/>
              <a:t>LHC is clear and concrete, but also flexible…tell</a:t>
            </a:r>
            <a:r>
              <a:rPr lang="en-US" sz="1200" baseline="0" dirty="0" smtClean="0"/>
              <a:t> a story</a:t>
            </a:r>
            <a:endParaRPr lang="en-US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82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APPROPRIATE</a:t>
            </a:r>
          </a:p>
          <a:p>
            <a:r>
              <a:rPr lang="en-US" sz="1200" dirty="0" smtClean="0"/>
              <a:t>Observe path getting more flexible and </a:t>
            </a:r>
            <a:r>
              <a:rPr lang="en-US" sz="1200" dirty="0" err="1" smtClean="0"/>
              <a:t>wholistic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2.4 Do you want the community agencies working with vulnerable populations to strategically identify the legal needs of their clients and connect them effectively to your service?</a:t>
            </a:r>
          </a:p>
          <a:p>
            <a:r>
              <a:rPr lang="en-US" sz="1200" dirty="0" smtClean="0"/>
              <a:t>Referral frameworks</a:t>
            </a:r>
          </a:p>
          <a:p>
            <a:r>
              <a:rPr lang="en-US" sz="1200" dirty="0" smtClean="0"/>
              <a:t>Training</a:t>
            </a:r>
          </a:p>
          <a:p>
            <a:r>
              <a:rPr lang="en-US" sz="1200" dirty="0" smtClean="0"/>
              <a:t>Resources</a:t>
            </a:r>
          </a:p>
          <a:p>
            <a:r>
              <a:rPr lang="en-US" sz="1200" dirty="0" smtClean="0"/>
              <a:t>Communication tools </a:t>
            </a:r>
            <a:endParaRPr lang="en-AU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VI-SPDAT ( Vulnerability Index – Social </a:t>
            </a:r>
            <a:r>
              <a:rPr lang="en-US" dirty="0" err="1" smtClean="0"/>
              <a:t>Prioritisation</a:t>
            </a:r>
            <a:r>
              <a:rPr lang="en-US" dirty="0" smtClean="0"/>
              <a:t> Decision Assistance Tool)</a:t>
            </a:r>
          </a:p>
          <a:p>
            <a:r>
              <a:rPr lang="en-US" dirty="0" smtClean="0"/>
              <a:t>Outcomes Star</a:t>
            </a:r>
          </a:p>
          <a:p>
            <a:r>
              <a:rPr lang="en-US" dirty="0" smtClean="0"/>
              <a:t>Recovery frameworks</a:t>
            </a:r>
          </a:p>
          <a:p>
            <a:r>
              <a:rPr lang="en-US" dirty="0" smtClean="0"/>
              <a:t>QHIP (</a:t>
            </a:r>
            <a:r>
              <a:rPr lang="en-US" dirty="0" err="1" smtClean="0"/>
              <a:t>Qld</a:t>
            </a:r>
            <a:r>
              <a:rPr lang="en-US" dirty="0" smtClean="0"/>
              <a:t> Housing Info Platform)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…all </a:t>
            </a:r>
            <a:r>
              <a:rPr lang="en-US" dirty="0" err="1" smtClean="0"/>
              <a:t>recognise</a:t>
            </a:r>
            <a:r>
              <a:rPr lang="en-US" dirty="0" smtClean="0"/>
              <a:t> the complexity and capability issues around </a:t>
            </a:r>
            <a:r>
              <a:rPr lang="en-US" dirty="0" err="1" smtClean="0"/>
              <a:t>vulnerabilty</a:t>
            </a:r>
            <a:r>
              <a:rPr lang="en-US" dirty="0" smtClean="0"/>
              <a:t>, but either ignore legal needs or ask poor questions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51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Realistically?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2410-B5F2-44FE-8A06-AD349757B4B2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8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-9525" y="6053139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2359026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76EA28-7DE1-40D4-B878-8C587381EC73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CAC04C-130B-4B46-8891-7C4CB2E920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64BD-B1C6-440D-B10C-07D715D1CA58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D9E7-BE13-469D-BFF0-31E5E5244D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1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1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65DE-DAC7-4DEA-92E1-031246648EFE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401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39611-6943-4AEE-AEA1-55766A5147E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2C63-CE1B-4CCC-A0ED-CA037F59D397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D01C-46CE-41AC-95B8-702DD79524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34C6-731E-40AE-8E71-3A6CE6F57A92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C9A73-E541-4EFF-B248-D29B709BF6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DE863-97DD-4518-8B55-AEB549CA8E29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360258-E282-484A-AA0C-1AC58C6DE4F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89A69-1C58-46F5-8BA6-FE4DBB657EE1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A5A578-70BB-4EAF-B3B8-2B576DB03AC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84C2-289D-4177-B711-0BA229EF1CED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CFEE-6F70-4080-B0AD-C5F917871D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6F81-2947-4795-BAFB-4171E9B6CE63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78CB7F-F4BF-474C-AE32-63D871B869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90AD-435E-4365-8C3B-657AFFAB2279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A585-CC5D-475E-BDA0-EDCD67399C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1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1544637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1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CD0730-D088-49B2-9371-A957FCFB029F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742999A-7C87-46B8-893F-2DE7094886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1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1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052BC6-EA8D-48D7-A2D9-A29AE1DA0761}" type="datetime1">
              <a:rPr lang="en-AU"/>
              <a:pPr>
                <a:defRPr/>
              </a:pPr>
              <a:t>02/06/2016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401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79525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5CBAE4-E67C-43C3-A2B8-BF8681E4BB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09" r:id="rId2"/>
    <p:sldLayoutId id="2147484614" r:id="rId3"/>
    <p:sldLayoutId id="2147484615" r:id="rId4"/>
    <p:sldLayoutId id="2147484616" r:id="rId5"/>
    <p:sldLayoutId id="2147484610" r:id="rId6"/>
    <p:sldLayoutId id="2147484617" r:id="rId7"/>
    <p:sldLayoutId id="2147484611" r:id="rId8"/>
    <p:sldLayoutId id="2147484618" r:id="rId9"/>
    <p:sldLayoutId id="2147484612" r:id="rId10"/>
    <p:sldLayoutId id="214748461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alhealthcheck.org.a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egalhealthcheck.org.a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7973888" cy="20162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Legal Health Check Pathways</a:t>
            </a:r>
            <a:endParaRPr lang="en-AU" sz="3600" cap="small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212976"/>
            <a:ext cx="8668072" cy="23042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j-lt"/>
              </a:rPr>
              <a:t>MODULE ONE: Introductory Concepts for Legal Assistance Services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pic>
        <p:nvPicPr>
          <p:cNvPr id="9220" name="Picture 6" descr="qpilc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Service Planning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470912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“...to most efficiently and effectively assist those with the disproportionate amount of legal need, services should be increasingly client-focused, that is: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Targeted</a:t>
            </a:r>
            <a:r>
              <a:rPr lang="en-US" sz="2400" dirty="0" smtClean="0"/>
              <a:t> to reach those with the highest need and lowest capability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Joined up </a:t>
            </a:r>
            <a:r>
              <a:rPr lang="en-US" sz="2400" dirty="0" smtClean="0"/>
              <a:t>with other services to address complex life problems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Timely</a:t>
            </a:r>
            <a:r>
              <a:rPr lang="en-US" sz="2400" dirty="0" smtClean="0"/>
              <a:t> to </a:t>
            </a:r>
            <a:r>
              <a:rPr lang="en-US" sz="2400" dirty="0" err="1" smtClean="0"/>
              <a:t>minimise</a:t>
            </a:r>
            <a:r>
              <a:rPr lang="en-US" sz="2400" dirty="0" smtClean="0"/>
              <a:t> the impact of problems and </a:t>
            </a:r>
            <a:r>
              <a:rPr lang="en-US" sz="2400" dirty="0" err="1" smtClean="0"/>
              <a:t>maximise</a:t>
            </a:r>
            <a:r>
              <a:rPr lang="en-US" sz="2400" dirty="0" smtClean="0"/>
              <a:t> the utility of services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Appropriate</a:t>
            </a:r>
            <a:r>
              <a:rPr lang="en-US" sz="2400" dirty="0" smtClean="0"/>
              <a:t> to the needs and capabilities of users. “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600" i="1" dirty="0" smtClean="0"/>
              <a:t>Collaborative Planning Resource-Service Planning 2015 Law and Justice Foundation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pic>
        <p:nvPicPr>
          <p:cNvPr id="14338" name="Picture 2" descr="C:\Users\DEPUTY\AppData\Local\Microsoft\Windows\Temporary Internet Files\Content.Outlook\R6XASYH3\LHC - sha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772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are LHCs good for? (at a LAS)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6496" cy="132474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2.1 Who are your potential clients and what are their </a:t>
            </a:r>
            <a:r>
              <a:rPr lang="en-US" sz="2400" b="1" i="1" dirty="0" smtClean="0"/>
              <a:t>actual legal needs?</a:t>
            </a:r>
          </a:p>
          <a:p>
            <a:pPr>
              <a:buNone/>
            </a:pPr>
            <a:r>
              <a:rPr lang="en-US" sz="2400" dirty="0" smtClean="0"/>
              <a:t>2.2 What are the </a:t>
            </a:r>
            <a:r>
              <a:rPr lang="en-US" sz="2400" b="1" i="1" dirty="0" smtClean="0"/>
              <a:t>actual legal needs </a:t>
            </a:r>
            <a:r>
              <a:rPr lang="en-US" sz="2400" dirty="0" smtClean="0"/>
              <a:t>of your existing clients?</a:t>
            </a:r>
          </a:p>
          <a:p>
            <a:pPr>
              <a:buNone/>
            </a:pPr>
            <a:r>
              <a:rPr lang="en-US" sz="2400" dirty="0" smtClean="0"/>
              <a:t>2.3 Do you want community agencies to connect their clients to you?</a:t>
            </a:r>
          </a:p>
          <a:p>
            <a:pPr>
              <a:buNone/>
            </a:pPr>
            <a:r>
              <a:rPr lang="en-US" sz="2400" dirty="0" smtClean="0"/>
              <a:t>2.4 Do you want community agencies to diagnose their clients’ </a:t>
            </a:r>
            <a:r>
              <a:rPr lang="en-US" sz="2400" b="1" i="1" dirty="0" smtClean="0"/>
              <a:t>actual legal need</a:t>
            </a:r>
            <a:r>
              <a:rPr lang="en-US" sz="2400" dirty="0" smtClean="0"/>
              <a:t>?   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A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0" y="1556792"/>
          <a:ext cx="432048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5" imgW="3533584" imgH="4771908" progId="Excel.Sheet.8">
                  <p:embed/>
                </p:oleObj>
              </mc:Choice>
              <mc:Fallback>
                <p:oleObj name="Chart" r:id="rId5" imgW="3533584" imgH="47719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6792"/>
                        <a:ext cx="4320480" cy="482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3284984"/>
            <a:ext cx="15841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251520" y="3284984"/>
            <a:ext cx="15183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Legal</a:t>
            </a:r>
          </a:p>
          <a:p>
            <a:r>
              <a:rPr lang="en-US" sz="2400" b="1" dirty="0" smtClean="0">
                <a:latin typeface="Calibri" pitchFamily="34" charset="0"/>
              </a:rPr>
              <a:t>Assistance</a:t>
            </a:r>
          </a:p>
          <a:p>
            <a:r>
              <a:rPr lang="en-US" sz="2400" b="1" dirty="0" smtClean="0">
                <a:latin typeface="Calibri" pitchFamily="34" charset="0"/>
              </a:rPr>
              <a:t>Service</a:t>
            </a:r>
          </a:p>
          <a:p>
            <a:r>
              <a:rPr lang="en-US" b="1" dirty="0" smtClean="0">
                <a:latin typeface="Calibri" pitchFamily="34" charset="0"/>
              </a:rPr>
              <a:t>Centre-based</a:t>
            </a:r>
          </a:p>
          <a:p>
            <a:r>
              <a:rPr lang="en-US" b="1" dirty="0" smtClean="0">
                <a:latin typeface="Calibri" pitchFamily="34" charset="0"/>
              </a:rPr>
              <a:t>Outreach</a:t>
            </a:r>
          </a:p>
          <a:p>
            <a:r>
              <a:rPr lang="en-US" b="1" dirty="0" smtClean="0">
                <a:latin typeface="Calibri" pitchFamily="34" charset="0"/>
              </a:rPr>
              <a:t>Embedded</a:t>
            </a:r>
          </a:p>
          <a:p>
            <a:endParaRPr lang="en-AU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9512" y="1916832"/>
            <a:ext cx="1657350" cy="1368425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1835696" y="2420888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1835696" y="2636912"/>
            <a:ext cx="2518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What the client knows</a:t>
            </a:r>
          </a:p>
          <a:p>
            <a:r>
              <a:rPr lang="en-US" sz="2000" dirty="0" smtClean="0">
                <a:latin typeface="Calibri" pitchFamily="34" charset="0"/>
              </a:rPr>
              <a:t> and can do</a:t>
            </a:r>
            <a:endParaRPr lang="en-AU" sz="2000" dirty="0">
              <a:latin typeface="Calibri" pitchFamily="34" charset="0"/>
            </a:endParaRPr>
          </a:p>
        </p:txBody>
      </p:sp>
      <p:sp>
        <p:nvSpPr>
          <p:cNvPr id="1036" name="TextBox 15"/>
          <p:cNvSpPr txBox="1">
            <a:spLocks noChangeArrowheads="1"/>
          </p:cNvSpPr>
          <p:nvPr/>
        </p:nvSpPr>
        <p:spPr bwMode="auto">
          <a:xfrm>
            <a:off x="1691680" y="1988840"/>
            <a:ext cx="2952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THE PATH TO YOUR DOOR</a:t>
            </a:r>
            <a:endParaRPr lang="en-AU" sz="2000" b="1" dirty="0">
              <a:latin typeface="Calibri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12044203">
            <a:off x="4122050" y="3082461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3600" b="1" dirty="0" smtClean="0"/>
              <a:t>2.1.Who are your potential clients and what are their needs?  Fig.1</a:t>
            </a:r>
            <a:endParaRPr lang="en-AU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339752" y="3501008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LHC offers:</a:t>
            </a:r>
          </a:p>
          <a:p>
            <a:r>
              <a:rPr lang="en-US" sz="1600" i="1" dirty="0" smtClean="0"/>
              <a:t>-clarify range of legal issues</a:t>
            </a:r>
          </a:p>
          <a:p>
            <a:r>
              <a:rPr lang="en-US" sz="1600" i="1" dirty="0" smtClean="0"/>
              <a:t>-grouping of issues</a:t>
            </a:r>
          </a:p>
          <a:p>
            <a:r>
              <a:rPr lang="en-US" sz="1600" i="1" dirty="0" smtClean="0"/>
              <a:t>-Endemic add-on issues (“DV +”)</a:t>
            </a:r>
            <a:endParaRPr lang="en-AU" sz="16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4048" y="1700808"/>
          <a:ext cx="3582988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hart" r:id="rId5" imgW="3543300" imgH="4771908" progId="Excel.Sheet.8">
                  <p:embed/>
                </p:oleObj>
              </mc:Choice>
              <mc:Fallback>
                <p:oleObj name="Chart" r:id="rId5" imgW="3543300" imgH="47719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00808"/>
                        <a:ext cx="3582988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3284984"/>
            <a:ext cx="15841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79512" y="3284984"/>
            <a:ext cx="17172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LEGAL</a:t>
            </a:r>
          </a:p>
          <a:p>
            <a:r>
              <a:rPr lang="en-US" sz="2400" b="1" dirty="0" smtClean="0">
                <a:latin typeface="Calibri" pitchFamily="34" charset="0"/>
              </a:rPr>
              <a:t>ASSISTANCE</a:t>
            </a:r>
          </a:p>
          <a:p>
            <a:r>
              <a:rPr lang="en-US" sz="2400" b="1" dirty="0" smtClean="0">
                <a:latin typeface="Calibri" pitchFamily="34" charset="0"/>
              </a:rPr>
              <a:t>SERVICE</a:t>
            </a:r>
          </a:p>
          <a:p>
            <a:r>
              <a:rPr lang="en-US" b="1" dirty="0" smtClean="0">
                <a:latin typeface="Calibri" pitchFamily="34" charset="0"/>
              </a:rPr>
              <a:t>Centre-based</a:t>
            </a:r>
          </a:p>
          <a:p>
            <a:r>
              <a:rPr lang="en-US" b="1" dirty="0" smtClean="0">
                <a:latin typeface="Calibri" pitchFamily="34" charset="0"/>
              </a:rPr>
              <a:t>Outreach</a:t>
            </a:r>
          </a:p>
          <a:p>
            <a:r>
              <a:rPr lang="en-US" b="1" dirty="0" smtClean="0">
                <a:latin typeface="Calibri" pitchFamily="34" charset="0"/>
              </a:rPr>
              <a:t>Embedded</a:t>
            </a:r>
          </a:p>
          <a:p>
            <a:endParaRPr lang="en-AU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9512" y="1916832"/>
            <a:ext cx="1657350" cy="1368425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1835696" y="2420888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1835696" y="3501008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1835696" y="2636912"/>
            <a:ext cx="2518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What the client knows</a:t>
            </a:r>
          </a:p>
          <a:p>
            <a:r>
              <a:rPr lang="en-US" sz="2000" dirty="0" smtClean="0">
                <a:latin typeface="Calibri" pitchFamily="34" charset="0"/>
              </a:rPr>
              <a:t> and can do</a:t>
            </a:r>
            <a:endParaRPr lang="en-AU" sz="2000" dirty="0">
              <a:latin typeface="Calibri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12246649">
            <a:off x="4211960" y="3068960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23728" y="3717032"/>
            <a:ext cx="217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+“Just-in-time” CLE</a:t>
            </a:r>
          </a:p>
        </p:txBody>
      </p:sp>
      <p:sp>
        <p:nvSpPr>
          <p:cNvPr id="12" name="Notched Right Arrow 11"/>
          <p:cNvSpPr/>
          <p:nvPr/>
        </p:nvSpPr>
        <p:spPr>
          <a:xfrm rot="11191494">
            <a:off x="4175297" y="3728302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691680" y="1988840"/>
            <a:ext cx="2952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THE PATH TO YOUR DOOR</a:t>
            </a:r>
            <a:endParaRPr lang="en-AU" sz="2000" b="1" dirty="0">
              <a:latin typeface="Calibr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3600" b="1" dirty="0" smtClean="0"/>
              <a:t>2.2. What are the actual legal needs of existing clients?  Fig.2</a:t>
            </a:r>
            <a:endParaRPr lang="en-A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4365104"/>
            <a:ext cx="2515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LHC offers CLE:</a:t>
            </a:r>
          </a:p>
          <a:p>
            <a:r>
              <a:rPr lang="en-US" sz="1600" i="1" dirty="0" smtClean="0"/>
              <a:t>-process </a:t>
            </a:r>
            <a:r>
              <a:rPr lang="en-US" sz="1600" i="1" dirty="0" err="1" smtClean="0"/>
              <a:t>focussed</a:t>
            </a:r>
            <a:endParaRPr lang="en-US" sz="1600" i="1" dirty="0" smtClean="0"/>
          </a:p>
          <a:p>
            <a:r>
              <a:rPr lang="en-US" sz="1600" i="1" dirty="0" smtClean="0"/>
              <a:t>-for workers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-Client awareness of “DV+”</a:t>
            </a:r>
          </a:p>
          <a:p>
            <a:endParaRPr lang="en-US" sz="1600" i="1" dirty="0" smtClean="0"/>
          </a:p>
          <a:p>
            <a:endParaRPr lang="en-AU" sz="1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932040" y="1700808"/>
          <a:ext cx="3582988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5" imgW="3543300" imgH="4771908" progId="Excel.Sheet.8">
                  <p:embed/>
                </p:oleObj>
              </mc:Choice>
              <mc:Fallback>
                <p:oleObj name="Worksheet" r:id="rId5" imgW="3543300" imgH="47719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808"/>
                        <a:ext cx="3582988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3284984"/>
            <a:ext cx="15841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79512" y="3356992"/>
            <a:ext cx="17172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LEGAL</a:t>
            </a:r>
          </a:p>
          <a:p>
            <a:r>
              <a:rPr lang="en-US" sz="2400" b="1" dirty="0" smtClean="0">
                <a:latin typeface="Calibri" pitchFamily="34" charset="0"/>
              </a:rPr>
              <a:t>ASSISTANCE</a:t>
            </a:r>
          </a:p>
          <a:p>
            <a:r>
              <a:rPr lang="en-US" sz="2400" b="1" dirty="0" smtClean="0">
                <a:latin typeface="Calibri" pitchFamily="34" charset="0"/>
              </a:rPr>
              <a:t>SERVICE</a:t>
            </a:r>
          </a:p>
          <a:p>
            <a:r>
              <a:rPr lang="en-US" b="1" dirty="0" smtClean="0">
                <a:latin typeface="Calibri" pitchFamily="34" charset="0"/>
              </a:rPr>
              <a:t>Centre-based</a:t>
            </a:r>
          </a:p>
          <a:p>
            <a:r>
              <a:rPr lang="en-US" b="1" dirty="0" smtClean="0">
                <a:latin typeface="Calibri" pitchFamily="34" charset="0"/>
              </a:rPr>
              <a:t>Outreach</a:t>
            </a:r>
          </a:p>
          <a:p>
            <a:r>
              <a:rPr lang="en-US" b="1" dirty="0" smtClean="0">
                <a:latin typeface="Calibri" pitchFamily="34" charset="0"/>
              </a:rPr>
              <a:t>Embedded</a:t>
            </a:r>
          </a:p>
          <a:p>
            <a:endParaRPr lang="en-AU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51520" y="1916832"/>
            <a:ext cx="1657350" cy="1368425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1835696" y="2420888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1835696" y="3501008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1835696" y="2636912"/>
            <a:ext cx="2518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What the client knows</a:t>
            </a:r>
          </a:p>
          <a:p>
            <a:r>
              <a:rPr lang="en-US" sz="2000" dirty="0" smtClean="0">
                <a:latin typeface="Calibri" pitchFamily="34" charset="0"/>
              </a:rPr>
              <a:t> and can do</a:t>
            </a:r>
            <a:endParaRPr lang="en-AU" sz="2000" dirty="0">
              <a:latin typeface="Calibri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10800000">
            <a:off x="4211960" y="3068960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23728" y="3717032"/>
            <a:ext cx="217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+“Just-in-time” CLE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35696" y="4365104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051720" y="4437112"/>
            <a:ext cx="23140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+Community worker</a:t>
            </a:r>
          </a:p>
          <a:p>
            <a:r>
              <a:rPr lang="en-US" sz="2000" dirty="0" smtClean="0">
                <a:latin typeface="Calibri" pitchFamily="34" charset="0"/>
              </a:rPr>
              <a:t> engagement</a:t>
            </a:r>
          </a:p>
        </p:txBody>
      </p:sp>
      <p:sp>
        <p:nvSpPr>
          <p:cNvPr id="12" name="Notched Right Arrow 11"/>
          <p:cNvSpPr/>
          <p:nvPr/>
        </p:nvSpPr>
        <p:spPr>
          <a:xfrm rot="10465730">
            <a:off x="4233174" y="4339444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691680" y="1988840"/>
            <a:ext cx="2952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THE PATH TO YOUR DOOR</a:t>
            </a:r>
            <a:endParaRPr lang="en-AU" sz="2000" b="1" dirty="0">
              <a:latin typeface="Calibri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3600" b="1" dirty="0" smtClean="0"/>
              <a:t>2.3. Do you want community agencies to connect their clients?  Fig.3</a:t>
            </a:r>
            <a:endParaRPr lang="en-A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5157192"/>
            <a:ext cx="2160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LHC offers:</a:t>
            </a:r>
          </a:p>
          <a:p>
            <a:r>
              <a:rPr lang="en-US" sz="1600" i="1" dirty="0" smtClean="0"/>
              <a:t>-Relationships &amp; Communication</a:t>
            </a:r>
          </a:p>
          <a:p>
            <a:r>
              <a:rPr lang="en-US" sz="1600" i="1" dirty="0" smtClean="0"/>
              <a:t>-Referral frameworks</a:t>
            </a:r>
          </a:p>
          <a:p>
            <a:r>
              <a:rPr lang="en-US" sz="1600" i="1" dirty="0" smtClean="0"/>
              <a:t>-Training</a:t>
            </a:r>
            <a:endParaRPr lang="en-AU" sz="1600" i="1" dirty="0" smtClean="0"/>
          </a:p>
          <a:p>
            <a:r>
              <a:rPr lang="en-US" sz="1600" i="1" dirty="0" smtClean="0"/>
              <a:t>-Resources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4048" y="1556792"/>
          <a:ext cx="3582988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hart" r:id="rId5" imgW="3543300" imgH="4771908" progId="Excel.Sheet.8">
                  <p:embed/>
                </p:oleObj>
              </mc:Choice>
              <mc:Fallback>
                <p:oleObj name="Chart" r:id="rId5" imgW="3543300" imgH="47719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556792"/>
                        <a:ext cx="3582988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3284984"/>
            <a:ext cx="15841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79512" y="3284984"/>
            <a:ext cx="17172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LEGAL</a:t>
            </a:r>
          </a:p>
          <a:p>
            <a:r>
              <a:rPr lang="en-US" sz="2400" b="1" dirty="0" smtClean="0">
                <a:latin typeface="Calibri" pitchFamily="34" charset="0"/>
              </a:rPr>
              <a:t>ASSISTANCE</a:t>
            </a:r>
          </a:p>
          <a:p>
            <a:r>
              <a:rPr lang="en-US" sz="2400" b="1" dirty="0" smtClean="0">
                <a:latin typeface="Calibri" pitchFamily="34" charset="0"/>
              </a:rPr>
              <a:t>SERVICE</a:t>
            </a:r>
          </a:p>
          <a:p>
            <a:r>
              <a:rPr lang="en-US" b="1" dirty="0" smtClean="0">
                <a:latin typeface="Calibri" pitchFamily="34" charset="0"/>
              </a:rPr>
              <a:t>Centre-based</a:t>
            </a:r>
          </a:p>
          <a:p>
            <a:r>
              <a:rPr lang="en-US" b="1" dirty="0" smtClean="0">
                <a:latin typeface="Calibri" pitchFamily="34" charset="0"/>
              </a:rPr>
              <a:t>Outreach</a:t>
            </a:r>
          </a:p>
          <a:p>
            <a:r>
              <a:rPr lang="en-US" b="1" dirty="0" smtClean="0">
                <a:latin typeface="Calibri" pitchFamily="34" charset="0"/>
              </a:rPr>
              <a:t>Embedded</a:t>
            </a:r>
          </a:p>
          <a:p>
            <a:endParaRPr lang="en-AU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9512" y="1916832"/>
            <a:ext cx="1657350" cy="1368425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1835696" y="2420888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1835696" y="3501008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1835696" y="2636912"/>
            <a:ext cx="2518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What the client knows</a:t>
            </a:r>
          </a:p>
          <a:p>
            <a:r>
              <a:rPr lang="en-US" sz="2000" dirty="0" smtClean="0">
                <a:latin typeface="Calibri" pitchFamily="34" charset="0"/>
              </a:rPr>
              <a:t> and can do</a:t>
            </a:r>
            <a:endParaRPr lang="en-AU" sz="2000" dirty="0">
              <a:latin typeface="Calibri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10800000">
            <a:off x="4211960" y="3068960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23728" y="3717032"/>
            <a:ext cx="217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+“Just-in-time” CLE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35696" y="4365104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051720" y="4437112"/>
            <a:ext cx="23140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+Community worker</a:t>
            </a:r>
          </a:p>
          <a:p>
            <a:r>
              <a:rPr lang="en-US" sz="2000" dirty="0" smtClean="0">
                <a:latin typeface="Calibri" pitchFamily="34" charset="0"/>
              </a:rPr>
              <a:t> engagement</a:t>
            </a:r>
          </a:p>
        </p:txBody>
      </p:sp>
      <p:sp>
        <p:nvSpPr>
          <p:cNvPr id="12" name="Notched Right Arrow 11"/>
          <p:cNvSpPr/>
          <p:nvPr/>
        </p:nvSpPr>
        <p:spPr>
          <a:xfrm rot="10465730">
            <a:off x="4233174" y="4339444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ounded Rectangle 14"/>
          <p:cNvSpPr/>
          <p:nvPr/>
        </p:nvSpPr>
        <p:spPr>
          <a:xfrm>
            <a:off x="1835696" y="522920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835696" y="5373216"/>
            <a:ext cx="2670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+LHC is assessment tool</a:t>
            </a:r>
          </a:p>
          <a:p>
            <a:r>
              <a:rPr lang="en-US" sz="2000" dirty="0" smtClean="0">
                <a:latin typeface="Calibri" pitchFamily="34" charset="0"/>
              </a:rPr>
              <a:t> at community agency</a:t>
            </a:r>
          </a:p>
        </p:txBody>
      </p:sp>
      <p:sp>
        <p:nvSpPr>
          <p:cNvPr id="19" name="Notched Right Arrow 18"/>
          <p:cNvSpPr/>
          <p:nvPr/>
        </p:nvSpPr>
        <p:spPr>
          <a:xfrm rot="5066272">
            <a:off x="6459619" y="5281247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Notched Right Arrow 19"/>
          <p:cNvSpPr/>
          <p:nvPr/>
        </p:nvSpPr>
        <p:spPr>
          <a:xfrm rot="9826857">
            <a:off x="4737229" y="5131532"/>
            <a:ext cx="978408" cy="48463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Isosceles Triangle 20"/>
          <p:cNvSpPr/>
          <p:nvPr/>
        </p:nvSpPr>
        <p:spPr>
          <a:xfrm>
            <a:off x="5868144" y="5733256"/>
            <a:ext cx="1369318" cy="1124744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084168" y="6237312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CLC #2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3600" b="1" dirty="0" smtClean="0"/>
              <a:t>2.4. Do you want community agencies to diagnose their clients?  Fig.4</a:t>
            </a:r>
            <a:endParaRPr lang="en-AU" sz="3600" b="1" dirty="0"/>
          </a:p>
        </p:txBody>
      </p:sp>
      <p:sp>
        <p:nvSpPr>
          <p:cNvPr id="25" name="Bent-Up Arrow 24"/>
          <p:cNvSpPr/>
          <p:nvPr/>
        </p:nvSpPr>
        <p:spPr>
          <a:xfrm rot="5400000">
            <a:off x="2728731" y="4120141"/>
            <a:ext cx="1268760" cy="4206960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1691680" y="2060848"/>
            <a:ext cx="2924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THE PATH TO YOUR DOOR</a:t>
            </a:r>
            <a:endParaRPr lang="en-AU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\\fs2008\common\Projects\LHC projects\1. NACLC  Legal Health Check Portal\Images\Connect client lawyer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355341" cy="3436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can you change?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AU" sz="1600" dirty="0" smtClean="0"/>
              <a:t>Better to provide: “a more </a:t>
            </a:r>
            <a:r>
              <a:rPr lang="en-AU" sz="1600" b="1" i="1" dirty="0" smtClean="0"/>
              <a:t>systematic diagnosis </a:t>
            </a:r>
            <a:r>
              <a:rPr lang="en-AU" sz="1600" dirty="0" smtClean="0"/>
              <a:t>of a client's full range of legal and non-legal needs </a:t>
            </a:r>
            <a:r>
              <a:rPr lang="en-AU" sz="1600" b="1" i="1" dirty="0" smtClean="0"/>
              <a:t>at entry, followed by a case plan </a:t>
            </a:r>
            <a:r>
              <a:rPr lang="en-AU" sz="1600" dirty="0" smtClean="0"/>
              <a:t>for addressing all of those needs through coordinated response across all services”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/>
              <a:t>Vulnerable clients require an assertive/persistent/</a:t>
            </a:r>
            <a:r>
              <a:rPr lang="en-US" sz="2000" dirty="0" err="1" smtClean="0"/>
              <a:t>wholistic</a:t>
            </a:r>
            <a:r>
              <a:rPr lang="en-US" sz="2000" dirty="0" smtClean="0"/>
              <a:t>/coordinated response (c.f. self-help, one-off or advice)</a:t>
            </a:r>
            <a:endParaRPr lang="en-AU" sz="2000" dirty="0" smtClean="0"/>
          </a:p>
          <a:p>
            <a:pPr eaLnBrk="1" hangingPunct="1"/>
            <a:endParaRPr lang="en-AU" dirty="0" smtClean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849" t="20160" r="22301" b="21881"/>
          <a:stretch>
            <a:fillRect/>
          </a:stretch>
        </p:blipFill>
        <p:spPr bwMode="auto">
          <a:xfrm>
            <a:off x="467544" y="3429000"/>
            <a:ext cx="321417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8765" t="21313" r="23820" b="15381"/>
          <a:stretch>
            <a:fillRect/>
          </a:stretch>
        </p:blipFill>
        <p:spPr bwMode="auto">
          <a:xfrm>
            <a:off x="4499992" y="3356992"/>
            <a:ext cx="37105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624" y="6453336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dirty="0" smtClean="0"/>
              <a:t>More Effective Social Services</a:t>
            </a:r>
            <a:r>
              <a:rPr lang="en-AU" sz="1200" dirty="0" smtClean="0"/>
              <a:t>: Report of NZ Productivity Commission August 2015</a:t>
            </a:r>
            <a:endParaRPr lang="en-A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can you change?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Task One: LAS Service Spectrum</a:t>
            </a:r>
          </a:p>
          <a:p>
            <a:pPr>
              <a:buNone/>
            </a:pPr>
            <a:r>
              <a:rPr lang="en-US" b="1" i="1" dirty="0" smtClean="0"/>
              <a:t> </a:t>
            </a:r>
          </a:p>
          <a:p>
            <a:r>
              <a:rPr lang="en-US" dirty="0" smtClean="0"/>
              <a:t>What do you currently offer to your most vulnerable clients?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Introductory Concepts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Legal Health Check Basics</a:t>
            </a:r>
          </a:p>
          <a:p>
            <a:pPr>
              <a:buNone/>
            </a:pPr>
            <a:r>
              <a:rPr lang="en-US" dirty="0" smtClean="0"/>
              <a:t>2. What are LHCs good for at a Legal Assistance service?</a:t>
            </a:r>
          </a:p>
          <a:p>
            <a:pPr>
              <a:buNone/>
            </a:pPr>
            <a:r>
              <a:rPr lang="en-US" dirty="0" smtClean="0"/>
              <a:t>3. What can you change?</a:t>
            </a:r>
          </a:p>
          <a:p>
            <a:pPr>
              <a:buNone/>
            </a:pPr>
            <a:r>
              <a:rPr lang="en-US" dirty="0" smtClean="0"/>
              <a:t>4. Is it worth it?</a:t>
            </a:r>
            <a:endParaRPr lang="en-AU" dirty="0"/>
          </a:p>
        </p:txBody>
      </p:sp>
      <p:pic>
        <p:nvPicPr>
          <p:cNvPr id="4" name="Picture 4" descr="K:\Projects\LHC projects\2. DJAG LHC Project 2014-16\Training\Images for ppt\Seedling - acknowledge Ray_L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9317"/>
            <a:ext cx="4464496" cy="277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280368"/>
          <a:ext cx="946854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Legal assistance service spectrum</a:t>
            </a:r>
            <a:endParaRPr lang="en-AU" sz="3600" dirty="0"/>
          </a:p>
        </p:txBody>
      </p:sp>
      <p:sp>
        <p:nvSpPr>
          <p:cNvPr id="6" name="Oval 5"/>
          <p:cNvSpPr/>
          <p:nvPr/>
        </p:nvSpPr>
        <p:spPr>
          <a:xfrm>
            <a:off x="2051720" y="1584176"/>
            <a:ext cx="5184576" cy="5085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t" anchorCtr="1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3528" y="1700808"/>
            <a:ext cx="1728192" cy="165618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dirty="0" smtClean="0">
                <a:solidFill>
                  <a:schemeClr val="tx1"/>
                </a:solidFill>
              </a:rPr>
              <a:t>Information, Community Legal Education and Community Development: </a:t>
            </a:r>
            <a:r>
              <a:rPr lang="en-US" sz="1100" dirty="0" smtClean="0">
                <a:solidFill>
                  <a:schemeClr val="tx1"/>
                </a:solidFill>
              </a:rPr>
              <a:t>Information about the law</a:t>
            </a:r>
            <a:endParaRPr lang="en-AU" sz="11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76256" y="2852936"/>
            <a:ext cx="576064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52320" y="2420888"/>
            <a:ext cx="151216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Eligibility criteria and intake processes?</a:t>
            </a:r>
          </a:p>
          <a:p>
            <a:r>
              <a:rPr lang="en-US" dirty="0" smtClean="0">
                <a:latin typeface="+mj-lt"/>
              </a:rPr>
              <a:t>-legal issue</a:t>
            </a:r>
          </a:p>
          <a:p>
            <a:r>
              <a:rPr lang="en-US" dirty="0" smtClean="0">
                <a:latin typeface="+mj-lt"/>
              </a:rPr>
              <a:t>-client vulnerability</a:t>
            </a:r>
            <a:endParaRPr lang="en-AU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3528" y="4869160"/>
            <a:ext cx="1728192" cy="165618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dirty="0" smtClean="0">
                <a:solidFill>
                  <a:schemeClr val="tx1"/>
                </a:solidFill>
              </a:rPr>
              <a:t>Law reform: </a:t>
            </a:r>
            <a:r>
              <a:rPr lang="en-US" sz="1100" dirty="0" smtClean="0">
                <a:solidFill>
                  <a:schemeClr val="tx1"/>
                </a:solidFill>
              </a:rPr>
              <a:t>Let’s try to change this for everyone impacted</a:t>
            </a:r>
            <a:endParaRPr lang="en-A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can you change?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Task Two: Which LHC is relevant?</a:t>
            </a:r>
          </a:p>
          <a:p>
            <a:r>
              <a:rPr lang="en-US" dirty="0" smtClean="0"/>
              <a:t>What legal issues do your existing clients have?</a:t>
            </a:r>
          </a:p>
          <a:p>
            <a:endParaRPr lang="en-US" dirty="0" smtClean="0"/>
          </a:p>
          <a:p>
            <a:r>
              <a:rPr lang="en-US" dirty="0" smtClean="0"/>
              <a:t>Use your experience/casework statistics/assumptions/networks.</a:t>
            </a:r>
          </a:p>
          <a:p>
            <a:endParaRPr lang="en-US" dirty="0" smtClean="0"/>
          </a:p>
          <a:p>
            <a:r>
              <a:rPr lang="en-US" sz="2400" dirty="0" smtClean="0"/>
              <a:t>Also consider other legal needs diagnosis tool, </a:t>
            </a:r>
            <a:r>
              <a:rPr lang="en-US" sz="2400" dirty="0" err="1" smtClean="0"/>
              <a:t>e.g</a:t>
            </a:r>
            <a:r>
              <a:rPr lang="en-US" sz="2400" dirty="0" smtClean="0"/>
              <a:t> NACLC Legal Needs Strategic Planning Toolkit or emerging L&amp;J tools  </a:t>
            </a:r>
            <a:endParaRPr lang="en-A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can you change?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Task Three: What is one change you can make?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Strategic, assertive targeting of issues? (DV+)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Warmer referrals?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Collaboration protocol with other LAS ( LegalPod and LAQ Child Protection)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Form filling or discrete task assistance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Protocol with “problem agency” e.g. SPER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AU" sz="2000" dirty="0" smtClean="0"/>
              <a:t>58% of HPLC clients had a SPER issue identified using an LHC, whereas only 8% of clients asked about SPER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can you change?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Task Four: How might this make a difference for your client?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Story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Canadian research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 descr="K:\Projects\LHC projects\1. NACLC  Legal Health Check Portal\Images\Lawyer debt sha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07580"/>
            <a:ext cx="8153400" cy="4481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Is it worth it?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Findings from evaluation</a:t>
            </a:r>
          </a:p>
          <a:p>
            <a:r>
              <a:rPr lang="en-US" dirty="0" smtClean="0"/>
              <a:t>Lit review summary</a:t>
            </a:r>
          </a:p>
          <a:p>
            <a:r>
              <a:rPr lang="en-US" dirty="0" smtClean="0"/>
              <a:t>Updates from around Australia</a:t>
            </a:r>
          </a:p>
          <a:p>
            <a:endParaRPr lang="en-US" dirty="0" smtClean="0"/>
          </a:p>
          <a:p>
            <a:r>
              <a:rPr lang="en-US" dirty="0" smtClean="0"/>
              <a:t>In short: A LHC can guide the non-legal practitioner, when they are with the client, as to what to say and what to do, about their client’s legal needs</a:t>
            </a:r>
          </a:p>
          <a:p>
            <a:r>
              <a:rPr lang="en-US" b="1" i="1" dirty="0" smtClean="0"/>
              <a:t>What do you want to do in response to that ?</a:t>
            </a:r>
          </a:p>
          <a:p>
            <a:r>
              <a:rPr lang="en-US" dirty="0" smtClean="0"/>
              <a:t>(Guidelines are next module)</a:t>
            </a:r>
            <a:endParaRPr lang="en-A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LHC Evaluation (phase one) 2015 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154488" cy="478112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Does the LHC help in QPILCH settings?</a:t>
            </a:r>
          </a:p>
          <a:p>
            <a:r>
              <a:rPr lang="en-US" sz="2800" dirty="0" smtClean="0"/>
              <a:t>Good concept, good document and good questions</a:t>
            </a:r>
          </a:p>
          <a:p>
            <a:r>
              <a:rPr lang="en-US" sz="2800" dirty="0" smtClean="0"/>
              <a:t>Works best if actually complete form (</a:t>
            </a:r>
            <a:r>
              <a:rPr lang="en-US" sz="2800" b="1" i="1" dirty="0" smtClean="0"/>
              <a:t>3.5 vs. 1.5 legal issues per client)</a:t>
            </a:r>
          </a:p>
          <a:p>
            <a:r>
              <a:rPr lang="en-US" sz="2800" dirty="0" smtClean="0"/>
              <a:t>Appears to influence  community workers to engage with legal service and </a:t>
            </a:r>
            <a:r>
              <a:rPr lang="en-US" sz="2800" dirty="0" err="1" smtClean="0"/>
              <a:t>prioritise</a:t>
            </a:r>
            <a:r>
              <a:rPr lang="en-US" sz="2800" dirty="0" smtClean="0"/>
              <a:t> support for client which influences </a:t>
            </a:r>
            <a:r>
              <a:rPr lang="en-US" sz="2800" dirty="0" err="1" smtClean="0"/>
              <a:t>favourable</a:t>
            </a:r>
            <a:r>
              <a:rPr lang="en-US" sz="2800" dirty="0" smtClean="0"/>
              <a:t> outcomes for clients</a:t>
            </a:r>
          </a:p>
          <a:p>
            <a:r>
              <a:rPr lang="en-US" sz="2800" b="1" dirty="0" smtClean="0"/>
              <a:t>BUT</a:t>
            </a:r>
            <a:r>
              <a:rPr lang="en-US" sz="2800" dirty="0" smtClean="0"/>
              <a:t>  – busy lawyers and busy community workers rarely use form (could be result of entrenched LHC “approach”)</a:t>
            </a:r>
            <a:endParaRPr lang="en-A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Legal Health Check Basics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DJAG LHC Project 2014-16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www.legalhealthcheck.org.au</a:t>
            </a:r>
            <a:endParaRPr lang="en-US" dirty="0" smtClean="0"/>
          </a:p>
          <a:p>
            <a:r>
              <a:rPr lang="en-US" dirty="0" smtClean="0"/>
              <a:t>Stories</a:t>
            </a:r>
          </a:p>
          <a:p>
            <a:r>
              <a:rPr lang="en-US" dirty="0" smtClean="0"/>
              <a:t>Definitions</a:t>
            </a:r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445224"/>
            <a:ext cx="6624736" cy="114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DJAG LHC Project 2014-16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73016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/>
              <a:t>Background:  </a:t>
            </a:r>
            <a:r>
              <a:rPr lang="en-AU" sz="2000" dirty="0" smtClean="0"/>
              <a:t>Since 2009,  </a:t>
            </a:r>
            <a:r>
              <a:rPr lang="en-US" sz="2000" dirty="0" smtClean="0"/>
              <a:t>BYS/L&amp;JF etc-Roma House-sharing thinking-LAQ videos-NACLC videos-QCOSS launch-ongoing feedback</a:t>
            </a:r>
            <a:endParaRPr lang="en-AU" sz="2000" dirty="0" smtClean="0"/>
          </a:p>
          <a:p>
            <a:pPr>
              <a:buNone/>
            </a:pPr>
            <a:r>
              <a:rPr lang="en-AU" sz="2400" b="1" dirty="0" smtClean="0"/>
              <a:t>Phases: </a:t>
            </a:r>
            <a:r>
              <a:rPr lang="en-US" sz="2000" dirty="0" smtClean="0"/>
              <a:t>QPILCH evaluation – Pilot sites evaluation</a:t>
            </a:r>
            <a:endParaRPr lang="en-AU" sz="2000" dirty="0" smtClean="0"/>
          </a:p>
          <a:p>
            <a:pPr>
              <a:buNone/>
            </a:pPr>
            <a:r>
              <a:rPr lang="en-AU" sz="2400" b="1" dirty="0" smtClean="0"/>
              <a:t>Pilots: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err="1" smtClean="0"/>
              <a:t>Maroochydore</a:t>
            </a:r>
            <a:r>
              <a:rPr lang="en-US" sz="2000" dirty="0" smtClean="0"/>
              <a:t> : Suncoast Legal, LAQ, </a:t>
            </a:r>
            <a:r>
              <a:rPr lang="en-US" sz="2000" dirty="0" err="1" smtClean="0"/>
              <a:t>Sunnykids</a:t>
            </a:r>
            <a:r>
              <a:rPr lang="en-US" sz="2000" dirty="0" smtClean="0"/>
              <a:t> (DV)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Toowoomba: TASC, Red Cross </a:t>
            </a:r>
            <a:r>
              <a:rPr lang="en-US" sz="2000" dirty="0" err="1" smtClean="0"/>
              <a:t>Homestay</a:t>
            </a:r>
            <a:r>
              <a:rPr lang="en-US" sz="2000" dirty="0" smtClean="0"/>
              <a:t> (Mental health and disability)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Cairns: ATSILS, </a:t>
            </a:r>
            <a:r>
              <a:rPr lang="en-US" sz="2000" dirty="0" err="1" smtClean="0"/>
              <a:t>Wuchopperen</a:t>
            </a:r>
            <a:r>
              <a:rPr lang="en-US" sz="2000" dirty="0" smtClean="0"/>
              <a:t> (Indigenous)</a:t>
            </a:r>
            <a:endParaRPr lang="en-AU" sz="2000" dirty="0" smtClean="0"/>
          </a:p>
          <a:p>
            <a:pPr marL="0" indent="0">
              <a:buNone/>
            </a:pPr>
            <a:r>
              <a:rPr lang="en-AU" sz="2400" b="1" dirty="0" smtClean="0"/>
              <a:t>Products: </a:t>
            </a:r>
            <a:r>
              <a:rPr lang="en-AU" sz="2000" dirty="0" smtClean="0"/>
              <a:t>Best practice guidelines and training for Legal Assistance Services/ Update resources / Evaluation report</a:t>
            </a:r>
            <a:endParaRPr lang="en-A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60" y="5445224"/>
            <a:ext cx="6624736" cy="114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34144"/>
            <a:ext cx="8153400" cy="990600"/>
          </a:xfrm>
        </p:spPr>
        <p:txBody>
          <a:bodyPr/>
          <a:lstStyle/>
          <a:p>
            <a:endParaRPr lang="en-A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28" y="452159"/>
            <a:ext cx="8334052" cy="588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err="1" smtClean="0">
                <a:hlinkClick r:id="rId2"/>
              </a:rPr>
              <a:t>www.legalhealthcheck.org.au</a:t>
            </a:r>
            <a:r>
              <a:rPr lang="en-AU" sz="3600" dirty="0" smtClean="0">
                <a:hlinkClick r:id="rId2"/>
              </a:rPr>
              <a:t> 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7703768" cy="4824536"/>
          </a:xfrm>
        </p:spPr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n-AU" sz="2400" dirty="0" smtClean="0"/>
              <a:t>Resources/four tutorial videos for community workers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 smtClean="0"/>
              <a:t>NACLC/QPILCH site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 smtClean="0"/>
              <a:t>40+ CLCs around Australia</a:t>
            </a:r>
            <a:endParaRPr lang="en-AU" sz="2400" dirty="0" smtClean="0"/>
          </a:p>
          <a:p>
            <a:pPr marL="0" indent="0">
              <a:buNone/>
            </a:pPr>
            <a:endParaRPr lang="en-A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pic>
        <p:nvPicPr>
          <p:cNvPr id="1026" name="Picture 2" descr="\\fs2008\common\Projects\LHC projects\1. NACLC  Legal Health Check Portal\Images\LHC tutorial console - intro vid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4608512" cy="365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Quiz time and prizes!!</a:t>
            </a:r>
            <a:endParaRPr lang="en-AU" sz="3600" dirty="0"/>
          </a:p>
        </p:txBody>
      </p:sp>
      <p:pic>
        <p:nvPicPr>
          <p:cNvPr id="4" name="Picture 2" descr="C:\Users\Projects\Desktop\NACLC Postcar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238" y="2060848"/>
            <a:ext cx="5343525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QPILCH </a:t>
            </a:r>
          </a:p>
          <a:p>
            <a:r>
              <a:rPr lang="en-US" dirty="0" smtClean="0"/>
              <a:t>Pilot sites</a:t>
            </a:r>
          </a:p>
          <a:p>
            <a:r>
              <a:rPr lang="en-US" dirty="0" smtClean="0"/>
              <a:t>NT</a:t>
            </a:r>
          </a:p>
          <a:p>
            <a:r>
              <a:rPr lang="en-US" dirty="0" smtClean="0"/>
              <a:t>others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Legal Need= requires any access to justice response, such as resources, advocacy, advice or representation.</a:t>
            </a:r>
          </a:p>
          <a:p>
            <a:endParaRPr lang="en-US" sz="2400" dirty="0" smtClean="0"/>
          </a:p>
          <a:p>
            <a:r>
              <a:rPr lang="en-US" sz="2400" dirty="0" smtClean="0"/>
              <a:t>Actual Legal Need= the </a:t>
            </a:r>
            <a:r>
              <a:rPr lang="en-US" sz="2400" b="1" dirty="0" err="1" smtClean="0"/>
              <a:t>recognised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unrecognised</a:t>
            </a:r>
            <a:r>
              <a:rPr lang="en-US" sz="2400" dirty="0" smtClean="0"/>
              <a:t> </a:t>
            </a:r>
            <a:r>
              <a:rPr lang="en-US" sz="2400" b="1" dirty="0" smtClean="0"/>
              <a:t>clustered</a:t>
            </a:r>
            <a:r>
              <a:rPr lang="en-US" sz="2400" dirty="0" smtClean="0"/>
              <a:t> legal needs of</a:t>
            </a:r>
            <a:r>
              <a:rPr lang="en-US" sz="2400" b="1" dirty="0" smtClean="0"/>
              <a:t> vulnerable </a:t>
            </a:r>
            <a:r>
              <a:rPr lang="en-US" sz="2400" dirty="0" smtClean="0"/>
              <a:t>clients</a:t>
            </a:r>
          </a:p>
          <a:p>
            <a:r>
              <a:rPr lang="en-AU" sz="1800" dirty="0" smtClean="0"/>
              <a:t>Some sections of the community are </a:t>
            </a:r>
            <a:r>
              <a:rPr lang="en-AU" sz="1800" b="1" i="1" dirty="0" smtClean="0"/>
              <a:t>more vulnerable </a:t>
            </a:r>
            <a:r>
              <a:rPr lang="en-AU" sz="1800" dirty="0" smtClean="0"/>
              <a:t>to legal problems than others</a:t>
            </a:r>
          </a:p>
          <a:p>
            <a:r>
              <a:rPr lang="en-AU" sz="1800" b="1" i="1" dirty="0" smtClean="0"/>
              <a:t>9%</a:t>
            </a:r>
            <a:r>
              <a:rPr lang="en-AU" sz="1800" dirty="0" smtClean="0"/>
              <a:t> of Australians account for approximately </a:t>
            </a:r>
            <a:r>
              <a:rPr lang="en-AU" sz="1800" b="1" i="1" dirty="0" smtClean="0"/>
              <a:t>65% </a:t>
            </a:r>
            <a:r>
              <a:rPr lang="en-AU" sz="1800" dirty="0" smtClean="0"/>
              <a:t>of legal problems</a:t>
            </a:r>
          </a:p>
          <a:p>
            <a:r>
              <a:rPr lang="en-US" sz="1800" b="1" i="1" dirty="0" smtClean="0"/>
              <a:t>Legal problems more prevalent </a:t>
            </a:r>
            <a:r>
              <a:rPr lang="en-US" sz="1800" dirty="0" smtClean="0"/>
              <a:t>among socially disadvantaged groups, </a:t>
            </a:r>
            <a:r>
              <a:rPr lang="en-US" sz="1800" b="1" i="1" dirty="0" smtClean="0"/>
              <a:t>and</a:t>
            </a:r>
            <a:r>
              <a:rPr lang="en-US" sz="1800" dirty="0" smtClean="0"/>
              <a:t> these individuals tend to have lower capability to resolve legal problems</a:t>
            </a:r>
          </a:p>
          <a:p>
            <a:r>
              <a:rPr lang="en-US" sz="1800" b="1" i="1" dirty="0" smtClean="0"/>
              <a:t>Legal problems are clustered </a:t>
            </a:r>
            <a:r>
              <a:rPr lang="en-US" sz="1800" dirty="0" smtClean="0"/>
              <a:t>with other legal problems and with non-legal problems</a:t>
            </a:r>
          </a:p>
          <a:p>
            <a:r>
              <a:rPr lang="en-US" sz="1800" b="1" i="1" dirty="0" smtClean="0"/>
              <a:t>Not likely to recognize </a:t>
            </a:r>
            <a:r>
              <a:rPr lang="en-US" sz="1800" dirty="0" smtClean="0"/>
              <a:t>the issue as a legal problem or seek help from a lawyer. May seek help from non-lawyer, such as health and community worker.</a:t>
            </a:r>
            <a:endParaRPr lang="en-AU" sz="1800" dirty="0" smtClean="0"/>
          </a:p>
          <a:p>
            <a:endParaRPr lang="en-US" sz="1800" dirty="0" smtClean="0"/>
          </a:p>
          <a:p>
            <a:endParaRPr lang="en-AU" sz="24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6453336"/>
            <a:ext cx="754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sz="1000" i="1" dirty="0" err="1">
                <a:latin typeface="Tw Cen MT" pitchFamily="34" charset="0"/>
              </a:rPr>
              <a:t>Coumarelos</a:t>
            </a:r>
            <a:r>
              <a:rPr lang="en-AU" sz="1000" i="1" dirty="0">
                <a:latin typeface="Tw Cen MT" pitchFamily="34" charset="0"/>
              </a:rPr>
              <a:t> C, et al, ‘Legal Australia-Wide Survey: legal need in Australia’ (2012) Law and Justice Foundation of NSW, Sydney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6841</TotalTime>
  <Words>1480</Words>
  <Application>Microsoft Office PowerPoint</Application>
  <PresentationFormat>On-screen Show (4:3)</PresentationFormat>
  <Paragraphs>237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Tw Cen MT</vt:lpstr>
      <vt:lpstr>Wingdings</vt:lpstr>
      <vt:lpstr>Wingdings 2</vt:lpstr>
      <vt:lpstr>Median</vt:lpstr>
      <vt:lpstr>Chart</vt:lpstr>
      <vt:lpstr>Worksheet</vt:lpstr>
      <vt:lpstr>Legal Health Check Pathways</vt:lpstr>
      <vt:lpstr>Introductory Concepts</vt:lpstr>
      <vt:lpstr>1. Legal Health Check Basics</vt:lpstr>
      <vt:lpstr>DJAG LHC Project 2014-16</vt:lpstr>
      <vt:lpstr>PowerPoint Presentation</vt:lpstr>
      <vt:lpstr>www.legalhealthcheck.org.au </vt:lpstr>
      <vt:lpstr>Quiz time and prizes!!</vt:lpstr>
      <vt:lpstr>Stories</vt:lpstr>
      <vt:lpstr>Definitions</vt:lpstr>
      <vt:lpstr>Collaborative Service Planning</vt:lpstr>
      <vt:lpstr>PowerPoint Presentation</vt:lpstr>
      <vt:lpstr>2. What are LHCs good for? (at a LAS)</vt:lpstr>
      <vt:lpstr>2.1.Who are your potential clients and what are their needs?  Fig.1</vt:lpstr>
      <vt:lpstr>2.2. What are the actual legal needs of existing clients?  Fig.2</vt:lpstr>
      <vt:lpstr>2.3. Do you want community agencies to connect their clients?  Fig.3</vt:lpstr>
      <vt:lpstr>2.4. Do you want community agencies to diagnose their clients?  Fig.4</vt:lpstr>
      <vt:lpstr>PowerPoint Presentation</vt:lpstr>
      <vt:lpstr>3. What can you change? </vt:lpstr>
      <vt:lpstr>3. What can you change? </vt:lpstr>
      <vt:lpstr>Legal assistance service spectrum</vt:lpstr>
      <vt:lpstr>3. What can you change? </vt:lpstr>
      <vt:lpstr>3. What can you change? </vt:lpstr>
      <vt:lpstr>3. What can you change? </vt:lpstr>
      <vt:lpstr>PowerPoint Presentation</vt:lpstr>
      <vt:lpstr>4. Is it worth it? </vt:lpstr>
      <vt:lpstr>LHC Evaluation (phase one) 2015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clinic - HPLC at 139 Club</dc:title>
  <dc:creator>HPLC Project</dc:creator>
  <cp:lastModifiedBy>Director</cp:lastModifiedBy>
  <cp:revision>671</cp:revision>
  <dcterms:created xsi:type="dcterms:W3CDTF">2014-01-09T01:20:57Z</dcterms:created>
  <dcterms:modified xsi:type="dcterms:W3CDTF">2016-06-02T03:20:48Z</dcterms:modified>
</cp:coreProperties>
</file>