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63" autoAdjust="0"/>
    <p:restoredTop sz="94660"/>
  </p:normalViewPr>
  <p:slideViewPr>
    <p:cSldViewPr>
      <p:cViewPr varScale="1">
        <p:scale>
          <a:sx n="98" d="100"/>
          <a:sy n="98" d="100"/>
        </p:scale>
        <p:origin x="-78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pic>
        <p:nvPicPr>
          <p:cNvPr id="8" name="Picture 7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50" y="5882898"/>
            <a:ext cx="2078074" cy="472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14700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512" y="29005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41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23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3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PPT_ban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9667"/>
            <a:ext cx="9212716" cy="737288"/>
          </a:xfrm>
          <a:prstGeom prst="rect">
            <a:avLst/>
          </a:prstGeom>
        </p:spPr>
      </p:pic>
      <p:pic>
        <p:nvPicPr>
          <p:cNvPr id="7" name="Picture 6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365" y="6302680"/>
            <a:ext cx="1601799" cy="364409"/>
          </a:xfrm>
          <a:prstGeom prst="rect">
            <a:avLst/>
          </a:prstGeom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751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7624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Q_logo_800px_c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641" y="657658"/>
            <a:ext cx="1960914" cy="44610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5942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E0B9EC-00B3-4FA6-82B7-CC237A6F42F6}" type="datetimeFigureOut">
              <a:rPr lang="en-AU" smtClean="0"/>
              <a:pPr/>
              <a:t>20/05/2016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5C6A33-EED3-4D3F-BA50-7C49899C32A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588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2989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280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589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00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098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6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4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7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1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4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0B9EC-00B3-4FA6-82B7-CC237A6F42F6}" type="datetimeFigureOut">
              <a:rPr lang="en-AU" smtClean="0"/>
              <a:t>20/05/2016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5C6A33-EED3-4D3F-BA50-7C49899C32A1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9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1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Data, Finance &amp; Reporting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2000" dirty="0" smtClean="0"/>
              <a:t>Community Legal Centres Queensland Conference </a:t>
            </a:r>
          </a:p>
          <a:p>
            <a:pPr algn="ctr"/>
            <a:r>
              <a:rPr lang="en-AU" sz="2000" dirty="0" smtClean="0"/>
              <a:t>May 2016 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97390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Other areas of report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2000" dirty="0" smtClean="0"/>
              <a:t>You must complete all the other areas of the performance report which are relevant to your organisation</a:t>
            </a:r>
          </a:p>
          <a:p>
            <a:endParaRPr lang="en-AU" sz="2000" dirty="0"/>
          </a:p>
          <a:p>
            <a:r>
              <a:rPr lang="en-AU" sz="2000" dirty="0" smtClean="0"/>
              <a:t>Record the work that you are doing with CLE and Law reform and stakeholder engagement</a:t>
            </a:r>
          </a:p>
          <a:p>
            <a:endParaRPr lang="en-AU" sz="2000" dirty="0"/>
          </a:p>
          <a:p>
            <a:r>
              <a:rPr lang="en-AU" sz="2000" dirty="0" smtClean="0"/>
              <a:t>Make sure that the report is signed off by the Chair of the Management Committee</a:t>
            </a:r>
          </a:p>
          <a:p>
            <a:endParaRPr lang="en-AU" sz="2000" dirty="0"/>
          </a:p>
          <a:p>
            <a:r>
              <a:rPr lang="en-AU" sz="2000" dirty="0" smtClean="0"/>
              <a:t>Separate reports for Project Funding and sometimes different timeframes as well </a:t>
            </a:r>
          </a:p>
          <a:p>
            <a:endParaRPr lang="en-AU" sz="2000" dirty="0"/>
          </a:p>
          <a:p>
            <a:r>
              <a:rPr lang="en-AU" sz="2000" dirty="0" smtClean="0"/>
              <a:t>Where you have different funding schedules for i.e. Service Delivery Funding, Excess Surplus Funds, additional Commonwealth Funding etc. – all these can be dealt with in the one report</a:t>
            </a:r>
          </a:p>
          <a:p>
            <a:endParaRPr lang="en-AU" sz="2000" dirty="0"/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26752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Notifications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sz="2000" dirty="0" smtClean="0"/>
              <a:t>Move premises, change phone numbers etc.</a:t>
            </a:r>
          </a:p>
          <a:p>
            <a:endParaRPr lang="en-AU" sz="2000" dirty="0"/>
          </a:p>
          <a:p>
            <a:r>
              <a:rPr lang="en-AU" sz="2000" dirty="0" smtClean="0"/>
              <a:t>Change your hours of operation</a:t>
            </a:r>
          </a:p>
          <a:p>
            <a:pPr marL="0" indent="0">
              <a:buNone/>
            </a:pPr>
            <a:endParaRPr lang="en-AU" sz="2000" dirty="0" smtClean="0"/>
          </a:p>
          <a:p>
            <a:r>
              <a:rPr lang="en-AU" sz="2000" dirty="0" smtClean="0"/>
              <a:t>Any changes to your service delivery i.e. change in outreach or other services provided with your funding which you have agreed to do under your Service Agreement</a:t>
            </a:r>
          </a:p>
          <a:p>
            <a:pPr marL="0" indent="0">
              <a:buNone/>
            </a:pPr>
            <a:endParaRPr lang="en-AU" sz="2000" dirty="0" smtClean="0"/>
          </a:p>
          <a:p>
            <a:r>
              <a:rPr lang="en-AU" sz="2000" dirty="0" smtClean="0"/>
              <a:t>Change in Coordinator/Principal Lawyer of your organisation</a:t>
            </a:r>
          </a:p>
          <a:p>
            <a:endParaRPr lang="en-AU" sz="2000" dirty="0"/>
          </a:p>
          <a:p>
            <a:r>
              <a:rPr lang="en-AU" sz="2000" dirty="0" smtClean="0"/>
              <a:t>Change in Chairperson for your organisation</a:t>
            </a:r>
          </a:p>
          <a:p>
            <a:endParaRPr lang="en-AU" sz="2000" dirty="0"/>
          </a:p>
          <a:p>
            <a:r>
              <a:rPr lang="en-AU" sz="2000" dirty="0" smtClean="0"/>
              <a:t>Will not be able to meet your targets</a:t>
            </a:r>
          </a:p>
          <a:p>
            <a:endParaRPr lang="en-AU" sz="2000" dirty="0"/>
          </a:p>
          <a:p>
            <a:r>
              <a:rPr lang="en-AU" sz="2000" dirty="0" smtClean="0"/>
              <a:t>Will be late with reports due </a:t>
            </a:r>
          </a:p>
          <a:p>
            <a:endParaRPr lang="en-AU" sz="2000" dirty="0"/>
          </a:p>
          <a:p>
            <a:r>
              <a:rPr lang="en-AU" sz="2000" dirty="0" smtClean="0"/>
              <a:t>You suspect any misconduct or fraud relating to your funding 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27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NPA Data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sz="2400" dirty="0" smtClean="0"/>
              <a:t>How frequently do we have to report</a:t>
            </a:r>
          </a:p>
          <a:p>
            <a:pPr marL="0" indent="0">
              <a:buNone/>
            </a:pPr>
            <a:endParaRPr lang="en-AU" sz="2400" dirty="0" smtClean="0"/>
          </a:p>
          <a:p>
            <a:r>
              <a:rPr lang="en-AU" sz="2400" dirty="0" smtClean="0"/>
              <a:t>What do we have to report on?</a:t>
            </a:r>
          </a:p>
          <a:p>
            <a:pPr marL="0" indent="0">
              <a:buNone/>
            </a:pPr>
            <a:endParaRPr lang="en-AU" sz="2400" dirty="0" smtClean="0"/>
          </a:p>
          <a:p>
            <a:r>
              <a:rPr lang="en-AU" sz="2400" dirty="0" smtClean="0"/>
              <a:t>The importance of getting it right</a:t>
            </a:r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6303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Priority Client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 smtClean="0"/>
              <a:t>People experiencing financial disadvantage </a:t>
            </a:r>
          </a:p>
          <a:p>
            <a:pPr marL="457200" lvl="1" indent="0">
              <a:buNone/>
            </a:pPr>
            <a:r>
              <a:rPr lang="en-AU" sz="1600" dirty="0" smtClean="0"/>
              <a:t>	Don’t use “not stated” or “not known”</a:t>
            </a:r>
          </a:p>
          <a:p>
            <a:r>
              <a:rPr lang="en-AU" sz="2000" dirty="0" smtClean="0"/>
              <a:t>Children and young people</a:t>
            </a:r>
          </a:p>
          <a:p>
            <a:r>
              <a:rPr lang="en-AU" sz="2000" dirty="0" smtClean="0"/>
              <a:t>Indigenous Australians</a:t>
            </a:r>
          </a:p>
          <a:p>
            <a:r>
              <a:rPr lang="en-AU" sz="2000" dirty="0" smtClean="0"/>
              <a:t>Older people</a:t>
            </a:r>
          </a:p>
          <a:p>
            <a:r>
              <a:rPr lang="en-AU" sz="2000" dirty="0" smtClean="0"/>
              <a:t>People experiencing, or at risk of, family violence</a:t>
            </a:r>
          </a:p>
          <a:p>
            <a:pPr marL="0" indent="0">
              <a:buNone/>
            </a:pPr>
            <a:r>
              <a:rPr lang="en-AU" sz="2000" dirty="0" smtClean="0"/>
              <a:t>     -     </a:t>
            </a:r>
            <a:r>
              <a:rPr lang="en-AU" sz="1600" dirty="0" smtClean="0"/>
              <a:t>Family violence indicator </a:t>
            </a:r>
          </a:p>
          <a:p>
            <a:pPr marL="0" indent="0">
              <a:buNone/>
            </a:pPr>
            <a:r>
              <a:rPr lang="en-AU" sz="2000" dirty="0"/>
              <a:t>	</a:t>
            </a:r>
            <a:r>
              <a:rPr lang="en-AU" sz="2000" dirty="0" smtClean="0"/>
              <a:t>.    </a:t>
            </a:r>
            <a:r>
              <a:rPr lang="en-AU" sz="1600" dirty="0" smtClean="0"/>
              <a:t>Family Law representation services</a:t>
            </a:r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.     Non-family law representation services </a:t>
            </a:r>
          </a:p>
          <a:p>
            <a:r>
              <a:rPr lang="en-AU" sz="2000" dirty="0" smtClean="0"/>
              <a:t>People residing in rural or remote areas </a:t>
            </a:r>
          </a:p>
          <a:p>
            <a:r>
              <a:rPr lang="en-AU" sz="2000" dirty="0" smtClean="0"/>
              <a:t>People who are culturally and linguistically diverse</a:t>
            </a:r>
          </a:p>
          <a:p>
            <a:r>
              <a:rPr lang="en-AU" sz="2000" dirty="0" smtClean="0"/>
              <a:t>People with a disability or mental illness </a:t>
            </a:r>
          </a:p>
          <a:p>
            <a:pPr marL="914400" lvl="2" indent="0">
              <a:buNone/>
            </a:pPr>
            <a:endParaRPr lang="en-AU" sz="2000" dirty="0" smtClean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35428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034682"/>
          </a:xfrm>
        </p:spPr>
        <p:txBody>
          <a:bodyPr>
            <a:normAutofit fontScale="90000"/>
          </a:bodyPr>
          <a:lstStyle/>
          <a:p>
            <a:r>
              <a:rPr lang="en-AU" sz="2400" dirty="0" smtClean="0"/>
              <a:t/>
            </a:r>
            <a:br>
              <a:rPr lang="en-AU" sz="2400" dirty="0" smtClean="0"/>
            </a:br>
            <a:r>
              <a:rPr lang="en-AU" sz="2400" dirty="0"/>
              <a:t/>
            </a:r>
            <a:br>
              <a:rPr lang="en-AU" sz="2400" dirty="0"/>
            </a:br>
            <a:r>
              <a:rPr lang="en-AU" sz="2400" dirty="0" smtClean="0"/>
              <a:t/>
            </a:r>
            <a:br>
              <a:rPr lang="en-AU" sz="2400" dirty="0" smtClean="0"/>
            </a:br>
            <a:r>
              <a:rPr lang="en-AU" sz="2200" b="1" dirty="0" smtClean="0"/>
              <a:t>Priority Group - People Experiencing Financial Disadvantage </a:t>
            </a:r>
            <a:r>
              <a:rPr lang="en-AU" sz="2400" dirty="0"/>
              <a:t/>
            </a:r>
            <a:br>
              <a:rPr lang="en-AU" sz="2400" dirty="0"/>
            </a:br>
            <a:r>
              <a:rPr lang="en-AU" sz="2400" dirty="0" smtClean="0"/>
              <a:t/>
            </a:r>
            <a:br>
              <a:rPr lang="en-AU" sz="2400" dirty="0" smtClean="0"/>
            </a:br>
            <a:r>
              <a:rPr lang="en-AU" sz="2400" dirty="0" smtClean="0"/>
              <a:t/>
            </a:r>
            <a:br>
              <a:rPr lang="en-AU" sz="2400" dirty="0" smtClean="0"/>
            </a:br>
            <a:r>
              <a:rPr lang="en-AU" sz="1800" dirty="0" smtClean="0"/>
              <a:t>85% or more of total representation services must be delivered to people experiencing financial disadvantage – to be achieved by each State in aggregate across all community legal centres in each six month period between 1 July 2015 to 30 June 2017; and </a:t>
            </a:r>
            <a:br>
              <a:rPr lang="en-AU" sz="1800" dirty="0" smtClean="0"/>
            </a:br>
            <a:r>
              <a:rPr lang="en-AU" sz="1800" dirty="0"/>
              <a:t/>
            </a:r>
            <a:br>
              <a:rPr lang="en-AU" sz="1800" dirty="0"/>
            </a:br>
            <a:r>
              <a:rPr lang="en-AU" sz="1800" dirty="0" smtClean="0"/>
              <a:t>90% or more of total representation services are delivered to people experiencing financial disadvantage – to be delivered by each State from 1 July 2017 onwards</a:t>
            </a:r>
            <a:br>
              <a:rPr lang="en-AU" sz="1800" dirty="0" smtClean="0"/>
            </a:br>
            <a:r>
              <a:rPr lang="en-AU" sz="1800" dirty="0"/>
              <a:t/>
            </a:r>
            <a:br>
              <a:rPr lang="en-AU" sz="1800" dirty="0"/>
            </a:br>
            <a:r>
              <a:rPr lang="en-AU" sz="1800" dirty="0" smtClean="0"/>
              <a:t>Major casework only </a:t>
            </a:r>
            <a:r>
              <a:rPr lang="en-AU" sz="1800" dirty="0" smtClean="0"/>
              <a:t>included in benchmark figure</a:t>
            </a:r>
            <a:r>
              <a:rPr lang="en-AU" sz="1800" dirty="0" smtClean="0"/>
              <a:t/>
            </a:r>
            <a:br>
              <a:rPr lang="en-AU" sz="1800" dirty="0" smtClean="0"/>
            </a:br>
            <a:r>
              <a:rPr lang="en-AU" sz="1800" dirty="0"/>
              <a:t/>
            </a:r>
            <a:br>
              <a:rPr lang="en-AU" sz="1800" dirty="0"/>
            </a:br>
            <a:r>
              <a:rPr lang="en-AU" sz="1800" dirty="0" smtClean="0"/>
              <a:t>Only major cases opened and closed from 1 July 2015 onwards are relevant for the purpose of this report</a:t>
            </a:r>
            <a:br>
              <a:rPr lang="en-AU" sz="1800" dirty="0" smtClean="0"/>
            </a:br>
            <a:r>
              <a:rPr lang="en-AU" sz="1800" dirty="0" smtClean="0"/>
              <a:t> </a:t>
            </a:r>
            <a:br>
              <a:rPr lang="en-AU" sz="1800" dirty="0" smtClean="0"/>
            </a:br>
            <a:r>
              <a:rPr lang="en-AU" sz="1800" dirty="0" smtClean="0"/>
              <a:t>If “not stated” or “not known” is used, the client will be classed as not being financially disadvantaged.  </a:t>
            </a:r>
            <a:r>
              <a:rPr lang="en-AU" sz="1800" dirty="0"/>
              <a:t/>
            </a:r>
            <a:br>
              <a:rPr lang="en-AU" sz="1800" dirty="0"/>
            </a:br>
            <a:r>
              <a:rPr lang="en-AU" sz="2000" dirty="0"/>
              <a:t/>
            </a:r>
            <a:br>
              <a:rPr lang="en-AU" sz="2000" dirty="0"/>
            </a:br>
            <a:r>
              <a:rPr lang="en-AU" sz="2000" dirty="0" smtClean="0"/>
              <a:t/>
            </a:r>
            <a:br>
              <a:rPr lang="en-AU" sz="2000" dirty="0" smtClean="0"/>
            </a:br>
            <a:r>
              <a:rPr lang="en-AU" sz="2000" dirty="0"/>
              <a:t/>
            </a:r>
            <a:br>
              <a:rPr lang="en-AU" sz="2000" dirty="0"/>
            </a:b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8541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3600" dirty="0" smtClean="0"/>
              <a:t>First Report Card – Perfect Score</a:t>
            </a:r>
            <a:endParaRPr lang="en-AU" sz="36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060848"/>
            <a:ext cx="6785086" cy="3633790"/>
          </a:xfrm>
        </p:spPr>
      </p:pic>
    </p:spTree>
    <p:extLst>
      <p:ext uri="{BB962C8B-B14F-4D97-AF65-F5344CB8AC3E}">
        <p14:creationId xmlns:p14="http://schemas.microsoft.com/office/powerpoint/2010/main" val="390970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Targets &amp; Budgets – 2016/17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AU" sz="2800" dirty="0" smtClean="0"/>
          </a:p>
          <a:p>
            <a:r>
              <a:rPr lang="en-AU" sz="2200" dirty="0" smtClean="0"/>
              <a:t>Targets need to be placed into CLSIS prior to 30 June 2016 – need to match the figures in your Service Agreement</a:t>
            </a:r>
          </a:p>
          <a:p>
            <a:pPr marL="0" indent="0">
              <a:buNone/>
            </a:pPr>
            <a:endParaRPr lang="en-AU" sz="2200" dirty="0" smtClean="0"/>
          </a:p>
          <a:p>
            <a:r>
              <a:rPr lang="en-AU" sz="2200" dirty="0" smtClean="0"/>
              <a:t>Important to make sure that you target correctly when you do your application for new funding for 1 July 2017 onwards </a:t>
            </a:r>
          </a:p>
          <a:p>
            <a:endParaRPr lang="en-AU" sz="2200" dirty="0" smtClean="0"/>
          </a:p>
          <a:p>
            <a:r>
              <a:rPr lang="en-AU" sz="2200" dirty="0"/>
              <a:t>Performance is measured on the total number of services delivered by a service, not the type of service delivered</a:t>
            </a:r>
            <a:r>
              <a:rPr lang="en-AU" sz="2200" dirty="0" smtClean="0"/>
              <a:t>.</a:t>
            </a:r>
          </a:p>
          <a:p>
            <a:endParaRPr lang="en-AU" sz="2200" dirty="0"/>
          </a:p>
          <a:p>
            <a:r>
              <a:rPr lang="en-AU" sz="2200" dirty="0" smtClean="0"/>
              <a:t>Remember it’s cases closed being reported on, not cases opened.</a:t>
            </a:r>
            <a:endParaRPr lang="en-AU" sz="2200" dirty="0"/>
          </a:p>
          <a:p>
            <a:endParaRPr lang="en-AU" sz="2200" dirty="0"/>
          </a:p>
          <a:p>
            <a:r>
              <a:rPr lang="en-AU" sz="2200" dirty="0" smtClean="0"/>
              <a:t>Basic budgets information needs to be placed into CLSIS to enable LAQ to be able to run reports</a:t>
            </a:r>
          </a:p>
          <a:p>
            <a:endParaRPr lang="en-AU" sz="2200" dirty="0" smtClean="0"/>
          </a:p>
          <a:p>
            <a:endParaRPr lang="en-AU" sz="22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52472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Financial Reports 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sz="2000" dirty="0" smtClean="0"/>
              <a:t>Make sure that you add up your income correctly and put it against the correct funding body </a:t>
            </a:r>
          </a:p>
          <a:p>
            <a:pPr marL="0" indent="0">
              <a:buNone/>
            </a:pPr>
            <a:endParaRPr lang="en-AU" sz="2000" dirty="0"/>
          </a:p>
          <a:p>
            <a:r>
              <a:rPr lang="en-AU" sz="2000" dirty="0" smtClean="0"/>
              <a:t>If you had a surplus, record allowable surplus i.e. 15% of recurrent funding </a:t>
            </a:r>
          </a:p>
          <a:p>
            <a:pPr marL="0" indent="0">
              <a:buNone/>
            </a:pPr>
            <a:endParaRPr lang="en-AU" sz="2000" dirty="0" smtClean="0"/>
          </a:p>
          <a:p>
            <a:r>
              <a:rPr lang="en-AU" sz="2000" dirty="0" smtClean="0"/>
              <a:t>Make sure that you enter approved excess surplus funds accurately</a:t>
            </a:r>
          </a:p>
          <a:p>
            <a:endParaRPr lang="en-AU" sz="2000" dirty="0"/>
          </a:p>
          <a:p>
            <a:r>
              <a:rPr lang="en-AU" sz="2000" dirty="0" smtClean="0"/>
              <a:t>Make sure that the report is signed by the correct people i.e. the 2 members authorised by your Management Committee</a:t>
            </a:r>
          </a:p>
          <a:p>
            <a:endParaRPr lang="en-AU" sz="2000" dirty="0"/>
          </a:p>
          <a:p>
            <a:r>
              <a:rPr lang="en-AU" sz="2000" dirty="0" smtClean="0"/>
              <a:t>There is a special “Financial Acquittal – Periodic” form for projects which should be used.  Project funding is not CLSP Funding – should be recorded as “Other Income”.  </a:t>
            </a:r>
          </a:p>
          <a:p>
            <a:endParaRPr lang="en-AU" sz="2000" dirty="0"/>
          </a:p>
          <a:p>
            <a:r>
              <a:rPr lang="en-AU" sz="2000" dirty="0" smtClean="0"/>
              <a:t>Make sure that you record the basic requirements into CLSIS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48390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Performance Report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2000" dirty="0" smtClean="0"/>
              <a:t>Remember ….the report is cumulative</a:t>
            </a:r>
          </a:p>
          <a:p>
            <a:endParaRPr lang="en-AU" sz="2000" dirty="0"/>
          </a:p>
          <a:p>
            <a:r>
              <a:rPr lang="en-AU" sz="2000" dirty="0" smtClean="0"/>
              <a:t>Enter “Number of Services” as agreed by Service Agreement in relevant columns for financial years</a:t>
            </a:r>
          </a:p>
          <a:p>
            <a:endParaRPr lang="en-AU" sz="2000" dirty="0"/>
          </a:p>
          <a:p>
            <a:r>
              <a:rPr lang="en-AU" sz="2000" dirty="0" smtClean="0"/>
              <a:t>Enter total of services provided for the period July to December as approved i.e. first 6 months </a:t>
            </a:r>
          </a:p>
          <a:p>
            <a:endParaRPr lang="en-AU" sz="2000" dirty="0"/>
          </a:p>
          <a:p>
            <a:r>
              <a:rPr lang="en-AU" sz="2000" dirty="0" smtClean="0"/>
              <a:t>Enter the total number of services provided for the whole year in the 3</a:t>
            </a:r>
            <a:r>
              <a:rPr lang="en-AU" sz="2000" baseline="30000" dirty="0" smtClean="0"/>
              <a:t>rd</a:t>
            </a:r>
            <a:r>
              <a:rPr lang="en-AU" sz="2000" dirty="0" smtClean="0"/>
              <a:t> column…..remember it’s cases closed not opened for Court/Tribunal and Other Representation </a:t>
            </a:r>
          </a:p>
          <a:p>
            <a:endParaRPr lang="en-AU" sz="2000" dirty="0"/>
          </a:p>
          <a:p>
            <a:r>
              <a:rPr lang="en-AU" sz="2000" dirty="0" smtClean="0"/>
              <a:t>The same report will be used for 2016/17 reporting purposes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03592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Deliverables 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778679"/>
              </p:ext>
            </p:extLst>
          </p:nvPr>
        </p:nvGraphicFramePr>
        <p:xfrm>
          <a:off x="1259632" y="1772816"/>
          <a:ext cx="6210936" cy="3691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7687"/>
                <a:gridCol w="809929"/>
                <a:gridCol w="809929"/>
                <a:gridCol w="809929"/>
                <a:gridCol w="809929"/>
                <a:gridCol w="809929"/>
                <a:gridCol w="723604"/>
              </a:tblGrid>
              <a:tr h="0">
                <a:tc rowSpan="2">
                  <a:txBody>
                    <a:bodyPr/>
                    <a:lstStyle/>
                    <a:p>
                      <a:pPr marL="685800" lvl="1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</a:rPr>
                        <a:t>Type of Service</a:t>
                      </a:r>
                      <a:endParaRPr lang="en-AU" sz="1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2015-16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2016-17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Number of Services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Progress</a:t>
                      </a:r>
                    </a:p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(Jul-Dec)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Progress</a:t>
                      </a:r>
                    </a:p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(Jul-Jun)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Number of Services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Progress</a:t>
                      </a:r>
                    </a:p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(Jul-Dec)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Progress</a:t>
                      </a:r>
                    </a:p>
                    <a:p>
                      <a:pPr marL="228600" indent="-2286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(Jul-Jun)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7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Discrete Assistance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Information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Referral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791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Legal advice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6423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Legal task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7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Community legal education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Resources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Activities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7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Duty lawyer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Duty lawyer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7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Representation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Dispute resolution services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Court/Tribunal and Other representation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7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Law reform and stakeholder engagement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Law reform*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Total number of Services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 </a:t>
                      </a:r>
                      <a:endParaRPr lang="en-AU" sz="1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6850" y="20335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AU" altLang="en-US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DELIVERABLES</a:t>
            </a:r>
            <a:endParaRPr kumimoji="0" lang="en-AU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0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LAQ">
      <a:dk1>
        <a:sysClr val="windowText" lastClr="000000"/>
      </a:dk1>
      <a:lt1>
        <a:sysClr val="window" lastClr="FFFFFF"/>
      </a:lt1>
      <a:dk2>
        <a:srgbClr val="005288"/>
      </a:dk2>
      <a:lt2>
        <a:srgbClr val="58595B"/>
      </a:lt2>
      <a:accent1>
        <a:srgbClr val="45C3D3"/>
      </a:accent1>
      <a:accent2>
        <a:srgbClr val="AADEE7"/>
      </a:accent2>
      <a:accent3>
        <a:srgbClr val="DBF0F5"/>
      </a:accent3>
      <a:accent4>
        <a:srgbClr val="6A92BB"/>
      </a:accent4>
      <a:accent5>
        <a:srgbClr val="BBCBFF"/>
      </a:accent5>
      <a:accent6>
        <a:srgbClr val="9A4D9E"/>
      </a:accent6>
      <a:hlink>
        <a:srgbClr val="005288"/>
      </a:hlink>
      <a:folHlink>
        <a:srgbClr val="45C3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498CF4830C242850E3AD38C4AB47F" ma:contentTypeVersion="1" ma:contentTypeDescription="Create a new document." ma:contentTypeScope="" ma:versionID="f49a78ad399cc6e9530a6dc23896ac43">
  <xsd:schema xmlns:xsd="http://www.w3.org/2001/XMLSchema" xmlns:p="http://schemas.microsoft.com/office/2006/metadata/properties" xmlns:ns1="http://schemas.microsoft.com/sharepoint/v3" xmlns:ns2="202f0aad-6ddb-43f5-bd2a-73b0b785069c" targetNamespace="http://schemas.microsoft.com/office/2006/metadata/properties" ma:root="true" ma:fieldsID="3995c7f9b5b51ef32dd6d881c6b0e1ee" ns1:_="" ns2:_="">
    <xsd:import namespace="http://schemas.microsoft.com/sharepoint/v3"/>
    <xsd:import namespace="202f0aad-6ddb-43f5-bd2a-73b0b785069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202f0aad-6ddb-43f5-bd2a-73b0b785069c" elementFormDefault="qualified">
    <xsd:import namespace="http://schemas.microsoft.com/office/2006/documentManagement/types"/>
    <xsd:element name="Category" ma:index="10" nillable="true" ma:displayName="Category" ma:internalName="Category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ars, taxis &amp; travel"/>
                    <xsd:enumeration value="Case &amp; practice management"/>
                    <xsd:enumeration value="Client service"/>
                    <xsd:enumeration value="Corporate templates"/>
                    <xsd:enumeration value="Finance, purchasing &amp; assets"/>
                    <xsd:enumeration value="Grants"/>
                    <xsd:enumeration value="IT &amp; helpdesk"/>
                    <xsd:enumeration value="Media &amp; communication"/>
                    <xsd:enumeration value="Recordkeeping"/>
                    <xsd:enumeration value="Planning, reporting &amp; budgeting"/>
                    <xsd:enumeration value="RTI, privacy &amp; admin access"/>
                    <xsd:enumeration value="Strategic policy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Category xmlns="202f0aad-6ddb-43f5-bd2a-73b0b785069c">
      <Value>Media &amp; communication</Value>
    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0E630DE-7B24-49E9-BDB0-4A8D50E826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02f0aad-6ddb-43f5-bd2a-73b0b785069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267C25A-A00F-4EA8-83FE-330E84EB5C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C4A385-E275-44E1-BAC5-920562F535FB}">
  <ds:schemaRefs>
    <ds:schemaRef ds:uri="http://schemas.openxmlformats.org/package/2006/metadata/core-properties"/>
    <ds:schemaRef ds:uri="202f0aad-6ddb-43f5-bd2a-73b0b785069c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576</Words>
  <Application>Microsoft Office PowerPoint</Application>
  <PresentationFormat>On-screen Show (4:3)</PresentationFormat>
  <Paragraphs>179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Data, Finance &amp; Reporting </vt:lpstr>
      <vt:lpstr>NPA Data</vt:lpstr>
      <vt:lpstr>Priority Client Groups</vt:lpstr>
      <vt:lpstr>   Priority Group - People Experiencing Financial Disadvantage    85% or more of total representation services must be delivered to people experiencing financial disadvantage – to be achieved by each State in aggregate across all community legal centres in each six month period between 1 July 2015 to 30 June 2017; and   90% or more of total representation services are delivered to people experiencing financial disadvantage – to be delivered by each State from 1 July 2017 onwards  Major casework only included in benchmark figure  Only major cases opened and closed from 1 July 2015 onwards are relevant for the purpose of this report   If “not stated” or “not known” is used, the client will be classed as not being financially disadvantaged.      </vt:lpstr>
      <vt:lpstr>First Report Card – Perfect Score</vt:lpstr>
      <vt:lpstr>Targets &amp; Budgets – 2016/17</vt:lpstr>
      <vt:lpstr>Financial Reports </vt:lpstr>
      <vt:lpstr>Performance Report </vt:lpstr>
      <vt:lpstr>Deliverables </vt:lpstr>
      <vt:lpstr>Other areas of report</vt:lpstr>
      <vt:lpstr>Notifications </vt:lpstr>
    </vt:vector>
  </TitlesOfParts>
  <Company>Legal Aid Queensland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O'Brien</dc:creator>
  <cp:lastModifiedBy>Rosemarie Coxon</cp:lastModifiedBy>
  <cp:revision>33</cp:revision>
  <dcterms:created xsi:type="dcterms:W3CDTF">2015-07-13T00:18:29Z</dcterms:created>
  <dcterms:modified xsi:type="dcterms:W3CDTF">2016-05-19T22:07:09Z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0x010100E87498CF4830C242850E3AD38C4AB47F</vt:lpwstr>
  </property>
  <property fmtid="{D5CDD505-2E9C-101B-9397-08002B2CF9AE}" pid="3" name="HPTRIMReference">
    <vt:lpwstr>TRIM no 2016/301744</vt:lpwstr>
  </property>
</Properties>
</file>