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329" r:id="rId4"/>
    <p:sldId id="331" r:id="rId5"/>
    <p:sldId id="333" r:id="rId6"/>
    <p:sldId id="332" r:id="rId7"/>
    <p:sldId id="334" r:id="rId8"/>
    <p:sldId id="335" r:id="rId9"/>
    <p:sldId id="330" r:id="rId10"/>
    <p:sldId id="32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58A32A-89F9-488E-BB7B-A79FD1F27067}" type="datetimeFigureOut">
              <a:rPr lang="en-AU" smtClean="0"/>
              <a:t>23/05/2016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5063C-B60B-4683-8825-08DEE2EF5A3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6593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BAD9D-8B41-4B97-B3D1-D6624F6D485E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2445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A0B7-7F51-45C8-8BC1-BAF6F2B44B8D}" type="datetimeFigureOut">
              <a:rPr lang="en-AU" smtClean="0"/>
              <a:t>23/05/2016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A1C2-DB8B-4B9E-9703-1211851A17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0012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A0B7-7F51-45C8-8BC1-BAF6F2B44B8D}" type="datetimeFigureOut">
              <a:rPr lang="en-AU" smtClean="0"/>
              <a:t>23/05/2016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A1C2-DB8B-4B9E-9703-1211851A17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7664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A0B7-7F51-45C8-8BC1-BAF6F2B44B8D}" type="datetimeFigureOut">
              <a:rPr lang="en-AU" smtClean="0"/>
              <a:t>23/05/2016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A1C2-DB8B-4B9E-9703-1211851A17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1360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A0B7-7F51-45C8-8BC1-BAF6F2B44B8D}" type="datetimeFigureOut">
              <a:rPr lang="en-AU" smtClean="0"/>
              <a:t>23/05/2016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A1C2-DB8B-4B9E-9703-1211851A17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9467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A0B7-7F51-45C8-8BC1-BAF6F2B44B8D}" type="datetimeFigureOut">
              <a:rPr lang="en-AU" smtClean="0"/>
              <a:t>23/05/2016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A1C2-DB8B-4B9E-9703-1211851A17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6924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A0B7-7F51-45C8-8BC1-BAF6F2B44B8D}" type="datetimeFigureOut">
              <a:rPr lang="en-AU" smtClean="0"/>
              <a:t>23/05/2016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A1C2-DB8B-4B9E-9703-1211851A17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330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A0B7-7F51-45C8-8BC1-BAF6F2B44B8D}" type="datetimeFigureOut">
              <a:rPr lang="en-AU" smtClean="0"/>
              <a:t>23/05/2016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A1C2-DB8B-4B9E-9703-1211851A17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2789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A0B7-7F51-45C8-8BC1-BAF6F2B44B8D}" type="datetimeFigureOut">
              <a:rPr lang="en-AU" smtClean="0"/>
              <a:t>23/05/2016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A1C2-DB8B-4B9E-9703-1211851A17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1032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A0B7-7F51-45C8-8BC1-BAF6F2B44B8D}" type="datetimeFigureOut">
              <a:rPr lang="en-AU" smtClean="0"/>
              <a:t>23/05/2016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A1C2-DB8B-4B9E-9703-1211851A17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7272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A0B7-7F51-45C8-8BC1-BAF6F2B44B8D}" type="datetimeFigureOut">
              <a:rPr lang="en-AU" smtClean="0"/>
              <a:t>23/05/2016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A1C2-DB8B-4B9E-9703-1211851A17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6058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A0B7-7F51-45C8-8BC1-BAF6F2B44B8D}" type="datetimeFigureOut">
              <a:rPr lang="en-AU" smtClean="0"/>
              <a:t>23/05/2016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A1C2-DB8B-4B9E-9703-1211851A17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3706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AA0B7-7F51-45C8-8BC1-BAF6F2B44B8D}" type="datetimeFigureOut">
              <a:rPr lang="en-AU" smtClean="0"/>
              <a:t>23/05/2016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2A1C2-DB8B-4B9E-9703-1211851A17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2964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Unrepresented Asylum Seekers </a:t>
            </a:r>
            <a:r>
              <a:rPr lang="en-AU" dirty="0" smtClean="0"/>
              <a:t>Project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18458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30 May </a:t>
            </a:r>
            <a:r>
              <a:rPr lang="en-US" dirty="0" smtClean="0"/>
              <a:t>2016</a:t>
            </a:r>
          </a:p>
          <a:p>
            <a:r>
              <a:rPr lang="en-AU" dirty="0" smtClean="0"/>
              <a:t>Community Legal Centres Queensland Conference</a:t>
            </a:r>
          </a:p>
          <a:p>
            <a:endParaRPr lang="en-AU" dirty="0"/>
          </a:p>
          <a:p>
            <a:r>
              <a:rPr lang="en-AU" dirty="0" smtClean="0"/>
              <a:t>Bruce Wells</a:t>
            </a:r>
          </a:p>
          <a:p>
            <a:r>
              <a:rPr lang="en-AU" dirty="0" smtClean="0"/>
              <a:t>Principal Solicitor</a:t>
            </a:r>
            <a:endParaRPr lang="en-A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865" y="404665"/>
            <a:ext cx="2236787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7168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BBFD-09E5-4D54-AD34-5220BC37FEF3}" type="slidenum">
              <a:rPr lang="en-AU" smtClean="0"/>
              <a:t>10</a:t>
            </a:fld>
            <a:endParaRPr lang="en-A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865" y="404665"/>
            <a:ext cx="2236787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848497" y="1342768"/>
            <a:ext cx="10505303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AU" sz="2800" b="1" dirty="0" smtClean="0"/>
              <a:t>UAS Procedure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Volunteers will advise their availability for an evening session on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VolSpot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RAILS paralegals will arrange appointments for clients and advise 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volunteer </a:t>
            </a:r>
            <a:endParaRPr lang="en-A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Priority is given to people who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have received DIBP invitation</a:t>
            </a:r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Volunteer gets 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country information prior to the 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appointment</a:t>
            </a:r>
            <a:endParaRPr lang="en-A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Volunteer sees one client per 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session, 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often two 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or more 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appointments</a:t>
            </a:r>
            <a:endParaRPr lang="en-A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Prior 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appointment, client is advised of the purpose 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of the appointment, and 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definition 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refugee</a:t>
            </a:r>
            <a:endParaRPr lang="en-A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Telephone interpreters are 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pre-booked</a:t>
            </a:r>
            <a:endParaRPr lang="en-A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Co-ordinator has reviewed available DIBP file (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entry interview; mental health information) and briefs volunteer on arrival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Volunteers are provided with a preliminary script, and template stat </a:t>
            </a:r>
            <a:r>
              <a:rPr lang="en-AU" sz="2000" dirty="0" err="1">
                <a:latin typeface="Arial" panose="020B0604020202020204" pitchFamily="34" charset="0"/>
                <a:cs typeface="Arial" panose="020B0604020202020204" pitchFamily="34" charset="0"/>
              </a:rPr>
              <a:t>dec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 questions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The draft stat </a:t>
            </a:r>
            <a:r>
              <a:rPr lang="en-AU" sz="2000" dirty="0" err="1">
                <a:latin typeface="Arial" panose="020B0604020202020204" pitchFamily="34" charset="0"/>
                <a:cs typeface="Arial" panose="020B0604020202020204" pitchFamily="34" charset="0"/>
              </a:rPr>
              <a:t>dec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 is considered by the Coordinator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Once complete, stat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dec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read back to the client for confirmation and/or 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amendment</a:t>
            </a:r>
            <a:endParaRPr lang="en-A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91069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BBFD-09E5-4D54-AD34-5220BC37FEF3}" type="slidenum">
              <a:rPr lang="en-AU" smtClean="0"/>
              <a:t>2</a:t>
            </a:fld>
            <a:endParaRPr lang="en-A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865" y="404665"/>
            <a:ext cx="2236787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300765" y="1412776"/>
            <a:ext cx="9388699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dirty="0" smtClean="0"/>
              <a:t>Why was it necessary?</a:t>
            </a:r>
            <a:endParaRPr lang="en-AU" sz="2400" dirty="0"/>
          </a:p>
          <a:p>
            <a:endParaRPr lang="en-A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dirty="0" smtClean="0"/>
              <a:t>UAS Project e</a:t>
            </a:r>
            <a:r>
              <a:rPr lang="en-AU" dirty="0" smtClean="0"/>
              <a:t>stablished </a:t>
            </a:r>
            <a:r>
              <a:rPr lang="en-AU" dirty="0"/>
              <a:t>to </a:t>
            </a:r>
            <a:r>
              <a:rPr lang="en-AU" dirty="0" smtClean="0"/>
              <a:t>provide </a:t>
            </a:r>
            <a:r>
              <a:rPr lang="en-AU" dirty="0" smtClean="0"/>
              <a:t>free legal </a:t>
            </a:r>
            <a:r>
              <a:rPr lang="en-AU" dirty="0"/>
              <a:t>assistance to unrepresented asylum seekers who arrived in Australia by boat </a:t>
            </a:r>
            <a:r>
              <a:rPr lang="en-AU" dirty="0" smtClean="0"/>
              <a:t>and </a:t>
            </a:r>
            <a:r>
              <a:rPr lang="en-AU" dirty="0"/>
              <a:t>who will not be provided with government-funded legal </a:t>
            </a:r>
            <a:r>
              <a:rPr lang="en-AU" dirty="0" smtClean="0"/>
              <a:t>assistance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en-AU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AU" dirty="0" smtClean="0"/>
              <a:t>Historically</a:t>
            </a:r>
            <a:r>
              <a:rPr lang="en-AU" dirty="0"/>
              <a:t>, there had been bi-partisan support for Commonwealth IAAAS scheme </a:t>
            </a: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 smtClean="0"/>
              <a:t>Funded </a:t>
            </a:r>
            <a:r>
              <a:rPr lang="en-AU" dirty="0"/>
              <a:t>CLCs and others to provide visa application advice and assistance</a:t>
            </a: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/>
              <a:t>Continues for applicants who </a:t>
            </a:r>
            <a:r>
              <a:rPr lang="en-AU" dirty="0" smtClean="0"/>
              <a:t>arrived </a:t>
            </a:r>
            <a:r>
              <a:rPr lang="en-AU" dirty="0"/>
              <a:t>in Australia with a valid </a:t>
            </a:r>
            <a:r>
              <a:rPr lang="en-AU" dirty="0" smtClean="0"/>
              <a:t>visa</a:t>
            </a:r>
            <a:endParaRPr lang="en-AU" dirty="0"/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/>
              <a:t>No Commonwealth funding for those who arrive without a visa (whether by air or sea</a:t>
            </a:r>
            <a:r>
              <a:rPr lang="en-AU" dirty="0" smtClean="0"/>
              <a:t>)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 smtClean="0"/>
              <a:t>Estimated savings: $100 million over four years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 smtClean="0"/>
              <a:t>No estimate of costs of establishing new processing system and loss of efficiency due to unrepresented applicants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0993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BBFD-09E5-4D54-AD34-5220BC37FEF3}" type="slidenum">
              <a:rPr lang="en-AU" smtClean="0"/>
              <a:t>3</a:t>
            </a:fld>
            <a:endParaRPr lang="en-A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865" y="404665"/>
            <a:ext cx="2236787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747777" y="1412776"/>
            <a:ext cx="857684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3000" dirty="0"/>
              <a:t>UAS Project is entirely funded by private donations from within the community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3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3000" dirty="0"/>
              <a:t>Private funding currently only covers a full time lawyer 2 days per week plus support </a:t>
            </a:r>
            <a:r>
              <a:rPr lang="en-AU" sz="3000" dirty="0" smtClean="0"/>
              <a:t>staff (up to 30 June 2016)</a:t>
            </a:r>
            <a:endParaRPr lang="en-AU" sz="3000" dirty="0"/>
          </a:p>
          <a:p>
            <a:pPr algn="just"/>
            <a:endParaRPr lang="en-AU" sz="3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3000" dirty="0"/>
              <a:t>It relies on assistance from volunteer solicitors and migration agents to interview clients and prepare statutory </a:t>
            </a:r>
            <a:r>
              <a:rPr lang="en-AU" sz="3000" dirty="0" smtClean="0"/>
              <a:t>declarations</a:t>
            </a:r>
            <a:endParaRPr lang="en-AU" sz="3000" dirty="0"/>
          </a:p>
        </p:txBody>
      </p:sp>
    </p:spTree>
    <p:extLst>
      <p:ext uri="{BB962C8B-B14F-4D97-AF65-F5344CB8AC3E}">
        <p14:creationId xmlns:p14="http://schemas.microsoft.com/office/powerpoint/2010/main" val="66724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BBFD-09E5-4D54-AD34-5220BC37FEF3}" type="slidenum">
              <a:rPr lang="en-AU" smtClean="0"/>
              <a:t>4</a:t>
            </a:fld>
            <a:endParaRPr lang="en-A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865" y="404665"/>
            <a:ext cx="2236787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884099" y="1275933"/>
            <a:ext cx="821231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AU" sz="3200" b="1" dirty="0"/>
              <a:t>Scale of the task – </a:t>
            </a:r>
          </a:p>
          <a:p>
            <a:pPr lvl="1"/>
            <a:endParaRPr lang="en-AU" sz="2400" dirty="0" smtClean="0"/>
          </a:p>
          <a:p>
            <a:pPr lvl="1"/>
            <a:r>
              <a:rPr lang="en-AU" sz="2400" dirty="0" smtClean="0"/>
              <a:t>30,000 </a:t>
            </a:r>
            <a:r>
              <a:rPr lang="en-AU" sz="2400" dirty="0"/>
              <a:t>unrepresented, non-IAAAS eligible asylum seekers </a:t>
            </a:r>
            <a:r>
              <a:rPr lang="en-AU" sz="2400" dirty="0" smtClean="0"/>
              <a:t>Australia-wide (the legacy caseload)</a:t>
            </a:r>
          </a:p>
          <a:p>
            <a:pPr lvl="1"/>
            <a:endParaRPr lang="en-AU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400" dirty="0" smtClean="0"/>
              <a:t>Estimated 3,200 </a:t>
            </a:r>
            <a:r>
              <a:rPr lang="en-AU" sz="2400" dirty="0"/>
              <a:t>of those living in </a:t>
            </a:r>
            <a:r>
              <a:rPr lang="en-AU" sz="2400" dirty="0" smtClean="0"/>
              <a:t>Queensland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400" dirty="0" smtClean="0"/>
              <a:t>Clients can apply for a Temporary Protection Visa (TPV) or a Safe Haven Enterprise Visa (SHEV) – each requires assessment of the applicant’s protection claims</a:t>
            </a:r>
            <a:endParaRPr lang="en-AU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AU" sz="24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400" dirty="0" smtClean="0"/>
              <a:t>SHEV </a:t>
            </a:r>
            <a:r>
              <a:rPr lang="en-AU" sz="2400" dirty="0"/>
              <a:t>expansion – 22 March 2016, Premier Palaszczuk announced Queensland would opt-in to the SHEV </a:t>
            </a:r>
            <a:r>
              <a:rPr lang="en-AU" sz="2400" dirty="0" smtClean="0"/>
              <a:t>arrangements, but regional areas not yet designated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0363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BBFD-09E5-4D54-AD34-5220BC37FEF3}" type="slidenum">
              <a:rPr lang="en-AU" smtClean="0"/>
              <a:t>5</a:t>
            </a:fld>
            <a:endParaRPr lang="en-A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865" y="404665"/>
            <a:ext cx="2236787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884099" y="1275933"/>
            <a:ext cx="8212317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AU" sz="3200" b="1" dirty="0" smtClean="0"/>
              <a:t>Of the 30,000 – </a:t>
            </a:r>
          </a:p>
          <a:p>
            <a:pPr lvl="1"/>
            <a:endParaRPr lang="en-AU" sz="24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400" dirty="0" smtClean="0"/>
              <a:t>Approx. </a:t>
            </a:r>
            <a:r>
              <a:rPr lang="en-AU" sz="2400" dirty="0"/>
              <a:t>6000 arrived prior to the new fast-track </a:t>
            </a:r>
            <a:r>
              <a:rPr lang="en-AU" sz="2400" dirty="0" smtClean="0"/>
              <a:t>review system (prior to 13 August 2012) – </a:t>
            </a:r>
            <a:r>
              <a:rPr lang="en-AU" sz="2400" dirty="0"/>
              <a:t>DIBP has completed primary processing for almost all of </a:t>
            </a:r>
            <a:r>
              <a:rPr lang="en-AU" sz="2400" dirty="0" smtClean="0"/>
              <a:t>those.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400" dirty="0" smtClean="0"/>
              <a:t>They are now </a:t>
            </a:r>
            <a:r>
              <a:rPr lang="en-AU" sz="2400" dirty="0" smtClean="0"/>
              <a:t>either</a:t>
            </a:r>
            <a:r>
              <a:rPr lang="en-AU" sz="2400" dirty="0" smtClean="0"/>
              <a:t>:</a:t>
            </a:r>
            <a:endParaRPr lang="en-AU" sz="2400" dirty="0"/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/>
              <a:t>assessed as </a:t>
            </a:r>
            <a:r>
              <a:rPr lang="en-AU" sz="2400" dirty="0" smtClean="0"/>
              <a:t>invoking protection </a:t>
            </a:r>
            <a:r>
              <a:rPr lang="en-AU" sz="2400" dirty="0" smtClean="0"/>
              <a:t>obligations; </a:t>
            </a:r>
            <a:endParaRPr lang="en-AU" sz="2400" dirty="0"/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/>
              <a:t>at AAT for merits review; 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/>
              <a:t>finally determined (double negative); 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/>
              <a:t>or seeking judicial review.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  <a:p>
            <a:pPr algn="just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069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BBFD-09E5-4D54-AD34-5220BC37FEF3}" type="slidenum">
              <a:rPr lang="en-AU" smtClean="0"/>
              <a:t>6</a:t>
            </a:fld>
            <a:endParaRPr lang="en-A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865" y="404665"/>
            <a:ext cx="2236787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884099" y="1275933"/>
            <a:ext cx="8212317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AU" sz="3200" b="1" dirty="0"/>
              <a:t>Of remaining 24,000 </a:t>
            </a:r>
            <a:r>
              <a:rPr lang="en-AU" sz="3200" b="1" dirty="0" smtClean="0"/>
              <a:t>–</a:t>
            </a:r>
          </a:p>
          <a:p>
            <a:pPr marL="1200150" lvl="2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 smtClean="0"/>
              <a:t>Half </a:t>
            </a:r>
            <a:r>
              <a:rPr lang="en-AU" sz="2400" dirty="0"/>
              <a:t>have had the bar lifted by the </a:t>
            </a:r>
            <a:r>
              <a:rPr lang="en-AU" sz="2400" dirty="0" smtClean="0"/>
              <a:t>Minister </a:t>
            </a:r>
            <a:r>
              <a:rPr lang="en-AU" sz="2400" dirty="0" smtClean="0"/>
              <a:t> (discretion to be exercised personally)</a:t>
            </a:r>
            <a:endParaRPr lang="en-AU" sz="2400" dirty="0"/>
          </a:p>
          <a:p>
            <a:pPr marL="1200150" lvl="2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/>
              <a:t>9000 have </a:t>
            </a:r>
            <a:r>
              <a:rPr lang="en-AU" sz="2400" dirty="0" smtClean="0"/>
              <a:t>then received </a:t>
            </a:r>
            <a:r>
              <a:rPr lang="en-AU" sz="2400" dirty="0"/>
              <a:t>their invitation </a:t>
            </a:r>
            <a:r>
              <a:rPr lang="en-AU" sz="2400" dirty="0" smtClean="0"/>
              <a:t>letters</a:t>
            </a:r>
            <a:endParaRPr lang="en-AU" sz="2400" dirty="0"/>
          </a:p>
          <a:p>
            <a:pPr marL="1200150" lvl="2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/>
              <a:t>Over 4000 applications received by </a:t>
            </a:r>
            <a:r>
              <a:rPr lang="en-AU" sz="2400" dirty="0" smtClean="0"/>
              <a:t>DIBP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endParaRPr lang="en-AU" sz="2400" b="1" dirty="0" smtClean="0"/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AU" sz="2400" b="1" dirty="0" smtClean="0"/>
              <a:t>For Queensland </a:t>
            </a:r>
            <a:r>
              <a:rPr lang="en-AU" sz="2400" dirty="0" smtClean="0"/>
              <a:t>(proportionately) – 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 smtClean="0"/>
              <a:t>Total: 2500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 smtClean="0"/>
              <a:t>Invited to apply: 950</a:t>
            </a:r>
            <a:endParaRPr lang="en-AU" sz="2400" dirty="0"/>
          </a:p>
          <a:p>
            <a:pPr marL="1200150" lvl="2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/>
              <a:t>UAS has assisted nearly 250 clients so far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  <a:p>
            <a:pPr algn="just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8668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BBFD-09E5-4D54-AD34-5220BC37FEF3}" type="slidenum">
              <a:rPr lang="en-AU" smtClean="0"/>
              <a:t>7</a:t>
            </a:fld>
            <a:endParaRPr lang="en-A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865" y="404665"/>
            <a:ext cx="2236787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884099" y="1275933"/>
            <a:ext cx="8212317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AU" sz="3200" b="1" dirty="0" smtClean="0"/>
              <a:t>Currently – </a:t>
            </a:r>
          </a:p>
          <a:p>
            <a:pPr lvl="1"/>
            <a:endParaRPr lang="en-AU" sz="3200" dirty="0" smtClean="0"/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 smtClean="0"/>
              <a:t>DIBP accelerating </a:t>
            </a:r>
            <a:r>
              <a:rPr lang="en-AU" sz="2400" dirty="0"/>
              <a:t>rate of issuing invitations – only began in earnest late last year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/>
              <a:t>UAS has a waiting list – </a:t>
            </a:r>
            <a:r>
              <a:rPr lang="en-AU" sz="2400" dirty="0" smtClean="0"/>
              <a:t>two months currently </a:t>
            </a:r>
            <a:endParaRPr lang="en-AU" sz="2400" dirty="0"/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/>
              <a:t>Extensions being granted but DIBP is committed to having these applications finally determined by end 2018, so not infinite patience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  <a:p>
            <a:pPr algn="just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5809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BBFD-09E5-4D54-AD34-5220BC37FEF3}" type="slidenum">
              <a:rPr lang="en-AU" smtClean="0"/>
              <a:t>8</a:t>
            </a:fld>
            <a:endParaRPr lang="en-A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865" y="404665"/>
            <a:ext cx="2236787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884099" y="1275933"/>
            <a:ext cx="8212317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AU" sz="3200" b="1" dirty="0" smtClean="0"/>
              <a:t>Issues/challenges– </a:t>
            </a:r>
            <a:endParaRPr lang="en-AU" sz="3200" b="1" dirty="0" smtClean="0"/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 smtClean="0"/>
              <a:t>Interpreters – greatest cost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 smtClean="0"/>
              <a:t>Training and support for inexperienced volunteer lawyers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 smtClean="0"/>
              <a:t>Effective c</a:t>
            </a:r>
            <a:r>
              <a:rPr lang="en-AU" sz="2400" dirty="0" smtClean="0"/>
              <a:t>ross-cultural communication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 smtClean="0"/>
              <a:t>Refugee and Complementary Protection criteria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 smtClean="0"/>
              <a:t>DIBP policy priorities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 smtClean="0"/>
              <a:t>Client accessibility – nights only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 smtClean="0"/>
              <a:t>Managing expectations</a:t>
            </a:r>
            <a:endParaRPr lang="en-AU" dirty="0"/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AU" sz="2400" dirty="0" smtClean="0"/>
          </a:p>
        </p:txBody>
      </p:sp>
    </p:spTree>
    <p:extLst>
      <p:ext uri="{BB962C8B-B14F-4D97-AF65-F5344CB8AC3E}">
        <p14:creationId xmlns:p14="http://schemas.microsoft.com/office/powerpoint/2010/main" val="8900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BBFD-09E5-4D54-AD34-5220BC37FEF3}" type="slidenum">
              <a:rPr lang="en-AU" smtClean="0"/>
              <a:t>9</a:t>
            </a:fld>
            <a:endParaRPr lang="en-A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865" y="404665"/>
            <a:ext cx="2236787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884099" y="1275933"/>
            <a:ext cx="821231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3600" dirty="0" smtClean="0"/>
              <a:t>Community Network</a:t>
            </a:r>
            <a:endParaRPr lang="en-AU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400" dirty="0" smtClean="0"/>
              <a:t>Romero </a:t>
            </a:r>
            <a:r>
              <a:rPr lang="en-AU" sz="2400" dirty="0"/>
              <a:t>Centre assists with FOI applications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400" dirty="0"/>
              <a:t>Indooroopilly Uniting Church assists with form filling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400" dirty="0"/>
              <a:t>RAILS UAS assists with statement preparation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400" dirty="0"/>
              <a:t>RAILS EAS available (very limited capacity) if client wants individual </a:t>
            </a:r>
            <a:r>
              <a:rPr lang="en-AU" sz="2400" dirty="0" smtClean="0"/>
              <a:t>immigration advice</a:t>
            </a:r>
            <a:endParaRPr lang="en-AU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400" dirty="0"/>
              <a:t>Client then lodges valid application with assistance from Status Resolution Support Services (</a:t>
            </a:r>
            <a:r>
              <a:rPr lang="en-AU" sz="2400" b="1" dirty="0"/>
              <a:t>SRSS</a:t>
            </a:r>
            <a:r>
              <a:rPr lang="en-AU" sz="2400" dirty="0"/>
              <a:t>) provider (settlement services – MDA; ACCESS; Red Cross etc</a:t>
            </a:r>
            <a:r>
              <a:rPr lang="en-AU" sz="2400" dirty="0" smtClean="0"/>
              <a:t>.)</a:t>
            </a:r>
          </a:p>
          <a:p>
            <a:pPr algn="just"/>
            <a:endParaRPr lang="en-AU" dirty="0" smtClean="0"/>
          </a:p>
          <a:p>
            <a:pPr algn="just"/>
            <a:r>
              <a:rPr lang="en-AU" sz="2400" b="1" dirty="0" smtClean="0"/>
              <a:t>Co-ordination – Asylum Seeker Legal Working Group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AU" sz="2400" dirty="0" smtClean="0"/>
              <a:t>Monthly stakeholder meetings at RAILS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376341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528</TotalTime>
  <Words>644</Words>
  <Application>Microsoft Office PowerPoint</Application>
  <PresentationFormat>Custom</PresentationFormat>
  <Paragraphs>92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Unrepresented Asylum Seekers Project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Refugee and Immigration Legal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Bothmann</dc:creator>
  <cp:lastModifiedBy>Bruce Wells</cp:lastModifiedBy>
  <cp:revision>49</cp:revision>
  <dcterms:created xsi:type="dcterms:W3CDTF">2015-09-01T08:56:11Z</dcterms:created>
  <dcterms:modified xsi:type="dcterms:W3CDTF">2016-05-23T05:47:46Z</dcterms:modified>
</cp:coreProperties>
</file>