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3" r:id="rId4"/>
    <p:sldId id="259" r:id="rId5"/>
    <p:sldId id="262" r:id="rId6"/>
    <p:sldId id="260" r:id="rId7"/>
    <p:sldId id="261" r:id="rId8"/>
    <p:sldId id="25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40D330B3-2561-4499-AF88-D090C55FD16E}" type="datetimeFigureOut">
              <a:rPr lang="en-AU" smtClean="0"/>
              <a:t>22/05/2016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1474024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0D330B3-2561-4499-AF88-D090C55FD16E}" type="datetimeFigureOut">
              <a:rPr lang="en-AU" smtClean="0"/>
              <a:t>22/05/2016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1939363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0D330B3-2561-4499-AF88-D090C55FD16E}" type="datetimeFigureOut">
              <a:rPr lang="en-AU" smtClean="0"/>
              <a:t>22/05/2016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11355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40D330B3-2561-4499-AF88-D090C55FD16E}" type="datetimeFigureOut">
              <a:rPr lang="en-AU" smtClean="0"/>
              <a:t>22/05/2016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2948358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D330B3-2561-4499-AF88-D090C55FD16E}" type="datetimeFigureOut">
              <a:rPr lang="en-AU" smtClean="0"/>
              <a:t>22/05/2016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1179257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40D330B3-2561-4499-AF88-D090C55FD16E}" type="datetimeFigureOut">
              <a:rPr lang="en-AU" smtClean="0"/>
              <a:t>22/05/2016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3896422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40D330B3-2561-4499-AF88-D090C55FD16E}" type="datetimeFigureOut">
              <a:rPr lang="en-AU" smtClean="0"/>
              <a:t>22/05/2016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1897620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40D330B3-2561-4499-AF88-D090C55FD16E}" type="datetimeFigureOut">
              <a:rPr lang="en-AU" smtClean="0"/>
              <a:t>22/05/2016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1728671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D330B3-2561-4499-AF88-D090C55FD16E}" type="datetimeFigureOut">
              <a:rPr lang="en-AU" smtClean="0"/>
              <a:t>22/05/2016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3664084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D330B3-2561-4499-AF88-D090C55FD16E}" type="datetimeFigureOut">
              <a:rPr lang="en-AU" smtClean="0"/>
              <a:t>22/05/2016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1899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D330B3-2561-4499-AF88-D090C55FD16E}" type="datetimeFigureOut">
              <a:rPr lang="en-AU" smtClean="0"/>
              <a:t>22/05/2016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7701F91-C2FE-4178-A704-DA28864B526E}" type="slidenum">
              <a:rPr lang="en-AU" smtClean="0"/>
              <a:t>‹#›</a:t>
            </a:fld>
            <a:endParaRPr lang="en-AU"/>
          </a:p>
        </p:txBody>
      </p:sp>
    </p:spTree>
    <p:extLst>
      <p:ext uri="{BB962C8B-B14F-4D97-AF65-F5344CB8AC3E}">
        <p14:creationId xmlns:p14="http://schemas.microsoft.com/office/powerpoint/2010/main" val="194445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330B3-2561-4499-AF88-D090C55FD16E}" type="datetimeFigureOut">
              <a:rPr lang="en-AU" smtClean="0"/>
              <a:t>22/05/2016</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01F91-C2FE-4178-A704-DA28864B526E}" type="slidenum">
              <a:rPr lang="en-AU" smtClean="0"/>
              <a:t>‹#›</a:t>
            </a:fld>
            <a:endParaRPr lang="en-AU"/>
          </a:p>
        </p:txBody>
      </p:sp>
    </p:spTree>
    <p:extLst>
      <p:ext uri="{BB962C8B-B14F-4D97-AF65-F5344CB8AC3E}">
        <p14:creationId xmlns:p14="http://schemas.microsoft.com/office/powerpoint/2010/main" val="1869545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7455" y="3455802"/>
            <a:ext cx="949090" cy="1044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0000" y="1295802"/>
            <a:ext cx="2124000" cy="21240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35598" y="2604176"/>
            <a:ext cx="1488402" cy="837226"/>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40352" y="3540547"/>
            <a:ext cx="540000" cy="370510"/>
          </a:xfrm>
          <a:prstGeom prst="rect">
            <a:avLst/>
          </a:prstGeom>
        </p:spPr>
      </p:pic>
      <p:cxnSp>
        <p:nvCxnSpPr>
          <p:cNvPr id="9" name="Straight Connector 8"/>
          <p:cNvCxnSpPr/>
          <p:nvPr/>
        </p:nvCxnSpPr>
        <p:spPr>
          <a:xfrm flipV="1">
            <a:off x="6427634" y="2892077"/>
            <a:ext cx="288000" cy="2550"/>
          </a:xfrm>
          <a:prstGeom prst="line">
            <a:avLst/>
          </a:prstGeom>
          <a:ln w="381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7524328" y="3723927"/>
            <a:ext cx="288000" cy="2550"/>
          </a:xfrm>
          <a:prstGeom prst="line">
            <a:avLst/>
          </a:prstGeom>
          <a:ln w="381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7134476" y="3467638"/>
            <a:ext cx="288000" cy="2550"/>
          </a:xfrm>
          <a:prstGeom prst="line">
            <a:avLst/>
          </a:prstGeom>
          <a:ln w="38100">
            <a:solidFill>
              <a:schemeClr val="bg1"/>
            </a:solidFill>
          </a:ln>
          <a:effectLst/>
          <a:scene3d>
            <a:camera prst="orthographicFront">
              <a:rot lat="0" lon="0" rev="5400000"/>
            </a:camera>
            <a:lightRig rig="threePt" dir="t"/>
          </a:scene3d>
        </p:spPr>
        <p:style>
          <a:lnRef idx="2">
            <a:schemeClr val="accent1"/>
          </a:lnRef>
          <a:fillRef idx="0">
            <a:schemeClr val="accent1"/>
          </a:fillRef>
          <a:effectRef idx="1">
            <a:schemeClr val="accent1"/>
          </a:effectRef>
          <a:fontRef idx="minor">
            <a:schemeClr val="tx1"/>
          </a:fontRef>
        </p:style>
      </p:cxnSp>
      <p:sp>
        <p:nvSpPr>
          <p:cNvPr id="12" name="Subtitle 2"/>
          <p:cNvSpPr txBox="1">
            <a:spLocks/>
          </p:cNvSpPr>
          <p:nvPr/>
        </p:nvSpPr>
        <p:spPr>
          <a:xfrm>
            <a:off x="683568" y="3765603"/>
            <a:ext cx="4283999" cy="1201196"/>
          </a:xfrm>
          <a:prstGeom prst="rect">
            <a:avLst/>
          </a:prstGeom>
        </p:spPr>
        <p:txBody>
          <a:bodyPr vert="horz" lIns="0" tIns="0" rIns="0" bIns="0" rtlCol="0" anchor="b" anchorCtr="0">
            <a:noAutofit/>
          </a:bodyPr>
          <a:lstStyle/>
          <a:p>
            <a:pPr marL="0" marR="0" lvl="0" indent="0" algn="l" defTabSz="457200" rtl="0" eaLnBrk="1" fontAlgn="auto" latinLnBrk="0" hangingPunct="1">
              <a:buClrTx/>
              <a:buSzTx/>
              <a:buFont typeface="Arial"/>
              <a:buNone/>
              <a:tabLst/>
              <a:defRPr/>
            </a:pPr>
            <a:r>
              <a:rPr lang="en-AU" dirty="0" smtClean="0">
                <a:cs typeface="Tahoma"/>
              </a:rPr>
              <a:t>Emile McPhee</a:t>
            </a:r>
          </a:p>
          <a:p>
            <a:pPr marL="0" marR="0" lvl="0" indent="0" algn="l" defTabSz="457200" rtl="0" eaLnBrk="1" fontAlgn="auto" latinLnBrk="0" hangingPunct="1">
              <a:buClrTx/>
              <a:buSzTx/>
              <a:buFont typeface="Arial"/>
              <a:buNone/>
              <a:tabLst/>
              <a:defRPr/>
            </a:pPr>
            <a:r>
              <a:rPr lang="en-AU" dirty="0" smtClean="0">
                <a:cs typeface="Tahoma"/>
              </a:rPr>
              <a:t>Executive Director</a:t>
            </a:r>
            <a:endParaRPr lang="en-AU" dirty="0" smtClean="0">
              <a:cs typeface="Tahoma"/>
            </a:endParaRPr>
          </a:p>
        </p:txBody>
      </p:sp>
      <p:sp>
        <p:nvSpPr>
          <p:cNvPr id="13" name="Rectangle 12"/>
          <p:cNvSpPr/>
          <p:nvPr/>
        </p:nvSpPr>
        <p:spPr>
          <a:xfrm>
            <a:off x="669036" y="5567949"/>
            <a:ext cx="2822844" cy="276999"/>
          </a:xfrm>
          <a:prstGeom prst="rect">
            <a:avLst/>
          </a:prstGeom>
        </p:spPr>
        <p:txBody>
          <a:bodyPr wrap="square" lIns="0" tIns="0" rIns="0" bIns="0" anchor="b" anchorCtr="0">
            <a:spAutoFit/>
          </a:bodyPr>
          <a:lstStyle/>
          <a:p>
            <a:pPr>
              <a:tabLst>
                <a:tab pos="8429625" algn="r"/>
              </a:tabLst>
            </a:pPr>
            <a:r>
              <a:rPr lang="en-AU" sz="1800" b="0" i="0" kern="1200" baseline="0" dirty="0" smtClean="0">
                <a:cs typeface="Tahoma"/>
              </a:rPr>
              <a:t>30 May 2016</a:t>
            </a:r>
            <a:endParaRPr lang="en-AU" sz="1000" dirty="0"/>
          </a:p>
        </p:txBody>
      </p:sp>
      <p:sp>
        <p:nvSpPr>
          <p:cNvPr id="14" name="Subtitle 2"/>
          <p:cNvSpPr>
            <a:spLocks noGrp="1"/>
          </p:cNvSpPr>
          <p:nvPr>
            <p:ph type="subTitle" idx="1"/>
          </p:nvPr>
        </p:nvSpPr>
        <p:spPr>
          <a:xfrm>
            <a:off x="288000" y="2579175"/>
            <a:ext cx="4284000" cy="1080000"/>
          </a:xfrm>
        </p:spPr>
        <p:txBody>
          <a:bodyPr/>
          <a:lstStyle/>
          <a:p>
            <a:pPr>
              <a:spcBef>
                <a:spcPts val="0"/>
              </a:spcBef>
              <a:spcAft>
                <a:spcPts val="0"/>
              </a:spcAft>
            </a:pPr>
            <a:r>
              <a:rPr lang="en-AU" sz="2000" b="1" dirty="0" smtClean="0">
                <a:solidFill>
                  <a:schemeClr val="tx1"/>
                </a:solidFill>
              </a:rPr>
              <a:t>Expunging historical sex offences</a:t>
            </a:r>
            <a:endParaRPr lang="en-AU" sz="2000" b="1" dirty="0" smtClean="0">
              <a:solidFill>
                <a:schemeClr val="tx1"/>
              </a:solidFill>
            </a:endParaRPr>
          </a:p>
          <a:p>
            <a:endParaRPr lang="en-US" dirty="0"/>
          </a:p>
        </p:txBody>
      </p:sp>
      <p:sp>
        <p:nvSpPr>
          <p:cNvPr id="15" name="Title 1"/>
          <p:cNvSpPr txBox="1">
            <a:spLocks/>
          </p:cNvSpPr>
          <p:nvPr/>
        </p:nvSpPr>
        <p:spPr>
          <a:xfrm>
            <a:off x="576032" y="980728"/>
            <a:ext cx="4284000" cy="108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t>Project showcase</a:t>
            </a:r>
            <a:endParaRPr lang="en-US" sz="3600" dirty="0"/>
          </a:p>
        </p:txBody>
      </p:sp>
    </p:spTree>
    <p:extLst>
      <p:ext uri="{BB962C8B-B14F-4D97-AF65-F5344CB8AC3E}">
        <p14:creationId xmlns:p14="http://schemas.microsoft.com/office/powerpoint/2010/main" val="113961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51520" y="822831"/>
            <a:ext cx="5184576" cy="1080000"/>
          </a:xfrm>
        </p:spPr>
        <p:txBody>
          <a:bodyPr>
            <a:normAutofit/>
          </a:bodyPr>
          <a:lstStyle/>
          <a:p>
            <a:pPr algn="l"/>
            <a:r>
              <a:rPr lang="en-US" sz="3600" dirty="0" smtClean="0">
                <a:solidFill>
                  <a:schemeClr val="tx1"/>
                </a:solidFill>
              </a:rPr>
              <a:t>Background</a:t>
            </a:r>
            <a:endParaRPr lang="en-US" sz="3600" dirty="0">
              <a:solidFill>
                <a:schemeClr val="tx1"/>
              </a:solidFill>
            </a:endParaRPr>
          </a:p>
        </p:txBody>
      </p:sp>
      <p:sp>
        <p:nvSpPr>
          <p:cNvPr id="6" name="Text Placeholder 2"/>
          <p:cNvSpPr txBox="1">
            <a:spLocks/>
          </p:cNvSpPr>
          <p:nvPr/>
        </p:nvSpPr>
        <p:spPr>
          <a:xfrm>
            <a:off x="281069" y="1832600"/>
            <a:ext cx="8683419" cy="4620735"/>
          </a:xfrm>
          <a:prstGeom prst="rect">
            <a:avLst/>
          </a:prstGeom>
        </p:spPr>
        <p:txBody>
          <a:bodyPr vert="horz" lIns="0" tIns="0" rIns="0" bIns="0" rtlCol="0">
            <a:noAutofit/>
          </a:bodyPr>
          <a:lstStyle/>
          <a:p>
            <a:pPr marL="288000" marR="0" lvl="0" indent="-288000" algn="l" defTabSz="457200" rtl="0" eaLnBrk="1" fontAlgn="auto" latinLnBrk="0" hangingPunct="1">
              <a:lnSpc>
                <a:spcPct val="120000"/>
              </a:lnSpc>
              <a:spcAft>
                <a:spcPts val="0"/>
              </a:spcAft>
              <a:buClrTx/>
              <a:buSzTx/>
              <a:buFont typeface="Arial"/>
              <a:buNone/>
              <a:tabLst/>
              <a:defRPr/>
            </a:pPr>
            <a:endParaRPr kumimoji="0" lang="en-AU" sz="2400" b="0" i="0" u="none" strike="noStrike" kern="1200" cap="none" spc="0" normalizeH="0" baseline="0" dirty="0" smtClean="0">
              <a:ln>
                <a:noFill/>
              </a:ln>
              <a:effectLst/>
              <a:uLnTx/>
              <a:uFillTx/>
              <a:cs typeface="Tahoma"/>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7496" y="116632"/>
            <a:ext cx="694767" cy="694767"/>
          </a:xfrm>
          <a:prstGeom prst="rect">
            <a:avLst/>
          </a:prstGeom>
        </p:spPr>
      </p:pic>
      <p:sp>
        <p:nvSpPr>
          <p:cNvPr id="9" name="Subtitle 2"/>
          <p:cNvSpPr txBox="1">
            <a:spLocks/>
          </p:cNvSpPr>
          <p:nvPr/>
        </p:nvSpPr>
        <p:spPr>
          <a:xfrm>
            <a:off x="281069" y="1832599"/>
            <a:ext cx="8683419" cy="4620735"/>
          </a:xfrm>
          <a:prstGeom prst="rect">
            <a:avLst/>
          </a:prstGeom>
        </p:spPr>
        <p:txBody>
          <a:bodyPr vert="horz" lIns="0" tIns="0" rIns="0" bIns="0" rtlCol="0" anchor="t" anchorCtr="0">
            <a:noAutofit/>
          </a:bodyPr>
          <a:lstStyle/>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Homosexuality was illegal in Queensland until 29 November 1990.</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Offences ranged from ‘unnatural offences’ and ‘indecent practices between males’ to prostitution, sexual assault and public order offences.</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smtClean="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We know people were charged with a range of offences, but don’t know exact number or exact offences.</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In Queensland, we have a ‘spent convictions’ regime which allows non-disclosure for expired convictions, but that has exceptions (particularly around working with children and legal jobs).</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To fully address the issues these convictions created, need to ‘expunge’ the conviction i.e. as if it never happened.</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Simila</a:t>
            </a:r>
            <a:r>
              <a:rPr lang="en-AU" dirty="0" smtClean="0">
                <a:cs typeface="Tahoma"/>
              </a:rPr>
              <a:t>r reform occurring in Vic, NSW, SA and was underway in Tas.</a:t>
            </a:r>
            <a:endParaRPr lang="en-AU" dirty="0" smtClean="0">
              <a:cs typeface="Tahoma"/>
            </a:endParaRPr>
          </a:p>
        </p:txBody>
      </p:sp>
    </p:spTree>
    <p:extLst>
      <p:ext uri="{BB962C8B-B14F-4D97-AF65-F5344CB8AC3E}">
        <p14:creationId xmlns:p14="http://schemas.microsoft.com/office/powerpoint/2010/main" val="1797606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51520" y="822831"/>
            <a:ext cx="5184576" cy="1080000"/>
          </a:xfrm>
        </p:spPr>
        <p:txBody>
          <a:bodyPr>
            <a:normAutofit/>
          </a:bodyPr>
          <a:lstStyle/>
          <a:p>
            <a:pPr algn="l"/>
            <a:r>
              <a:rPr lang="en-US" sz="3600" dirty="0" smtClean="0">
                <a:solidFill>
                  <a:schemeClr val="tx1"/>
                </a:solidFill>
              </a:rPr>
              <a:t>Alan’s story</a:t>
            </a:r>
            <a:endParaRPr lang="en-US" sz="3600" dirty="0">
              <a:solidFill>
                <a:schemeClr val="tx1"/>
              </a:solidFill>
            </a:endParaRPr>
          </a:p>
        </p:txBody>
      </p:sp>
      <p:sp>
        <p:nvSpPr>
          <p:cNvPr id="6" name="Text Placeholder 2"/>
          <p:cNvSpPr txBox="1">
            <a:spLocks/>
          </p:cNvSpPr>
          <p:nvPr/>
        </p:nvSpPr>
        <p:spPr>
          <a:xfrm>
            <a:off x="281069" y="1832600"/>
            <a:ext cx="8683419" cy="4620735"/>
          </a:xfrm>
          <a:prstGeom prst="rect">
            <a:avLst/>
          </a:prstGeom>
        </p:spPr>
        <p:txBody>
          <a:bodyPr vert="horz" lIns="0" tIns="0" rIns="0" bIns="0" rtlCol="0">
            <a:noAutofit/>
          </a:bodyPr>
          <a:lstStyle/>
          <a:p>
            <a:pPr marL="288000" marR="0" lvl="0" indent="-288000" algn="l" defTabSz="457200" rtl="0" eaLnBrk="1" fontAlgn="auto" latinLnBrk="0" hangingPunct="1">
              <a:lnSpc>
                <a:spcPct val="120000"/>
              </a:lnSpc>
              <a:spcAft>
                <a:spcPts val="0"/>
              </a:spcAft>
              <a:buClrTx/>
              <a:buSzTx/>
              <a:buFont typeface="Arial"/>
              <a:buNone/>
              <a:tabLst/>
              <a:defRPr/>
            </a:pPr>
            <a:endParaRPr kumimoji="0" lang="en-AU" sz="2400" b="0" i="0" u="none" strike="noStrike" kern="1200" cap="none" spc="0" normalizeH="0" baseline="0" dirty="0" smtClean="0">
              <a:ln>
                <a:noFill/>
              </a:ln>
              <a:effectLst/>
              <a:uLnTx/>
              <a:uFillTx/>
              <a:cs typeface="Tahoma"/>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7496" y="116632"/>
            <a:ext cx="694767" cy="694767"/>
          </a:xfrm>
          <a:prstGeom prst="rect">
            <a:avLst/>
          </a:prstGeom>
        </p:spPr>
      </p:pic>
      <p:sp>
        <p:nvSpPr>
          <p:cNvPr id="9" name="Subtitle 2"/>
          <p:cNvSpPr txBox="1">
            <a:spLocks/>
          </p:cNvSpPr>
          <p:nvPr/>
        </p:nvSpPr>
        <p:spPr>
          <a:xfrm>
            <a:off x="281069" y="1832599"/>
            <a:ext cx="8683419" cy="4620735"/>
          </a:xfrm>
          <a:prstGeom prst="rect">
            <a:avLst/>
          </a:prstGeom>
        </p:spPr>
        <p:txBody>
          <a:bodyPr vert="horz" lIns="0" tIns="0" rIns="0" bIns="0" rtlCol="0" anchor="t" anchorCtr="0">
            <a:noAutofit/>
          </a:bodyPr>
          <a:lstStyle/>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Alan was on the Cairns foreshore late at night in 1988.</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Approached by a young man who stared suggestively at Alan, before walking into the adjacent gardens hidden from view.  Alan followed at struck up a conversation about a nearby group, to which the man replied he wasn’t interested in other people.  Alan took this as an encouragement and brushed against the man’s genitals.</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The man then announced he was a police officer and arrested Alan.  He was formally interviewed and asked whether he had shown control over his “sexual urges”.  He was told he would be charged with aggravated sexual assault.</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At Court 2 weeks later, Alan was allocated a caseworker.  As Alan had indeed touched the man, he thought he should plead guilty and did so, receiving a suspended sentence.</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Following this conviction, Alan was forced to abandon his dreams of being a teacher, which he had studied for but was told not to apply for registration because of the conviction.</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smtClean="0">
              <a:cs typeface="Tahoma"/>
            </a:endParaRPr>
          </a:p>
        </p:txBody>
      </p:sp>
    </p:spTree>
    <p:extLst>
      <p:ext uri="{BB962C8B-B14F-4D97-AF65-F5344CB8AC3E}">
        <p14:creationId xmlns:p14="http://schemas.microsoft.com/office/powerpoint/2010/main" val="2007343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51520" y="822831"/>
            <a:ext cx="5184576" cy="1080000"/>
          </a:xfrm>
        </p:spPr>
        <p:txBody>
          <a:bodyPr>
            <a:normAutofit/>
          </a:bodyPr>
          <a:lstStyle/>
          <a:p>
            <a:pPr algn="l"/>
            <a:r>
              <a:rPr lang="en-US" sz="3600" dirty="0" smtClean="0">
                <a:solidFill>
                  <a:schemeClr val="tx1"/>
                </a:solidFill>
              </a:rPr>
              <a:t>What we did</a:t>
            </a:r>
            <a:endParaRPr lang="en-US" sz="3600" dirty="0">
              <a:solidFill>
                <a:schemeClr val="tx1"/>
              </a:solidFill>
            </a:endParaRPr>
          </a:p>
        </p:txBody>
      </p:sp>
      <p:sp>
        <p:nvSpPr>
          <p:cNvPr id="6" name="Text Placeholder 2"/>
          <p:cNvSpPr txBox="1">
            <a:spLocks/>
          </p:cNvSpPr>
          <p:nvPr/>
        </p:nvSpPr>
        <p:spPr>
          <a:xfrm>
            <a:off x="281069" y="1832600"/>
            <a:ext cx="8683419" cy="4620735"/>
          </a:xfrm>
          <a:prstGeom prst="rect">
            <a:avLst/>
          </a:prstGeom>
        </p:spPr>
        <p:txBody>
          <a:bodyPr vert="horz" lIns="0" tIns="0" rIns="0" bIns="0" rtlCol="0">
            <a:noAutofit/>
          </a:bodyPr>
          <a:lstStyle/>
          <a:p>
            <a:pPr marL="288000" marR="0" lvl="0" indent="-288000" algn="l" defTabSz="457200" rtl="0" eaLnBrk="1" fontAlgn="auto" latinLnBrk="0" hangingPunct="1">
              <a:lnSpc>
                <a:spcPct val="120000"/>
              </a:lnSpc>
              <a:spcAft>
                <a:spcPts val="0"/>
              </a:spcAft>
              <a:buClrTx/>
              <a:buSzTx/>
              <a:buFont typeface="Arial"/>
              <a:buNone/>
              <a:tabLst/>
              <a:defRPr/>
            </a:pPr>
            <a:endParaRPr kumimoji="0" lang="en-AU" sz="2400" b="0" i="0" u="none" strike="noStrike" kern="1200" cap="none" spc="0" normalizeH="0" baseline="0" dirty="0" smtClean="0">
              <a:ln>
                <a:noFill/>
              </a:ln>
              <a:effectLst/>
              <a:uLnTx/>
              <a:uFillTx/>
              <a:cs typeface="Tahoma"/>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7496" y="116632"/>
            <a:ext cx="694767" cy="694767"/>
          </a:xfrm>
          <a:prstGeom prst="rect">
            <a:avLst/>
          </a:prstGeom>
        </p:spPr>
      </p:pic>
      <p:sp>
        <p:nvSpPr>
          <p:cNvPr id="9" name="Subtitle 2"/>
          <p:cNvSpPr txBox="1">
            <a:spLocks/>
          </p:cNvSpPr>
          <p:nvPr/>
        </p:nvSpPr>
        <p:spPr>
          <a:xfrm>
            <a:off x="281069" y="1832599"/>
            <a:ext cx="8683419" cy="4620735"/>
          </a:xfrm>
          <a:prstGeom prst="rect">
            <a:avLst/>
          </a:prstGeom>
        </p:spPr>
        <p:txBody>
          <a:bodyPr vert="horz" lIns="0" tIns="0" rIns="0" bIns="0" rtlCol="0" anchor="t" anchorCtr="0">
            <a:noAutofit/>
          </a:bodyPr>
          <a:lstStyle/>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Initial discussions between a number of organisations (including </a:t>
            </a:r>
            <a:r>
              <a:rPr lang="en-AU" dirty="0" err="1" smtClean="0">
                <a:cs typeface="Tahoma"/>
              </a:rPr>
              <a:t>HRLC</a:t>
            </a:r>
            <a:r>
              <a:rPr lang="en-AU" dirty="0" smtClean="0">
                <a:cs typeface="Tahoma"/>
              </a:rPr>
              <a:t>, Pride, </a:t>
            </a:r>
            <a:r>
              <a:rPr lang="en-AU" dirty="0" err="1" smtClean="0">
                <a:cs typeface="Tahoma"/>
              </a:rPr>
              <a:t>QAILS</a:t>
            </a:r>
            <a:r>
              <a:rPr lang="en-AU" dirty="0" smtClean="0">
                <a:cs typeface="Tahoma"/>
              </a:rPr>
              <a:t>, Caxton) identifying the need and the momentum being gaine</a:t>
            </a:r>
            <a:r>
              <a:rPr lang="en-AU" dirty="0" smtClean="0">
                <a:cs typeface="Tahoma"/>
              </a:rPr>
              <a:t>d in other states</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smtClean="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Tried desperately to find examples of people affected</a:t>
            </a: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endParaRPr lang="en-AU" dirty="0" smtClean="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Worked closely in conjunction with Allens, who developed our discussion paper:</a:t>
            </a:r>
          </a:p>
          <a:p>
            <a:pPr marR="0" lvl="0" algn="l" defTabSz="457200" rtl="0" eaLnBrk="1" fontAlgn="auto" latinLnBrk="0" hangingPunct="1">
              <a:buClrTx/>
              <a:buSzTx/>
              <a:tabLst/>
              <a:defRPr/>
            </a:pPr>
            <a:endParaRPr lang="en-AU" dirty="0" smtClean="0">
              <a:cs typeface="Tahoma"/>
            </a:endParaRPr>
          </a:p>
          <a:p>
            <a:pPr defTabSz="457200">
              <a:defRPr/>
            </a:pPr>
            <a:r>
              <a:rPr lang="en-AU" dirty="0">
                <a:cs typeface="Tahoma"/>
              </a:rPr>
              <a:t>	</a:t>
            </a:r>
            <a:r>
              <a:rPr lang="en-AU" i="1" dirty="0">
                <a:cs typeface="Tahoma"/>
              </a:rPr>
              <a:t>Historical criminal treatment of consensual sexual activity between men in Queensland</a:t>
            </a:r>
          </a:p>
          <a:p>
            <a:pPr marR="0" lvl="0" algn="l" defTabSz="457200" rtl="0" eaLnBrk="1" fontAlgn="auto" latinLnBrk="0" hangingPunct="1">
              <a:buClrTx/>
              <a:buSzTx/>
              <a:tabLst/>
              <a:defRPr/>
            </a:pPr>
            <a:endParaRPr lang="en-AU" dirty="0" smtClean="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Continued to lobby the Government and work with news and community organisations to keep traction</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Provided discussion paper to Queensland Law Reform Commission and Attorney-General in September 2015</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AG announced referral to </a:t>
            </a:r>
            <a:r>
              <a:rPr lang="en-AU" dirty="0" err="1" smtClean="0">
                <a:cs typeface="Tahoma"/>
              </a:rPr>
              <a:t>QLRC</a:t>
            </a:r>
            <a:r>
              <a:rPr lang="en-AU" dirty="0" smtClean="0">
                <a:cs typeface="Tahoma"/>
              </a:rPr>
              <a:t> in January 2016, response due 31 August 2016</a:t>
            </a:r>
          </a:p>
        </p:txBody>
      </p:sp>
    </p:spTree>
    <p:extLst>
      <p:ext uri="{BB962C8B-B14F-4D97-AF65-F5344CB8AC3E}">
        <p14:creationId xmlns:p14="http://schemas.microsoft.com/office/powerpoint/2010/main" val="269188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51520" y="822831"/>
            <a:ext cx="5184576" cy="1080000"/>
          </a:xfrm>
        </p:spPr>
        <p:txBody>
          <a:bodyPr>
            <a:normAutofit/>
          </a:bodyPr>
          <a:lstStyle/>
          <a:p>
            <a:pPr algn="l"/>
            <a:r>
              <a:rPr lang="en-US" sz="3600" dirty="0" smtClean="0">
                <a:solidFill>
                  <a:schemeClr val="tx1"/>
                </a:solidFill>
              </a:rPr>
              <a:t>Our recommendation</a:t>
            </a:r>
            <a:endParaRPr lang="en-US" sz="3600" dirty="0">
              <a:solidFill>
                <a:schemeClr val="tx1"/>
              </a:solidFill>
            </a:endParaRPr>
          </a:p>
        </p:txBody>
      </p:sp>
      <p:sp>
        <p:nvSpPr>
          <p:cNvPr id="6" name="Text Placeholder 2"/>
          <p:cNvSpPr txBox="1">
            <a:spLocks/>
          </p:cNvSpPr>
          <p:nvPr/>
        </p:nvSpPr>
        <p:spPr>
          <a:xfrm>
            <a:off x="281069" y="1832600"/>
            <a:ext cx="8683419" cy="4620735"/>
          </a:xfrm>
          <a:prstGeom prst="rect">
            <a:avLst/>
          </a:prstGeom>
        </p:spPr>
        <p:txBody>
          <a:bodyPr vert="horz" lIns="0" tIns="0" rIns="0" bIns="0" rtlCol="0">
            <a:noAutofit/>
          </a:bodyPr>
          <a:lstStyle/>
          <a:p>
            <a:pPr marL="288000" marR="0" lvl="0" indent="-288000" algn="l" defTabSz="457200" rtl="0" eaLnBrk="1" fontAlgn="auto" latinLnBrk="0" hangingPunct="1">
              <a:lnSpc>
                <a:spcPct val="120000"/>
              </a:lnSpc>
              <a:spcAft>
                <a:spcPts val="0"/>
              </a:spcAft>
              <a:buClrTx/>
              <a:buSzTx/>
              <a:buFont typeface="Arial"/>
              <a:buNone/>
              <a:tabLst/>
              <a:defRPr/>
            </a:pPr>
            <a:endParaRPr kumimoji="0" lang="en-AU" sz="2400" b="0" i="0" u="none" strike="noStrike" kern="1200" cap="none" spc="0" normalizeH="0" baseline="0" dirty="0" smtClean="0">
              <a:ln>
                <a:noFill/>
              </a:ln>
              <a:effectLst/>
              <a:uLnTx/>
              <a:uFillTx/>
              <a:cs typeface="Tahoma"/>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7496" y="116632"/>
            <a:ext cx="694767" cy="694767"/>
          </a:xfrm>
          <a:prstGeom prst="rect">
            <a:avLst/>
          </a:prstGeom>
        </p:spPr>
      </p:pic>
      <p:sp>
        <p:nvSpPr>
          <p:cNvPr id="9" name="Subtitle 2"/>
          <p:cNvSpPr txBox="1">
            <a:spLocks/>
          </p:cNvSpPr>
          <p:nvPr/>
        </p:nvSpPr>
        <p:spPr>
          <a:xfrm>
            <a:off x="281069" y="1832599"/>
            <a:ext cx="8683419" cy="4620735"/>
          </a:xfrm>
          <a:prstGeom prst="rect">
            <a:avLst/>
          </a:prstGeom>
        </p:spPr>
        <p:txBody>
          <a:bodyPr vert="horz" lIns="0" tIns="0" rIns="0" bIns="0" rtlCol="0" anchor="t" anchorCtr="0">
            <a:noAutofit/>
          </a:bodyPr>
          <a:lstStyle/>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Create a new </a:t>
            </a:r>
            <a:r>
              <a:rPr lang="en-AU" dirty="0" err="1" smtClean="0">
                <a:cs typeface="Tahoma"/>
              </a:rPr>
              <a:t>expungement</a:t>
            </a:r>
            <a:r>
              <a:rPr lang="en-AU" dirty="0" smtClean="0">
                <a:cs typeface="Tahoma"/>
              </a:rPr>
              <a:t> scheme (i.e. don’t use spent convictions or pardons scheme).</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Have a wide range of ‘eligible offences’ and ‘conviction’ to which the scheme applied.</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Allow anyone the subject of a conviction, or their representative, to make an application.</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Individuals apply to a panel (which would include a member of the LGBTI community) for </a:t>
            </a:r>
            <a:r>
              <a:rPr lang="en-AU" dirty="0" err="1" smtClean="0">
                <a:cs typeface="Tahoma"/>
              </a:rPr>
              <a:t>expungement</a:t>
            </a:r>
            <a:r>
              <a:rPr lang="en-AU" dirty="0" smtClean="0">
                <a:cs typeface="Tahoma"/>
              </a:rPr>
              <a:t> by giving basic details.  Information is then collated from the relevant Departments and the applicant can be asked to give further information if necessary.</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err="1" smtClean="0">
                <a:cs typeface="Tahoma"/>
              </a:rPr>
              <a:t>Expungement</a:t>
            </a:r>
            <a:r>
              <a:rPr lang="en-AU" dirty="0" smtClean="0">
                <a:cs typeface="Tahoma"/>
              </a:rPr>
              <a:t> granted if, on balance of probabilities, the person would not have been convicted but for the fact that they engaged, or were suspected of engaging in, same sex or gender diverse activities, and that behaviour would not result in a conviction today.  Consent and age must be considered if relevant.</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A decision to expunge means the offence is treated as if it never occurred.  Primary records should be annotated and secondary records destroyed or fully de-identified. </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endParaRPr lang="en-AU" dirty="0" smtClean="0">
              <a:cs typeface="Tahoma"/>
            </a:endParaRPr>
          </a:p>
        </p:txBody>
      </p:sp>
    </p:spTree>
    <p:extLst>
      <p:ext uri="{BB962C8B-B14F-4D97-AF65-F5344CB8AC3E}">
        <p14:creationId xmlns:p14="http://schemas.microsoft.com/office/powerpoint/2010/main" val="2651308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51520" y="822831"/>
            <a:ext cx="5184576" cy="1080000"/>
          </a:xfrm>
        </p:spPr>
        <p:txBody>
          <a:bodyPr>
            <a:normAutofit/>
          </a:bodyPr>
          <a:lstStyle/>
          <a:p>
            <a:pPr algn="l"/>
            <a:r>
              <a:rPr lang="en-US" sz="3600" dirty="0" smtClean="0">
                <a:solidFill>
                  <a:schemeClr val="tx1"/>
                </a:solidFill>
              </a:rPr>
              <a:t>Who was involved</a:t>
            </a:r>
            <a:endParaRPr lang="en-US" sz="3600" dirty="0">
              <a:solidFill>
                <a:schemeClr val="tx1"/>
              </a:solidFill>
            </a:endParaRPr>
          </a:p>
        </p:txBody>
      </p:sp>
      <p:sp>
        <p:nvSpPr>
          <p:cNvPr id="6" name="Text Placeholder 2"/>
          <p:cNvSpPr txBox="1">
            <a:spLocks/>
          </p:cNvSpPr>
          <p:nvPr/>
        </p:nvSpPr>
        <p:spPr>
          <a:xfrm>
            <a:off x="281069" y="1832600"/>
            <a:ext cx="8683419" cy="4620735"/>
          </a:xfrm>
          <a:prstGeom prst="rect">
            <a:avLst/>
          </a:prstGeom>
        </p:spPr>
        <p:txBody>
          <a:bodyPr vert="horz" lIns="0" tIns="0" rIns="0" bIns="0" rtlCol="0">
            <a:noAutofit/>
          </a:bodyPr>
          <a:lstStyle/>
          <a:p>
            <a:pPr marL="288000" marR="0" lvl="0" indent="-288000" algn="l" defTabSz="457200" rtl="0" eaLnBrk="1" fontAlgn="auto" latinLnBrk="0" hangingPunct="1">
              <a:lnSpc>
                <a:spcPct val="120000"/>
              </a:lnSpc>
              <a:spcAft>
                <a:spcPts val="0"/>
              </a:spcAft>
              <a:buClrTx/>
              <a:buSzTx/>
              <a:buFont typeface="Arial"/>
              <a:buNone/>
              <a:tabLst/>
              <a:defRPr/>
            </a:pPr>
            <a:endParaRPr kumimoji="0" lang="en-AU" sz="2400" b="0" i="0" u="none" strike="noStrike" kern="1200" cap="none" spc="0" normalizeH="0" baseline="0" dirty="0" smtClean="0">
              <a:ln>
                <a:noFill/>
              </a:ln>
              <a:effectLst/>
              <a:uLnTx/>
              <a:uFillTx/>
              <a:cs typeface="Tahoma"/>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7496" y="116632"/>
            <a:ext cx="694767" cy="694767"/>
          </a:xfrm>
          <a:prstGeom prst="rect">
            <a:avLst/>
          </a:prstGeom>
        </p:spPr>
      </p:pic>
      <p:sp>
        <p:nvSpPr>
          <p:cNvPr id="9" name="Subtitle 2"/>
          <p:cNvSpPr txBox="1">
            <a:spLocks/>
          </p:cNvSpPr>
          <p:nvPr/>
        </p:nvSpPr>
        <p:spPr>
          <a:xfrm>
            <a:off x="281069" y="1832599"/>
            <a:ext cx="8683419" cy="4620735"/>
          </a:xfrm>
          <a:prstGeom prst="rect">
            <a:avLst/>
          </a:prstGeom>
        </p:spPr>
        <p:txBody>
          <a:bodyPr vert="horz" lIns="0" tIns="0" rIns="0" bIns="0" rtlCol="0" anchor="t" anchorCtr="0">
            <a:noAutofit/>
          </a:bodyPr>
          <a:lstStyle/>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Undeniably a team effort</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Organisations included:</a:t>
            </a:r>
          </a:p>
          <a:p>
            <a:pPr marL="285750" indent="-285750" defTabSz="457200">
              <a:buFont typeface="Wingdings" panose="05000000000000000000" pitchFamily="2" charset="2"/>
              <a:buChar char="§"/>
              <a:defRPr/>
            </a:pPr>
            <a:endParaRPr lang="en-AU" dirty="0">
              <a:cs typeface="Tahoma"/>
            </a:endParaRPr>
          </a:p>
          <a:p>
            <a:pPr marL="742950" lvl="1" indent="-285750" defTabSz="457200">
              <a:buFont typeface="Wingdings" panose="05000000000000000000" pitchFamily="2" charset="2"/>
              <a:buChar char="§"/>
              <a:defRPr/>
            </a:pPr>
            <a:r>
              <a:rPr lang="en-AU" dirty="0" smtClean="0">
                <a:cs typeface="Tahoma"/>
              </a:rPr>
              <a:t>Allens</a:t>
            </a:r>
          </a:p>
          <a:p>
            <a:pPr marL="742950" lvl="1" indent="-285750" defTabSz="457200">
              <a:buFont typeface="Wingdings" panose="05000000000000000000" pitchFamily="2" charset="2"/>
              <a:buChar char="§"/>
              <a:defRPr/>
            </a:pPr>
            <a:r>
              <a:rPr lang="en-AU" dirty="0" smtClean="0">
                <a:cs typeface="Tahoma"/>
              </a:rPr>
              <a:t>Human Rights Law Centre (Victoria)</a:t>
            </a:r>
          </a:p>
          <a:p>
            <a:pPr marL="742950" lvl="1" indent="-285750" defTabSz="457200">
              <a:buFont typeface="Wingdings" panose="05000000000000000000" pitchFamily="2" charset="2"/>
              <a:buChar char="§"/>
              <a:defRPr/>
            </a:pPr>
            <a:r>
              <a:rPr lang="en-AU" dirty="0" smtClean="0">
                <a:cs typeface="Tahoma"/>
              </a:rPr>
              <a:t>Caxton Legal Centre</a:t>
            </a:r>
          </a:p>
          <a:p>
            <a:pPr marL="742950" lvl="1" indent="-285750" defTabSz="457200">
              <a:buFont typeface="Wingdings" panose="05000000000000000000" pitchFamily="2" charset="2"/>
              <a:buChar char="§"/>
              <a:defRPr/>
            </a:pPr>
            <a:r>
              <a:rPr lang="en-AU" dirty="0" err="1" smtClean="0">
                <a:cs typeface="Tahoma"/>
              </a:rPr>
              <a:t>QAILS</a:t>
            </a:r>
            <a:endParaRPr lang="en-AU" dirty="0" smtClean="0">
              <a:cs typeface="Tahoma"/>
            </a:endParaRPr>
          </a:p>
          <a:p>
            <a:pPr marL="742950" lvl="1" indent="-285750" defTabSz="457200">
              <a:buFont typeface="Wingdings" panose="05000000000000000000" pitchFamily="2" charset="2"/>
              <a:buChar char="§"/>
              <a:defRPr/>
            </a:pPr>
            <a:r>
              <a:rPr lang="en-AU" dirty="0" smtClean="0">
                <a:cs typeface="Tahoma"/>
              </a:rPr>
              <a:t>Pride Festival</a:t>
            </a:r>
          </a:p>
          <a:p>
            <a:pPr marL="742950" lvl="1" indent="-285750" defTabSz="457200">
              <a:buFont typeface="Wingdings" panose="05000000000000000000" pitchFamily="2" charset="2"/>
              <a:buChar char="§"/>
              <a:defRPr/>
            </a:pPr>
            <a:r>
              <a:rPr lang="en-AU" dirty="0" smtClean="0">
                <a:cs typeface="Tahoma"/>
              </a:rPr>
              <a:t>Queensland AIDS Council</a:t>
            </a:r>
          </a:p>
          <a:p>
            <a:pPr marL="742950" lvl="1" indent="-285750" defTabSz="457200">
              <a:buFont typeface="Wingdings" panose="05000000000000000000" pitchFamily="2" charset="2"/>
              <a:buChar char="§"/>
              <a:defRPr/>
            </a:pPr>
            <a:r>
              <a:rPr lang="en-AU" dirty="0" smtClean="0">
                <a:cs typeface="Tahoma"/>
              </a:rPr>
              <a:t>Townsville Community Legal Service Inc</a:t>
            </a:r>
          </a:p>
          <a:p>
            <a:pPr marL="742950" lvl="1" indent="-285750" defTabSz="457200">
              <a:buFont typeface="Wingdings" panose="05000000000000000000" pitchFamily="2" charset="2"/>
              <a:buChar char="§"/>
              <a:defRPr/>
            </a:pPr>
            <a:endParaRPr lang="en-AU" dirty="0">
              <a:cs typeface="Tahoma"/>
            </a:endParaRPr>
          </a:p>
          <a:p>
            <a:pPr marL="285750" indent="-285750" defTabSz="457200">
              <a:buFont typeface="Wingdings" panose="05000000000000000000" pitchFamily="2" charset="2"/>
              <a:buChar char="§"/>
              <a:defRPr/>
            </a:pPr>
            <a:r>
              <a:rPr lang="en-AU" dirty="0" smtClean="0">
                <a:cs typeface="Tahoma"/>
              </a:rPr>
              <a:t>Individuals including Alan </a:t>
            </a:r>
            <a:r>
              <a:rPr lang="en-AU" dirty="0" err="1" smtClean="0">
                <a:cs typeface="Tahoma"/>
              </a:rPr>
              <a:t>Raabe</a:t>
            </a:r>
            <a:endParaRPr lang="en-AU" dirty="0">
              <a:cs typeface="Tahoma"/>
            </a:endParaRPr>
          </a:p>
          <a:p>
            <a:pPr marR="0" lvl="0" algn="l" defTabSz="457200" rtl="0" eaLnBrk="1" fontAlgn="auto" latinLnBrk="0" hangingPunct="1">
              <a:buClrTx/>
              <a:buSzTx/>
              <a:tabLst/>
              <a:defRPr/>
            </a:pPr>
            <a:endParaRPr lang="en-AU" dirty="0">
              <a:cs typeface="Tahoma"/>
            </a:endParaRPr>
          </a:p>
        </p:txBody>
      </p:sp>
    </p:spTree>
    <p:extLst>
      <p:ext uri="{BB962C8B-B14F-4D97-AF65-F5344CB8AC3E}">
        <p14:creationId xmlns:p14="http://schemas.microsoft.com/office/powerpoint/2010/main" val="1299615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251520" y="822831"/>
            <a:ext cx="5184576" cy="1080000"/>
          </a:xfrm>
        </p:spPr>
        <p:txBody>
          <a:bodyPr>
            <a:normAutofit/>
          </a:bodyPr>
          <a:lstStyle/>
          <a:p>
            <a:pPr algn="l"/>
            <a:r>
              <a:rPr lang="en-US" sz="3600" dirty="0" smtClean="0">
                <a:solidFill>
                  <a:schemeClr val="tx1"/>
                </a:solidFill>
              </a:rPr>
              <a:t>Where are we now</a:t>
            </a:r>
            <a:endParaRPr lang="en-US" sz="3600" dirty="0">
              <a:solidFill>
                <a:schemeClr val="tx1"/>
              </a:solidFill>
            </a:endParaRPr>
          </a:p>
        </p:txBody>
      </p:sp>
      <p:sp>
        <p:nvSpPr>
          <p:cNvPr id="6" name="Text Placeholder 2"/>
          <p:cNvSpPr txBox="1">
            <a:spLocks/>
          </p:cNvSpPr>
          <p:nvPr/>
        </p:nvSpPr>
        <p:spPr>
          <a:xfrm>
            <a:off x="281069" y="1832600"/>
            <a:ext cx="8683419" cy="4620735"/>
          </a:xfrm>
          <a:prstGeom prst="rect">
            <a:avLst/>
          </a:prstGeom>
        </p:spPr>
        <p:txBody>
          <a:bodyPr vert="horz" lIns="0" tIns="0" rIns="0" bIns="0" rtlCol="0">
            <a:noAutofit/>
          </a:bodyPr>
          <a:lstStyle/>
          <a:p>
            <a:pPr marL="288000" marR="0" lvl="0" indent="-288000" algn="l" defTabSz="457200" rtl="0" eaLnBrk="1" fontAlgn="auto" latinLnBrk="0" hangingPunct="1">
              <a:lnSpc>
                <a:spcPct val="120000"/>
              </a:lnSpc>
              <a:spcAft>
                <a:spcPts val="0"/>
              </a:spcAft>
              <a:buClrTx/>
              <a:buSzTx/>
              <a:buFont typeface="Arial"/>
              <a:buNone/>
              <a:tabLst/>
              <a:defRPr/>
            </a:pPr>
            <a:endParaRPr kumimoji="0" lang="en-AU" sz="2400" b="0" i="0" u="none" strike="noStrike" kern="1200" cap="none" spc="0" normalizeH="0" baseline="0" dirty="0" smtClean="0">
              <a:ln>
                <a:noFill/>
              </a:ln>
              <a:effectLst/>
              <a:uLnTx/>
              <a:uFillTx/>
              <a:cs typeface="Tahoma"/>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7496" y="116632"/>
            <a:ext cx="694767" cy="694767"/>
          </a:xfrm>
          <a:prstGeom prst="rect">
            <a:avLst/>
          </a:prstGeom>
        </p:spPr>
      </p:pic>
      <p:sp>
        <p:nvSpPr>
          <p:cNvPr id="9" name="Subtitle 2"/>
          <p:cNvSpPr txBox="1">
            <a:spLocks/>
          </p:cNvSpPr>
          <p:nvPr/>
        </p:nvSpPr>
        <p:spPr>
          <a:xfrm>
            <a:off x="281069" y="1832599"/>
            <a:ext cx="8683419" cy="4620735"/>
          </a:xfrm>
          <a:prstGeom prst="rect">
            <a:avLst/>
          </a:prstGeom>
        </p:spPr>
        <p:txBody>
          <a:bodyPr vert="horz" lIns="0" tIns="0" rIns="0" bIns="0" rtlCol="0" anchor="t" anchorCtr="0">
            <a:noAutofit/>
          </a:bodyPr>
          <a:lstStyle/>
          <a:p>
            <a:pPr marL="285750" marR="0" lvl="0" indent="-285750" algn="l" defTabSz="457200" rtl="0" eaLnBrk="1" fontAlgn="auto" latinLnBrk="0" hangingPunct="1">
              <a:buClrTx/>
              <a:buSzTx/>
              <a:buFont typeface="Wingdings" panose="05000000000000000000" pitchFamily="2" charset="2"/>
              <a:buChar char="§"/>
              <a:tabLst/>
              <a:defRPr/>
            </a:pPr>
            <a:r>
              <a:rPr lang="en-AU" dirty="0" err="1" smtClean="0">
                <a:cs typeface="Tahoma"/>
              </a:rPr>
              <a:t>QLRC</a:t>
            </a:r>
            <a:r>
              <a:rPr lang="en-AU" dirty="0" smtClean="0">
                <a:cs typeface="Tahoma"/>
              </a:rPr>
              <a:t> to provide report by end August 2016</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Scope of engagement limited to</a:t>
            </a:r>
            <a:r>
              <a:rPr lang="en-AU" i="1" dirty="0" smtClean="0">
                <a:cs typeface="Tahoma"/>
              </a:rPr>
              <a:t> how </a:t>
            </a:r>
            <a:r>
              <a:rPr lang="en-AU" dirty="0" smtClean="0">
                <a:cs typeface="Tahoma"/>
              </a:rPr>
              <a:t>to implement reforms</a:t>
            </a:r>
          </a:p>
          <a:p>
            <a:pPr marL="285750" marR="0" lvl="0" indent="-285750" algn="l" defTabSz="457200" rtl="0" eaLnBrk="1" fontAlgn="auto" latinLnBrk="0" hangingPunct="1">
              <a:buClrTx/>
              <a:buSzTx/>
              <a:buFont typeface="Wingdings" panose="05000000000000000000" pitchFamily="2" charset="2"/>
              <a:buChar char="§"/>
              <a:tabLst/>
              <a:defRPr/>
            </a:pPr>
            <a:endParaRPr lang="en-AU" dirty="0">
              <a:cs typeface="Tahoma"/>
            </a:endParaRPr>
          </a:p>
          <a:p>
            <a:pPr marL="285750" marR="0" lvl="0" indent="-285750" algn="l" defTabSz="457200" rtl="0" eaLnBrk="1" fontAlgn="auto" latinLnBrk="0" hangingPunct="1">
              <a:buClrTx/>
              <a:buSzTx/>
              <a:buFont typeface="Wingdings" panose="05000000000000000000" pitchFamily="2" charset="2"/>
              <a:buChar char="§"/>
              <a:tabLst/>
              <a:defRPr/>
            </a:pPr>
            <a:r>
              <a:rPr lang="en-AU" dirty="0" smtClean="0">
                <a:cs typeface="Tahoma"/>
              </a:rPr>
              <a:t>Still a long way from getting actual tangible reform</a:t>
            </a:r>
            <a:endParaRPr lang="en-AU" dirty="0">
              <a:cs typeface="Tahoma"/>
            </a:endParaRPr>
          </a:p>
          <a:p>
            <a:pPr marR="0" lvl="0" algn="l" defTabSz="457200" rtl="0" eaLnBrk="1" fontAlgn="auto" latinLnBrk="0" hangingPunct="1">
              <a:buClrTx/>
              <a:buSzTx/>
              <a:tabLst/>
              <a:defRPr/>
            </a:pPr>
            <a:endParaRPr lang="en-AU" dirty="0">
              <a:cs typeface="Tahoma"/>
            </a:endParaRPr>
          </a:p>
        </p:txBody>
      </p:sp>
    </p:spTree>
    <p:extLst>
      <p:ext uri="{BB962C8B-B14F-4D97-AF65-F5344CB8AC3E}">
        <p14:creationId xmlns:p14="http://schemas.microsoft.com/office/powerpoint/2010/main" val="680611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1520" y="822831"/>
            <a:ext cx="3059864" cy="1080000"/>
          </a:xfrm>
        </p:spPr>
        <p:txBody>
          <a:bodyPr>
            <a:normAutofit/>
          </a:bodyPr>
          <a:lstStyle/>
          <a:p>
            <a:pPr algn="l"/>
            <a:r>
              <a:rPr lang="en-US" sz="3600" dirty="0" smtClean="0">
                <a:solidFill>
                  <a:schemeClr val="tx1"/>
                </a:solidFill>
              </a:rPr>
              <a:t>Contact</a:t>
            </a:r>
            <a:endParaRPr lang="en-US" sz="3600" dirty="0">
              <a:solidFill>
                <a:schemeClr val="tx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755" y="2535335"/>
            <a:ext cx="1231270" cy="1737460"/>
          </a:xfrm>
          <a:prstGeom prst="rect">
            <a:avLst/>
          </a:prstGeom>
        </p:spPr>
      </p:pic>
      <p:sp>
        <p:nvSpPr>
          <p:cNvPr id="6" name="Text Placeholder 2"/>
          <p:cNvSpPr txBox="1">
            <a:spLocks/>
          </p:cNvSpPr>
          <p:nvPr/>
        </p:nvSpPr>
        <p:spPr>
          <a:xfrm>
            <a:off x="1602954" y="2535335"/>
            <a:ext cx="6774543" cy="1405468"/>
          </a:xfrm>
          <a:prstGeom prst="rect">
            <a:avLst/>
          </a:prstGeom>
        </p:spPr>
        <p:txBody>
          <a:bodyPr vert="horz" lIns="0" tIns="0" rIns="0" bIns="0" rtlCol="0">
            <a:noAutofit/>
          </a:bodyPr>
          <a:lstStyle/>
          <a:p>
            <a:pPr marL="288000" marR="0" lvl="0" indent="-288000" algn="l" defTabSz="457200" rtl="0" eaLnBrk="1" fontAlgn="auto" latinLnBrk="0" hangingPunct="1">
              <a:lnSpc>
                <a:spcPct val="120000"/>
              </a:lnSpc>
              <a:spcAft>
                <a:spcPts val="0"/>
              </a:spcAft>
              <a:buClrTx/>
              <a:buSzTx/>
              <a:buFont typeface="Arial"/>
              <a:buNone/>
              <a:tabLst/>
              <a:defRPr/>
            </a:pPr>
            <a:r>
              <a:rPr kumimoji="0" lang="en-AU" sz="2400" b="0" i="0" u="none" strike="noStrike" kern="1200" cap="none" spc="0" normalizeH="0" baseline="0" dirty="0" smtClean="0">
                <a:ln>
                  <a:noFill/>
                </a:ln>
                <a:effectLst/>
                <a:uLnTx/>
                <a:uFillTx/>
                <a:cs typeface="Tahoma"/>
              </a:rPr>
              <a:t>Emile</a:t>
            </a:r>
            <a:r>
              <a:rPr kumimoji="0" lang="en-AU" sz="2400" b="0" i="0" u="none" strike="noStrike" kern="1200" cap="none" spc="0" normalizeH="0" dirty="0" smtClean="0">
                <a:ln>
                  <a:noFill/>
                </a:ln>
                <a:effectLst/>
                <a:uLnTx/>
                <a:uFillTx/>
                <a:cs typeface="Tahoma"/>
              </a:rPr>
              <a:t> McPhee</a:t>
            </a:r>
            <a:endParaRPr kumimoji="0" lang="en-AU" sz="2400" b="0" i="0" u="none" strike="noStrike" kern="1200" cap="none" spc="0" normalizeH="0" baseline="0" dirty="0" smtClean="0">
              <a:ln>
                <a:noFill/>
              </a:ln>
              <a:effectLst/>
              <a:uLnTx/>
              <a:uFillTx/>
              <a:cs typeface="Tahoma"/>
            </a:endParaRPr>
          </a:p>
          <a:p>
            <a:pPr marL="288000" marR="0" lvl="0" indent="-288000" algn="l" defTabSz="457200" rtl="0" eaLnBrk="1" fontAlgn="auto" latinLnBrk="0" hangingPunct="1">
              <a:lnSpc>
                <a:spcPct val="120000"/>
              </a:lnSpc>
              <a:spcAft>
                <a:spcPts val="0"/>
              </a:spcAft>
              <a:buClrTx/>
              <a:buSzTx/>
              <a:buFont typeface="Arial"/>
              <a:buNone/>
              <a:tabLst/>
              <a:defRPr/>
            </a:pPr>
            <a:r>
              <a:rPr lang="en-AU" sz="2400" dirty="0" smtClean="0">
                <a:cs typeface="Tahoma"/>
              </a:rPr>
              <a:t>Executive Director</a:t>
            </a:r>
            <a:endParaRPr kumimoji="0" lang="en-AU" sz="2400" b="0" i="0" u="none" strike="noStrike" kern="1200" cap="none" spc="0" normalizeH="0" baseline="0" dirty="0" smtClean="0">
              <a:ln>
                <a:noFill/>
              </a:ln>
              <a:effectLst/>
              <a:uLnTx/>
              <a:uFillTx/>
              <a:cs typeface="Tahoma"/>
            </a:endParaRPr>
          </a:p>
          <a:p>
            <a:pPr marL="288000" marR="0" lvl="0" indent="-288000" algn="l" defTabSz="457200" rtl="0" eaLnBrk="1" fontAlgn="auto" latinLnBrk="0" hangingPunct="1">
              <a:lnSpc>
                <a:spcPct val="120000"/>
              </a:lnSpc>
              <a:spcAft>
                <a:spcPts val="0"/>
              </a:spcAft>
              <a:buClrTx/>
              <a:buSzTx/>
              <a:buFont typeface="Arial"/>
              <a:buNone/>
              <a:tabLst/>
              <a:defRPr/>
            </a:pPr>
            <a:r>
              <a:rPr kumimoji="0" lang="en-AU" sz="2400" b="1" i="0" u="none" strike="noStrike" kern="1200" cap="none" spc="0" normalizeH="0" baseline="0" dirty="0" smtClean="0">
                <a:ln>
                  <a:noFill/>
                </a:ln>
                <a:solidFill>
                  <a:srgbClr val="FF0000"/>
                </a:solidFill>
                <a:effectLst/>
                <a:uLnTx/>
                <a:uFillTx/>
                <a:cs typeface="Tahoma"/>
              </a:rPr>
              <a:t>T</a:t>
            </a:r>
            <a:r>
              <a:rPr kumimoji="0" lang="en-AU" sz="2400" b="0" i="0" u="none" strike="noStrike" kern="1200" cap="none" spc="0" normalizeH="0" baseline="0" dirty="0" smtClean="0">
                <a:ln>
                  <a:noFill/>
                </a:ln>
                <a:solidFill>
                  <a:schemeClr val="tx1">
                    <a:lumMod val="75000"/>
                    <a:lumOff val="25000"/>
                  </a:schemeClr>
                </a:solidFill>
                <a:effectLst/>
                <a:uLnTx/>
                <a:uFillTx/>
                <a:cs typeface="Tahoma"/>
              </a:rPr>
              <a:t>	</a:t>
            </a:r>
            <a:r>
              <a:rPr lang="en-AU" sz="2400" dirty="0" smtClean="0">
                <a:cs typeface="Tahoma"/>
              </a:rPr>
              <a:t>0438 766 176</a:t>
            </a:r>
            <a:endParaRPr kumimoji="0" lang="en-AU" sz="2400" b="0" i="0" u="none" strike="noStrike" kern="1200" cap="none" spc="0" normalizeH="0" baseline="0" dirty="0" smtClean="0">
              <a:ln>
                <a:noFill/>
              </a:ln>
              <a:effectLst/>
              <a:uLnTx/>
              <a:uFillTx/>
              <a:cs typeface="Tahoma"/>
            </a:endParaRPr>
          </a:p>
          <a:p>
            <a:pPr marL="288000" marR="0" lvl="0" indent="-288000" algn="l" defTabSz="457200" rtl="0" eaLnBrk="1" fontAlgn="auto" latinLnBrk="0" hangingPunct="1">
              <a:lnSpc>
                <a:spcPct val="120000"/>
              </a:lnSpc>
              <a:spcAft>
                <a:spcPts val="0"/>
              </a:spcAft>
              <a:buClrTx/>
              <a:buSzTx/>
              <a:buFont typeface="Arial"/>
              <a:buNone/>
              <a:tabLst/>
              <a:defRPr/>
            </a:pPr>
            <a:r>
              <a:rPr kumimoji="0" lang="en-AU" sz="2400" b="1" i="0" u="none" strike="noStrike" kern="1200" cap="none" spc="0" normalizeH="0" baseline="0" dirty="0" smtClean="0">
                <a:ln>
                  <a:noFill/>
                </a:ln>
                <a:solidFill>
                  <a:srgbClr val="FF0000"/>
                </a:solidFill>
                <a:effectLst/>
                <a:uLnTx/>
                <a:uFillTx/>
                <a:cs typeface="Tahoma"/>
              </a:rPr>
              <a:t>E</a:t>
            </a:r>
            <a:r>
              <a:rPr kumimoji="0" lang="en-AU" sz="2400" b="0" i="0" u="none" strike="noStrike" kern="1200" cap="none" spc="0" normalizeH="0" baseline="0" dirty="0" smtClean="0">
                <a:ln>
                  <a:noFill/>
                </a:ln>
                <a:solidFill>
                  <a:schemeClr val="tx1">
                    <a:lumMod val="75000"/>
                    <a:lumOff val="25000"/>
                  </a:schemeClr>
                </a:solidFill>
                <a:effectLst/>
                <a:uLnTx/>
                <a:uFillTx/>
                <a:cs typeface="Tahoma"/>
              </a:rPr>
              <a:t>	</a:t>
            </a:r>
            <a:r>
              <a:rPr kumimoji="0" lang="en-AU" sz="2400" b="0" i="0" u="none" strike="noStrike" kern="1200" cap="none" spc="0" normalizeH="0" baseline="0" dirty="0" smtClean="0">
                <a:ln>
                  <a:noFill/>
                </a:ln>
                <a:effectLst/>
                <a:uLnTx/>
                <a:uFillTx/>
                <a:cs typeface="Tahoma"/>
              </a:rPr>
              <a:t>info@lgbtilegalservice.org</a:t>
            </a:r>
            <a:endParaRPr kumimoji="0" lang="en-AU" sz="2400" b="0" i="0" u="none" strike="noStrike" kern="1200" cap="none" spc="0" normalizeH="0" baseline="0" dirty="0" smtClean="0">
              <a:ln>
                <a:noFill/>
              </a:ln>
              <a:effectLst/>
              <a:uLnTx/>
              <a:uFillTx/>
              <a:cs typeface="Tahoma"/>
            </a:endParaRPr>
          </a:p>
        </p:txBody>
      </p:sp>
      <p:sp>
        <p:nvSpPr>
          <p:cNvPr id="7" name="Text Placeholder 2"/>
          <p:cNvSpPr txBox="1">
            <a:spLocks/>
          </p:cNvSpPr>
          <p:nvPr/>
        </p:nvSpPr>
        <p:spPr>
          <a:xfrm>
            <a:off x="281069" y="5929566"/>
            <a:ext cx="6518003" cy="451762"/>
          </a:xfrm>
          <a:prstGeom prst="rect">
            <a:avLst/>
          </a:prstGeom>
        </p:spPr>
        <p:txBody>
          <a:bodyPr vert="horz" lIns="0" tIns="0" rIns="0" bIns="0" rtlCol="0">
            <a:normAutofit/>
          </a:bodyPr>
          <a:lstStyle/>
          <a:p>
            <a:r>
              <a:rPr lang="en-AU" sz="900" b="1" dirty="0" smtClean="0"/>
              <a:t>Disclaimer: </a:t>
            </a:r>
            <a:r>
              <a:rPr lang="en-US" sz="900" dirty="0" smtClean="0"/>
              <a:t>This presentation covers legal and technical issues in a general way.  It is not designed to express opinions on specific cases.  This presentation is intended for information purposes only and should not be regarded as legal advice.  Further advice should be obtained before taking action on any issue dealt with in this presentation.</a:t>
            </a:r>
            <a:endParaRPr lang="en-AU" sz="900" dirty="0">
              <a:cs typeface="Tahoma"/>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77496" y="116632"/>
            <a:ext cx="694767" cy="694767"/>
          </a:xfrm>
          <a:prstGeom prst="rect">
            <a:avLst/>
          </a:prstGeom>
        </p:spPr>
      </p:pic>
    </p:spTree>
    <p:extLst>
      <p:ext uri="{BB962C8B-B14F-4D97-AF65-F5344CB8AC3E}">
        <p14:creationId xmlns:p14="http://schemas.microsoft.com/office/powerpoint/2010/main" val="2070221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644</Words>
  <Application>Microsoft Office PowerPoint</Application>
  <PresentationFormat>On-screen Show (4:3)</PresentationFormat>
  <Paragraphs>79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Background</vt:lpstr>
      <vt:lpstr>Alan’s story</vt:lpstr>
      <vt:lpstr>What we did</vt:lpstr>
      <vt:lpstr>Our recommendation</vt:lpstr>
      <vt:lpstr>Who was involved</vt:lpstr>
      <vt:lpstr>Where are we now</vt:lpstr>
      <vt:lpstr>Contact</vt:lpstr>
    </vt:vector>
  </TitlesOfParts>
  <Company>McCullough Robertson Lawyers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McCullough Robertson Lawyers</dc:creator>
  <cp:lastModifiedBy>McCullough Robertson Lawyers</cp:lastModifiedBy>
  <cp:revision>7</cp:revision>
  <dcterms:created xsi:type="dcterms:W3CDTF">2016-05-22T02:09:45Z</dcterms:created>
  <dcterms:modified xsi:type="dcterms:W3CDTF">2016-05-22T03:04:37Z</dcterms:modified>
</cp:coreProperties>
</file>