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60" r:id="rId2"/>
    <p:sldId id="259" r:id="rId3"/>
    <p:sldId id="272" r:id="rId4"/>
    <p:sldId id="268" r:id="rId5"/>
    <p:sldId id="267" r:id="rId6"/>
    <p:sldId id="269" r:id="rId7"/>
    <p:sldId id="270" r:id="rId8"/>
    <p:sldId id="271" r:id="rId9"/>
    <p:sldId id="273" r:id="rId10"/>
    <p:sldId id="282" r:id="rId11"/>
    <p:sldId id="283" r:id="rId12"/>
    <p:sldId id="284" r:id="rId13"/>
    <p:sldId id="285" r:id="rId14"/>
    <p:sldId id="274" r:id="rId15"/>
    <p:sldId id="261" r:id="rId16"/>
    <p:sldId id="263" r:id="rId17"/>
    <p:sldId id="264" r:id="rId18"/>
    <p:sldId id="265" r:id="rId19"/>
    <p:sldId id="266" r:id="rId20"/>
  </p:sldIdLst>
  <p:sldSz cx="10688638" cy="7562850"/>
  <p:notesSz cx="7102475" cy="9388475"/>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80D810-2684-4AB0-9E05-C7B9AB052EC2}">
          <p14:sldIdLst>
            <p14:sldId id="260"/>
            <p14:sldId id="259"/>
            <p14:sldId id="272"/>
            <p14:sldId id="268"/>
          </p14:sldIdLst>
        </p14:section>
        <p14:section name="Untitled Section" id="{98D86E97-CCB0-4526-935B-2B8532A8A861}">
          <p14:sldIdLst>
            <p14:sldId id="267"/>
            <p14:sldId id="269"/>
            <p14:sldId id="270"/>
            <p14:sldId id="271"/>
            <p14:sldId id="273"/>
            <p14:sldId id="282"/>
            <p14:sldId id="283"/>
            <p14:sldId id="284"/>
            <p14:sldId id="285"/>
            <p14:sldId id="274"/>
            <p14:sldId id="261"/>
            <p14:sldId id="263"/>
            <p14:sldId id="264"/>
            <p14:sldId id="265"/>
            <p14:sldId id="266"/>
          </p14:sldIdLst>
        </p14:section>
      </p14:sectionLst>
    </p:ext>
    <p:ext uri="{EFAFB233-063F-42B5-8137-9DF3F51BA10A}">
      <p15:sldGuideLst xmlns:p15="http://schemas.microsoft.com/office/powerpoint/2012/main">
        <p15:guide id="1" orient="horz" pos="2382">
          <p15:clr>
            <a:srgbClr val="A4A3A4"/>
          </p15:clr>
        </p15:guide>
        <p15:guide id="2" pos="3366">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E26"/>
    <a:srgbClr val="00777D"/>
    <a:srgbClr val="0077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snapToObjects="1">
      <p:cViewPr varScale="1">
        <p:scale>
          <a:sx n="95" d="100"/>
          <a:sy n="95" d="100"/>
        </p:scale>
        <p:origin x="996" y="84"/>
      </p:cViewPr>
      <p:guideLst>
        <p:guide orient="horz" pos="2382"/>
        <p:guide pos="3366"/>
      </p:guideLst>
    </p:cSldViewPr>
  </p:slideViewPr>
  <p:outlineViewPr>
    <p:cViewPr>
      <p:scale>
        <a:sx n="33" d="100"/>
        <a:sy n="33" d="100"/>
      </p:scale>
      <p:origin x="0" y="-1144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2" d="100"/>
          <a:sy n="82" d="100"/>
        </p:scale>
        <p:origin x="3174" y="90"/>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EBF9A42A-F903-4942-BBCE-A38F93DED077}" type="datetime1">
              <a:rPr lang="en-AU"/>
              <a:pPr/>
              <a:t>30/05/2016</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D7CDD752-D5FC-3740-AD69-FA5C122FBF76}" type="slidenum">
              <a:rPr/>
              <a:pPr/>
              <a:t>‹#›</a:t>
            </a:fld>
            <a:endParaRPr lang="en-US"/>
          </a:p>
        </p:txBody>
      </p:sp>
    </p:spTree>
    <p:extLst>
      <p:ext uri="{BB962C8B-B14F-4D97-AF65-F5344CB8AC3E}">
        <p14:creationId xmlns:p14="http://schemas.microsoft.com/office/powerpoint/2010/main" val="21369956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360D2A9A-8942-3C4B-AE16-913A351CC15F}" type="datetime1">
              <a:rPr lang="en-AU"/>
              <a:pPr/>
              <a:t>30/05/2016</a:t>
            </a:fld>
            <a:endParaRPr lang="en-US"/>
          </a:p>
        </p:txBody>
      </p:sp>
      <p:sp>
        <p:nvSpPr>
          <p:cNvPr id="4" name="Slide Image Placeholder 3"/>
          <p:cNvSpPr>
            <a:spLocks noGrp="1" noRot="1" noChangeAspect="1"/>
          </p:cNvSpPr>
          <p:nvPr>
            <p:ph type="sldImg" idx="2"/>
          </p:nvPr>
        </p:nvSpPr>
        <p:spPr>
          <a:xfrm>
            <a:off x="1063625" y="704850"/>
            <a:ext cx="4975225"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ED8EAFE7-0BD0-3A46-B3B6-EE22D3BDDE5B}" type="slidenum">
              <a:rPr/>
              <a:pPr/>
              <a:t>‹#›</a:t>
            </a:fld>
            <a:endParaRPr lang="en-US"/>
          </a:p>
        </p:txBody>
      </p:sp>
    </p:spTree>
    <p:extLst>
      <p:ext uri="{BB962C8B-B14F-4D97-AF65-F5344CB8AC3E}">
        <p14:creationId xmlns:p14="http://schemas.microsoft.com/office/powerpoint/2010/main" val="2474318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279 of the</a:t>
            </a:r>
            <a:r>
              <a:rPr lang="en-AU" baseline="0" dirty="0"/>
              <a:t> Not Now Not ever Report.</a:t>
            </a:r>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4</a:t>
            </a:fld>
            <a:endParaRPr lang="en-AU"/>
          </a:p>
        </p:txBody>
      </p:sp>
    </p:spTree>
    <p:extLst>
      <p:ext uri="{BB962C8B-B14F-4D97-AF65-F5344CB8AC3E}">
        <p14:creationId xmlns:p14="http://schemas.microsoft.com/office/powerpoint/2010/main" val="70394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Because the support service are already there, and can</a:t>
            </a:r>
            <a:r>
              <a:rPr lang="en-AU" baseline="0" dirty="0"/>
              <a:t> give procedural advice to clients about what to expect, you have to look at what value does a lawyer add.  The key things are: appearing in court, quickly putting together better evidence.</a:t>
            </a:r>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7</a:t>
            </a:fld>
            <a:endParaRPr lang="en-AU"/>
          </a:p>
        </p:txBody>
      </p:sp>
    </p:spTree>
    <p:extLst>
      <p:ext uri="{BB962C8B-B14F-4D97-AF65-F5344CB8AC3E}">
        <p14:creationId xmlns:p14="http://schemas.microsoft.com/office/powerpoint/2010/main" val="247377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Conflict checks prior to court attendance depends upon the size of the list – Holland park  20 – 30 matters, whereas Ipswich</a:t>
            </a:r>
            <a:r>
              <a:rPr lang="en-AU" baseline="0" dirty="0"/>
              <a:t> court can be 70 – 90 matters. </a:t>
            </a:r>
            <a:endParaRPr lang="en-AU" dirty="0"/>
          </a:p>
        </p:txBody>
      </p:sp>
      <p:sp>
        <p:nvSpPr>
          <p:cNvPr id="4" name="Slide Number Placeholder 3"/>
          <p:cNvSpPr>
            <a:spLocks noGrp="1"/>
          </p:cNvSpPr>
          <p:nvPr>
            <p:ph type="sldNum" sz="quarter" idx="10"/>
          </p:nvPr>
        </p:nvSpPr>
        <p:spPr/>
        <p:txBody>
          <a:bodyPr/>
          <a:lstStyle/>
          <a:p>
            <a:fld id="{ED8EAFE7-0BD0-3A46-B3B6-EE22D3BDDE5B}" type="slidenum">
              <a:rPr lang="en-AU" smtClean="0"/>
              <a:pPr/>
              <a:t>8</a:t>
            </a:fld>
            <a:endParaRPr lang="en-AU"/>
          </a:p>
        </p:txBody>
      </p:sp>
    </p:spTree>
    <p:extLst>
      <p:ext uri="{BB962C8B-B14F-4D97-AF65-F5344CB8AC3E}">
        <p14:creationId xmlns:p14="http://schemas.microsoft.com/office/powerpoint/2010/main" val="328526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EAFE7-0BD0-3A46-B3B6-EE22D3BDDE5B}" type="slidenum">
              <a:rPr lang="en-US" smtClean="0"/>
              <a:pPr/>
              <a:t>14</a:t>
            </a:fld>
            <a:endParaRPr lang="en-US"/>
          </a:p>
        </p:txBody>
      </p:sp>
    </p:spTree>
    <p:extLst>
      <p:ext uri="{BB962C8B-B14F-4D97-AF65-F5344CB8AC3E}">
        <p14:creationId xmlns:p14="http://schemas.microsoft.com/office/powerpoint/2010/main" val="74308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EAFE7-0BD0-3A46-B3B6-EE22D3BDDE5B}" type="slidenum">
              <a:rPr lang="en-US" smtClean="0"/>
              <a:pPr/>
              <a:t>15</a:t>
            </a:fld>
            <a:endParaRPr lang="en-US"/>
          </a:p>
        </p:txBody>
      </p:sp>
    </p:spTree>
    <p:extLst>
      <p:ext uri="{BB962C8B-B14F-4D97-AF65-F5344CB8AC3E}">
        <p14:creationId xmlns:p14="http://schemas.microsoft.com/office/powerpoint/2010/main" val="1367519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EAFE7-0BD0-3A46-B3B6-EE22D3BDDE5B}" type="slidenum">
              <a:rPr lang="en-US" smtClean="0"/>
              <a:pPr/>
              <a:t>16</a:t>
            </a:fld>
            <a:endParaRPr lang="en-US"/>
          </a:p>
        </p:txBody>
      </p:sp>
    </p:spTree>
    <p:extLst>
      <p:ext uri="{BB962C8B-B14F-4D97-AF65-F5344CB8AC3E}">
        <p14:creationId xmlns:p14="http://schemas.microsoft.com/office/powerpoint/2010/main" val="3261386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EAFE7-0BD0-3A46-B3B6-EE22D3BDDE5B}" type="slidenum">
              <a:rPr lang="en-US" smtClean="0"/>
              <a:pPr/>
              <a:t>17</a:t>
            </a:fld>
            <a:endParaRPr lang="en-US"/>
          </a:p>
        </p:txBody>
      </p:sp>
    </p:spTree>
    <p:extLst>
      <p:ext uri="{BB962C8B-B14F-4D97-AF65-F5344CB8AC3E}">
        <p14:creationId xmlns:p14="http://schemas.microsoft.com/office/powerpoint/2010/main" val="619359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4708" y="2818800"/>
            <a:ext cx="6872892" cy="1137600"/>
          </a:xfrm>
        </p:spPr>
        <p:txBody>
          <a:bodyPr>
            <a:noAutofit/>
          </a:bodyPr>
          <a:lstStyle>
            <a:lvl1pPr algn="r">
              <a:defRPr sz="3500" b="1" i="0">
                <a:solidFill>
                  <a:schemeClr val="tx1"/>
                </a:solidFill>
                <a:latin typeface="Verdana"/>
                <a:cs typeface="Verdana"/>
              </a:defRPr>
            </a:lvl1pPr>
          </a:lstStyle>
          <a:p>
            <a:r>
              <a:rPr lang="en-AU" dirty="0"/>
              <a:t>Click to edit Master title style</a:t>
            </a:r>
            <a:endParaRPr lang="en-US" dirty="0"/>
          </a:p>
        </p:txBody>
      </p:sp>
      <p:sp>
        <p:nvSpPr>
          <p:cNvPr id="3" name="Subtitle 2"/>
          <p:cNvSpPr>
            <a:spLocks noGrp="1"/>
          </p:cNvSpPr>
          <p:nvPr>
            <p:ph type="subTitle" idx="1"/>
          </p:nvPr>
        </p:nvSpPr>
        <p:spPr>
          <a:xfrm>
            <a:off x="3354708" y="4301675"/>
            <a:ext cx="6872892" cy="690551"/>
          </a:xfrm>
        </p:spPr>
        <p:txBody>
          <a:bodyPr>
            <a:normAutofit/>
          </a:bodyPr>
          <a:lstStyle>
            <a:lvl1pPr marL="0" indent="0" algn="r">
              <a:buNone/>
              <a:defRPr sz="2200">
                <a:solidFill>
                  <a:srgbClr val="00777D"/>
                </a:solidFill>
                <a:latin typeface="Verdana"/>
                <a:cs typeface="Verdana"/>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AU" dirty="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4329" y="3780552"/>
            <a:ext cx="9085342" cy="1502066"/>
          </a:xfrm>
        </p:spPr>
        <p:txBody>
          <a:bodyPr anchor="t">
            <a:normAutofit/>
          </a:bodyPr>
          <a:lstStyle>
            <a:lvl1pPr algn="ctr">
              <a:defRPr sz="2200" b="0" cap="none" baseline="0">
                <a:solidFill>
                  <a:schemeClr val="accent1"/>
                </a:solidFill>
                <a:latin typeface="Verdana"/>
                <a:cs typeface="Verdana"/>
              </a:defRPr>
            </a:lvl1pPr>
          </a:lstStyle>
          <a:p>
            <a:r>
              <a:rPr lang="en-AU" dirty="0"/>
              <a:t>Click to edit Master title style</a:t>
            </a:r>
            <a:endParaRPr lang="en-US" dirty="0"/>
          </a:p>
        </p:txBody>
      </p:sp>
      <p:sp>
        <p:nvSpPr>
          <p:cNvPr id="3" name="Text Placeholder 2"/>
          <p:cNvSpPr>
            <a:spLocks noGrp="1"/>
          </p:cNvSpPr>
          <p:nvPr>
            <p:ph type="body" idx="1"/>
          </p:nvPr>
        </p:nvSpPr>
        <p:spPr>
          <a:xfrm>
            <a:off x="844329" y="2111189"/>
            <a:ext cx="9085342" cy="1654373"/>
          </a:xfrm>
        </p:spPr>
        <p:txBody>
          <a:bodyPr anchor="b">
            <a:normAutofit/>
          </a:bodyPr>
          <a:lstStyle>
            <a:lvl1pPr marL="0" indent="0" algn="ctr">
              <a:buNone/>
              <a:defRPr sz="3500" b="1">
                <a:solidFill>
                  <a:schemeClr val="tx1"/>
                </a:solidFill>
                <a:latin typeface="Verdana"/>
                <a:cs typeface="Verdana"/>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AU"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46776" y="153934"/>
            <a:ext cx="4487309" cy="352535"/>
          </a:xfrm>
        </p:spPr>
        <p:txBody>
          <a:bodyPr>
            <a:noAutofit/>
          </a:bodyPr>
          <a:lstStyle>
            <a:lvl1pPr>
              <a:defRPr sz="1800">
                <a:solidFill>
                  <a:schemeClr val="bg1"/>
                </a:solidFill>
                <a:latin typeface="Verdana"/>
                <a:cs typeface="Verdana"/>
              </a:defRPr>
            </a:lvl1pPr>
          </a:lstStyle>
          <a:p>
            <a:r>
              <a:rPr lang="en-AU" dirty="0"/>
              <a:t>Click to edit Master title style</a:t>
            </a:r>
            <a:endParaRPr lang="en-US" dirty="0"/>
          </a:p>
        </p:txBody>
      </p:sp>
      <p:sp>
        <p:nvSpPr>
          <p:cNvPr id="3" name="Text Placeholder 2"/>
          <p:cNvSpPr>
            <a:spLocks noGrp="1"/>
          </p:cNvSpPr>
          <p:nvPr>
            <p:ph type="body" idx="1"/>
          </p:nvPr>
        </p:nvSpPr>
        <p:spPr>
          <a:xfrm>
            <a:off x="794796" y="1676899"/>
            <a:ext cx="9099046" cy="721506"/>
          </a:xfrm>
        </p:spPr>
        <p:txBody>
          <a:bodyPr anchor="b">
            <a:noAutofit/>
          </a:bodyPr>
          <a:lstStyle>
            <a:lvl1pPr marL="0" indent="0">
              <a:buNone/>
              <a:defRPr sz="3000" b="1">
                <a:solidFill>
                  <a:schemeClr val="accent1"/>
                </a:solidFill>
                <a:latin typeface="Verdana"/>
                <a:cs typeface="Verdana"/>
              </a:defRPr>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AU" dirty="0"/>
              <a:t>Click to edit Master text styles</a:t>
            </a:r>
          </a:p>
        </p:txBody>
      </p:sp>
      <p:sp>
        <p:nvSpPr>
          <p:cNvPr id="4" name="Content Placeholder 3"/>
          <p:cNvSpPr>
            <a:spLocks noGrp="1"/>
          </p:cNvSpPr>
          <p:nvPr>
            <p:ph sz="half" idx="2"/>
          </p:nvPr>
        </p:nvSpPr>
        <p:spPr>
          <a:xfrm>
            <a:off x="794796" y="2398405"/>
            <a:ext cx="9099046" cy="4040495"/>
          </a:xfrm>
        </p:spPr>
        <p:txBody>
          <a:bodyPr/>
          <a:lstStyle>
            <a:lvl1pPr marL="391077" indent="-391077">
              <a:buClr>
                <a:schemeClr val="tx2"/>
              </a:buClr>
              <a:buSzPct val="100000"/>
              <a:buFont typeface="Courier New"/>
              <a:buChar char="o"/>
              <a:defRPr sz="2200">
                <a:solidFill>
                  <a:schemeClr val="tx1"/>
                </a:solidFill>
                <a:latin typeface="Verdana"/>
                <a:cs typeface="Verdana"/>
              </a:defRPr>
            </a:lvl1pPr>
            <a:lvl2pPr marL="847334" indent="-325898">
              <a:buFont typeface="Wingdings" charset="2"/>
              <a:buChar char="§"/>
              <a:defRPr sz="2000">
                <a:solidFill>
                  <a:schemeClr val="tx1"/>
                </a:solidFill>
                <a:latin typeface="Verdana"/>
                <a:cs typeface="Verdana"/>
              </a:defRPr>
            </a:lvl2pPr>
            <a:lvl3pPr>
              <a:buClr>
                <a:schemeClr val="accent1"/>
              </a:buClr>
              <a:defRPr sz="1800">
                <a:solidFill>
                  <a:schemeClr val="tx1"/>
                </a:solidFill>
                <a:latin typeface="Verdana"/>
                <a:cs typeface="Verdana"/>
              </a:defRPr>
            </a:lvl3pPr>
            <a:lvl4pPr>
              <a:defRPr sz="1600">
                <a:solidFill>
                  <a:schemeClr val="tx1"/>
                </a:solidFill>
                <a:latin typeface="Verdana"/>
                <a:cs typeface="Verdana"/>
              </a:defRPr>
            </a:lvl4pPr>
            <a:lvl5pPr>
              <a:defRPr sz="1800">
                <a:solidFill>
                  <a:schemeClr val="tx1"/>
                </a:solidFill>
                <a:latin typeface="Verdana"/>
                <a:cs typeface="Verdana"/>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12" name="Text Placeholder 2"/>
          <p:cNvSpPr>
            <a:spLocks noGrp="1"/>
          </p:cNvSpPr>
          <p:nvPr>
            <p:ph type="body" idx="13"/>
          </p:nvPr>
        </p:nvSpPr>
        <p:spPr>
          <a:xfrm>
            <a:off x="6692660" y="6790430"/>
            <a:ext cx="3795227" cy="406211"/>
          </a:xfrm>
        </p:spPr>
        <p:txBody>
          <a:bodyPr lIns="0" rIns="0" anchor="t" anchorCtr="0">
            <a:normAutofit/>
          </a:bodyPr>
          <a:lstStyle>
            <a:lvl1pPr marL="0" indent="0" algn="r">
              <a:buNone/>
              <a:defRPr sz="850" b="0">
                <a:solidFill>
                  <a:schemeClr val="tx1"/>
                </a:solidFill>
                <a:latin typeface="Verdana"/>
                <a:cs typeface="Verdana"/>
              </a:defRPr>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AU"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Date Placeholder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8E3F92D2-DB7E-EA44-80FB-6D58165DF2AF}" type="datetimeFigureOut">
              <a:rPr lang="en-AU"/>
              <a:pPr/>
              <a:t>30/05/2016</a:t>
            </a:fld>
            <a:endParaRPr lang="en-US"/>
          </a:p>
        </p:txBody>
      </p:sp>
      <p:sp>
        <p:nvSpPr>
          <p:cNvPr id="5" name="Footer Placeholder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DAA4DB51-6C79-F84F-AC50-DCBDC3A5C07D}"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DV Duty Lawyering</a:t>
            </a:r>
          </a:p>
        </p:txBody>
      </p:sp>
      <p:sp>
        <p:nvSpPr>
          <p:cNvPr id="3" name="Subtitle 2"/>
          <p:cNvSpPr>
            <a:spLocks noGrp="1"/>
          </p:cNvSpPr>
          <p:nvPr>
            <p:ph type="subTitle" idx="1"/>
          </p:nvPr>
        </p:nvSpPr>
        <p:spPr/>
        <p:txBody>
          <a:bodyPr>
            <a:noAutofit/>
          </a:bodyPr>
          <a:lstStyle/>
          <a:p>
            <a:r>
              <a:rPr lang="en-US" sz="1600" dirty="0"/>
              <a:t>Julie Sarkozi</a:t>
            </a:r>
          </a:p>
          <a:p>
            <a:r>
              <a:rPr lang="en-US" sz="1600" dirty="0"/>
              <a:t>Outreach Lawyer </a:t>
            </a:r>
          </a:p>
          <a:p>
            <a:r>
              <a:rPr lang="en-US" sz="1600" dirty="0"/>
              <a:t>Women’s Legal Service</a:t>
            </a:r>
          </a:p>
        </p:txBody>
      </p:sp>
      <p:sp>
        <p:nvSpPr>
          <p:cNvPr id="4" name="TextBox 3"/>
          <p:cNvSpPr txBox="1"/>
          <p:nvPr/>
        </p:nvSpPr>
        <p:spPr>
          <a:xfrm>
            <a:off x="1243173" y="5640512"/>
            <a:ext cx="5969081" cy="1708160"/>
          </a:xfrm>
          <a:prstGeom prst="rect">
            <a:avLst/>
          </a:prstGeom>
          <a:noFill/>
        </p:spPr>
        <p:txBody>
          <a:bodyPr wrap="square" rtlCol="0">
            <a:spAutoFit/>
          </a:bodyPr>
          <a:lstStyle/>
          <a:p>
            <a:r>
              <a:rPr lang="en-AU" dirty="0"/>
              <a:t>Outreach Lawyer with WLS since October 2012</a:t>
            </a:r>
          </a:p>
          <a:p>
            <a:r>
              <a:rPr lang="en-AU" dirty="0"/>
              <a:t>FRC advice lawyer, LAM, Telephone and face to face advice, DV Duty Lawyer at Holland Park Magistrates Court.  My background – NSW duty lawyer – local court, ATSIL’s duty lawyer QLD.</a:t>
            </a:r>
          </a:p>
        </p:txBody>
      </p:sp>
    </p:spTree>
    <p:extLst>
      <p:ext uri="{BB962C8B-B14F-4D97-AF65-F5344CB8AC3E}">
        <p14:creationId xmlns:p14="http://schemas.microsoft.com/office/powerpoint/2010/main" val="1145155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r>
              <a:rPr lang="en-AU" dirty="0"/>
              <a:t>Example 1</a:t>
            </a:r>
          </a:p>
        </p:txBody>
      </p:sp>
      <p:sp>
        <p:nvSpPr>
          <p:cNvPr id="5" name="Text Placeholder 4"/>
          <p:cNvSpPr>
            <a:spLocks noGrp="1"/>
          </p:cNvSpPr>
          <p:nvPr>
            <p:ph type="body" idx="13"/>
          </p:nvPr>
        </p:nvSpPr>
        <p:spPr/>
        <p:txBody>
          <a:bodyPr/>
          <a:lstStyle/>
          <a:p>
            <a:endParaRPr lang="en-AU"/>
          </a:p>
        </p:txBody>
      </p:sp>
      <p:pic>
        <p:nvPicPr>
          <p:cNvPr id="6" name="Picture 5"/>
          <p:cNvPicPr>
            <a:picLocks noChangeAspect="1"/>
          </p:cNvPicPr>
          <p:nvPr/>
        </p:nvPicPr>
        <p:blipFill>
          <a:blip r:embed="rId2"/>
          <a:stretch>
            <a:fillRect/>
          </a:stretch>
        </p:blipFill>
        <p:spPr>
          <a:xfrm>
            <a:off x="1621320" y="2592601"/>
            <a:ext cx="7482881" cy="3358255"/>
          </a:xfrm>
          <a:prstGeom prst="rect">
            <a:avLst/>
          </a:prstGeom>
        </p:spPr>
      </p:pic>
    </p:spTree>
    <p:extLst>
      <p:ext uri="{BB962C8B-B14F-4D97-AF65-F5344CB8AC3E}">
        <p14:creationId xmlns:p14="http://schemas.microsoft.com/office/powerpoint/2010/main" val="397410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r>
              <a:rPr lang="en-AU" dirty="0"/>
              <a:t>Example 1</a:t>
            </a:r>
          </a:p>
        </p:txBody>
      </p:sp>
      <p:sp>
        <p:nvSpPr>
          <p:cNvPr id="5" name="Text Placeholder 4"/>
          <p:cNvSpPr>
            <a:spLocks noGrp="1"/>
          </p:cNvSpPr>
          <p:nvPr>
            <p:ph type="body" idx="13"/>
          </p:nvPr>
        </p:nvSpPr>
        <p:spPr/>
        <p:txBody>
          <a:bodyPr/>
          <a:lstStyle/>
          <a:p>
            <a:endParaRPr lang="en-AU"/>
          </a:p>
        </p:txBody>
      </p:sp>
      <p:pic>
        <p:nvPicPr>
          <p:cNvPr id="7" name="Picture 6"/>
          <p:cNvPicPr>
            <a:picLocks noChangeAspect="1"/>
          </p:cNvPicPr>
          <p:nvPr/>
        </p:nvPicPr>
        <p:blipFill rotWithShape="1">
          <a:blip r:embed="rId2"/>
          <a:srcRect l="57602" t="44988" r="12477" b="26935"/>
          <a:stretch/>
        </p:blipFill>
        <p:spPr>
          <a:xfrm>
            <a:off x="1852212" y="2558063"/>
            <a:ext cx="6984213" cy="3686629"/>
          </a:xfrm>
          <a:prstGeom prst="rect">
            <a:avLst/>
          </a:prstGeom>
        </p:spPr>
      </p:pic>
    </p:spTree>
    <p:extLst>
      <p:ext uri="{BB962C8B-B14F-4D97-AF65-F5344CB8AC3E}">
        <p14:creationId xmlns:p14="http://schemas.microsoft.com/office/powerpoint/2010/main" val="276608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r>
              <a:rPr lang="en-AU" dirty="0"/>
              <a:t>Example 2</a:t>
            </a:r>
          </a:p>
        </p:txBody>
      </p:sp>
      <p:sp>
        <p:nvSpPr>
          <p:cNvPr id="5" name="Text Placeholder 4"/>
          <p:cNvSpPr>
            <a:spLocks noGrp="1"/>
          </p:cNvSpPr>
          <p:nvPr>
            <p:ph type="body" idx="13"/>
          </p:nvPr>
        </p:nvSpPr>
        <p:spPr/>
        <p:txBody>
          <a:bodyPr/>
          <a:lstStyle/>
          <a:p>
            <a:endParaRPr lang="en-AU"/>
          </a:p>
        </p:txBody>
      </p:sp>
      <p:grpSp>
        <p:nvGrpSpPr>
          <p:cNvPr id="6" name="Group 5"/>
          <p:cNvGrpSpPr/>
          <p:nvPr/>
        </p:nvGrpSpPr>
        <p:grpSpPr>
          <a:xfrm>
            <a:off x="1656450" y="2498430"/>
            <a:ext cx="7375737" cy="3991429"/>
            <a:chOff x="491005" y="1655627"/>
            <a:chExt cx="5355771" cy="2859314"/>
          </a:xfrm>
        </p:grpSpPr>
        <p:pic>
          <p:nvPicPr>
            <p:cNvPr id="8" name="Picture 7"/>
            <p:cNvPicPr>
              <a:picLocks noChangeAspect="1"/>
            </p:cNvPicPr>
            <p:nvPr/>
          </p:nvPicPr>
          <p:blipFill rotWithShape="1">
            <a:blip r:embed="rId2"/>
            <a:srcRect l="57682" t="28902" r="13033" b="60375"/>
            <a:stretch/>
          </p:blipFill>
          <p:spPr>
            <a:xfrm>
              <a:off x="491005" y="1655627"/>
              <a:ext cx="5355771" cy="1103086"/>
            </a:xfrm>
            <a:prstGeom prst="rect">
              <a:avLst/>
            </a:prstGeom>
          </p:spPr>
        </p:pic>
        <p:pic>
          <p:nvPicPr>
            <p:cNvPr id="9" name="Picture 8"/>
            <p:cNvPicPr>
              <a:picLocks noChangeAspect="1"/>
            </p:cNvPicPr>
            <p:nvPr/>
          </p:nvPicPr>
          <p:blipFill rotWithShape="1">
            <a:blip r:embed="rId2"/>
            <a:srcRect l="58079" t="60931" r="13191" b="21997"/>
            <a:stretch/>
          </p:blipFill>
          <p:spPr>
            <a:xfrm>
              <a:off x="491005" y="2758713"/>
              <a:ext cx="5254173" cy="1756228"/>
            </a:xfrm>
            <a:prstGeom prst="rect">
              <a:avLst/>
            </a:prstGeom>
          </p:spPr>
        </p:pic>
      </p:grpSp>
    </p:spTree>
    <p:extLst>
      <p:ext uri="{BB962C8B-B14F-4D97-AF65-F5344CB8AC3E}">
        <p14:creationId xmlns:p14="http://schemas.microsoft.com/office/powerpoint/2010/main" val="111834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a:xfrm>
            <a:off x="794796" y="704215"/>
            <a:ext cx="9099046" cy="721506"/>
          </a:xfrm>
        </p:spPr>
        <p:txBody>
          <a:bodyPr/>
          <a:lstStyle/>
          <a:p>
            <a:r>
              <a:rPr lang="en-AU" dirty="0"/>
              <a:t>Example 2</a:t>
            </a:r>
          </a:p>
        </p:txBody>
      </p:sp>
      <p:sp>
        <p:nvSpPr>
          <p:cNvPr id="5" name="Text Placeholder 4"/>
          <p:cNvSpPr>
            <a:spLocks noGrp="1"/>
          </p:cNvSpPr>
          <p:nvPr>
            <p:ph type="body" idx="13"/>
          </p:nvPr>
        </p:nvSpPr>
        <p:spPr/>
        <p:txBody>
          <a:bodyPr/>
          <a:lstStyle/>
          <a:p>
            <a:endParaRPr lang="en-AU"/>
          </a:p>
        </p:txBody>
      </p:sp>
      <p:grpSp>
        <p:nvGrpSpPr>
          <p:cNvPr id="10" name="Group 9"/>
          <p:cNvGrpSpPr/>
          <p:nvPr/>
        </p:nvGrpSpPr>
        <p:grpSpPr>
          <a:xfrm>
            <a:off x="2309547" y="1425721"/>
            <a:ext cx="6069543" cy="5129066"/>
            <a:chOff x="6734543" y="2002971"/>
            <a:chExt cx="5442943" cy="4492172"/>
          </a:xfrm>
        </p:grpSpPr>
        <p:pic>
          <p:nvPicPr>
            <p:cNvPr id="11" name="Picture 10"/>
            <p:cNvPicPr>
              <a:picLocks noChangeAspect="1"/>
            </p:cNvPicPr>
            <p:nvPr/>
          </p:nvPicPr>
          <p:blipFill rotWithShape="1">
            <a:blip r:embed="rId2"/>
            <a:srcRect l="58078" t="32711" r="12398" b="44008"/>
            <a:stretch/>
          </p:blipFill>
          <p:spPr>
            <a:xfrm>
              <a:off x="6778171" y="2002971"/>
              <a:ext cx="5399315" cy="2394858"/>
            </a:xfrm>
            <a:prstGeom prst="rect">
              <a:avLst/>
            </a:prstGeom>
          </p:spPr>
        </p:pic>
        <p:pic>
          <p:nvPicPr>
            <p:cNvPr id="12" name="Picture 11"/>
            <p:cNvPicPr>
              <a:picLocks noChangeAspect="1"/>
            </p:cNvPicPr>
            <p:nvPr/>
          </p:nvPicPr>
          <p:blipFill rotWithShape="1">
            <a:blip r:embed="rId2"/>
            <a:srcRect l="58308" t="64247" r="12961" b="15366"/>
            <a:stretch/>
          </p:blipFill>
          <p:spPr>
            <a:xfrm>
              <a:off x="6734543" y="4397829"/>
              <a:ext cx="5254172" cy="2097314"/>
            </a:xfrm>
            <a:prstGeom prst="rect">
              <a:avLst/>
            </a:prstGeom>
          </p:spPr>
        </p:pic>
      </p:grpSp>
    </p:spTree>
    <p:extLst>
      <p:ext uri="{BB962C8B-B14F-4D97-AF65-F5344CB8AC3E}">
        <p14:creationId xmlns:p14="http://schemas.microsoft.com/office/powerpoint/2010/main" val="263185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Text Placeholder 2"/>
          <p:cNvSpPr>
            <a:spLocks noGrp="1"/>
          </p:cNvSpPr>
          <p:nvPr>
            <p:ph type="body" idx="1"/>
          </p:nvPr>
        </p:nvSpPr>
        <p:spPr/>
        <p:txBody>
          <a:bodyPr/>
          <a:lstStyle/>
          <a:p>
            <a:r>
              <a:rPr lang="en-AU" dirty="0"/>
              <a:t>Importance of relationships</a:t>
            </a:r>
          </a:p>
        </p:txBody>
      </p:sp>
      <p:sp>
        <p:nvSpPr>
          <p:cNvPr id="4" name="Content Placeholder 3"/>
          <p:cNvSpPr>
            <a:spLocks noGrp="1"/>
          </p:cNvSpPr>
          <p:nvPr>
            <p:ph sz="half" idx="2"/>
          </p:nvPr>
        </p:nvSpPr>
        <p:spPr/>
        <p:txBody>
          <a:bodyPr/>
          <a:lstStyle/>
          <a:p>
            <a:r>
              <a:rPr lang="en-AU" dirty="0"/>
              <a:t>Building trust with existing dv support service – showing what lawyers can do – adding value:</a:t>
            </a:r>
          </a:p>
          <a:p>
            <a:pPr lvl="1"/>
            <a:r>
              <a:rPr lang="en-AU" dirty="0"/>
              <a:t>Appear;</a:t>
            </a:r>
          </a:p>
          <a:p>
            <a:pPr lvl="1"/>
            <a:r>
              <a:rPr lang="en-AU" dirty="0"/>
              <a:t>Draft documents;</a:t>
            </a:r>
          </a:p>
          <a:p>
            <a:pPr lvl="1"/>
            <a:r>
              <a:rPr lang="en-AU" dirty="0"/>
              <a:t>Advise on merit of application;</a:t>
            </a:r>
          </a:p>
          <a:p>
            <a:pPr lvl="1"/>
            <a:r>
              <a:rPr lang="en-AU" dirty="0"/>
              <a:t>Give family law advice; </a:t>
            </a:r>
          </a:p>
          <a:p>
            <a:endParaRPr lang="en-AU" dirty="0"/>
          </a:p>
          <a:p>
            <a:r>
              <a:rPr lang="en-AU" dirty="0"/>
              <a:t>Also important with Police, Registry, Volunteers, other lawyers.</a:t>
            </a:r>
          </a:p>
          <a:p>
            <a:r>
              <a:rPr lang="en-AU" dirty="0"/>
              <a:t>This is why regular stake holder meetings so important.</a:t>
            </a:r>
          </a:p>
          <a:p>
            <a:pPr lvl="1"/>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1760776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r>
              <a:rPr lang="en-AU" dirty="0"/>
              <a:t>Skilling up workers who are new to this type of service.</a:t>
            </a:r>
          </a:p>
        </p:txBody>
      </p:sp>
      <p:sp>
        <p:nvSpPr>
          <p:cNvPr id="4" name="Content Placeholder 3"/>
          <p:cNvSpPr>
            <a:spLocks noGrp="1"/>
          </p:cNvSpPr>
          <p:nvPr>
            <p:ph sz="half" idx="2"/>
          </p:nvPr>
        </p:nvSpPr>
        <p:spPr/>
        <p:txBody>
          <a:bodyPr/>
          <a:lstStyle/>
          <a:p>
            <a:r>
              <a:rPr lang="en-AU" dirty="0"/>
              <a:t>Know the Domestic Violence Family Protection Act</a:t>
            </a:r>
          </a:p>
          <a:p>
            <a:r>
              <a:rPr lang="en-AU" dirty="0"/>
              <a:t>Do some training – QUAILS, LAQ, FLPA.</a:t>
            </a:r>
          </a:p>
          <a:p>
            <a:r>
              <a:rPr lang="en-AU" dirty="0"/>
              <a:t>Talk to other services – WLS, happy to help. </a:t>
            </a:r>
          </a:p>
          <a:p>
            <a:r>
              <a:rPr lang="en-AU" dirty="0"/>
              <a:t>DO IT!</a:t>
            </a:r>
          </a:p>
          <a:p>
            <a:endParaRPr lang="en-AU" dirty="0"/>
          </a:p>
          <a:p>
            <a:r>
              <a:rPr lang="en-AU" dirty="0"/>
              <a:t>Client doesn’t know what is happening with their matter, providing procedural information is very important, but also make sure you have correct forms – vary/ withdraw/ stat. </a:t>
            </a:r>
            <a:r>
              <a:rPr lang="en-AU" dirty="0" err="1"/>
              <a:t>dec’s</a:t>
            </a:r>
            <a:r>
              <a:rPr lang="en-AU" dirty="0"/>
              <a:t>. </a:t>
            </a:r>
          </a:p>
          <a:p>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689802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r>
              <a:rPr lang="en-AU" dirty="0"/>
              <a:t>Wishful thinking…</a:t>
            </a:r>
          </a:p>
        </p:txBody>
      </p:sp>
      <p:sp>
        <p:nvSpPr>
          <p:cNvPr id="4" name="Content Placeholder 3"/>
          <p:cNvSpPr>
            <a:spLocks noGrp="1"/>
          </p:cNvSpPr>
          <p:nvPr>
            <p:ph sz="half" idx="2"/>
          </p:nvPr>
        </p:nvSpPr>
        <p:spPr/>
        <p:txBody>
          <a:bodyPr>
            <a:normAutofit fontScale="92500" lnSpcReduction="10000"/>
          </a:bodyPr>
          <a:lstStyle/>
          <a:p>
            <a:r>
              <a:rPr lang="en-AU" dirty="0"/>
              <a:t>LAQ – Application Assistance Program – where clients actually get assistance to fill out the domestic violence forms.</a:t>
            </a:r>
          </a:p>
          <a:p>
            <a:r>
              <a:rPr lang="en-AU" dirty="0"/>
              <a:t>Child care.</a:t>
            </a:r>
          </a:p>
          <a:p>
            <a:r>
              <a:rPr lang="en-AU" dirty="0"/>
              <a:t>Support workers – link women into emergency relief, crisis accommodation, transport. Safety planning </a:t>
            </a:r>
          </a:p>
          <a:p>
            <a:r>
              <a:rPr lang="en-AU" dirty="0"/>
              <a:t>Lawyers – have carriage of matter from application to hearing.</a:t>
            </a:r>
          </a:p>
          <a:p>
            <a:r>
              <a:rPr lang="en-AU" dirty="0"/>
              <a:t>Video conferencing and other protections for client so that they don’t have to be in court at the same time with respondent.</a:t>
            </a:r>
          </a:p>
          <a:p>
            <a:r>
              <a:rPr lang="en-AU" dirty="0"/>
              <a:t>Adequate Police response to breaches and also seeking reasonable conditions on the orders.</a:t>
            </a:r>
          </a:p>
          <a:p>
            <a:r>
              <a:rPr lang="en-AU" dirty="0"/>
              <a:t>Magistrates who have interest and training in domestic and family violence.</a:t>
            </a:r>
          </a:p>
          <a:p>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10130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r>
              <a:rPr lang="en-AU" dirty="0"/>
              <a:t>Why do this work?</a:t>
            </a:r>
          </a:p>
        </p:txBody>
      </p:sp>
      <p:sp>
        <p:nvSpPr>
          <p:cNvPr id="4" name="Content Placeholder 3"/>
          <p:cNvSpPr>
            <a:spLocks noGrp="1"/>
          </p:cNvSpPr>
          <p:nvPr>
            <p:ph sz="half" idx="2"/>
          </p:nvPr>
        </p:nvSpPr>
        <p:spPr/>
        <p:txBody>
          <a:bodyPr/>
          <a:lstStyle/>
          <a:p>
            <a:r>
              <a:rPr lang="en-AU" dirty="0"/>
              <a:t>Exciting, rewarding, and fun.</a:t>
            </a:r>
          </a:p>
          <a:p>
            <a:r>
              <a:rPr lang="en-AU" dirty="0"/>
              <a:t>Can have a SIGNIFICANT impact on another persons life, and the outcome of their application.</a:t>
            </a:r>
          </a:p>
          <a:p>
            <a:r>
              <a:rPr lang="en-AU" dirty="0"/>
              <a:t>Client is often very frightened and overwhelmed.</a:t>
            </a:r>
          </a:p>
          <a:p>
            <a:r>
              <a:rPr lang="en-AU" dirty="0"/>
              <a:t>Maintain advocacy skills.</a:t>
            </a:r>
          </a:p>
          <a:p>
            <a:r>
              <a:rPr lang="en-AU" dirty="0"/>
              <a:t>Domestic violence applications – unlikely to make a lot of money for private practice.</a:t>
            </a:r>
          </a:p>
          <a:p>
            <a:r>
              <a:rPr lang="en-AU" dirty="0"/>
              <a:t>Fits into ‘ access to justice’ mandate.</a:t>
            </a:r>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3659826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r>
              <a:rPr lang="en-AU" dirty="0"/>
              <a:t>Questions</a:t>
            </a:r>
          </a:p>
        </p:txBody>
      </p:sp>
      <p:sp>
        <p:nvSpPr>
          <p:cNvPr id="4" name="Content Placeholder 3"/>
          <p:cNvSpPr>
            <a:spLocks noGrp="1"/>
          </p:cNvSpPr>
          <p:nvPr>
            <p:ph sz="half" idx="2"/>
          </p:nvPr>
        </p:nvSpPr>
        <p:spPr/>
        <p:txBody>
          <a:bodyPr/>
          <a:lstStyle/>
          <a:p>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779323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endParaRPr lang="en-AU"/>
          </a:p>
        </p:txBody>
      </p:sp>
      <p:sp>
        <p:nvSpPr>
          <p:cNvPr id="4" name="Content Placeholder 3"/>
          <p:cNvSpPr>
            <a:spLocks noGrp="1"/>
          </p:cNvSpPr>
          <p:nvPr>
            <p:ph sz="half" idx="2"/>
          </p:nvPr>
        </p:nvSpPr>
        <p:spPr/>
        <p:txBody>
          <a:bodyPr/>
          <a:lstStyle/>
          <a:p>
            <a:endParaRPr lang="en-AU"/>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3111182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r>
              <a:rPr lang="en-AU" dirty="0"/>
              <a:t>What WLS does:</a:t>
            </a:r>
          </a:p>
        </p:txBody>
      </p:sp>
      <p:sp>
        <p:nvSpPr>
          <p:cNvPr id="4" name="Content Placeholder 3"/>
          <p:cNvSpPr>
            <a:spLocks noGrp="1"/>
          </p:cNvSpPr>
          <p:nvPr>
            <p:ph sz="half" idx="2"/>
          </p:nvPr>
        </p:nvSpPr>
        <p:spPr/>
        <p:txBody>
          <a:bodyPr/>
          <a:lstStyle/>
          <a:p>
            <a:r>
              <a:rPr lang="en-AU" dirty="0"/>
              <a:t>Provide duty lawyer service at the Holland Park Magistrates Court – self funded – since 2012</a:t>
            </a:r>
          </a:p>
          <a:p>
            <a:r>
              <a:rPr lang="en-AU" dirty="0"/>
              <a:t>Provide duty lawyer service at Caboolture Magistrates Court – LAQ pilot project – since 2015</a:t>
            </a:r>
          </a:p>
          <a:p>
            <a:r>
              <a:rPr lang="en-AU" dirty="0"/>
              <a:t>Provide duty lawyer service at Ipswich Magistrates Court –LAQ pilot project – since 2015.</a:t>
            </a:r>
          </a:p>
          <a:p>
            <a:r>
              <a:rPr lang="en-AU" dirty="0"/>
              <a:t>Other CLC’s are also providing the DV duty Lawyer service through the recent fund and LAQ program.</a:t>
            </a:r>
          </a:p>
          <a:p>
            <a:endParaRPr lang="en-AU" dirty="0"/>
          </a:p>
        </p:txBody>
      </p:sp>
      <p:sp>
        <p:nvSpPr>
          <p:cNvPr id="5" name="Text Placeholder 4"/>
          <p:cNvSpPr>
            <a:spLocks noGrp="1"/>
          </p:cNvSpPr>
          <p:nvPr>
            <p:ph type="body" idx="13"/>
          </p:nvPr>
        </p:nvSpPr>
        <p:spPr/>
        <p:txBody>
          <a:bodyPr/>
          <a:lstStyle/>
          <a:p>
            <a:endParaRPr lang="en-AU" dirty="0"/>
          </a:p>
        </p:txBody>
      </p:sp>
    </p:spTree>
    <p:extLst>
      <p:ext uri="{BB962C8B-B14F-4D97-AF65-F5344CB8AC3E}">
        <p14:creationId xmlns:p14="http://schemas.microsoft.com/office/powerpoint/2010/main" val="148943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r>
              <a:rPr lang="en-AU" dirty="0"/>
              <a:t>‘Best Practice’ in DV duty lawyering.</a:t>
            </a:r>
          </a:p>
        </p:txBody>
      </p:sp>
      <p:sp>
        <p:nvSpPr>
          <p:cNvPr id="4" name="Content Placeholder 3"/>
          <p:cNvSpPr>
            <a:spLocks noGrp="1"/>
          </p:cNvSpPr>
          <p:nvPr>
            <p:ph sz="half" idx="2"/>
          </p:nvPr>
        </p:nvSpPr>
        <p:spPr/>
        <p:txBody>
          <a:bodyPr>
            <a:normAutofit fontScale="70000" lnSpcReduction="20000"/>
          </a:bodyPr>
          <a:lstStyle/>
          <a:p>
            <a:r>
              <a:rPr lang="en-AU" dirty="0"/>
              <a:t>Ethical implications:</a:t>
            </a:r>
          </a:p>
          <a:p>
            <a:endParaRPr lang="en-AU" dirty="0"/>
          </a:p>
          <a:p>
            <a:r>
              <a:rPr lang="en-AU" dirty="0"/>
              <a:t>“The majority of people who experience domestic and family violence in Queensland are women. This is not to say that women cannot be the perpetrators of fear and violence upon male victims. Men can be and are victims of violence and coercive control, and are victims of domestic and family violence homicides. Any domestic and family violence, regardless of who the victim and perpetrator are, is unacceptable. The statistics (detailed at some length in this Report) tells us, however, that the most common pattern of domestic and family violence is that it is committed by men against women.</a:t>
            </a:r>
          </a:p>
          <a:p>
            <a:endParaRPr lang="en-AU" dirty="0"/>
          </a:p>
          <a:p>
            <a:r>
              <a:rPr lang="en-AU" u="sng" dirty="0"/>
              <a:t>Understanding the gendered nature of domestic and family violence is vital in designing the response model and identifying reforms to provide better support to victims and measures to change the culture.”</a:t>
            </a:r>
          </a:p>
          <a:p>
            <a:r>
              <a:rPr lang="en-AU" dirty="0"/>
              <a:t>Not Now, Not Ever – Report by Quentin Bryce 2015.</a:t>
            </a:r>
          </a:p>
          <a:p>
            <a:r>
              <a:rPr lang="en-AU" dirty="0"/>
              <a:t> </a:t>
            </a:r>
          </a:p>
          <a:p>
            <a:r>
              <a:rPr lang="en-AU" dirty="0"/>
              <a:t>WLS is one of the few women only dv duty lawyer services, however, I would support and encourage all duty lawyers working in this area to be aware of the gendered nature of domestic and that this inform your work practice.</a:t>
            </a:r>
          </a:p>
          <a:p>
            <a:endParaRPr lang="en-AU" dirty="0"/>
          </a:p>
          <a:p>
            <a:endParaRPr lang="en-AU" dirty="0"/>
          </a:p>
          <a:p>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195823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Text Placeholder 2"/>
          <p:cNvSpPr>
            <a:spLocks noGrp="1"/>
          </p:cNvSpPr>
          <p:nvPr>
            <p:ph type="body" idx="1"/>
          </p:nvPr>
        </p:nvSpPr>
        <p:spPr/>
        <p:txBody>
          <a:bodyPr/>
          <a:lstStyle/>
          <a:p>
            <a:r>
              <a:rPr lang="en-AU" dirty="0"/>
              <a:t>Not Now, Not Ever</a:t>
            </a:r>
          </a:p>
        </p:txBody>
      </p:sp>
      <p:sp>
        <p:nvSpPr>
          <p:cNvPr id="4" name="Content Placeholder 3"/>
          <p:cNvSpPr>
            <a:spLocks noGrp="1"/>
          </p:cNvSpPr>
          <p:nvPr>
            <p:ph sz="half" idx="2"/>
          </p:nvPr>
        </p:nvSpPr>
        <p:spPr/>
        <p:txBody>
          <a:bodyPr>
            <a:normAutofit fontScale="92500" lnSpcReduction="10000"/>
          </a:bodyPr>
          <a:lstStyle/>
          <a:p>
            <a:r>
              <a:rPr lang="en-AU" dirty="0"/>
              <a:t>Possible best practice initiatives:</a:t>
            </a:r>
          </a:p>
          <a:p>
            <a:r>
              <a:rPr lang="en-AU" dirty="0"/>
              <a:t>Private waiting rooms</a:t>
            </a:r>
          </a:p>
          <a:p>
            <a:r>
              <a:rPr lang="en-AU" dirty="0"/>
              <a:t>Domestic and family violence lists</a:t>
            </a:r>
          </a:p>
          <a:p>
            <a:r>
              <a:rPr lang="en-AU" dirty="0"/>
              <a:t>Court support/liaison workers</a:t>
            </a:r>
          </a:p>
          <a:p>
            <a:r>
              <a:rPr lang="en-AU" dirty="0"/>
              <a:t>Dedicated prosecutors</a:t>
            </a:r>
          </a:p>
          <a:p>
            <a:r>
              <a:rPr lang="en-AU" dirty="0"/>
              <a:t>Outreach workers</a:t>
            </a:r>
          </a:p>
          <a:p>
            <a:r>
              <a:rPr lang="en-AU" dirty="0"/>
              <a:t>video-conferencing facilities</a:t>
            </a:r>
          </a:p>
          <a:p>
            <a:r>
              <a:rPr lang="en-AU" dirty="0"/>
              <a:t>Justice stakeholder group meetings</a:t>
            </a:r>
          </a:p>
          <a:p>
            <a:r>
              <a:rPr lang="en-AU" dirty="0"/>
              <a:t>Pro-bono legal advice and representation by local firms</a:t>
            </a:r>
          </a:p>
          <a:p>
            <a:r>
              <a:rPr lang="en-AU" dirty="0"/>
              <a:t>Dedicated domestic and family violence magistrates</a:t>
            </a:r>
          </a:p>
          <a:p>
            <a:r>
              <a:rPr lang="en-AU" dirty="0"/>
              <a:t>Provision of interpreters.</a:t>
            </a:r>
          </a:p>
        </p:txBody>
      </p:sp>
      <p:sp>
        <p:nvSpPr>
          <p:cNvPr id="5" name="Text Placeholder 4"/>
          <p:cNvSpPr>
            <a:spLocks noGrp="1"/>
          </p:cNvSpPr>
          <p:nvPr>
            <p:ph type="body" idx="13"/>
          </p:nvPr>
        </p:nvSpPr>
        <p:spPr/>
        <p:txBody>
          <a:bodyPr>
            <a:normAutofit fontScale="92500"/>
          </a:bodyPr>
          <a:lstStyle/>
          <a:p>
            <a:r>
              <a:rPr lang="en-AU" dirty="0"/>
              <a:t>CLC Model for a domestic violence duty lawyer service see </a:t>
            </a:r>
            <a:r>
              <a:rPr lang="en-AU" dirty="0" err="1"/>
              <a:t>pg</a:t>
            </a:r>
            <a:r>
              <a:rPr lang="en-AU" dirty="0"/>
              <a:t> 11 – Domestic Violence duty Lawyer Services for QLD Courts December 2014.</a:t>
            </a:r>
          </a:p>
        </p:txBody>
      </p:sp>
    </p:spTree>
    <p:extLst>
      <p:ext uri="{BB962C8B-B14F-4D97-AF65-F5344CB8AC3E}">
        <p14:creationId xmlns:p14="http://schemas.microsoft.com/office/powerpoint/2010/main" val="1906098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AU"/>
          </a:p>
        </p:txBody>
      </p:sp>
      <p:sp>
        <p:nvSpPr>
          <p:cNvPr id="5" name="Text Placeholder 4"/>
          <p:cNvSpPr>
            <a:spLocks noGrp="1"/>
          </p:cNvSpPr>
          <p:nvPr>
            <p:ph type="body" idx="1"/>
          </p:nvPr>
        </p:nvSpPr>
        <p:spPr/>
        <p:txBody>
          <a:bodyPr/>
          <a:lstStyle/>
          <a:p>
            <a:r>
              <a:rPr lang="en-AU" dirty="0"/>
              <a:t>History of the provision of the duty lawyer service provided by WLS.</a:t>
            </a:r>
          </a:p>
        </p:txBody>
      </p:sp>
      <p:sp>
        <p:nvSpPr>
          <p:cNvPr id="6" name="Content Placeholder 5"/>
          <p:cNvSpPr>
            <a:spLocks noGrp="1"/>
          </p:cNvSpPr>
          <p:nvPr>
            <p:ph sz="half" idx="2"/>
          </p:nvPr>
        </p:nvSpPr>
        <p:spPr/>
        <p:txBody>
          <a:bodyPr/>
          <a:lstStyle/>
          <a:p>
            <a:r>
              <a:rPr lang="en-AU" dirty="0"/>
              <a:t>2012 – minimal staff.</a:t>
            </a:r>
          </a:p>
          <a:p>
            <a:r>
              <a:rPr lang="en-AU" dirty="0"/>
              <a:t>Lawyers who wanted to maintain their advocacy skills.</a:t>
            </a:r>
          </a:p>
          <a:p>
            <a:r>
              <a:rPr lang="en-AU" dirty="0"/>
              <a:t>Proximity to Local Court – Holland Park.</a:t>
            </a:r>
          </a:p>
          <a:p>
            <a:r>
              <a:rPr lang="en-AU" dirty="0"/>
              <a:t>This court had no formal duty lawyer services.</a:t>
            </a:r>
          </a:p>
          <a:p>
            <a:r>
              <a:rPr lang="en-AU" dirty="0"/>
              <a:t>Recognition of the lack of legal and other service support for women applying for domestic violence orders.</a:t>
            </a:r>
          </a:p>
          <a:p>
            <a:r>
              <a:rPr lang="en-AU" dirty="0"/>
              <a:t>Identification of need – compatible with organisational and staff prioritises.</a:t>
            </a:r>
          </a:p>
          <a:p>
            <a:r>
              <a:rPr lang="en-AU" dirty="0"/>
              <a:t>Recognition of the impact that domestic and family violence has within separation and family law jurisdiction. </a:t>
            </a:r>
          </a:p>
        </p:txBody>
      </p:sp>
      <p:sp>
        <p:nvSpPr>
          <p:cNvPr id="7" name="Text Placeholder 6"/>
          <p:cNvSpPr>
            <a:spLocks noGrp="1"/>
          </p:cNvSpPr>
          <p:nvPr>
            <p:ph type="body" idx="13"/>
          </p:nvPr>
        </p:nvSpPr>
        <p:spPr/>
        <p:txBody>
          <a:bodyPr/>
          <a:lstStyle/>
          <a:p>
            <a:endParaRPr lang="en-AU"/>
          </a:p>
        </p:txBody>
      </p:sp>
    </p:spTree>
    <p:extLst>
      <p:ext uri="{BB962C8B-B14F-4D97-AF65-F5344CB8AC3E}">
        <p14:creationId xmlns:p14="http://schemas.microsoft.com/office/powerpoint/2010/main" val="194449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r>
              <a:rPr lang="en-AU" dirty="0"/>
              <a:t>In the beginning …</a:t>
            </a:r>
          </a:p>
        </p:txBody>
      </p:sp>
      <p:sp>
        <p:nvSpPr>
          <p:cNvPr id="4" name="Content Placeholder 3"/>
          <p:cNvSpPr>
            <a:spLocks noGrp="1"/>
          </p:cNvSpPr>
          <p:nvPr>
            <p:ph sz="half" idx="2"/>
          </p:nvPr>
        </p:nvSpPr>
        <p:spPr/>
        <p:txBody>
          <a:bodyPr>
            <a:normAutofit lnSpcReduction="10000"/>
          </a:bodyPr>
          <a:lstStyle/>
          <a:p>
            <a:r>
              <a:rPr lang="en-AU" dirty="0"/>
              <a:t>Contact with other organisations to work together with WLS to provide a co-ordinated ‘wrap around’ service for women seeking domestic violence applications.</a:t>
            </a:r>
          </a:p>
          <a:p>
            <a:r>
              <a:rPr lang="en-AU" dirty="0"/>
              <a:t>Meetings – MOU – DVASS – made up of DV Connect, Registrar, Magistrate, Court Support Volunteers, Police Prosecutions, WLS Solicitors and Social Worker, solicitor from local private practice, LAQ, QIFVLS.</a:t>
            </a:r>
          </a:p>
          <a:p>
            <a:r>
              <a:rPr lang="en-AU" dirty="0"/>
              <a:t>Regular meetings – once every six weeks.</a:t>
            </a:r>
          </a:p>
          <a:p>
            <a:r>
              <a:rPr lang="en-AU" dirty="0"/>
              <a:t>Resourcing – access to photocopying; access to rooms for solicitors and support staff, later to section off part of the foyer as women’s only space, access to documents held at registry of court (applications, orders, </a:t>
            </a:r>
            <a:r>
              <a:rPr lang="en-AU" dirty="0" err="1"/>
              <a:t>etc</a:t>
            </a:r>
            <a:r>
              <a:rPr lang="en-AU" dirty="0"/>
              <a:t>), </a:t>
            </a:r>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333891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r>
              <a:rPr lang="en-AU" dirty="0"/>
              <a:t>Expect the unexpected.</a:t>
            </a:r>
          </a:p>
          <a:p>
            <a:endParaRPr lang="en-AU" dirty="0"/>
          </a:p>
        </p:txBody>
      </p:sp>
      <p:sp>
        <p:nvSpPr>
          <p:cNvPr id="4" name="Content Placeholder 3"/>
          <p:cNvSpPr>
            <a:spLocks noGrp="1"/>
          </p:cNvSpPr>
          <p:nvPr>
            <p:ph sz="half" idx="2"/>
          </p:nvPr>
        </p:nvSpPr>
        <p:spPr/>
        <p:txBody>
          <a:bodyPr/>
          <a:lstStyle/>
          <a:p>
            <a:r>
              <a:rPr lang="en-AU" dirty="0"/>
              <a:t>Already had dv support services – in fact, quiet well resourced.  WLS social workers stopped going.</a:t>
            </a:r>
          </a:p>
          <a:p>
            <a:r>
              <a:rPr lang="en-AU" dirty="0"/>
              <a:t>For various reasons, the private law firm who provided duty lawyer service to respondents stopped attending.</a:t>
            </a:r>
          </a:p>
          <a:p>
            <a:r>
              <a:rPr lang="en-AU" dirty="0"/>
              <a:t>Lack of duty lawyer service for respondents – slows down opportunities for resolution and meaningful negotiations.</a:t>
            </a:r>
          </a:p>
          <a:p>
            <a:r>
              <a:rPr lang="en-AU" dirty="0"/>
              <a:t>Photocopier not working.  </a:t>
            </a:r>
          </a:p>
          <a:p>
            <a:r>
              <a:rPr lang="en-AU" dirty="0"/>
              <a:t>Lack of referral from support services holding on to clients.</a:t>
            </a:r>
          </a:p>
          <a:p>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3035657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r>
              <a:rPr lang="en-AU" dirty="0"/>
              <a:t>In practice:</a:t>
            </a:r>
          </a:p>
        </p:txBody>
      </p:sp>
      <p:sp>
        <p:nvSpPr>
          <p:cNvPr id="4" name="Content Placeholder 3"/>
          <p:cNvSpPr>
            <a:spLocks noGrp="1"/>
          </p:cNvSpPr>
          <p:nvPr>
            <p:ph sz="half" idx="2"/>
          </p:nvPr>
        </p:nvSpPr>
        <p:spPr/>
        <p:txBody>
          <a:bodyPr>
            <a:normAutofit fontScale="92500" lnSpcReduction="10000"/>
          </a:bodyPr>
          <a:lstStyle/>
          <a:p>
            <a:r>
              <a:rPr lang="en-AU" dirty="0"/>
              <a:t>Staff at Holland Park – 2 lawyers, 2 volunteer paralegals</a:t>
            </a:r>
          </a:p>
          <a:p>
            <a:r>
              <a:rPr lang="en-AU" dirty="0"/>
              <a:t>Court provides DV list day before for the Holland Park Court  this depends on registry staff ad when the dv court happens – conflict check done prior to attendance at court.</a:t>
            </a:r>
          </a:p>
          <a:p>
            <a:r>
              <a:rPr lang="en-AU" dirty="0"/>
              <a:t>DV Court was moved from afternoon to the morning to take into account women who needed to pick up children from school.</a:t>
            </a:r>
          </a:p>
          <a:p>
            <a:r>
              <a:rPr lang="en-AU" dirty="0"/>
              <a:t>WLS Triage clients based upon vulnerability – CALD, disability, ATSI, and some level of self-referral. Private aggrieved, Police respondent. </a:t>
            </a:r>
          </a:p>
          <a:p>
            <a:r>
              <a:rPr lang="en-AU" dirty="0"/>
              <a:t>Any new additions to court list – paralegals call back to office for conflict check.</a:t>
            </a:r>
          </a:p>
          <a:p>
            <a:r>
              <a:rPr lang="en-AU" dirty="0"/>
              <a:t>Security provided by the Court during DV Court – some incidents have occurred.</a:t>
            </a:r>
          </a:p>
          <a:p>
            <a:endParaRPr lang="en-AU" dirty="0"/>
          </a:p>
          <a:p>
            <a:endParaRPr lang="en-AU" dirty="0"/>
          </a:p>
          <a:p>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3868625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r>
              <a:rPr lang="en-AU" dirty="0"/>
              <a:t>In practice (</a:t>
            </a:r>
            <a:r>
              <a:rPr lang="en-AU" dirty="0" err="1"/>
              <a:t>cont</a:t>
            </a:r>
            <a:r>
              <a:rPr lang="en-AU" dirty="0"/>
              <a:t>)</a:t>
            </a:r>
          </a:p>
        </p:txBody>
      </p:sp>
      <p:sp>
        <p:nvSpPr>
          <p:cNvPr id="4" name="Content Placeholder 3"/>
          <p:cNvSpPr>
            <a:spLocks noGrp="1"/>
          </p:cNvSpPr>
          <p:nvPr>
            <p:ph sz="half" idx="2"/>
          </p:nvPr>
        </p:nvSpPr>
        <p:spPr/>
        <p:txBody>
          <a:bodyPr/>
          <a:lstStyle/>
          <a:p>
            <a:r>
              <a:rPr lang="en-AU" dirty="0"/>
              <a:t>Flexible needs driven service – will draft where resources available, represent, advise, etc.</a:t>
            </a:r>
          </a:p>
          <a:p>
            <a:r>
              <a:rPr lang="en-AU" dirty="0"/>
              <a:t>Back at the office – precedent open and closing letter.</a:t>
            </a:r>
          </a:p>
          <a:p>
            <a:r>
              <a:rPr lang="en-AU" dirty="0"/>
              <a:t>Having to draft Stat. Dec. to support client’s material on the spot.</a:t>
            </a:r>
          </a:p>
          <a:p>
            <a:r>
              <a:rPr lang="en-AU" dirty="0"/>
              <a:t>Police prosecutors with varying degrees of interest/ motivation.</a:t>
            </a:r>
          </a:p>
          <a:p>
            <a:r>
              <a:rPr lang="en-AU" dirty="0"/>
              <a:t>Magistrates – unpredictable.</a:t>
            </a:r>
          </a:p>
          <a:p>
            <a:endParaRPr lang="en-AU" dirty="0"/>
          </a:p>
        </p:txBody>
      </p:sp>
      <p:sp>
        <p:nvSpPr>
          <p:cNvPr id="5" name="Text Placeholder 4"/>
          <p:cNvSpPr>
            <a:spLocks noGrp="1"/>
          </p:cNvSpPr>
          <p:nvPr>
            <p:ph type="body" idx="13"/>
          </p:nvPr>
        </p:nvSpPr>
        <p:spPr/>
        <p:txBody>
          <a:bodyPr/>
          <a:lstStyle/>
          <a:p>
            <a:endParaRPr lang="en-AU"/>
          </a:p>
        </p:txBody>
      </p:sp>
    </p:spTree>
    <p:extLst>
      <p:ext uri="{BB962C8B-B14F-4D97-AF65-F5344CB8AC3E}">
        <p14:creationId xmlns:p14="http://schemas.microsoft.com/office/powerpoint/2010/main" val="3068779718"/>
      </p:ext>
    </p:extLst>
  </p:cSld>
  <p:clrMapOvr>
    <a:masterClrMapping/>
  </p:clrMapOvr>
</p:sld>
</file>

<file path=ppt/theme/theme1.xml><?xml version="1.0" encoding="utf-8"?>
<a:theme xmlns:a="http://schemas.openxmlformats.org/drawingml/2006/main" name="ACIPC_PPT_Template">
  <a:themeElements>
    <a:clrScheme name="WLS">
      <a:dk1>
        <a:srgbClr val="474146"/>
      </a:dk1>
      <a:lt1>
        <a:sysClr val="window" lastClr="FFFFFF"/>
      </a:lt1>
      <a:dk2>
        <a:srgbClr val="64B1B4"/>
      </a:dk2>
      <a:lt2>
        <a:srgbClr val="EAEBE3"/>
      </a:lt2>
      <a:accent1>
        <a:srgbClr val="7B217E"/>
      </a:accent1>
      <a:accent2>
        <a:srgbClr val="899825"/>
      </a:accent2>
      <a:accent3>
        <a:srgbClr val="7FC9C9"/>
      </a:accent3>
      <a:accent4>
        <a:srgbClr val="8D5190"/>
      </a:accent4>
      <a:accent5>
        <a:srgbClr val="AFB64D"/>
      </a:accent5>
      <a:accent6>
        <a:srgbClr val="92C9D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ACIPC_PPT_Template.potx</Template>
  <TotalTime>2670</TotalTime>
  <Words>1281</Words>
  <Application>Microsoft Office PowerPoint</Application>
  <PresentationFormat>Custom</PresentationFormat>
  <Paragraphs>113</Paragraphs>
  <Slides>19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Verdana</vt:lpstr>
      <vt:lpstr>Wingdings</vt:lpstr>
      <vt:lpstr>ACIPC_PPT_Template</vt:lpstr>
      <vt:lpstr>DV Duty Lawyering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Focused Marketing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Clemence Demouzon</dc:creator>
  <cp:lastModifiedBy>John Heaney</cp:lastModifiedBy>
  <cp:revision>57</cp:revision>
  <cp:lastPrinted>2016-05-30T11:28:52Z</cp:lastPrinted>
  <dcterms:created xsi:type="dcterms:W3CDTF">2012-08-08T00:41:45Z</dcterms:created>
  <dcterms:modified xsi:type="dcterms:W3CDTF">2016-05-30T11:37:01Z</dcterms:modified>
</cp:coreProperties>
</file>