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20"/>
  </p:notesMasterIdLst>
  <p:sldIdLst>
    <p:sldId id="271" r:id="rId2"/>
    <p:sldId id="258" r:id="rId3"/>
    <p:sldId id="259" r:id="rId4"/>
    <p:sldId id="260" r:id="rId5"/>
    <p:sldId id="257" r:id="rId6"/>
    <p:sldId id="263" r:id="rId7"/>
    <p:sldId id="261" r:id="rId8"/>
    <p:sldId id="264" r:id="rId9"/>
    <p:sldId id="265" r:id="rId10"/>
    <p:sldId id="267" r:id="rId11"/>
    <p:sldId id="269" r:id="rId12"/>
    <p:sldId id="266" r:id="rId13"/>
    <p:sldId id="268" r:id="rId14"/>
    <p:sldId id="272" r:id="rId15"/>
    <p:sldId id="273" r:id="rId16"/>
    <p:sldId id="275" r:id="rId17"/>
    <p:sldId id="276"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99" d="100"/>
          <a:sy n="99" d="100"/>
        </p:scale>
        <p:origin x="78"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Sheet1!$A$2:$A$10</c:f>
              <c:strCache>
                <c:ptCount val="9"/>
                <c:pt idx="0">
                  <c:v>Social justice</c:v>
                </c:pt>
                <c:pt idx="1">
                  <c:v>Domestic violence</c:v>
                </c:pt>
                <c:pt idx="2">
                  <c:v>Refugee</c:v>
                </c:pt>
                <c:pt idx="3">
                  <c:v>Legal aid</c:v>
                </c:pt>
                <c:pt idx="4">
                  <c:v>Consumer law</c:v>
                </c:pt>
                <c:pt idx="5">
                  <c:v>Native title</c:v>
                </c:pt>
                <c:pt idx="6">
                  <c:v>Family law</c:v>
                </c:pt>
                <c:pt idx="7">
                  <c:v>Human rights</c:v>
                </c:pt>
                <c:pt idx="8">
                  <c:v>Community legal centre</c:v>
                </c:pt>
              </c:strCache>
            </c:strRef>
          </c:cat>
          <c:val>
            <c:numRef>
              <c:f>Sheet1!$B$2:$B$10</c:f>
              <c:numCache>
                <c:formatCode>General</c:formatCode>
                <c:ptCount val="9"/>
                <c:pt idx="0">
                  <c:v>140</c:v>
                </c:pt>
                <c:pt idx="1">
                  <c:v>356</c:v>
                </c:pt>
                <c:pt idx="2">
                  <c:v>369</c:v>
                </c:pt>
                <c:pt idx="3">
                  <c:v>476</c:v>
                </c:pt>
                <c:pt idx="4">
                  <c:v>738</c:v>
                </c:pt>
                <c:pt idx="5">
                  <c:v>869</c:v>
                </c:pt>
                <c:pt idx="6">
                  <c:v>2520</c:v>
                </c:pt>
                <c:pt idx="7">
                  <c:v>2694</c:v>
                </c:pt>
                <c:pt idx="8">
                  <c:v>14</c:v>
                </c:pt>
              </c:numCache>
            </c:numRef>
          </c:val>
        </c:ser>
        <c:dLbls>
          <c:dLblPos val="outEnd"/>
          <c:showLegendKey val="0"/>
          <c:showVal val="1"/>
          <c:showCatName val="0"/>
          <c:showSerName val="0"/>
          <c:showPercent val="0"/>
          <c:showBubbleSize val="0"/>
        </c:dLbls>
        <c:gapWidth val="164"/>
        <c:overlap val="-22"/>
        <c:axId val="290925200"/>
        <c:axId val="290921280"/>
      </c:barChart>
      <c:catAx>
        <c:axId val="290925200"/>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0921280"/>
        <c:crosses val="autoZero"/>
        <c:auto val="1"/>
        <c:lblAlgn val="ctr"/>
        <c:lblOffset val="100"/>
        <c:noMultiLvlLbl val="0"/>
      </c:catAx>
      <c:valAx>
        <c:axId val="29092128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09252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pieChart>
        <c:varyColors val="1"/>
        <c:ser>
          <c:idx val="0"/>
          <c:order val="0"/>
          <c:tx>
            <c:strRef>
              <c:f>Sheet1!$B$1</c:f>
              <c:strCache>
                <c:ptCount val="1"/>
                <c:pt idx="0">
                  <c:v>Column1</c:v>
                </c:pt>
              </c:strCache>
            </c:strRef>
          </c:tx>
          <c:dPt>
            <c:idx val="0"/>
            <c:bubble3D val="0"/>
            <c:spPr>
              <a:solidFill>
                <a:schemeClr val="accent4">
                  <a:tint val="58000"/>
                </a:schemeClr>
              </a:solidFill>
              <a:ln w="19050">
                <a:solidFill>
                  <a:schemeClr val="lt1"/>
                </a:solidFill>
              </a:ln>
              <a:effectLst/>
            </c:spPr>
          </c:dPt>
          <c:dPt>
            <c:idx val="1"/>
            <c:bubble3D val="0"/>
            <c:spPr>
              <a:solidFill>
                <a:schemeClr val="accent4">
                  <a:tint val="86000"/>
                </a:schemeClr>
              </a:solidFill>
              <a:ln w="19050">
                <a:solidFill>
                  <a:schemeClr val="lt1"/>
                </a:solidFill>
              </a:ln>
              <a:effectLst/>
            </c:spPr>
          </c:dPt>
          <c:dPt>
            <c:idx val="2"/>
            <c:bubble3D val="0"/>
            <c:spPr>
              <a:solidFill>
                <a:schemeClr val="accent4">
                  <a:shade val="86000"/>
                </a:schemeClr>
              </a:solidFill>
              <a:ln w="19050">
                <a:solidFill>
                  <a:schemeClr val="lt1"/>
                </a:solidFill>
              </a:ln>
              <a:effectLst/>
            </c:spPr>
          </c:dPt>
          <c:dPt>
            <c:idx val="3"/>
            <c:bubble3D val="0"/>
            <c:spPr>
              <a:solidFill>
                <a:schemeClr val="accent4">
                  <a:shade val="58000"/>
                </a:schemeClr>
              </a:solidFill>
              <a:ln w="19050">
                <a:solidFill>
                  <a:schemeClr val="lt1"/>
                </a:solidFill>
              </a:ln>
              <a:effectLst/>
            </c:spPr>
          </c:dPt>
          <c:dLbls>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layout/>
              </c:ext>
            </c:extLst>
          </c:dLbls>
          <c:cat>
            <c:strRef>
              <c:f>Sheet1!$A$2:$A$5</c:f>
              <c:strCache>
                <c:ptCount val="4"/>
                <c:pt idx="0">
                  <c:v>A*</c:v>
                </c:pt>
                <c:pt idx="1">
                  <c:v>A</c:v>
                </c:pt>
                <c:pt idx="2">
                  <c:v>B</c:v>
                </c:pt>
                <c:pt idx="3">
                  <c:v>C</c:v>
                </c:pt>
              </c:strCache>
            </c:strRef>
          </c:cat>
          <c:val>
            <c:numRef>
              <c:f>Sheet1!$B$2:$B$5</c:f>
              <c:numCache>
                <c:formatCode>General</c:formatCode>
                <c:ptCount val="4"/>
                <c:pt idx="0">
                  <c:v>1</c:v>
                </c:pt>
                <c:pt idx="1">
                  <c:v>12</c:v>
                </c:pt>
                <c:pt idx="2">
                  <c:v>37</c:v>
                </c:pt>
                <c:pt idx="3">
                  <c:v>20</c:v>
                </c:pt>
              </c:numCache>
            </c:numRef>
          </c:val>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numRef>
              <c:f>Sheet1!$A$2:$A$39</c:f>
              <c:numCache>
                <c:formatCode>General</c:formatCode>
                <c:ptCount val="38"/>
                <c:pt idx="0">
                  <c:v>1978</c:v>
                </c:pt>
                <c:pt idx="1">
                  <c:v>1979</c:v>
                </c:pt>
                <c:pt idx="2">
                  <c:v>1980</c:v>
                </c:pt>
                <c:pt idx="3">
                  <c:v>1981</c:v>
                </c:pt>
                <c:pt idx="4">
                  <c:v>1982</c:v>
                </c:pt>
                <c:pt idx="5">
                  <c:v>1983</c:v>
                </c:pt>
                <c:pt idx="6">
                  <c:v>1984</c:v>
                </c:pt>
                <c:pt idx="7">
                  <c:v>1985</c:v>
                </c:pt>
                <c:pt idx="8">
                  <c:v>1986</c:v>
                </c:pt>
                <c:pt idx="9">
                  <c:v>1987</c:v>
                </c:pt>
                <c:pt idx="10">
                  <c:v>1988</c:v>
                </c:pt>
                <c:pt idx="11">
                  <c:v>1989</c:v>
                </c:pt>
                <c:pt idx="12">
                  <c:v>1990</c:v>
                </c:pt>
                <c:pt idx="13">
                  <c:v>1991</c:v>
                </c:pt>
                <c:pt idx="14">
                  <c:v>1992</c:v>
                </c:pt>
                <c:pt idx="15">
                  <c:v>1993</c:v>
                </c:pt>
                <c:pt idx="16">
                  <c:v>1994</c:v>
                </c:pt>
                <c:pt idx="17">
                  <c:v>1995</c:v>
                </c:pt>
                <c:pt idx="18">
                  <c:v>1996</c:v>
                </c:pt>
                <c:pt idx="19">
                  <c:v>1997</c:v>
                </c:pt>
                <c:pt idx="20">
                  <c:v>1998</c:v>
                </c:pt>
                <c:pt idx="21">
                  <c:v>1999</c:v>
                </c:pt>
                <c:pt idx="22">
                  <c:v>2000</c:v>
                </c:pt>
                <c:pt idx="23">
                  <c:v>2001</c:v>
                </c:pt>
                <c:pt idx="24">
                  <c:v>2002</c:v>
                </c:pt>
                <c:pt idx="25">
                  <c:v>2003</c:v>
                </c:pt>
                <c:pt idx="26">
                  <c:v>2004</c:v>
                </c:pt>
                <c:pt idx="27">
                  <c:v>2005</c:v>
                </c:pt>
                <c:pt idx="28">
                  <c:v>2006</c:v>
                </c:pt>
                <c:pt idx="29">
                  <c:v>2007</c:v>
                </c:pt>
                <c:pt idx="30">
                  <c:v>2008</c:v>
                </c:pt>
                <c:pt idx="31">
                  <c:v>2009</c:v>
                </c:pt>
                <c:pt idx="32">
                  <c:v>2010</c:v>
                </c:pt>
                <c:pt idx="33">
                  <c:v>2011</c:v>
                </c:pt>
                <c:pt idx="34">
                  <c:v>2012</c:v>
                </c:pt>
                <c:pt idx="35">
                  <c:v>2013</c:v>
                </c:pt>
                <c:pt idx="36">
                  <c:v>2014</c:v>
                </c:pt>
                <c:pt idx="37">
                  <c:v>2015</c:v>
                </c:pt>
              </c:numCache>
            </c:numRef>
          </c:cat>
          <c:val>
            <c:numRef>
              <c:f>Sheet1!$B$2:$B$39</c:f>
              <c:numCache>
                <c:formatCode>General</c:formatCode>
                <c:ptCount val="38"/>
                <c:pt idx="0">
                  <c:v>0</c:v>
                </c:pt>
                <c:pt idx="1">
                  <c:v>1</c:v>
                </c:pt>
                <c:pt idx="2">
                  <c:v>0</c:v>
                </c:pt>
                <c:pt idx="3">
                  <c:v>0</c:v>
                </c:pt>
                <c:pt idx="4">
                  <c:v>0</c:v>
                </c:pt>
                <c:pt idx="5">
                  <c:v>1</c:v>
                </c:pt>
                <c:pt idx="6">
                  <c:v>3</c:v>
                </c:pt>
                <c:pt idx="7">
                  <c:v>2</c:v>
                </c:pt>
                <c:pt idx="8">
                  <c:v>2</c:v>
                </c:pt>
                <c:pt idx="9">
                  <c:v>3</c:v>
                </c:pt>
                <c:pt idx="10">
                  <c:v>1</c:v>
                </c:pt>
                <c:pt idx="11">
                  <c:v>1</c:v>
                </c:pt>
                <c:pt idx="12">
                  <c:v>1</c:v>
                </c:pt>
                <c:pt idx="13">
                  <c:v>0</c:v>
                </c:pt>
                <c:pt idx="14">
                  <c:v>3</c:v>
                </c:pt>
                <c:pt idx="15">
                  <c:v>3</c:v>
                </c:pt>
                <c:pt idx="16">
                  <c:v>3</c:v>
                </c:pt>
                <c:pt idx="17">
                  <c:v>2</c:v>
                </c:pt>
                <c:pt idx="18">
                  <c:v>2</c:v>
                </c:pt>
                <c:pt idx="19">
                  <c:v>2</c:v>
                </c:pt>
                <c:pt idx="20">
                  <c:v>6</c:v>
                </c:pt>
                <c:pt idx="21">
                  <c:v>4</c:v>
                </c:pt>
                <c:pt idx="22">
                  <c:v>3</c:v>
                </c:pt>
                <c:pt idx="23">
                  <c:v>2</c:v>
                </c:pt>
                <c:pt idx="24">
                  <c:v>1</c:v>
                </c:pt>
                <c:pt idx="25">
                  <c:v>6</c:v>
                </c:pt>
                <c:pt idx="26">
                  <c:v>3</c:v>
                </c:pt>
                <c:pt idx="27">
                  <c:v>3</c:v>
                </c:pt>
                <c:pt idx="28">
                  <c:v>4</c:v>
                </c:pt>
                <c:pt idx="29">
                  <c:v>7</c:v>
                </c:pt>
                <c:pt idx="30">
                  <c:v>5</c:v>
                </c:pt>
                <c:pt idx="31">
                  <c:v>1</c:v>
                </c:pt>
                <c:pt idx="32">
                  <c:v>3</c:v>
                </c:pt>
                <c:pt idx="33">
                  <c:v>6</c:v>
                </c:pt>
                <c:pt idx="34">
                  <c:v>10</c:v>
                </c:pt>
                <c:pt idx="35">
                  <c:v>5</c:v>
                </c:pt>
                <c:pt idx="36">
                  <c:v>7</c:v>
                </c:pt>
                <c:pt idx="37">
                  <c:v>4</c:v>
                </c:pt>
              </c:numCache>
            </c:numRef>
          </c:val>
        </c:ser>
        <c:dLbls>
          <c:showLegendKey val="0"/>
          <c:showVal val="0"/>
          <c:showCatName val="0"/>
          <c:showSerName val="0"/>
          <c:showPercent val="0"/>
          <c:showBubbleSize val="0"/>
        </c:dLbls>
        <c:gapWidth val="219"/>
        <c:overlap val="-27"/>
        <c:axId val="276065216"/>
        <c:axId val="276062472"/>
      </c:barChart>
      <c:catAx>
        <c:axId val="276065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6062472"/>
        <c:crosses val="autoZero"/>
        <c:auto val="1"/>
        <c:lblAlgn val="ctr"/>
        <c:lblOffset val="100"/>
        <c:noMultiLvlLbl val="0"/>
      </c:catAx>
      <c:valAx>
        <c:axId val="276062472"/>
        <c:scaling>
          <c:orientation val="minMax"/>
          <c:max val="1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760652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barChart>
        <c:barDir val="bar"/>
        <c:grouping val="stacked"/>
        <c:varyColors val="0"/>
        <c:ser>
          <c:idx val="0"/>
          <c:order val="0"/>
          <c:tx>
            <c:strRef>
              <c:f>Sheet1!$B$2</c:f>
              <c:strCache>
                <c:ptCount val="1"/>
                <c:pt idx="0">
                  <c:v>Strongly disagree</c:v>
                </c:pt>
              </c:strCache>
            </c:strRef>
          </c:tx>
          <c:spPr>
            <a:solidFill>
              <a:schemeClr val="accent1">
                <a:tint val="54000"/>
              </a:schemeClr>
            </a:solidFill>
            <a:ln>
              <a:noFill/>
            </a:ln>
            <a:effectLst/>
          </c:spPr>
          <c:invertIfNegative val="0"/>
          <c:cat>
            <c:strRef>
              <c:f>Sheet1!$A$3:$A$8</c:f>
              <c:strCache>
                <c:ptCount val="6"/>
                <c:pt idx="0">
                  <c:v>Understand current research priorities of other organisations</c:v>
                </c:pt>
                <c:pt idx="1">
                  <c:v>Share my research findings</c:v>
                </c:pt>
                <c:pt idx="2">
                  <c:v>Explore future funding opportunities for research partnerships</c:v>
                </c:pt>
                <c:pt idx="3">
                  <c:v>Identify opportunities for collaboration on research projects (unfunded)</c:v>
                </c:pt>
                <c:pt idx="4">
                  <c:v>Understand more about the work of community legal centres</c:v>
                </c:pt>
                <c:pt idx="5">
                  <c:v>Meet researchers who might want to partner with me/my organisation</c:v>
                </c:pt>
              </c:strCache>
            </c:strRef>
          </c:cat>
          <c:val>
            <c:numRef>
              <c:f>Sheet1!$B$3:$B$8</c:f>
              <c:numCache>
                <c:formatCode>General</c:formatCode>
                <c:ptCount val="6"/>
                <c:pt idx="0">
                  <c:v>0</c:v>
                </c:pt>
                <c:pt idx="1">
                  <c:v>2</c:v>
                </c:pt>
                <c:pt idx="2">
                  <c:v>1</c:v>
                </c:pt>
                <c:pt idx="3">
                  <c:v>0</c:v>
                </c:pt>
                <c:pt idx="4">
                  <c:v>2</c:v>
                </c:pt>
                <c:pt idx="5">
                  <c:v>0</c:v>
                </c:pt>
              </c:numCache>
            </c:numRef>
          </c:val>
        </c:ser>
        <c:ser>
          <c:idx val="1"/>
          <c:order val="1"/>
          <c:tx>
            <c:strRef>
              <c:f>Sheet1!$C$2</c:f>
              <c:strCache>
                <c:ptCount val="1"/>
                <c:pt idx="0">
                  <c:v>Disagree</c:v>
                </c:pt>
              </c:strCache>
            </c:strRef>
          </c:tx>
          <c:spPr>
            <a:solidFill>
              <a:schemeClr val="accent1">
                <a:tint val="77000"/>
              </a:schemeClr>
            </a:solidFill>
            <a:ln>
              <a:noFill/>
            </a:ln>
            <a:effectLst/>
          </c:spPr>
          <c:invertIfNegative val="0"/>
          <c:cat>
            <c:strRef>
              <c:f>Sheet1!$A$3:$A$8</c:f>
              <c:strCache>
                <c:ptCount val="6"/>
                <c:pt idx="0">
                  <c:v>Understand current research priorities of other organisations</c:v>
                </c:pt>
                <c:pt idx="1">
                  <c:v>Share my research findings</c:v>
                </c:pt>
                <c:pt idx="2">
                  <c:v>Explore future funding opportunities for research partnerships</c:v>
                </c:pt>
                <c:pt idx="3">
                  <c:v>Identify opportunities for collaboration on research projects (unfunded)</c:v>
                </c:pt>
                <c:pt idx="4">
                  <c:v>Understand more about the work of community legal centres</c:v>
                </c:pt>
                <c:pt idx="5">
                  <c:v>Meet researchers who might want to partner with me/my organisation</c:v>
                </c:pt>
              </c:strCache>
            </c:strRef>
          </c:cat>
          <c:val>
            <c:numRef>
              <c:f>Sheet1!$C$3:$C$8</c:f>
              <c:numCache>
                <c:formatCode>General</c:formatCode>
                <c:ptCount val="6"/>
                <c:pt idx="0">
                  <c:v>0</c:v>
                </c:pt>
                <c:pt idx="1">
                  <c:v>5</c:v>
                </c:pt>
                <c:pt idx="2">
                  <c:v>0</c:v>
                </c:pt>
                <c:pt idx="3">
                  <c:v>0</c:v>
                </c:pt>
                <c:pt idx="4">
                  <c:v>1</c:v>
                </c:pt>
                <c:pt idx="5">
                  <c:v>0</c:v>
                </c:pt>
              </c:numCache>
            </c:numRef>
          </c:val>
        </c:ser>
        <c:ser>
          <c:idx val="2"/>
          <c:order val="2"/>
          <c:tx>
            <c:strRef>
              <c:f>Sheet1!$D$2</c:f>
              <c:strCache>
                <c:ptCount val="1"/>
                <c:pt idx="0">
                  <c:v>Neutral</c:v>
                </c:pt>
              </c:strCache>
            </c:strRef>
          </c:tx>
          <c:spPr>
            <a:solidFill>
              <a:schemeClr val="accent1"/>
            </a:solidFill>
            <a:ln>
              <a:noFill/>
            </a:ln>
            <a:effectLst/>
          </c:spPr>
          <c:invertIfNegative val="0"/>
          <c:cat>
            <c:strRef>
              <c:f>Sheet1!$A$3:$A$8</c:f>
              <c:strCache>
                <c:ptCount val="6"/>
                <c:pt idx="0">
                  <c:v>Understand current research priorities of other organisations</c:v>
                </c:pt>
                <c:pt idx="1">
                  <c:v>Share my research findings</c:v>
                </c:pt>
                <c:pt idx="2">
                  <c:v>Explore future funding opportunities for research partnerships</c:v>
                </c:pt>
                <c:pt idx="3">
                  <c:v>Identify opportunities for collaboration on research projects (unfunded)</c:v>
                </c:pt>
                <c:pt idx="4">
                  <c:v>Understand more about the work of community legal centres</c:v>
                </c:pt>
                <c:pt idx="5">
                  <c:v>Meet researchers who might want to partner with me/my organisation</c:v>
                </c:pt>
              </c:strCache>
            </c:strRef>
          </c:cat>
          <c:val>
            <c:numRef>
              <c:f>Sheet1!$D$3:$D$8</c:f>
              <c:numCache>
                <c:formatCode>General</c:formatCode>
                <c:ptCount val="6"/>
                <c:pt idx="0">
                  <c:v>0</c:v>
                </c:pt>
                <c:pt idx="1">
                  <c:v>10</c:v>
                </c:pt>
                <c:pt idx="2">
                  <c:v>4</c:v>
                </c:pt>
                <c:pt idx="3">
                  <c:v>2</c:v>
                </c:pt>
                <c:pt idx="4">
                  <c:v>8</c:v>
                </c:pt>
                <c:pt idx="5">
                  <c:v>5</c:v>
                </c:pt>
              </c:numCache>
            </c:numRef>
          </c:val>
        </c:ser>
        <c:ser>
          <c:idx val="3"/>
          <c:order val="3"/>
          <c:tx>
            <c:strRef>
              <c:f>Sheet1!$E$2</c:f>
              <c:strCache>
                <c:ptCount val="1"/>
                <c:pt idx="0">
                  <c:v>Agree</c:v>
                </c:pt>
              </c:strCache>
            </c:strRef>
          </c:tx>
          <c:spPr>
            <a:solidFill>
              <a:schemeClr val="accent1">
                <a:shade val="76000"/>
              </a:schemeClr>
            </a:solidFill>
            <a:ln>
              <a:noFill/>
            </a:ln>
            <a:effectLst/>
          </c:spPr>
          <c:invertIfNegative val="0"/>
          <c:cat>
            <c:strRef>
              <c:f>Sheet1!$A$3:$A$8</c:f>
              <c:strCache>
                <c:ptCount val="6"/>
                <c:pt idx="0">
                  <c:v>Understand current research priorities of other organisations</c:v>
                </c:pt>
                <c:pt idx="1">
                  <c:v>Share my research findings</c:v>
                </c:pt>
                <c:pt idx="2">
                  <c:v>Explore future funding opportunities for research partnerships</c:v>
                </c:pt>
                <c:pt idx="3">
                  <c:v>Identify opportunities for collaboration on research projects (unfunded)</c:v>
                </c:pt>
                <c:pt idx="4">
                  <c:v>Understand more about the work of community legal centres</c:v>
                </c:pt>
                <c:pt idx="5">
                  <c:v>Meet researchers who might want to partner with me/my organisation</c:v>
                </c:pt>
              </c:strCache>
            </c:strRef>
          </c:cat>
          <c:val>
            <c:numRef>
              <c:f>Sheet1!$E$3:$E$8</c:f>
              <c:numCache>
                <c:formatCode>General</c:formatCode>
                <c:ptCount val="6"/>
                <c:pt idx="0">
                  <c:v>16</c:v>
                </c:pt>
                <c:pt idx="1">
                  <c:v>11</c:v>
                </c:pt>
                <c:pt idx="2">
                  <c:v>10</c:v>
                </c:pt>
                <c:pt idx="3">
                  <c:v>16</c:v>
                </c:pt>
                <c:pt idx="4">
                  <c:v>14</c:v>
                </c:pt>
                <c:pt idx="5">
                  <c:v>13</c:v>
                </c:pt>
              </c:numCache>
            </c:numRef>
          </c:val>
        </c:ser>
        <c:ser>
          <c:idx val="4"/>
          <c:order val="4"/>
          <c:tx>
            <c:strRef>
              <c:f>Sheet1!$F$2</c:f>
              <c:strCache>
                <c:ptCount val="1"/>
                <c:pt idx="0">
                  <c:v>Strongly agree</c:v>
                </c:pt>
              </c:strCache>
            </c:strRef>
          </c:tx>
          <c:spPr>
            <a:solidFill>
              <a:schemeClr val="accent1">
                <a:shade val="53000"/>
              </a:schemeClr>
            </a:solidFill>
            <a:ln>
              <a:noFill/>
            </a:ln>
            <a:effectLst/>
          </c:spPr>
          <c:invertIfNegative val="0"/>
          <c:cat>
            <c:strRef>
              <c:f>Sheet1!$A$3:$A$8</c:f>
              <c:strCache>
                <c:ptCount val="6"/>
                <c:pt idx="0">
                  <c:v>Understand current research priorities of other organisations</c:v>
                </c:pt>
                <c:pt idx="1">
                  <c:v>Share my research findings</c:v>
                </c:pt>
                <c:pt idx="2">
                  <c:v>Explore future funding opportunities for research partnerships</c:v>
                </c:pt>
                <c:pt idx="3">
                  <c:v>Identify opportunities for collaboration on research projects (unfunded)</c:v>
                </c:pt>
                <c:pt idx="4">
                  <c:v>Understand more about the work of community legal centres</c:v>
                </c:pt>
                <c:pt idx="5">
                  <c:v>Meet researchers who might want to partner with me/my organisation</c:v>
                </c:pt>
              </c:strCache>
            </c:strRef>
          </c:cat>
          <c:val>
            <c:numRef>
              <c:f>Sheet1!$F$3:$F$8</c:f>
              <c:numCache>
                <c:formatCode>General</c:formatCode>
                <c:ptCount val="6"/>
                <c:pt idx="0">
                  <c:v>21</c:v>
                </c:pt>
                <c:pt idx="1">
                  <c:v>0</c:v>
                </c:pt>
                <c:pt idx="2">
                  <c:v>23</c:v>
                </c:pt>
                <c:pt idx="3">
                  <c:v>19</c:v>
                </c:pt>
                <c:pt idx="4">
                  <c:v>10</c:v>
                </c:pt>
                <c:pt idx="5">
                  <c:v>18</c:v>
                </c:pt>
              </c:numCache>
            </c:numRef>
          </c:val>
        </c:ser>
        <c:dLbls>
          <c:showLegendKey val="0"/>
          <c:showVal val="0"/>
          <c:showCatName val="0"/>
          <c:showSerName val="0"/>
          <c:showPercent val="0"/>
          <c:showBubbleSize val="0"/>
        </c:dLbls>
        <c:gapWidth val="150"/>
        <c:overlap val="100"/>
        <c:axId val="287990920"/>
        <c:axId val="287991704"/>
      </c:barChart>
      <c:catAx>
        <c:axId val="2879909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87991704"/>
        <c:crosses val="autoZero"/>
        <c:auto val="1"/>
        <c:lblAlgn val="ctr"/>
        <c:lblOffset val="100"/>
        <c:noMultiLvlLbl val="0"/>
      </c:catAx>
      <c:valAx>
        <c:axId val="2879917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799092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Reversed" id="24">
  <a:schemeClr val="accent4"/>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Reversed" id="21">
  <a:schemeClr val="accent1"/>
</cs:colorStyle>
</file>

<file path=ppt/charts/style1.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0.75612</cdr:x>
      <cdr:y>0.07294</cdr:y>
    </cdr:from>
    <cdr:to>
      <cdr:x>0.89158</cdr:x>
      <cdr:y>0.23796</cdr:y>
    </cdr:to>
    <cdr:sp macro="" textlink="">
      <cdr:nvSpPr>
        <cdr:cNvPr id="2" name="Right Arrow Callout 1"/>
        <cdr:cNvSpPr/>
      </cdr:nvSpPr>
      <cdr:spPr>
        <a:xfrm xmlns:a="http://schemas.openxmlformats.org/drawingml/2006/main">
          <a:off x="9218645" y="367070"/>
          <a:ext cx="1651518" cy="830424"/>
        </a:xfrm>
        <a:prstGeom xmlns:a="http://schemas.openxmlformats.org/drawingml/2006/main" prst="rightArrowCallout">
          <a:avLst>
            <a:gd name="adj1" fmla="val 25000"/>
            <a:gd name="adj2" fmla="val 25000"/>
            <a:gd name="adj3" fmla="val 25000"/>
            <a:gd name="adj4" fmla="val 77971"/>
          </a:avLst>
        </a:prstGeom>
      </cdr:spPr>
      <cdr:style>
        <a:lnRef xmlns:a="http://schemas.openxmlformats.org/drawingml/2006/main" idx="2">
          <a:schemeClr val="accent5"/>
        </a:lnRef>
        <a:fillRef xmlns:a="http://schemas.openxmlformats.org/drawingml/2006/main" idx="1">
          <a:schemeClr val="lt1"/>
        </a:fillRef>
        <a:effectRef xmlns:a="http://schemas.openxmlformats.org/drawingml/2006/main" idx="0">
          <a:schemeClr val="accent5"/>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r>
            <a:rPr lang="en-US" sz="2000" dirty="0" smtClean="0"/>
            <a:t>‘Dreyfus’ funding</a:t>
          </a:r>
          <a:endParaRPr lang="en-US" sz="2000" dirty="0"/>
        </a:p>
      </cdr:txBody>
    </cdr:sp>
  </cdr:relSizeAnchor>
  <cdr:relSizeAnchor xmlns:cdr="http://schemas.openxmlformats.org/drawingml/2006/chartDrawing">
    <cdr:from>
      <cdr:x>0.11973</cdr:x>
      <cdr:y>0.40668</cdr:y>
    </cdr:from>
    <cdr:to>
      <cdr:x>0.21845</cdr:x>
      <cdr:y>0.68109</cdr:y>
    </cdr:to>
    <cdr:sp macro="" textlink="">
      <cdr:nvSpPr>
        <cdr:cNvPr id="3" name="Down Arrow Callout 2"/>
        <cdr:cNvSpPr/>
      </cdr:nvSpPr>
      <cdr:spPr>
        <a:xfrm xmlns:a="http://schemas.openxmlformats.org/drawingml/2006/main">
          <a:off x="1459723" y="2046579"/>
          <a:ext cx="1203649" cy="1380931"/>
        </a:xfrm>
        <a:prstGeom xmlns:a="http://schemas.openxmlformats.org/drawingml/2006/main" prst="downArrowCallout">
          <a:avLst/>
        </a:prstGeom>
      </cdr:spPr>
      <cdr:style>
        <a:lnRef xmlns:a="http://schemas.openxmlformats.org/drawingml/2006/main" idx="2">
          <a:schemeClr val="accent5"/>
        </a:lnRef>
        <a:fillRef xmlns:a="http://schemas.openxmlformats.org/drawingml/2006/main" idx="1">
          <a:schemeClr val="lt1"/>
        </a:fillRef>
        <a:effectRef xmlns:a="http://schemas.openxmlformats.org/drawingml/2006/main" idx="0">
          <a:schemeClr val="accent5"/>
        </a:effectRef>
        <a:fontRef xmlns:a="http://schemas.openxmlformats.org/drawingml/2006/main" idx="minor">
          <a:schemeClr val="dk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xmlns:a="http://schemas.openxmlformats.org/drawingml/2006/main">
          <a:pPr algn="ctr"/>
          <a:r>
            <a:rPr lang="en-AU" dirty="0" smtClean="0"/>
            <a:t>Legal Aid funding</a:t>
          </a:r>
          <a:endParaRPr lang="en-AU"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7CCF56-4DF6-460C-BBC4-4CE7AEDC4104}" type="datetimeFigureOut">
              <a:rPr lang="en-AU" smtClean="0"/>
              <a:t>28/05/2016</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075156-32EF-4E30-BF91-53EE607703DC}" type="slidenum">
              <a:rPr lang="en-AU" smtClean="0"/>
              <a:t>‹#›</a:t>
            </a:fld>
            <a:endParaRPr lang="en-AU"/>
          </a:p>
        </p:txBody>
      </p:sp>
    </p:spTree>
    <p:extLst>
      <p:ext uri="{BB962C8B-B14F-4D97-AF65-F5344CB8AC3E}">
        <p14:creationId xmlns:p14="http://schemas.microsoft.com/office/powerpoint/2010/main" val="239849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Social justice – a key tenet</a:t>
            </a:r>
            <a:r>
              <a:rPr lang="en-AU" baseline="0" dirty="0" smtClean="0"/>
              <a:t> of the work of community legal centres; historically fashionable/unfashionable</a:t>
            </a:r>
          </a:p>
          <a:p>
            <a:r>
              <a:rPr lang="en-AU" baseline="0" dirty="0" smtClean="0"/>
              <a:t>Domestic violence – </a:t>
            </a:r>
            <a:r>
              <a:rPr lang="en-AU" sz="1200" kern="1200" dirty="0" smtClean="0">
                <a:solidFill>
                  <a:schemeClr val="tx1"/>
                </a:solidFill>
                <a:effectLst/>
                <a:latin typeface="+mn-lt"/>
                <a:ea typeface="+mn-ea"/>
                <a:cs typeface="+mn-cs"/>
              </a:rPr>
              <a:t>Last year alone, QLD community legal centres provided legal advice to 5,500 clients who were experiencing violence in their family.  They also represented 1,100 people in court or one in eight people who came through the door of a Queensland CLC. </a:t>
            </a:r>
            <a:endParaRPr lang="en-AU" dirty="0"/>
          </a:p>
        </p:txBody>
      </p:sp>
      <p:sp>
        <p:nvSpPr>
          <p:cNvPr id="4" name="Slide Number Placeholder 3"/>
          <p:cNvSpPr>
            <a:spLocks noGrp="1"/>
          </p:cNvSpPr>
          <p:nvPr>
            <p:ph type="sldNum" sz="quarter" idx="10"/>
          </p:nvPr>
        </p:nvSpPr>
        <p:spPr/>
        <p:txBody>
          <a:bodyPr/>
          <a:lstStyle/>
          <a:p>
            <a:fld id="{09075156-32EF-4E30-BF91-53EE607703DC}" type="slidenum">
              <a:rPr lang="en-AU" smtClean="0"/>
              <a:t>5</a:t>
            </a:fld>
            <a:endParaRPr lang="en-AU"/>
          </a:p>
        </p:txBody>
      </p:sp>
    </p:spTree>
    <p:extLst>
      <p:ext uri="{BB962C8B-B14F-4D97-AF65-F5344CB8AC3E}">
        <p14:creationId xmlns:p14="http://schemas.microsoft.com/office/powerpoint/2010/main" val="348721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BF2D5172-1403-47B5-A6F4-058B532B8780}" type="datetimeFigureOut">
              <a:rPr lang="en-AU" smtClean="0"/>
              <a:t>28/05/2016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0A8E3E-B6F6-4581-9830-BEB4F0EDBA55}" type="slidenum">
              <a:rPr lang="en-AU" smtClean="0"/>
              <a:t>‹#›</a:t>
            </a:fld>
            <a:endParaRPr lang="en-AU"/>
          </a:p>
        </p:txBody>
      </p:sp>
    </p:spTree>
    <p:extLst>
      <p:ext uri="{BB962C8B-B14F-4D97-AF65-F5344CB8AC3E}">
        <p14:creationId xmlns:p14="http://schemas.microsoft.com/office/powerpoint/2010/main" val="2347903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F2D5172-1403-47B5-A6F4-058B532B8780}" type="datetimeFigureOut">
              <a:rPr lang="en-AU" smtClean="0"/>
              <a:t>28/05/2016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0A8E3E-B6F6-4581-9830-BEB4F0EDBA55}" type="slidenum">
              <a:rPr lang="en-AU" smtClean="0"/>
              <a:t>‹#›</a:t>
            </a:fld>
            <a:endParaRPr lang="en-AU"/>
          </a:p>
        </p:txBody>
      </p:sp>
    </p:spTree>
    <p:extLst>
      <p:ext uri="{BB962C8B-B14F-4D97-AF65-F5344CB8AC3E}">
        <p14:creationId xmlns:p14="http://schemas.microsoft.com/office/powerpoint/2010/main" val="843538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F2D5172-1403-47B5-A6F4-058B532B8780}" type="datetimeFigureOut">
              <a:rPr lang="en-AU" smtClean="0"/>
              <a:t>28/05/2016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0A8E3E-B6F6-4581-9830-BEB4F0EDBA55}" type="slidenum">
              <a:rPr lang="en-AU" smtClean="0"/>
              <a:t>‹#›</a:t>
            </a:fld>
            <a:endParaRPr lang="en-AU"/>
          </a:p>
        </p:txBody>
      </p:sp>
    </p:spTree>
    <p:extLst>
      <p:ext uri="{BB962C8B-B14F-4D97-AF65-F5344CB8AC3E}">
        <p14:creationId xmlns:p14="http://schemas.microsoft.com/office/powerpoint/2010/main" val="1248345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BF2D5172-1403-47B5-A6F4-058B532B8780}" type="datetimeFigureOut">
              <a:rPr lang="en-AU" smtClean="0"/>
              <a:t>28/05/2016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0A8E3E-B6F6-4581-9830-BEB4F0EDBA55}" type="slidenum">
              <a:rPr lang="en-AU" smtClean="0"/>
              <a:t>‹#›</a:t>
            </a:fld>
            <a:endParaRPr lang="en-AU"/>
          </a:p>
        </p:txBody>
      </p:sp>
    </p:spTree>
    <p:extLst>
      <p:ext uri="{BB962C8B-B14F-4D97-AF65-F5344CB8AC3E}">
        <p14:creationId xmlns:p14="http://schemas.microsoft.com/office/powerpoint/2010/main" val="1501075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2D5172-1403-47B5-A6F4-058B532B8780}" type="datetimeFigureOut">
              <a:rPr lang="en-AU" smtClean="0"/>
              <a:t>28/05/2016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50A8E3E-B6F6-4581-9830-BEB4F0EDBA55}" type="slidenum">
              <a:rPr lang="en-AU" smtClean="0"/>
              <a:t>‹#›</a:t>
            </a:fld>
            <a:endParaRPr lang="en-AU"/>
          </a:p>
        </p:txBody>
      </p:sp>
    </p:spTree>
    <p:extLst>
      <p:ext uri="{BB962C8B-B14F-4D97-AF65-F5344CB8AC3E}">
        <p14:creationId xmlns:p14="http://schemas.microsoft.com/office/powerpoint/2010/main" val="803496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BF2D5172-1403-47B5-A6F4-058B532B8780}" type="datetimeFigureOut">
              <a:rPr lang="en-AU" smtClean="0"/>
              <a:t>28/05/2016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50A8E3E-B6F6-4581-9830-BEB4F0EDBA55}" type="slidenum">
              <a:rPr lang="en-AU" smtClean="0"/>
              <a:t>‹#›</a:t>
            </a:fld>
            <a:endParaRPr lang="en-AU"/>
          </a:p>
        </p:txBody>
      </p:sp>
    </p:spTree>
    <p:extLst>
      <p:ext uri="{BB962C8B-B14F-4D97-AF65-F5344CB8AC3E}">
        <p14:creationId xmlns:p14="http://schemas.microsoft.com/office/powerpoint/2010/main" val="3478354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BF2D5172-1403-47B5-A6F4-058B532B8780}" type="datetimeFigureOut">
              <a:rPr lang="en-AU" smtClean="0"/>
              <a:t>28/05/2016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50A8E3E-B6F6-4581-9830-BEB4F0EDBA55}" type="slidenum">
              <a:rPr lang="en-AU" smtClean="0"/>
              <a:t>‹#›</a:t>
            </a:fld>
            <a:endParaRPr lang="en-AU"/>
          </a:p>
        </p:txBody>
      </p:sp>
    </p:spTree>
    <p:extLst>
      <p:ext uri="{BB962C8B-B14F-4D97-AF65-F5344CB8AC3E}">
        <p14:creationId xmlns:p14="http://schemas.microsoft.com/office/powerpoint/2010/main" val="3372237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BF2D5172-1403-47B5-A6F4-058B532B8780}" type="datetimeFigureOut">
              <a:rPr lang="en-AU" smtClean="0"/>
              <a:t>28/05/2016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50A8E3E-B6F6-4581-9830-BEB4F0EDBA55}" type="slidenum">
              <a:rPr lang="en-AU" smtClean="0"/>
              <a:t>‹#›</a:t>
            </a:fld>
            <a:endParaRPr lang="en-AU"/>
          </a:p>
        </p:txBody>
      </p:sp>
    </p:spTree>
    <p:extLst>
      <p:ext uri="{BB962C8B-B14F-4D97-AF65-F5344CB8AC3E}">
        <p14:creationId xmlns:p14="http://schemas.microsoft.com/office/powerpoint/2010/main" val="2779442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2D5172-1403-47B5-A6F4-058B532B8780}" type="datetimeFigureOut">
              <a:rPr lang="en-AU" smtClean="0"/>
              <a:t>28/05/2016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50A8E3E-B6F6-4581-9830-BEB4F0EDBA55}" type="slidenum">
              <a:rPr lang="en-AU" smtClean="0"/>
              <a:t>‹#›</a:t>
            </a:fld>
            <a:endParaRPr lang="en-AU"/>
          </a:p>
        </p:txBody>
      </p:sp>
    </p:spTree>
    <p:extLst>
      <p:ext uri="{BB962C8B-B14F-4D97-AF65-F5344CB8AC3E}">
        <p14:creationId xmlns:p14="http://schemas.microsoft.com/office/powerpoint/2010/main" val="3172312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2D5172-1403-47B5-A6F4-058B532B8780}" type="datetimeFigureOut">
              <a:rPr lang="en-AU" smtClean="0"/>
              <a:t>28/05/2016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50A8E3E-B6F6-4581-9830-BEB4F0EDBA55}" type="slidenum">
              <a:rPr lang="en-AU" smtClean="0"/>
              <a:t>‹#›</a:t>
            </a:fld>
            <a:endParaRPr lang="en-AU"/>
          </a:p>
        </p:txBody>
      </p:sp>
    </p:spTree>
    <p:extLst>
      <p:ext uri="{BB962C8B-B14F-4D97-AF65-F5344CB8AC3E}">
        <p14:creationId xmlns:p14="http://schemas.microsoft.com/office/powerpoint/2010/main" val="2235115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2D5172-1403-47B5-A6F4-058B532B8780}" type="datetimeFigureOut">
              <a:rPr lang="en-AU" smtClean="0"/>
              <a:t>28/05/2016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50A8E3E-B6F6-4581-9830-BEB4F0EDBA55}" type="slidenum">
              <a:rPr lang="en-AU" smtClean="0"/>
              <a:t>‹#›</a:t>
            </a:fld>
            <a:endParaRPr lang="en-AU"/>
          </a:p>
        </p:txBody>
      </p:sp>
    </p:spTree>
    <p:extLst>
      <p:ext uri="{BB962C8B-B14F-4D97-AF65-F5344CB8AC3E}">
        <p14:creationId xmlns:p14="http://schemas.microsoft.com/office/powerpoint/2010/main" val="4082432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2D5172-1403-47B5-A6F4-058B532B8780}" type="datetimeFigureOut">
              <a:rPr lang="en-AU" smtClean="0"/>
              <a:t>28/05/2016</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0A8E3E-B6F6-4581-9830-BEB4F0EDBA55}" type="slidenum">
              <a:rPr lang="en-AU" smtClean="0"/>
              <a:t>‹#›</a:t>
            </a:fld>
            <a:endParaRPr lang="en-AU"/>
          </a:p>
        </p:txBody>
      </p:sp>
    </p:spTree>
    <p:extLst>
      <p:ext uri="{BB962C8B-B14F-4D97-AF65-F5344CB8AC3E}">
        <p14:creationId xmlns:p14="http://schemas.microsoft.com/office/powerpoint/2010/main" val="2921261936"/>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cid:aW1hZ2UwMDkuanBn@clc.net.au" TargetMode="External"/><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3.png"/><Relationship Id="rId7" Type="http://schemas.openxmlformats.org/officeDocument/2006/relationships/image" Target="../media/image6.jp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hyperlink" Target="https://www.google.com.au/url?sa=i&amp;rct=j&amp;q=&amp;esrc=s&amp;source=images&amp;cd=&amp;cad=rja&amp;uact=8&amp;ved=0CAcQjRxqFQoTCPGBo4yy2cYCFUd9pgodxC8FMA&amp;url=https://store.lexisnexis.com.au/&amp;ei=QlukVfHYM8f6mQXE35SAAw&amp;bvm=bv.97653015,d.dGY&amp;psig=AFQjCNF005_LeZ4w21vfclhUpmGrir3rHw&amp;ust=1436921023645634" TargetMode="Externa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s://www.google.com.au/url?sa=i&amp;rct=j&amp;q=&amp;esrc=s&amp;source=images&amp;cd=&amp;cad=rja&amp;uact=8&amp;ved=0CAcQjRxqFQoTCPGBo4yy2cYCFUd9pgodxC8FMA&amp;url=https://store.lexisnexis.com.au/&amp;ei=QlukVfHYM8f6mQXE35SAAw&amp;bvm=bv.97653015,d.dGY&amp;psig=AFQjCNF005_LeZ4w21vfclhUpmGrir3rHw&amp;ust=1436921023645634"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2192000" cy="4441371"/>
          </a:xfrm>
        </p:spPr>
        <p:txBody>
          <a:bodyPr>
            <a:normAutofit/>
          </a:bodyPr>
          <a:lstStyle/>
          <a:p>
            <a:r>
              <a:rPr lang="en-AU" sz="7200" dirty="0" smtClean="0">
                <a:solidFill>
                  <a:schemeClr val="bg1"/>
                </a:solidFill>
              </a:rPr>
              <a:t>The paucity of</a:t>
            </a:r>
            <a:br>
              <a:rPr lang="en-AU" sz="7200" dirty="0" smtClean="0">
                <a:solidFill>
                  <a:schemeClr val="bg1"/>
                </a:solidFill>
              </a:rPr>
            </a:br>
            <a:r>
              <a:rPr lang="en-AU" sz="7200" dirty="0" smtClean="0">
                <a:solidFill>
                  <a:schemeClr val="bg1"/>
                </a:solidFill>
              </a:rPr>
              <a:t>serious Australian</a:t>
            </a:r>
            <a:br>
              <a:rPr lang="en-AU" sz="7200" dirty="0" smtClean="0">
                <a:solidFill>
                  <a:schemeClr val="bg1"/>
                </a:solidFill>
              </a:rPr>
            </a:br>
            <a:r>
              <a:rPr lang="en-AU" sz="7200" dirty="0" smtClean="0">
                <a:solidFill>
                  <a:schemeClr val="bg1"/>
                </a:solidFill>
              </a:rPr>
              <a:t>community legal centre</a:t>
            </a:r>
            <a:br>
              <a:rPr lang="en-AU" sz="7200" dirty="0" smtClean="0">
                <a:solidFill>
                  <a:schemeClr val="bg1"/>
                </a:solidFill>
              </a:rPr>
            </a:br>
            <a:r>
              <a:rPr lang="en-AU" sz="7200" dirty="0" smtClean="0">
                <a:solidFill>
                  <a:schemeClr val="bg1"/>
                </a:solidFill>
              </a:rPr>
              <a:t>scholarship and research</a:t>
            </a:r>
            <a:endParaRPr lang="en-AU" sz="7200" dirty="0">
              <a:solidFill>
                <a:schemeClr val="bg1"/>
              </a:solidFill>
            </a:endParaRPr>
          </a:p>
        </p:txBody>
      </p:sp>
      <p:sp>
        <p:nvSpPr>
          <p:cNvPr id="3" name="Subtitle 2"/>
          <p:cNvSpPr>
            <a:spLocks noGrp="1"/>
          </p:cNvSpPr>
          <p:nvPr>
            <p:ph type="subTitle" idx="1"/>
          </p:nvPr>
        </p:nvSpPr>
        <p:spPr>
          <a:xfrm>
            <a:off x="2764971" y="4843010"/>
            <a:ext cx="9144000" cy="1655762"/>
          </a:xfrm>
        </p:spPr>
        <p:txBody>
          <a:bodyPr>
            <a:normAutofit lnSpcReduction="10000"/>
          </a:bodyPr>
          <a:lstStyle/>
          <a:p>
            <a:pPr algn="r"/>
            <a:r>
              <a:rPr lang="en-AU" sz="4000" b="1" dirty="0" smtClean="0">
                <a:solidFill>
                  <a:schemeClr val="bg1"/>
                </a:solidFill>
              </a:rPr>
              <a:t>James Farrell</a:t>
            </a:r>
          </a:p>
          <a:p>
            <a:pPr algn="r"/>
            <a:r>
              <a:rPr lang="en-AU" sz="1600" dirty="0" smtClean="0">
                <a:solidFill>
                  <a:schemeClr val="bg1"/>
                </a:solidFill>
              </a:rPr>
              <a:t>Community Legal Centres Queensland</a:t>
            </a:r>
            <a:endParaRPr lang="en-AU" sz="1600" dirty="0" smtClean="0">
              <a:solidFill>
                <a:schemeClr val="bg1"/>
              </a:solidFill>
            </a:endParaRPr>
          </a:p>
          <a:p>
            <a:pPr algn="r"/>
            <a:r>
              <a:rPr lang="en-AU" sz="1600" dirty="0" smtClean="0">
                <a:solidFill>
                  <a:schemeClr val="bg1"/>
                </a:solidFill>
              </a:rPr>
              <a:t>director@communitylegalqld.org.au</a:t>
            </a:r>
            <a:endParaRPr lang="en-AU" sz="1600" dirty="0" smtClean="0">
              <a:solidFill>
                <a:schemeClr val="bg1"/>
              </a:solidFill>
            </a:endParaRPr>
          </a:p>
          <a:p>
            <a:pPr algn="r"/>
            <a:r>
              <a:rPr lang="en-AU" sz="1600" dirty="0" smtClean="0">
                <a:solidFill>
                  <a:schemeClr val="bg1"/>
                </a:solidFill>
              </a:rPr>
              <a:t>@_jamesfarrell </a:t>
            </a:r>
            <a:endParaRPr lang="en-AU" sz="1600" dirty="0">
              <a:solidFill>
                <a:schemeClr val="bg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4610" y="4843010"/>
            <a:ext cx="2010230" cy="1951892"/>
          </a:xfrm>
          <a:prstGeom prst="rect">
            <a:avLst/>
          </a:prstGeom>
        </p:spPr>
      </p:pic>
    </p:spTree>
    <p:extLst>
      <p:ext uri="{BB962C8B-B14F-4D97-AF65-F5344CB8AC3E}">
        <p14:creationId xmlns:p14="http://schemas.microsoft.com/office/powerpoint/2010/main" val="2102316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750" y="121298"/>
            <a:ext cx="11776789" cy="6587412"/>
          </a:xfrm>
        </p:spPr>
        <p:txBody>
          <a:bodyPr>
            <a:normAutofit fontScale="92500" lnSpcReduction="20000"/>
          </a:bodyPr>
          <a:lstStyle/>
          <a:p>
            <a:pPr marL="0" indent="0">
              <a:buNone/>
            </a:pPr>
            <a:r>
              <a:rPr lang="en-AU" sz="9600" i="1" dirty="0"/>
              <a:t>During </a:t>
            </a:r>
            <a:r>
              <a:rPr lang="en-AU" sz="9600" i="1" dirty="0" smtClean="0"/>
              <a:t>2013/14,</a:t>
            </a:r>
            <a:br>
              <a:rPr lang="en-AU" sz="9600" i="1" dirty="0" smtClean="0"/>
            </a:br>
            <a:r>
              <a:rPr lang="en-AU" sz="9600" i="1" dirty="0" smtClean="0"/>
              <a:t>CLCs provided </a:t>
            </a:r>
            <a:r>
              <a:rPr lang="en-AU" sz="9600" i="1" dirty="0"/>
              <a:t>legal </a:t>
            </a:r>
            <a:r>
              <a:rPr lang="en-AU" sz="9600" i="1" dirty="0" smtClean="0"/>
              <a:t>and non-legal </a:t>
            </a:r>
            <a:r>
              <a:rPr lang="en-AU" sz="9600" i="1" dirty="0"/>
              <a:t>advice and casework assistance to more </a:t>
            </a:r>
            <a:r>
              <a:rPr lang="en-AU" sz="9600" i="1" dirty="0" smtClean="0"/>
              <a:t>than</a:t>
            </a:r>
            <a:br>
              <a:rPr lang="en-AU" sz="9600" i="1" dirty="0" smtClean="0"/>
            </a:br>
            <a:r>
              <a:rPr lang="en-AU" sz="16200" b="1" i="1" dirty="0" smtClean="0">
                <a:solidFill>
                  <a:srgbClr val="FF0000"/>
                </a:solidFill>
              </a:rPr>
              <a:t>208,756 </a:t>
            </a:r>
            <a:r>
              <a:rPr lang="en-AU" sz="9600" i="1" dirty="0" smtClean="0"/>
              <a:t>clients</a:t>
            </a:r>
            <a:endParaRPr lang="en-AU" sz="9600" dirty="0"/>
          </a:p>
        </p:txBody>
      </p:sp>
    </p:spTree>
    <p:extLst>
      <p:ext uri="{BB962C8B-B14F-4D97-AF65-F5344CB8AC3E}">
        <p14:creationId xmlns:p14="http://schemas.microsoft.com/office/powerpoint/2010/main" val="3764493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750" y="121298"/>
            <a:ext cx="11776789" cy="6587412"/>
          </a:xfrm>
        </p:spPr>
        <p:txBody>
          <a:bodyPr>
            <a:noAutofit/>
          </a:bodyPr>
          <a:lstStyle/>
          <a:p>
            <a:endParaRPr lang="en-AU" sz="7200" i="1" dirty="0" smtClean="0"/>
          </a:p>
          <a:p>
            <a:r>
              <a:rPr lang="en-AU" sz="7200" i="1" dirty="0" smtClean="0"/>
              <a:t>Delivered </a:t>
            </a:r>
            <a:r>
              <a:rPr lang="en-AU" sz="7200" i="1" dirty="0" smtClean="0">
                <a:solidFill>
                  <a:srgbClr val="FF0000"/>
                </a:solidFill>
              </a:rPr>
              <a:t>4,266 </a:t>
            </a:r>
            <a:r>
              <a:rPr lang="en-AU" sz="7200" i="1" dirty="0"/>
              <a:t>community legal education </a:t>
            </a:r>
            <a:r>
              <a:rPr lang="en-AU" sz="7200" i="1" dirty="0" smtClean="0"/>
              <a:t>projects</a:t>
            </a:r>
          </a:p>
          <a:p>
            <a:endParaRPr lang="en-AU" sz="7200" i="1" dirty="0" smtClean="0"/>
          </a:p>
          <a:p>
            <a:r>
              <a:rPr lang="en-AU" sz="8000" i="1" dirty="0" smtClean="0"/>
              <a:t>Completed </a:t>
            </a:r>
            <a:r>
              <a:rPr lang="en-AU" sz="8000" i="1" dirty="0" smtClean="0">
                <a:solidFill>
                  <a:srgbClr val="FF0000"/>
                </a:solidFill>
              </a:rPr>
              <a:t>878</a:t>
            </a:r>
            <a:r>
              <a:rPr lang="en-AU" sz="8000" i="1" dirty="0" smtClean="0"/>
              <a:t> </a:t>
            </a:r>
            <a:r>
              <a:rPr lang="en-AU" sz="8000" i="1" dirty="0"/>
              <a:t>law reform and legal policy </a:t>
            </a:r>
            <a:r>
              <a:rPr lang="en-AU" sz="8000" i="1" dirty="0" smtClean="0"/>
              <a:t>projects</a:t>
            </a:r>
            <a:endParaRPr lang="en-AU" sz="8000" dirty="0"/>
          </a:p>
        </p:txBody>
      </p:sp>
    </p:spTree>
    <p:extLst>
      <p:ext uri="{BB962C8B-B14F-4D97-AF65-F5344CB8AC3E}">
        <p14:creationId xmlns:p14="http://schemas.microsoft.com/office/powerpoint/2010/main" val="26671024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s://scontent-lax1-1.xx.fbcdn.net/hphotos-xap1/t31.0-8/s2048x2048/10669238_1741153296109774_2151440278945823687_o.jpg"/>
          <p:cNvPicPr>
            <a:picLocks noChangeAspect="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 y="956204"/>
            <a:ext cx="12101804" cy="4744800"/>
          </a:xfrm>
          <a:prstGeom prst="rect">
            <a:avLst/>
          </a:prstGeom>
          <a:noFill/>
          <a:ln>
            <a:noFill/>
          </a:ln>
        </p:spPr>
      </p:pic>
    </p:spTree>
    <p:extLst>
      <p:ext uri="{BB962C8B-B14F-4D97-AF65-F5344CB8AC3E}">
        <p14:creationId xmlns:p14="http://schemas.microsoft.com/office/powerpoint/2010/main" val="30118738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750" y="755779"/>
            <a:ext cx="11776789" cy="4351338"/>
          </a:xfrm>
        </p:spPr>
        <p:txBody>
          <a:bodyPr>
            <a:noAutofit/>
          </a:bodyPr>
          <a:lstStyle/>
          <a:p>
            <a:pPr marL="0" indent="0">
              <a:buNone/>
            </a:pPr>
            <a:r>
              <a:rPr lang="en-AU" sz="8800" dirty="0" smtClean="0"/>
              <a:t>56 data points </a:t>
            </a:r>
            <a:r>
              <a:rPr lang="en-AU" sz="8800" i="1" dirty="0" smtClean="0"/>
              <a:t>per client</a:t>
            </a:r>
          </a:p>
          <a:p>
            <a:pPr marL="0" indent="0">
              <a:buNone/>
            </a:pPr>
            <a:endParaRPr lang="en-AU" sz="8800" i="1" dirty="0"/>
          </a:p>
          <a:p>
            <a:pPr marL="0" indent="0">
              <a:buNone/>
            </a:pPr>
            <a:r>
              <a:rPr lang="en-AU" sz="8800" dirty="0" smtClean="0"/>
              <a:t>Ethnographic/</a:t>
            </a:r>
          </a:p>
          <a:p>
            <a:pPr marL="0" indent="0">
              <a:buNone/>
            </a:pPr>
            <a:r>
              <a:rPr lang="en-AU" sz="8800" dirty="0" smtClean="0"/>
              <a:t>qualitative data</a:t>
            </a:r>
            <a:endParaRPr lang="en-AU" sz="6000" dirty="0"/>
          </a:p>
        </p:txBody>
      </p:sp>
    </p:spTree>
    <p:extLst>
      <p:ext uri="{BB962C8B-B14F-4D97-AF65-F5344CB8AC3E}">
        <p14:creationId xmlns:p14="http://schemas.microsoft.com/office/powerpoint/2010/main" val="25872169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sz="half" idx="1"/>
          </p:nvPr>
        </p:nvSpPr>
        <p:spPr/>
        <p:txBody>
          <a:bodyPr/>
          <a:lstStyle/>
          <a:p>
            <a:endParaRPr lang="en-AU"/>
          </a:p>
        </p:txBody>
      </p:sp>
      <p:sp>
        <p:nvSpPr>
          <p:cNvPr id="4" name="Content Placeholder 3"/>
          <p:cNvSpPr>
            <a:spLocks noGrp="1"/>
          </p:cNvSpPr>
          <p:nvPr>
            <p:ph sz="half" idx="2"/>
          </p:nvPr>
        </p:nvSpPr>
        <p:spPr/>
        <p:txBody>
          <a:bodyPr/>
          <a:lstStyle/>
          <a:p>
            <a:endParaRPr lang="en-AU"/>
          </a:p>
        </p:txBody>
      </p:sp>
      <p:pic>
        <p:nvPicPr>
          <p:cNvPr id="5" name="Picture 4" descr="\\qailssrv\FolderRedirection\qails director\Documents\My Pictures\suit.jp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423531" cy="6858000"/>
          </a:xfrm>
          <a:prstGeom prst="rect">
            <a:avLst/>
          </a:prstGeom>
          <a:noFill/>
          <a:ln>
            <a:noFill/>
          </a:ln>
        </p:spPr>
      </p:pic>
      <p:sp>
        <p:nvSpPr>
          <p:cNvPr id="6" name="TextBox 5"/>
          <p:cNvSpPr txBox="1"/>
          <p:nvPr/>
        </p:nvSpPr>
        <p:spPr>
          <a:xfrm>
            <a:off x="7413382" y="96163"/>
            <a:ext cx="4475284" cy="1107996"/>
          </a:xfrm>
          <a:prstGeom prst="rect">
            <a:avLst/>
          </a:prstGeom>
          <a:noFill/>
        </p:spPr>
        <p:txBody>
          <a:bodyPr wrap="square" rtlCol="0">
            <a:spAutoFit/>
          </a:bodyPr>
          <a:lstStyle/>
          <a:p>
            <a:r>
              <a:rPr lang="en-AU" sz="6600" b="1" dirty="0" smtClean="0">
                <a:solidFill>
                  <a:schemeClr val="bg1"/>
                </a:solidFill>
              </a:rPr>
              <a:t>Researchers</a:t>
            </a:r>
            <a:endParaRPr lang="en-AU" sz="6600" b="1" dirty="0">
              <a:solidFill>
                <a:schemeClr val="bg1"/>
              </a:solidFill>
            </a:endParaRPr>
          </a:p>
        </p:txBody>
      </p:sp>
      <p:sp>
        <p:nvSpPr>
          <p:cNvPr id="7" name="TextBox 6"/>
          <p:cNvSpPr txBox="1"/>
          <p:nvPr/>
        </p:nvSpPr>
        <p:spPr>
          <a:xfrm>
            <a:off x="7413382" y="1180447"/>
            <a:ext cx="4778618" cy="1107996"/>
          </a:xfrm>
          <a:prstGeom prst="rect">
            <a:avLst/>
          </a:prstGeom>
          <a:noFill/>
        </p:spPr>
        <p:txBody>
          <a:bodyPr wrap="square" rtlCol="0">
            <a:spAutoFit/>
          </a:bodyPr>
          <a:lstStyle/>
          <a:p>
            <a:r>
              <a:rPr lang="en-AU" sz="6600" b="1" dirty="0" smtClean="0">
                <a:solidFill>
                  <a:schemeClr val="bg1"/>
                </a:solidFill>
              </a:rPr>
              <a:t>Practitioners</a:t>
            </a:r>
            <a:endParaRPr lang="en-AU" sz="6600" b="1" dirty="0">
              <a:solidFill>
                <a:schemeClr val="bg1"/>
              </a:solidFill>
            </a:endParaRPr>
          </a:p>
        </p:txBody>
      </p:sp>
    </p:spTree>
    <p:extLst>
      <p:ext uri="{BB962C8B-B14F-4D97-AF65-F5344CB8AC3E}">
        <p14:creationId xmlns:p14="http://schemas.microsoft.com/office/powerpoint/2010/main" val="3184552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3351576398"/>
              </p:ext>
            </p:extLst>
          </p:nvPr>
        </p:nvGraphicFramePr>
        <p:xfrm>
          <a:off x="0" y="0"/>
          <a:ext cx="1219200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09541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15383"/>
            <a:ext cx="10515600" cy="1694680"/>
          </a:xfrm>
          <a:ln w="19050">
            <a:solidFill>
              <a:schemeClr val="tx1"/>
            </a:solidFill>
          </a:ln>
        </p:spPr>
        <p:txBody>
          <a:bodyPr>
            <a:normAutofit/>
          </a:bodyPr>
          <a:lstStyle/>
          <a:p>
            <a:pPr lvl="0"/>
            <a:r>
              <a:rPr lang="en-AU" sz="4800" dirty="0" smtClean="0"/>
              <a:t>Always </a:t>
            </a:r>
            <a:r>
              <a:rPr lang="en-AU" sz="4800" dirty="0"/>
              <a:t>on lookout for ways to make the centre relevant to a broader </a:t>
            </a:r>
            <a:r>
              <a:rPr lang="en-AU" sz="4800" dirty="0" smtClean="0"/>
              <a:t>community</a:t>
            </a:r>
            <a:endParaRPr lang="en-AU" sz="4800" b="1" dirty="0"/>
          </a:p>
        </p:txBody>
      </p:sp>
      <p:sp>
        <p:nvSpPr>
          <p:cNvPr id="3" name="Title 1"/>
          <p:cNvSpPr txBox="1">
            <a:spLocks/>
          </p:cNvSpPr>
          <p:nvPr/>
        </p:nvSpPr>
        <p:spPr>
          <a:xfrm>
            <a:off x="838200" y="2926080"/>
            <a:ext cx="10515600" cy="3446925"/>
          </a:xfrm>
          <a:prstGeom prst="rect">
            <a:avLst/>
          </a:prstGeom>
          <a:ln w="19050">
            <a:solidFill>
              <a:schemeClr val="tx1"/>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sz="4800" dirty="0"/>
              <a:t>I would like to know if there are any research projects that law students could assist with as I am often looking for research topics for students taking the </a:t>
            </a:r>
            <a:r>
              <a:rPr lang="en-AU" sz="4800" dirty="0" smtClean="0"/>
              <a:t>[course]. </a:t>
            </a:r>
            <a:endParaRPr lang="en-AU" sz="4800" b="1" dirty="0"/>
          </a:p>
        </p:txBody>
      </p:sp>
    </p:spTree>
    <p:extLst>
      <p:ext uri="{BB962C8B-B14F-4D97-AF65-F5344CB8AC3E}">
        <p14:creationId xmlns:p14="http://schemas.microsoft.com/office/powerpoint/2010/main" val="42603951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06013"/>
          </a:xfrm>
        </p:spPr>
        <p:txBody>
          <a:bodyPr>
            <a:normAutofit/>
          </a:bodyPr>
          <a:lstStyle/>
          <a:p>
            <a:pPr lvl="0"/>
            <a:r>
              <a:rPr lang="en-AU" sz="5400" b="1" dirty="0" smtClean="0"/>
              <a:t>Until 12:30pm:</a:t>
            </a:r>
            <a:br>
              <a:rPr lang="en-AU" sz="5400" b="1" dirty="0" smtClean="0"/>
            </a:br>
            <a:r>
              <a:rPr lang="en-AU" sz="5400" b="1" dirty="0"/>
              <a:t/>
            </a:r>
            <a:br>
              <a:rPr lang="en-AU" sz="5400" b="1" dirty="0"/>
            </a:br>
            <a:r>
              <a:rPr lang="en-AU" sz="5400" b="1" dirty="0" smtClean="0"/>
              <a:t>Discussion groups on the tables to</a:t>
            </a:r>
            <a:br>
              <a:rPr lang="en-AU" sz="5400" b="1" dirty="0" smtClean="0"/>
            </a:br>
            <a:r>
              <a:rPr lang="en-AU" sz="8000" b="1" dirty="0" smtClean="0">
                <a:solidFill>
                  <a:srgbClr val="FF0000"/>
                </a:solidFill>
              </a:rPr>
              <a:t>explore opportunities for research partnerships</a:t>
            </a:r>
            <a:r>
              <a:rPr lang="en-AU" sz="5400" b="1" dirty="0" smtClean="0"/>
              <a:t> </a:t>
            </a:r>
            <a:br>
              <a:rPr lang="en-AU" sz="5400" b="1" dirty="0" smtClean="0"/>
            </a:br>
            <a:r>
              <a:rPr lang="en-AU" sz="5400" b="1" dirty="0" smtClean="0"/>
              <a:t/>
            </a:r>
            <a:br>
              <a:rPr lang="en-AU" sz="5400" b="1" dirty="0" smtClean="0"/>
            </a:br>
            <a:r>
              <a:rPr lang="en-AU" sz="5400" b="1" dirty="0" smtClean="0"/>
              <a:t>                                                           x 2</a:t>
            </a:r>
            <a:endParaRPr lang="en-AU" sz="5400" b="1" dirty="0"/>
          </a:p>
        </p:txBody>
      </p:sp>
    </p:spTree>
    <p:extLst>
      <p:ext uri="{BB962C8B-B14F-4D97-AF65-F5344CB8AC3E}">
        <p14:creationId xmlns:p14="http://schemas.microsoft.com/office/powerpoint/2010/main" val="12322223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365124"/>
            <a:ext cx="9884343" cy="6106013"/>
          </a:xfrm>
        </p:spPr>
        <p:txBody>
          <a:bodyPr>
            <a:normAutofit/>
          </a:bodyPr>
          <a:lstStyle/>
          <a:p>
            <a:pPr lvl="0"/>
            <a:r>
              <a:rPr lang="en-AU" sz="5400" b="1" dirty="0"/>
              <a:t>Tell us about your </a:t>
            </a:r>
            <a:r>
              <a:rPr lang="en-AU" sz="5400" b="1" dirty="0" smtClean="0"/>
              <a:t>work/interests</a:t>
            </a:r>
            <a:br>
              <a:rPr lang="en-AU" sz="5400" b="1" dirty="0" smtClean="0"/>
            </a:br>
            <a:r>
              <a:rPr lang="en-AU" sz="5400" b="1" dirty="0" smtClean="0"/>
              <a:t/>
            </a:r>
            <a:br>
              <a:rPr lang="en-AU" sz="5400" b="1" dirty="0" smtClean="0"/>
            </a:br>
            <a:r>
              <a:rPr lang="en-AU" sz="5400" b="1" dirty="0" smtClean="0"/>
              <a:t>What’s </a:t>
            </a:r>
            <a:r>
              <a:rPr lang="en-AU" sz="5400" b="1" dirty="0"/>
              <a:t>on your (research) agenda?</a:t>
            </a:r>
            <a:br>
              <a:rPr lang="en-AU" sz="5400" b="1" dirty="0"/>
            </a:br>
            <a:r>
              <a:rPr lang="en-AU" sz="5400" b="1" dirty="0" smtClean="0"/>
              <a:t/>
            </a:r>
            <a:br>
              <a:rPr lang="en-AU" sz="5400" b="1" dirty="0" smtClean="0"/>
            </a:br>
            <a:r>
              <a:rPr lang="en-AU" sz="5400" b="1" dirty="0" smtClean="0"/>
              <a:t>How </a:t>
            </a:r>
            <a:r>
              <a:rPr lang="en-AU" sz="5400" b="1" dirty="0"/>
              <a:t>do you think you could </a:t>
            </a:r>
            <a:r>
              <a:rPr lang="en-AU" sz="5400" b="1" dirty="0" smtClean="0"/>
              <a:t>collaborate/partner?</a:t>
            </a:r>
            <a:r>
              <a:rPr lang="en-AU" sz="5400" b="1" dirty="0"/>
              <a:t/>
            </a:r>
            <a:br>
              <a:rPr lang="en-AU" sz="5400" b="1" dirty="0"/>
            </a:br>
            <a:r>
              <a:rPr lang="en-AU" sz="5400" b="1" dirty="0" smtClean="0"/>
              <a:t/>
            </a:r>
            <a:br>
              <a:rPr lang="en-AU" sz="5400" b="1" dirty="0" smtClean="0"/>
            </a:br>
            <a:r>
              <a:rPr lang="en-AU" sz="5400" b="1" dirty="0" smtClean="0"/>
              <a:t>What </a:t>
            </a:r>
            <a:r>
              <a:rPr lang="en-AU" sz="5400" b="1" dirty="0"/>
              <a:t>are the next steps? </a:t>
            </a:r>
            <a:endParaRPr lang="en-AU" sz="5400" b="1" dirty="0"/>
          </a:p>
        </p:txBody>
      </p:sp>
      <p:sp>
        <p:nvSpPr>
          <p:cNvPr id="5" name="Title 1"/>
          <p:cNvSpPr txBox="1">
            <a:spLocks/>
          </p:cNvSpPr>
          <p:nvPr/>
        </p:nvSpPr>
        <p:spPr>
          <a:xfrm>
            <a:off x="278331" y="365124"/>
            <a:ext cx="982578" cy="6279269"/>
          </a:xfrm>
          <a:prstGeom prst="rect">
            <a:avLst/>
          </a:prstGeom>
        </p:spPr>
        <p:txBody>
          <a:bodyPr vert="vert270"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AU" sz="11500" b="1" dirty="0" smtClean="0"/>
              <a:t>CONSIDER</a:t>
            </a:r>
            <a:endParaRPr lang="en-AU" sz="11500" b="1" dirty="0"/>
          </a:p>
        </p:txBody>
      </p:sp>
    </p:spTree>
    <p:extLst>
      <p:ext uri="{BB962C8B-B14F-4D97-AF65-F5344CB8AC3E}">
        <p14:creationId xmlns:p14="http://schemas.microsoft.com/office/powerpoint/2010/main" val="25571461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stretch>
            <a:fillRect/>
          </a:stretch>
        </p:blipFill>
        <p:spPr>
          <a:xfrm>
            <a:off x="0" y="990349"/>
            <a:ext cx="12192000" cy="1974958"/>
          </a:xfrm>
          <a:prstGeom prst="rect">
            <a:avLst/>
          </a:prstGeom>
        </p:spPr>
      </p:pic>
      <p:sp>
        <p:nvSpPr>
          <p:cNvPr id="2" name="Title 1"/>
          <p:cNvSpPr>
            <a:spLocks noGrp="1"/>
          </p:cNvSpPr>
          <p:nvPr>
            <p:ph type="title"/>
          </p:nvPr>
        </p:nvSpPr>
        <p:spPr>
          <a:xfrm>
            <a:off x="1240582" y="1390731"/>
            <a:ext cx="10730593" cy="1325563"/>
          </a:xfrm>
        </p:spPr>
        <p:txBody>
          <a:bodyPr>
            <a:noAutofit/>
          </a:bodyPr>
          <a:lstStyle/>
          <a:p>
            <a:r>
              <a:rPr lang="en-AU" sz="6600" dirty="0" smtClean="0"/>
              <a:t>“Community legal centre”</a:t>
            </a:r>
            <a:endParaRPr lang="en-AU" sz="6600"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067549" y="3794749"/>
            <a:ext cx="2600000" cy="923810"/>
          </a:xfr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7549" y="5104444"/>
            <a:ext cx="2857500" cy="1238250"/>
          </a:xfrm>
          <a:prstGeom prst="rect">
            <a:avLst/>
          </a:prstGeom>
        </p:spPr>
      </p:pic>
      <p:pic>
        <p:nvPicPr>
          <p:cNvPr id="1026" name="Picture 2" descr="https://store.lexisnexis.com.au/?a=1566">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40583" y="3304154"/>
            <a:ext cx="451485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p:cNvPicPr>
            <a:picLocks noChangeAspect="1"/>
          </p:cNvPicPr>
          <p:nvPr/>
        </p:nvPicPr>
        <p:blipFill rotWithShape="1">
          <a:blip r:embed="rId7">
            <a:extLst>
              <a:ext uri="{28A0092B-C50C-407E-A947-70E740481C1C}">
                <a14:useLocalDpi xmlns:a14="http://schemas.microsoft.com/office/drawing/2010/main" val="0"/>
              </a:ext>
            </a:extLst>
          </a:blip>
          <a:srcRect b="24996"/>
          <a:stretch/>
        </p:blipFill>
        <p:spPr>
          <a:xfrm>
            <a:off x="1958133" y="5104444"/>
            <a:ext cx="3797300" cy="1133540"/>
          </a:xfrm>
          <a:prstGeom prst="rect">
            <a:avLst/>
          </a:prstGeom>
        </p:spPr>
      </p:pic>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20731522">
            <a:off x="-96489" y="990349"/>
            <a:ext cx="12384975" cy="4887937"/>
          </a:xfrm>
          <a:prstGeom prst="rect">
            <a:avLst/>
          </a:prstGeom>
        </p:spPr>
      </p:pic>
    </p:spTree>
    <p:extLst>
      <p:ext uri="{BB962C8B-B14F-4D97-AF65-F5344CB8AC3E}">
        <p14:creationId xmlns:p14="http://schemas.microsoft.com/office/powerpoint/2010/main" val="1788782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31506" y="57522"/>
            <a:ext cx="10328988" cy="6690946"/>
          </a:xfrm>
        </p:spPr>
      </p:pic>
    </p:spTree>
    <p:extLst>
      <p:ext uri="{BB962C8B-B14F-4D97-AF65-F5344CB8AC3E}">
        <p14:creationId xmlns:p14="http://schemas.microsoft.com/office/powerpoint/2010/main" val="1650158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60918" y="326571"/>
            <a:ext cx="10515600" cy="5439845"/>
          </a:xfrm>
        </p:spPr>
        <p:txBody>
          <a:bodyPr>
            <a:noAutofit/>
          </a:bodyPr>
          <a:lstStyle/>
          <a:p>
            <a:pPr marL="0" indent="0">
              <a:buNone/>
            </a:pPr>
            <a:r>
              <a:rPr lang="en-AU" sz="23900" dirty="0" smtClean="0">
                <a:solidFill>
                  <a:schemeClr val="bg1"/>
                </a:solidFill>
              </a:rPr>
              <a:t>111 articles</a:t>
            </a:r>
            <a:endParaRPr lang="en-AU" sz="23900" dirty="0">
              <a:solidFill>
                <a:schemeClr val="bg1"/>
              </a:solidFill>
            </a:endParaRPr>
          </a:p>
        </p:txBody>
      </p:sp>
    </p:spTree>
    <p:extLst>
      <p:ext uri="{BB962C8B-B14F-4D97-AF65-F5344CB8AC3E}">
        <p14:creationId xmlns:p14="http://schemas.microsoft.com/office/powerpoint/2010/main" val="2810637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Journal database search</a:t>
            </a:r>
            <a:endParaRPr lang="en-AU"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4442662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3"/>
          </a:graphicData>
        </a:graphic>
      </p:graphicFrame>
      <p:pic>
        <p:nvPicPr>
          <p:cNvPr id="8" name="Picture 2" descr="https://store.lexisnexis.com.au/?a=1566">
            <a:hlinkClick r:id="rId4"/>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818" t="23943" b="26099"/>
          <a:stretch/>
        </p:blipFill>
        <p:spPr bwMode="auto">
          <a:xfrm>
            <a:off x="6997959" y="552044"/>
            <a:ext cx="4551784" cy="9517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1432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0" categoryIdx="0" bldStep="ptInSeries"/>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0" categoryIdx="1" bldStep="ptIn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chart seriesIdx="0" categoryIdx="2" bldStep="ptIn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chart seriesIdx="0" categoryIdx="3" bldStep="ptIn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chart seriesIdx="0" categoryIdx="4" bldStep="ptInSeries"/>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chart seriesIdx="0" categoryIdx="5" bldStep="ptInSeries"/>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chart seriesIdx="0" categoryIdx="6" bldStep="ptInSeries"/>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chart seriesIdx="0" categoryIdx="7" bldStep="ptInSeries"/>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graphicEl>
                                              <a:chart seriesIdx="0" categoryIdx="8" bldStep="ptInSeries"/>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El"/>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60918" y="326571"/>
            <a:ext cx="10515600" cy="5439845"/>
          </a:xfrm>
        </p:spPr>
        <p:txBody>
          <a:bodyPr>
            <a:noAutofit/>
          </a:bodyPr>
          <a:lstStyle/>
          <a:p>
            <a:pPr marL="0" indent="0">
              <a:buNone/>
            </a:pPr>
            <a:r>
              <a:rPr lang="en-AU" sz="23900" dirty="0" smtClean="0">
                <a:solidFill>
                  <a:schemeClr val="bg1"/>
                </a:solidFill>
              </a:rPr>
              <a:t>111 articles</a:t>
            </a:r>
            <a:endParaRPr lang="en-AU" sz="23900" dirty="0">
              <a:solidFill>
                <a:schemeClr val="bg1"/>
              </a:solidFill>
            </a:endParaRPr>
          </a:p>
        </p:txBody>
      </p:sp>
    </p:spTree>
    <p:extLst>
      <p:ext uri="{BB962C8B-B14F-4D97-AF65-F5344CB8AC3E}">
        <p14:creationId xmlns:p14="http://schemas.microsoft.com/office/powerpoint/2010/main" val="15208871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34347" y="0"/>
            <a:ext cx="5181600" cy="4351338"/>
          </a:xfrm>
        </p:spPr>
        <p:txBody>
          <a:bodyPr>
            <a:noAutofit/>
          </a:bodyPr>
          <a:lstStyle/>
          <a:p>
            <a:pPr marL="0" indent="0">
              <a:buNone/>
            </a:pPr>
            <a:r>
              <a:rPr lang="en-AU" sz="19900" dirty="0" smtClean="0">
                <a:solidFill>
                  <a:schemeClr val="bg1"/>
                </a:solidFill>
              </a:rPr>
              <a:t>70 </a:t>
            </a:r>
            <a:r>
              <a:rPr lang="en-AU" sz="9600" dirty="0" smtClean="0">
                <a:solidFill>
                  <a:schemeClr val="bg1"/>
                </a:solidFill>
              </a:rPr>
              <a:t>articles in ERA journals</a:t>
            </a:r>
            <a:endParaRPr lang="en-AU" sz="9600" dirty="0">
              <a:solidFill>
                <a:schemeClr val="bg1"/>
              </a:solidFill>
            </a:endParaRPr>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2369735202"/>
              </p:ext>
            </p:extLst>
          </p:nvPr>
        </p:nvGraphicFramePr>
        <p:xfrm>
          <a:off x="5206481" y="447870"/>
          <a:ext cx="6885992" cy="61582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44825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half" idx="1"/>
            <p:extLst>
              <p:ext uri="{D42A27DB-BD31-4B8C-83A1-F6EECF244321}">
                <p14:modId xmlns:p14="http://schemas.microsoft.com/office/powerpoint/2010/main" val="982364407"/>
              </p:ext>
            </p:extLst>
          </p:nvPr>
        </p:nvGraphicFramePr>
        <p:xfrm>
          <a:off x="0" y="1825624"/>
          <a:ext cx="12192000" cy="5032375"/>
        </p:xfrm>
        <a:graphic>
          <a:graphicData uri="http://schemas.openxmlformats.org/drawingml/2006/chart">
            <c:chart xmlns:c="http://schemas.openxmlformats.org/drawingml/2006/chart" xmlns:r="http://schemas.openxmlformats.org/officeDocument/2006/relationships" r:id="rId2"/>
          </a:graphicData>
        </a:graphic>
      </p:graphicFrame>
      <p:sp>
        <p:nvSpPr>
          <p:cNvPr id="8" name="Down Arrow Callout 7"/>
          <p:cNvSpPr/>
          <p:nvPr/>
        </p:nvSpPr>
        <p:spPr>
          <a:xfrm>
            <a:off x="5393094" y="3872204"/>
            <a:ext cx="1203649" cy="1380931"/>
          </a:xfrm>
          <a:prstGeom prst="downArrowCallou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AU" dirty="0" smtClean="0"/>
              <a:t>Justice Statement</a:t>
            </a:r>
            <a:endParaRPr lang="en-AU" dirty="0"/>
          </a:p>
        </p:txBody>
      </p:sp>
    </p:spTree>
    <p:extLst>
      <p:ext uri="{BB962C8B-B14F-4D97-AF65-F5344CB8AC3E}">
        <p14:creationId xmlns:p14="http://schemas.microsoft.com/office/powerpoint/2010/main" val="39328774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750" y="1371600"/>
            <a:ext cx="11776789" cy="4351338"/>
          </a:xfrm>
        </p:spPr>
        <p:txBody>
          <a:bodyPr>
            <a:noAutofit/>
          </a:bodyPr>
          <a:lstStyle/>
          <a:p>
            <a:pPr marL="0" indent="0">
              <a:buNone/>
            </a:pPr>
            <a:r>
              <a:rPr lang="en-AU" sz="11500" dirty="0" smtClean="0"/>
              <a:t>85 authored works</a:t>
            </a:r>
          </a:p>
          <a:p>
            <a:pPr marL="0" indent="0">
              <a:buNone/>
            </a:pPr>
            <a:r>
              <a:rPr lang="en-AU" sz="7200" dirty="0" smtClean="0"/>
              <a:t>97 authors</a:t>
            </a:r>
          </a:p>
          <a:p>
            <a:pPr marL="0" indent="0">
              <a:buNone/>
            </a:pPr>
            <a:r>
              <a:rPr lang="en-AU" sz="7200" dirty="0" smtClean="0"/>
              <a:t>12 multiple authors</a:t>
            </a:r>
            <a:endParaRPr lang="en-AU" sz="7200" dirty="0"/>
          </a:p>
        </p:txBody>
      </p:sp>
    </p:spTree>
    <p:extLst>
      <p:ext uri="{BB962C8B-B14F-4D97-AF65-F5344CB8AC3E}">
        <p14:creationId xmlns:p14="http://schemas.microsoft.com/office/powerpoint/2010/main" val="13525027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405</TotalTime>
  <Words>193</Words>
  <Application>Microsoft Office PowerPoint</Application>
  <PresentationFormat>Widescreen</PresentationFormat>
  <Paragraphs>35</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The paucity of serious Australian community legal centre scholarship and research</vt:lpstr>
      <vt:lpstr>“Community legal centre”</vt:lpstr>
      <vt:lpstr>PowerPoint Presentation</vt:lpstr>
      <vt:lpstr>PowerPoint Presentation</vt:lpstr>
      <vt:lpstr>Journal database search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Always on lookout for ways to make the centre relevant to a broader community</vt:lpstr>
      <vt:lpstr>Until 12:30pm:  Discussion groups on the tables to explore opportunities for research partnerships                                                              x 2</vt:lpstr>
      <vt:lpstr>Tell us about your work/interests  What’s on your (research) agenda?  How do you think you could collaborate/partner?  What are the next steps?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Director</dc:creator>
  <cp:lastModifiedBy>Director</cp:lastModifiedBy>
  <cp:revision>20</cp:revision>
  <dcterms:created xsi:type="dcterms:W3CDTF">2015-07-14T00:01:54Z</dcterms:created>
  <dcterms:modified xsi:type="dcterms:W3CDTF">2016-05-28T10:46:23Z</dcterms:modified>
</cp:coreProperties>
</file>