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4" r:id="rId3"/>
    <p:sldId id="265" r:id="rId4"/>
    <p:sldId id="266" r:id="rId5"/>
    <p:sldId id="267" r:id="rId6"/>
    <p:sldId id="268" r:id="rId7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D0A20"/>
    <a:srgbClr val="D90011"/>
    <a:srgbClr val="CD0920"/>
    <a:srgbClr val="D70111"/>
    <a:srgbClr val="DA00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102" y="-7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6FFCA2-BF6D-CE44-A430-3AEE88891A9E}" type="datetimeFigureOut">
              <a:rPr lang="en-US" smtClean="0">
                <a:latin typeface="Arial"/>
              </a:rPr>
              <a:t>5/23/2016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BA992C-4394-4E4E-9793-4EB1E3E1D25A}" type="slidenum">
              <a:rPr lang="en-US" smtClean="0">
                <a:latin typeface="Arial"/>
              </a:r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2022129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/>
              </a:defRPr>
            </a:lvl1pPr>
          </a:lstStyle>
          <a:p>
            <a:fld id="{16A57A62-2764-F542-B86B-77C5E138D015}" type="datetimeFigureOut">
              <a:rPr lang="en-US" smtClean="0"/>
              <a:pPr/>
              <a:t>5/23/2016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/>
              </a:defRPr>
            </a:lvl1pPr>
          </a:lstStyle>
          <a:p>
            <a:fld id="{19A93E2E-41BE-9948-9CD4-5372A37788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49067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93E2E-41BE-9948-9CD4-5372A37788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5700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8229600" cy="551631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 b="0" i="0">
                <a:solidFill>
                  <a:srgbClr val="DA0012"/>
                </a:solidFill>
                <a:latin typeface="Rockwell"/>
                <a:cs typeface="Rockwell"/>
              </a:defRPr>
            </a:lvl1pPr>
          </a:lstStyle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000"/>
            <a:ext cx="8229600" cy="3031203"/>
          </a:xfrm>
        </p:spPr>
        <p:txBody>
          <a:bodyPr lIns="0" tIns="0" rIns="0" bIns="0">
            <a:normAutofit/>
          </a:bodyPr>
          <a:lstStyle>
            <a:lvl1pPr marL="342900" indent="-342900">
              <a:lnSpc>
                <a:spcPct val="140000"/>
              </a:lnSpc>
              <a:spcBef>
                <a:spcPts val="0"/>
              </a:spcBef>
              <a:buFont typeface="Wingdings" charset="2"/>
              <a:buChar char="§"/>
              <a:defRPr/>
            </a:lvl1pPr>
            <a:lvl2pPr>
              <a:lnSpc>
                <a:spcPct val="140000"/>
              </a:lnSpc>
              <a:spcBef>
                <a:spcPts val="0"/>
              </a:spcBef>
              <a:defRPr sz="2000">
                <a:latin typeface="Arial"/>
                <a:cs typeface="Arial"/>
              </a:defRPr>
            </a:lvl2pPr>
            <a:lvl3pPr>
              <a:lnSpc>
                <a:spcPct val="140000"/>
              </a:lnSpc>
              <a:spcBef>
                <a:spcPts val="0"/>
              </a:spcBef>
              <a:defRPr sz="2000">
                <a:latin typeface="Arial"/>
                <a:cs typeface="Arial"/>
              </a:defRPr>
            </a:lvl3pPr>
            <a:lvl4pPr>
              <a:lnSpc>
                <a:spcPct val="140000"/>
              </a:lnSpc>
              <a:spcBef>
                <a:spcPts val="0"/>
              </a:spcBef>
              <a:defRPr sz="2000">
                <a:latin typeface="Arial"/>
                <a:cs typeface="Arial"/>
              </a:defRPr>
            </a:lvl4pPr>
            <a:lvl5pPr>
              <a:lnSpc>
                <a:spcPct val="140000"/>
              </a:lnSpc>
              <a:spcBef>
                <a:spcPts val="0"/>
              </a:spcBef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 smtClean="0"/>
          </a:p>
          <a:p>
            <a:pPr lvl="0"/>
            <a:endParaRPr lang="en-AU" dirty="0" smtClean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198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pictur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0" y="533400"/>
            <a:ext cx="9144000" cy="46101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846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43968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landscape ph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4889500" cy="568639"/>
          </a:xfrm>
        </p:spPr>
        <p:txBody>
          <a:bodyPr/>
          <a:lstStyle/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440000"/>
            <a:ext cx="4889500" cy="2987675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2" hasCustomPrompt="1"/>
          </p:nvPr>
        </p:nvSpPr>
        <p:spPr>
          <a:xfrm>
            <a:off x="5803900" y="2835011"/>
            <a:ext cx="2997200" cy="261937"/>
          </a:xfr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 smtClean="0"/>
              <a:t>Image label – delete if not required</a:t>
            </a:r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5803900" y="830792"/>
            <a:ext cx="2997200" cy="199866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7470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portrait phot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4719344" cy="473028"/>
          </a:xfrm>
        </p:spPr>
        <p:txBody>
          <a:bodyPr/>
          <a:lstStyle/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4767263"/>
            <a:ext cx="5433742" cy="274637"/>
          </a:xfrm>
        </p:spPr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  <p:sp>
        <p:nvSpPr>
          <p:cNvPr id="6" name="Picture Placeholder 5"/>
          <p:cNvSpPr>
            <a:spLocks noGrp="1"/>
          </p:cNvSpPr>
          <p:nvPr>
            <p:ph type="pic" sz="quarter" idx="11"/>
          </p:nvPr>
        </p:nvSpPr>
        <p:spPr>
          <a:xfrm>
            <a:off x="6081712" y="830792"/>
            <a:ext cx="2605088" cy="391001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2"/>
          </p:nvPr>
        </p:nvSpPr>
        <p:spPr>
          <a:xfrm>
            <a:off x="457200" y="1440000"/>
            <a:ext cx="5389563" cy="3317875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081712" y="4779963"/>
            <a:ext cx="2605088" cy="261937"/>
          </a:xfrm>
        </p:spPr>
        <p:txBody>
          <a:bodyPr>
            <a:normAutofit/>
          </a:bodyPr>
          <a:lstStyle>
            <a:lvl1pPr marL="0" indent="0">
              <a:buNone/>
              <a:defRPr sz="1000" baseline="0">
                <a:solidFill>
                  <a:srgbClr val="7F7F7F"/>
                </a:solidFill>
              </a:defRPr>
            </a:lvl1pPr>
          </a:lstStyle>
          <a:p>
            <a:pPr lvl="0"/>
            <a:r>
              <a:rPr lang="en-US" dirty="0" smtClean="0"/>
              <a:t>Image label – delete if not required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7750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, 2 photos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5201279" cy="568639"/>
          </a:xfrm>
        </p:spPr>
        <p:txBody>
          <a:bodyPr/>
          <a:lstStyle/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57200" y="4767263"/>
            <a:ext cx="5201279" cy="274637"/>
          </a:xfrm>
        </p:spPr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457200" y="1440000"/>
            <a:ext cx="5201279" cy="2952750"/>
          </a:xfrm>
        </p:spPr>
        <p:txBody>
          <a:bodyPr/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2"/>
          </p:nvPr>
        </p:nvSpPr>
        <p:spPr>
          <a:xfrm>
            <a:off x="5927858" y="831850"/>
            <a:ext cx="2871788" cy="19177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5927858" y="2824163"/>
            <a:ext cx="2871788" cy="1917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88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PPT image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914" y="0"/>
            <a:ext cx="6156086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"/>
            <a:ext cx="5116232" cy="5143500"/>
          </a:xfrm>
        </p:spPr>
        <p:txBody>
          <a:bodyPr anchor="ctr" anchorCtr="0">
            <a:normAutofit/>
          </a:bodyPr>
          <a:lstStyle>
            <a:lvl1pPr algn="l">
              <a:lnSpc>
                <a:spcPts val="4000"/>
              </a:lnSpc>
              <a:defRPr sz="4000" b="0" cap="none">
                <a:solidFill>
                  <a:srgbClr val="DA0012"/>
                </a:solidFill>
              </a:defRPr>
            </a:lvl1pPr>
          </a:lstStyle>
          <a:p>
            <a:r>
              <a:rPr lang="en-AU" dirty="0" smtClean="0"/>
              <a:t>Click to edit</a:t>
            </a:r>
            <a:br>
              <a:rPr lang="en-AU" dirty="0" smtClean="0"/>
            </a:br>
            <a:r>
              <a:rPr lang="en-AU" dirty="0" smtClean="0"/>
              <a:t>section heading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236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8229600" cy="568639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>
                <a:solidFill>
                  <a:srgbClr val="DA0012"/>
                </a:solidFill>
                <a:latin typeface="Rockwell"/>
                <a:cs typeface="Rockwell"/>
              </a:defRPr>
            </a:lvl1pPr>
          </a:lstStyle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0000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0000"/>
            <a:ext cx="4038600" cy="25455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533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8229600" cy="551631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>
                <a:solidFill>
                  <a:srgbClr val="DA0012"/>
                </a:solidFill>
                <a:latin typeface="Rockwell"/>
                <a:cs typeface="Rockwell"/>
              </a:defRPr>
            </a:lvl1pPr>
          </a:lstStyle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0000"/>
            <a:ext cx="4040188" cy="479822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4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919822"/>
            <a:ext cx="4040188" cy="26491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440000"/>
            <a:ext cx="4041775" cy="479822"/>
          </a:xfrm>
        </p:spPr>
        <p:txBody>
          <a:bodyPr anchor="t" anchorCtr="0">
            <a:normAutofit/>
          </a:bodyPr>
          <a:lstStyle>
            <a:lvl1pPr marL="0" indent="0">
              <a:lnSpc>
                <a:spcPct val="140000"/>
              </a:lnSpc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919822"/>
            <a:ext cx="4041775" cy="2649188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7723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792000"/>
            <a:ext cx="8229600" cy="682026"/>
          </a:xfrm>
        </p:spPr>
        <p:txBody>
          <a:bodyPr lIns="0" tIns="0" rIns="0" bIns="0" anchor="t" anchorCtr="0">
            <a:normAutofit/>
          </a:bodyPr>
          <a:lstStyle>
            <a:lvl1pPr algn="l">
              <a:defRPr sz="3500">
                <a:solidFill>
                  <a:srgbClr val="DA0012"/>
                </a:solidFill>
                <a:latin typeface="Rockwell"/>
                <a:cs typeface="Rockwell"/>
              </a:defRPr>
            </a:lvl1pPr>
          </a:lstStyle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567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753097"/>
            <a:ext cx="5486400" cy="425054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792000"/>
            <a:ext cx="5486400" cy="296109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191117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dirty="0" smtClean="0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459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792000"/>
            <a:ext cx="8229600" cy="56863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AU" dirty="0" smtClean="0"/>
              <a:t>Click to edit heading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0000"/>
            <a:ext cx="8229600" cy="28214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AU" dirty="0" smtClean="0"/>
              <a:t>Click to edit Master text styles</a:t>
            </a:r>
          </a:p>
          <a:p>
            <a:pPr lvl="1"/>
            <a:r>
              <a:rPr lang="en-AU" dirty="0" smtClean="0"/>
              <a:t>Second level</a:t>
            </a:r>
          </a:p>
          <a:p>
            <a:pPr lvl="2"/>
            <a:r>
              <a:rPr lang="en-AU" dirty="0" smtClean="0"/>
              <a:t>Third level</a:t>
            </a:r>
          </a:p>
          <a:p>
            <a:pPr lvl="3"/>
            <a:r>
              <a:rPr lang="en-AU" dirty="0" smtClean="0"/>
              <a:t>Fourth level</a:t>
            </a:r>
          </a:p>
          <a:p>
            <a:pPr lvl="4"/>
            <a:r>
              <a:rPr lang="en-AU" dirty="0" smtClean="0"/>
              <a:t>Fifth level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3"/>
          </p:nvPr>
        </p:nvSpPr>
        <p:spPr>
          <a:xfrm>
            <a:off x="457200" y="4767263"/>
            <a:ext cx="8229600" cy="27463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Griffith Law School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48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60" r:id="rId3"/>
    <p:sldLayoutId id="2147483659" r:id="rId4"/>
    <p:sldLayoutId id="2147483651" r:id="rId5"/>
    <p:sldLayoutId id="2147483652" r:id="rId6"/>
    <p:sldLayoutId id="2147483653" r:id="rId7"/>
    <p:sldLayoutId id="2147483654" r:id="rId8"/>
    <p:sldLayoutId id="2147483657" r:id="rId9"/>
    <p:sldLayoutId id="2147483649" r:id="rId10"/>
    <p:sldLayoutId id="2147483655" r:id="rId11"/>
  </p:sldLayoutIdLst>
  <p:hf sldNum="0" hdr="0" dt="0"/>
  <p:txStyles>
    <p:titleStyle>
      <a:lvl1pPr algn="l" defTabSz="457200" rtl="0" eaLnBrk="1" latinLnBrk="0" hangingPunct="1">
        <a:lnSpc>
          <a:spcPct val="80000"/>
        </a:lnSpc>
        <a:spcBef>
          <a:spcPct val="0"/>
        </a:spcBef>
        <a:buNone/>
        <a:defRPr sz="3500" kern="1200">
          <a:solidFill>
            <a:srgbClr val="DA0012"/>
          </a:solidFill>
          <a:latin typeface="Rockwell"/>
          <a:ea typeface="+mj-ea"/>
          <a:cs typeface="Rockwell"/>
        </a:defRPr>
      </a:lvl1pPr>
    </p:titleStyle>
    <p:bodyStyle>
      <a:lvl1pPr marL="342900" indent="-342900" algn="l" defTabSz="457200" rtl="0" eaLnBrk="1" latinLnBrk="0" hangingPunct="1">
        <a:lnSpc>
          <a:spcPct val="140000"/>
        </a:lnSpc>
        <a:spcBef>
          <a:spcPts val="0"/>
        </a:spcBef>
        <a:buFont typeface="Wingdings" charset="2"/>
        <a:buChar char="§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40000"/>
        </a:lnSpc>
        <a:spcBef>
          <a:spcPts val="0"/>
        </a:spcBef>
        <a:buFont typeface="Wingdings" charset="2"/>
        <a:buChar char="§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40000"/>
        </a:lnSpc>
        <a:spcBef>
          <a:spcPts val="0"/>
        </a:spcBef>
        <a:buFont typeface="Wingdings" charset="2"/>
        <a:buChar char="§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40000"/>
        </a:lnSpc>
        <a:spcBef>
          <a:spcPts val="0"/>
        </a:spcBef>
        <a:buFont typeface="Wingdings" charset="2"/>
        <a:buChar char="§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40000"/>
        </a:lnSpc>
        <a:spcBef>
          <a:spcPts val="0"/>
        </a:spcBef>
        <a:buFont typeface="Wingdings" charset="2"/>
        <a:buChar char="§"/>
        <a:defRPr sz="2000" kern="1200" baseline="0">
          <a:solidFill>
            <a:schemeClr val="tx1"/>
          </a:solidFill>
          <a:latin typeface="Arial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1264" y="0"/>
            <a:ext cx="6156088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425750" y="1241009"/>
            <a:ext cx="4940069" cy="2677848"/>
          </a:xfrm>
        </p:spPr>
        <p:txBody>
          <a:bodyPr lIns="0" tIns="0" rIns="0" bIns="0" anchor="t" anchorCtr="0">
            <a:normAutofit/>
          </a:bodyPr>
          <a:lstStyle/>
          <a:p>
            <a:pPr algn="l">
              <a:lnSpc>
                <a:spcPts val="4000"/>
              </a:lnSpc>
            </a:pPr>
            <a:r>
              <a:rPr lang="en-US" sz="4000" dirty="0" smtClean="0">
                <a:latin typeface="Rockwell"/>
                <a:cs typeface="Rockwell"/>
              </a:rPr>
              <a:t>QAILS/NACLC</a:t>
            </a:r>
            <a:br>
              <a:rPr lang="en-US" sz="4000" dirty="0" smtClean="0">
                <a:latin typeface="Rockwell"/>
                <a:cs typeface="Rockwell"/>
              </a:rPr>
            </a:br>
            <a:r>
              <a:rPr lang="en-US" sz="4000" dirty="0" smtClean="0">
                <a:latin typeface="Rockwell"/>
                <a:cs typeface="Rockwell"/>
              </a:rPr>
              <a:t>Effective Research Partnerships Panel</a:t>
            </a:r>
            <a:endParaRPr lang="en-US" sz="4000" dirty="0">
              <a:latin typeface="Rockwell"/>
              <a:cs typeface="Rockwell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425751" y="3706585"/>
            <a:ext cx="4007154" cy="1028398"/>
          </a:xfrm>
        </p:spPr>
        <p:txBody>
          <a:bodyPr lIns="0" tIns="0" rIns="0" bIns="0" anchor="b" anchorCtr="0">
            <a:normAutofit/>
          </a:bodyPr>
          <a:lstStyle/>
          <a:p>
            <a:pPr marL="0" indent="0" algn="l">
              <a:buNone/>
            </a:pPr>
            <a:r>
              <a:rPr lang="en-US" sz="1800" b="1" dirty="0" smtClean="0">
                <a:latin typeface="Arial"/>
                <a:cs typeface="Arial"/>
              </a:rPr>
              <a:t>Professor Jeff Giddings</a:t>
            </a:r>
          </a:p>
          <a:p>
            <a:pPr marL="0" indent="0" algn="l">
              <a:buNone/>
            </a:pPr>
            <a:r>
              <a:rPr lang="en-US" sz="1300" dirty="0" smtClean="0">
                <a:latin typeface="Arial"/>
                <a:cs typeface="Arial"/>
              </a:rPr>
              <a:t>Director of Professionalism, Griffith Law School</a:t>
            </a:r>
          </a:p>
          <a:p>
            <a:pPr marL="0" indent="0" algn="l">
              <a:buNone/>
            </a:pPr>
            <a:r>
              <a:rPr lang="en-US" sz="1300" dirty="0" smtClean="0">
                <a:cs typeface="Arial"/>
              </a:rPr>
              <a:t>j.giddings@griffith.edu.au</a:t>
            </a:r>
            <a:endParaRPr lang="en-US" sz="1300" dirty="0">
              <a:latin typeface="Arial"/>
              <a:cs typeface="Arial"/>
            </a:endParaRPr>
          </a:p>
        </p:txBody>
      </p:sp>
      <p:pic>
        <p:nvPicPr>
          <p:cNvPr id="4" name="Picture 3" descr="GRIFF1_STD_RG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752" y="342147"/>
            <a:ext cx="1344820" cy="344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978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Collaborative </a:t>
            </a:r>
            <a:r>
              <a:rPr lang="en-AU" dirty="0"/>
              <a:t>research </a:t>
            </a:r>
            <a:r>
              <a:rPr lang="en-AU" dirty="0" smtClean="0"/>
              <a:t>projects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Franchising Dispute Resolution - ARC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Linkage &amp; DIISR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SRLs in the Family Court - National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Legal Aid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Legal aid service innovations – ARC Discovery - LACs</a:t>
            </a:r>
            <a:endParaRPr lang="en-AU" sz="2400" dirty="0"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Primary dispute resolution in LACs - Federal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AGs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Service and project evaluations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Professional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Apprenticeship project – multidisciplinary </a:t>
            </a: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team – extra work but a much improved outcome </a:t>
            </a:r>
            <a:endParaRPr lang="en-AU" sz="2400" dirty="0"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114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When to collaborate?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Do you really just want advice?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Need a broad set of skills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The importance of independence needs to be understood and respected </a:t>
            </a:r>
            <a:endParaRPr lang="en-AU" sz="2400" dirty="0"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689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Who to collaborate with?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Skills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, experience, time and interest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Are they a collaborator or a lone wolf?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Team of Rivals?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77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How to collaborate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07000"/>
              </a:lnSpc>
              <a:buFont typeface="Tahoma" panose="020B0604030504040204" pitchFamily="34" charset="0"/>
              <a:buChar char="-"/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Clear roles </a:t>
            </a: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</a:rPr>
              <a:t>as well as give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and take</a:t>
            </a:r>
          </a:p>
          <a:p>
            <a:pPr lvl="0">
              <a:lnSpc>
                <a:spcPct val="107000"/>
              </a:lnSpc>
              <a:buFont typeface="Tahoma" panose="020B0604030504040204" pitchFamily="34" charset="0"/>
              <a:buChar char="-"/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Credit where credit’s due – acknowledge everyone’s contributions</a:t>
            </a:r>
          </a:p>
          <a:p>
            <a:pPr lvl="0">
              <a:lnSpc>
                <a:spcPct val="107000"/>
              </a:lnSpc>
              <a:buFont typeface="Tahoma" panose="020B0604030504040204" pitchFamily="34" charset="0"/>
              <a:buChar char="-"/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Don’t underestimate the facilitation role – skills and time </a:t>
            </a:r>
          </a:p>
          <a:p>
            <a:pPr lvl="0">
              <a:lnSpc>
                <a:spcPct val="107000"/>
              </a:lnSpc>
              <a:buFont typeface="Tahoma" panose="020B0604030504040204" pitchFamily="34" charset="0"/>
              <a:buChar char="-"/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Seek to understand before being understood</a:t>
            </a:r>
          </a:p>
          <a:p>
            <a:pPr lvl="0">
              <a:lnSpc>
                <a:spcPct val="107000"/>
              </a:lnSpc>
              <a:buFont typeface="Tahoma" panose="020B0604030504040204" pitchFamily="34" charset="0"/>
              <a:buChar char="-"/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</a:rPr>
              <a:t>Look for small projects to start with, develop your knowledge, methods </a:t>
            </a:r>
            <a:r>
              <a:rPr lang="en-AU" sz="2400" dirty="0" err="1">
                <a:latin typeface="Tahoma" panose="020B0604030504040204" pitchFamily="34" charset="0"/>
                <a:ea typeface="Calibri" panose="020F0502020204030204" pitchFamily="34" charset="0"/>
              </a:rPr>
              <a:t>etc</a:t>
            </a:r>
            <a:endParaRPr lang="en-AU" sz="2400" dirty="0">
              <a:latin typeface="Tahoma" panose="020B0604030504040204" pitchFamily="34" charset="0"/>
              <a:ea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751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Collaborative Advantage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0000"/>
            <a:ext cx="8229600" cy="3322919"/>
          </a:xfrm>
        </p:spPr>
        <p:txBody>
          <a:bodyPr>
            <a:normAutofit/>
          </a:bodyPr>
          <a:lstStyle/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Collaborative activities can take more time</a:t>
            </a: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avoid collaborative inertia</a:t>
            </a: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 prepared to compromise</a:t>
            </a: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Don’t expect others to do things the way you do</a:t>
            </a: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 trust by ensuring 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others don’t feel </a:t>
            </a:r>
            <a:r>
              <a:rPr lang="en-AU" sz="2400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vulnerable</a:t>
            </a:r>
            <a:endParaRPr lang="en-AU" sz="24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buFont typeface="Courier New" panose="02070309020205020404" pitchFamily="49" charset="0"/>
              <a:buChar char="o"/>
              <a:tabLst>
                <a:tab pos="457200" algn="l"/>
              </a:tabLst>
            </a:pP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Making things happen involves working both </a:t>
            </a:r>
            <a:r>
              <a:rPr lang="en-AU" sz="2400" dirty="0" err="1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facilitatively</a:t>
            </a:r>
            <a:r>
              <a:rPr lang="en-AU" sz="2400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en-AU" sz="2400" dirty="0" err="1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directively</a:t>
            </a:r>
            <a:endParaRPr lang="en-AU" sz="2400" dirty="0" smtClean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lnSpc>
                <a:spcPct val="107000"/>
              </a:lnSpc>
              <a:buNone/>
              <a:tabLst>
                <a:tab pos="457200" algn="l"/>
              </a:tabLst>
            </a:pPr>
            <a:r>
              <a:rPr lang="en-AU" sz="1900" dirty="0" smtClean="0">
                <a:latin typeface="Tahoma" panose="020B0604030504040204" pitchFamily="34" charset="0"/>
                <a:ea typeface="Calibri" panose="020F0502020204030204" pitchFamily="34" charset="0"/>
              </a:rPr>
              <a:t>	</a:t>
            </a:r>
            <a:r>
              <a:rPr lang="en-AU" sz="1900" dirty="0" err="1" smtClean="0">
                <a:latin typeface="Tahoma" panose="020B0604030504040204" pitchFamily="34" charset="0"/>
                <a:ea typeface="Calibri" panose="020F0502020204030204" pitchFamily="34" charset="0"/>
              </a:rPr>
              <a:t>Huxham</a:t>
            </a:r>
            <a:r>
              <a:rPr lang="en-AU" sz="1900" dirty="0" smtClean="0">
                <a:latin typeface="Tahoma" panose="020B0604030504040204" pitchFamily="34" charset="0"/>
                <a:ea typeface="Calibri" panose="020F0502020204030204" pitchFamily="34" charset="0"/>
              </a:rPr>
              <a:t> </a:t>
            </a:r>
            <a:r>
              <a:rPr lang="en-AU" sz="1900" dirty="0">
                <a:latin typeface="Tahoma" panose="020B0604030504040204" pitchFamily="34" charset="0"/>
                <a:ea typeface="Calibri" panose="020F0502020204030204" pitchFamily="34" charset="0"/>
              </a:rPr>
              <a:t>&amp; </a:t>
            </a:r>
            <a:r>
              <a:rPr lang="en-AU" sz="1900" dirty="0" err="1">
                <a:latin typeface="Tahoma" panose="020B0604030504040204" pitchFamily="34" charset="0"/>
                <a:ea typeface="Calibri" panose="020F0502020204030204" pitchFamily="34" charset="0"/>
              </a:rPr>
              <a:t>Vangan</a:t>
            </a:r>
            <a:r>
              <a:rPr lang="en-AU" sz="1900" dirty="0">
                <a:latin typeface="Tahoma" panose="020B0604030504040204" pitchFamily="34" charset="0"/>
                <a:ea typeface="Calibri" panose="020F0502020204030204" pitchFamily="34" charset="0"/>
              </a:rPr>
              <a:t>, </a:t>
            </a:r>
            <a:r>
              <a:rPr lang="en-AU" sz="1900" i="1" dirty="0">
                <a:latin typeface="Tahoma" panose="020B0604030504040204" pitchFamily="34" charset="0"/>
                <a:ea typeface="Calibri" panose="020F0502020204030204" pitchFamily="34" charset="0"/>
              </a:rPr>
              <a:t>Managing to Collaborate</a:t>
            </a:r>
            <a:r>
              <a:rPr lang="en-AU" sz="1900" dirty="0">
                <a:latin typeface="Tahoma" panose="020B0604030504040204" pitchFamily="34" charset="0"/>
                <a:ea typeface="Calibri" panose="020F0502020204030204" pitchFamily="34" charset="0"/>
              </a:rPr>
              <a:t>, Routledge, 2005</a:t>
            </a:r>
            <a:endParaRPr lang="en-AU" sz="1900" dirty="0"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9590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000" dirty="0" smtClean="0">
            <a:latin typeface="Arial"/>
            <a:cs typeface="Arial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447</TotalTime>
  <Words>212</Words>
  <Application>Microsoft Office PowerPoint</Application>
  <PresentationFormat>On-screen Show (16:9)</PresentationFormat>
  <Paragraphs>34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QAILS/NACLC Effective Research Partnerships Panel</vt:lpstr>
      <vt:lpstr>Collaborative research projects</vt:lpstr>
      <vt:lpstr>When to collaborate?</vt:lpstr>
      <vt:lpstr>Who to collaborate with?</vt:lpstr>
      <vt:lpstr>How to collaborate</vt:lpstr>
      <vt:lpstr>Collaborative Advantage</vt:lpstr>
    </vt:vector>
  </TitlesOfParts>
  <Company>Griffith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Elise Appleton</dc:creator>
  <cp:lastModifiedBy>Cathy Baker</cp:lastModifiedBy>
  <cp:revision>63</cp:revision>
  <dcterms:created xsi:type="dcterms:W3CDTF">2015-06-09T05:37:39Z</dcterms:created>
  <dcterms:modified xsi:type="dcterms:W3CDTF">2016-05-23T06:11:38Z</dcterms:modified>
</cp:coreProperties>
</file>