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A20"/>
    <a:srgbClr val="D90011"/>
    <a:srgbClr val="CD0920"/>
    <a:srgbClr val="D70111"/>
    <a:srgbClr val="DA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FFCA2-BF6D-CE44-A430-3AEE88891A9E}" type="datetimeFigureOut">
              <a:rPr lang="en-US" smtClean="0">
                <a:latin typeface="Arial"/>
              </a:rPr>
              <a:t>5/23/2016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A992C-4394-4E4E-9793-4EB1E3E1D25A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221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16A57A62-2764-F542-B86B-77C5E138D015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19A93E2E-41BE-9948-9CD4-5372A3778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06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3E2E-41BE-9948-9CD4-5372A37788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7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51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0" i="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3031203"/>
          </a:xfrm>
        </p:spPr>
        <p:txBody>
          <a:bodyPr lIns="0" tIns="0" rIns="0" bIns="0">
            <a:normAutofit/>
          </a:bodyPr>
          <a:lstStyle>
            <a:lvl1pPr marL="342900" indent="-342900">
              <a:lnSpc>
                <a:spcPct val="140000"/>
              </a:lnSpc>
              <a:spcBef>
                <a:spcPts val="0"/>
              </a:spcBef>
              <a:buFont typeface="Wingdings" charset="2"/>
              <a:buChar char="§"/>
              <a:defRPr/>
            </a:lvl1pPr>
            <a:lvl2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2pPr>
            <a:lvl3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3pPr>
            <a:lvl4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4pPr>
            <a:lvl5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  <a:p>
            <a:pPr lvl="0"/>
            <a:endParaRPr lang="en-AU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9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533400"/>
            <a:ext cx="9144000" cy="4610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8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96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landscape ph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889500" cy="568639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4889500" cy="2987675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2835011"/>
            <a:ext cx="2997200" cy="261937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Image label – delete if not required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803900" y="830792"/>
            <a:ext cx="2997200" cy="19986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7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portrait ph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719344" cy="473028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5433742" cy="274637"/>
          </a:xfrm>
        </p:spPr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081712" y="830792"/>
            <a:ext cx="2605088" cy="39100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57200" y="1440000"/>
            <a:ext cx="5389563" cy="3317875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81712" y="4779963"/>
            <a:ext cx="2605088" cy="261937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Image label – delete if not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5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2 pho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5201279" cy="568639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5201279" cy="274637"/>
          </a:xfrm>
        </p:spPr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5201279" cy="2952750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927858" y="831850"/>
            <a:ext cx="2871788" cy="191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7858" y="2824163"/>
            <a:ext cx="2871788" cy="191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914" y="0"/>
            <a:ext cx="6156086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"/>
            <a:ext cx="5116232" cy="5143500"/>
          </a:xfrm>
        </p:spPr>
        <p:txBody>
          <a:bodyPr anchor="ctr" anchorCtr="0">
            <a:normAutofit/>
          </a:bodyPr>
          <a:lstStyle>
            <a:lvl1pPr algn="l">
              <a:lnSpc>
                <a:spcPts val="4000"/>
              </a:lnSpc>
              <a:defRPr sz="4000" b="0" cap="none">
                <a:solidFill>
                  <a:srgbClr val="DA0012"/>
                </a:solidFill>
              </a:defRPr>
            </a:lvl1pPr>
          </a:lstStyle>
          <a:p>
            <a:r>
              <a:rPr lang="en-AU" dirty="0" smtClean="0"/>
              <a:t>Click to edit</a:t>
            </a:r>
            <a:br>
              <a:rPr lang="en-AU" dirty="0" smtClean="0"/>
            </a:br>
            <a:r>
              <a:rPr lang="en-AU" dirty="0" smtClean="0"/>
              <a:t>section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3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68639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3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51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4040188" cy="479822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4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9822"/>
            <a:ext cx="4040188" cy="26491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40000"/>
            <a:ext cx="4041775" cy="479822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4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19822"/>
            <a:ext cx="4041775" cy="26491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6820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753097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792000"/>
            <a:ext cx="5486400" cy="29610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911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5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8229600" cy="5686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29600" cy="28214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8229600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Griffith Law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60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7" r:id="rId9"/>
    <p:sldLayoutId id="2147483649" r:id="rId10"/>
    <p:sldLayoutId id="2147483655" r:id="rId1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kern="1200">
          <a:solidFill>
            <a:srgbClr val="DA0012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64" y="0"/>
            <a:ext cx="615608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5750" y="1241009"/>
            <a:ext cx="4940069" cy="2677848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lnSpc>
                <a:spcPts val="4000"/>
              </a:lnSpc>
            </a:pPr>
            <a:r>
              <a:rPr lang="en-US" sz="4000" dirty="0" smtClean="0">
                <a:latin typeface="Rockwell"/>
                <a:cs typeface="Rockwell"/>
              </a:rPr>
              <a:t>QAILS/NACLC</a:t>
            </a:r>
            <a:br>
              <a:rPr lang="en-US" sz="4000" dirty="0" smtClean="0">
                <a:latin typeface="Rockwell"/>
                <a:cs typeface="Rockwell"/>
              </a:rPr>
            </a:br>
            <a:r>
              <a:rPr lang="en-US" sz="4000" dirty="0" smtClean="0">
                <a:latin typeface="Rockwell"/>
                <a:cs typeface="Rockwell"/>
              </a:rPr>
              <a:t>Effective Research Partnerships Panel</a:t>
            </a:r>
            <a:endParaRPr lang="en-US" sz="4000" dirty="0"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5751" y="3706585"/>
            <a:ext cx="4007154" cy="1028398"/>
          </a:xfrm>
        </p:spPr>
        <p:txBody>
          <a:bodyPr lIns="0" tIns="0" rIns="0" bIns="0" anchor="b" anchorCtr="0">
            <a:normAutofit/>
          </a:bodyPr>
          <a:lstStyle/>
          <a:p>
            <a:pPr marL="0" indent="0" algn="l">
              <a:buNone/>
            </a:pPr>
            <a:r>
              <a:rPr lang="en-US" sz="1800" b="1" dirty="0" smtClean="0">
                <a:latin typeface="Arial"/>
                <a:cs typeface="Arial"/>
              </a:rPr>
              <a:t>Professor Jeff Giddings</a:t>
            </a:r>
          </a:p>
          <a:p>
            <a:pPr marL="0" indent="0" algn="l">
              <a:buNone/>
            </a:pPr>
            <a:r>
              <a:rPr lang="en-US" sz="1300" dirty="0" smtClean="0">
                <a:latin typeface="Arial"/>
                <a:cs typeface="Arial"/>
              </a:rPr>
              <a:t>Director of Professionalism, Griffith Law School</a:t>
            </a:r>
          </a:p>
          <a:p>
            <a:pPr marL="0" indent="0" algn="l">
              <a:buNone/>
            </a:pPr>
            <a:r>
              <a:rPr lang="en-US" sz="1300" dirty="0" smtClean="0">
                <a:cs typeface="Arial"/>
              </a:rPr>
              <a:t>j.giddings@griffith.edu.au</a:t>
            </a:r>
            <a:endParaRPr lang="en-US" sz="1300" dirty="0">
              <a:latin typeface="Arial"/>
              <a:cs typeface="Arial"/>
            </a:endParaRPr>
          </a:p>
        </p:txBody>
      </p:sp>
      <p:pic>
        <p:nvPicPr>
          <p:cNvPr id="4" name="Picture 3" descr="GRIFF1_STD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52" y="342147"/>
            <a:ext cx="1344820" cy="34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7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Collaborative </a:t>
            </a:r>
            <a:r>
              <a:rPr lang="en-AU" dirty="0"/>
              <a:t>research </a:t>
            </a:r>
            <a:r>
              <a:rPr lang="en-AU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Franchising Dispute Resolution - ARC 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Linkage &amp; DIISR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SRLs in the Family Court - National 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Legal Aid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Legal aid service innovations – ARC Discovery - LACs</a:t>
            </a:r>
            <a:endParaRPr lang="en-AU" sz="2400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Primary dispute resolution in LACs - Federal 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AGs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Service and project evaluations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Professional 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Apprenticeship project – multidisciplinary </a:t>
            </a: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team – extra work but a much improved outcome </a:t>
            </a:r>
            <a:endParaRPr lang="en-AU" sz="2400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1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When to collaborate?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Do you really just want advice?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Need a broad set of skills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The importance of independence needs to be understood and respected </a:t>
            </a:r>
            <a:endParaRPr lang="en-AU" sz="2400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8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Who to collaborate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Skills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, experience, time and interest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Are they a collaborator or a lone wolf?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Team of Rivals?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7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to 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Tahoma" panose="020B0604030504040204" pitchFamily="34" charset="0"/>
              <a:buChar char="-"/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Clear roles </a:t>
            </a: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</a:rPr>
              <a:t>as well as give 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and take</a:t>
            </a:r>
          </a:p>
          <a:p>
            <a:pPr lvl="0">
              <a:lnSpc>
                <a:spcPct val="107000"/>
              </a:lnSpc>
              <a:buFont typeface="Tahoma" panose="020B0604030504040204" pitchFamily="34" charset="0"/>
              <a:buChar char="-"/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Credit where credit’s due – acknowledge everyone’s contributions</a:t>
            </a:r>
          </a:p>
          <a:p>
            <a:pPr lvl="0">
              <a:lnSpc>
                <a:spcPct val="107000"/>
              </a:lnSpc>
              <a:buFont typeface="Tahoma" panose="020B0604030504040204" pitchFamily="34" charset="0"/>
              <a:buChar char="-"/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Don’t underestimate the facilitation role – skills and time </a:t>
            </a:r>
          </a:p>
          <a:p>
            <a:pPr lvl="0">
              <a:lnSpc>
                <a:spcPct val="107000"/>
              </a:lnSpc>
              <a:buFont typeface="Tahoma" panose="020B0604030504040204" pitchFamily="34" charset="0"/>
              <a:buChar char="-"/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Seek to understand before being understood</a:t>
            </a:r>
          </a:p>
          <a:p>
            <a:pPr lvl="0">
              <a:lnSpc>
                <a:spcPct val="107000"/>
              </a:lnSpc>
              <a:buFont typeface="Tahoma" panose="020B0604030504040204" pitchFamily="34" charset="0"/>
              <a:buChar char="-"/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</a:rPr>
              <a:t>Look for small projects to start with, develop your knowledge, methods </a:t>
            </a:r>
            <a:r>
              <a:rPr lang="en-AU" sz="2400" dirty="0" err="1">
                <a:latin typeface="Tahoma" panose="020B0604030504040204" pitchFamily="34" charset="0"/>
                <a:ea typeface="Calibri" panose="020F0502020204030204" pitchFamily="34" charset="0"/>
              </a:rPr>
              <a:t>etc</a:t>
            </a:r>
            <a:endParaRPr lang="en-AU" sz="2400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5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Collaborative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3322919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 activities can take more time</a:t>
            </a:r>
          </a:p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avoid collaborative inertia</a:t>
            </a:r>
          </a:p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prepared to compromise</a:t>
            </a:r>
          </a:p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expect others to do things the way you do</a:t>
            </a:r>
          </a:p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trust by ensuring 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don’t feel </a:t>
            </a:r>
            <a:r>
              <a:rPr lang="en-AU" sz="24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vulnerable</a:t>
            </a:r>
            <a:endParaRPr lang="en-AU" sz="24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things happen involves working both </a:t>
            </a:r>
            <a:r>
              <a:rPr lang="en-AU" sz="24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facilitatively</a:t>
            </a:r>
            <a:r>
              <a:rPr lang="en-AU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AU" sz="2400" dirty="0" err="1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directively</a:t>
            </a:r>
            <a:endParaRPr lang="en-AU" sz="2400" dirty="0" smtClean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buNone/>
              <a:tabLst>
                <a:tab pos="457200" algn="l"/>
              </a:tabLst>
            </a:pPr>
            <a:r>
              <a:rPr lang="en-AU" sz="1900" dirty="0" smtClean="0">
                <a:latin typeface="Tahoma" panose="020B0604030504040204" pitchFamily="34" charset="0"/>
                <a:ea typeface="Calibri" panose="020F0502020204030204" pitchFamily="34" charset="0"/>
              </a:rPr>
              <a:t>	</a:t>
            </a:r>
            <a:r>
              <a:rPr lang="en-AU" sz="1900" dirty="0" err="1" smtClean="0">
                <a:latin typeface="Tahoma" panose="020B0604030504040204" pitchFamily="34" charset="0"/>
                <a:ea typeface="Calibri" panose="020F0502020204030204" pitchFamily="34" charset="0"/>
              </a:rPr>
              <a:t>Huxham</a:t>
            </a:r>
            <a:r>
              <a:rPr lang="en-AU" sz="1900" dirty="0" smtClean="0"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AU" sz="1900" dirty="0">
                <a:latin typeface="Tahoma" panose="020B0604030504040204" pitchFamily="34" charset="0"/>
                <a:ea typeface="Calibri" panose="020F0502020204030204" pitchFamily="34" charset="0"/>
              </a:rPr>
              <a:t>&amp; </a:t>
            </a:r>
            <a:r>
              <a:rPr lang="en-AU" sz="1900" dirty="0" err="1">
                <a:latin typeface="Tahoma" panose="020B0604030504040204" pitchFamily="34" charset="0"/>
                <a:ea typeface="Calibri" panose="020F0502020204030204" pitchFamily="34" charset="0"/>
              </a:rPr>
              <a:t>Vangan</a:t>
            </a:r>
            <a:r>
              <a:rPr lang="en-AU" sz="1900" dirty="0">
                <a:latin typeface="Tahom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AU" sz="1900" i="1" dirty="0">
                <a:latin typeface="Tahoma" panose="020B0604030504040204" pitchFamily="34" charset="0"/>
                <a:ea typeface="Calibri" panose="020F0502020204030204" pitchFamily="34" charset="0"/>
              </a:rPr>
              <a:t>Managing to Collaborate</a:t>
            </a:r>
            <a:r>
              <a:rPr lang="en-AU" sz="1900" dirty="0">
                <a:latin typeface="Tahoma" panose="020B0604030504040204" pitchFamily="34" charset="0"/>
                <a:ea typeface="Calibri" panose="020F0502020204030204" pitchFamily="34" charset="0"/>
              </a:rPr>
              <a:t>, Routledge, 2005</a:t>
            </a:r>
            <a:endParaRPr lang="en-AU" sz="19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5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212</Words>
  <Application>Microsoft Office PowerPoint</Application>
  <PresentationFormat>On-screen Show (16:9)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QAILS/NACLC Effective Research Partnerships Panel</vt:lpstr>
      <vt:lpstr>Collaborative research projects</vt:lpstr>
      <vt:lpstr>When to collaborate?</vt:lpstr>
      <vt:lpstr>Who to collaborate with?</vt:lpstr>
      <vt:lpstr>How to collaborate</vt:lpstr>
      <vt:lpstr>Collaborative Advantage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Appleton</dc:creator>
  <cp:lastModifiedBy>Cathy Baker</cp:lastModifiedBy>
  <cp:revision>63</cp:revision>
  <dcterms:created xsi:type="dcterms:W3CDTF">2015-06-09T05:37:39Z</dcterms:created>
  <dcterms:modified xsi:type="dcterms:W3CDTF">2016-05-23T06:11:38Z</dcterms:modified>
</cp:coreProperties>
</file>