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6"/>
  </p:notesMasterIdLst>
  <p:handoutMasterIdLst>
    <p:handoutMasterId r:id="rId37"/>
  </p:handoutMasterIdLst>
  <p:sldIdLst>
    <p:sldId id="351" r:id="rId2"/>
    <p:sldId id="420" r:id="rId3"/>
    <p:sldId id="377" r:id="rId4"/>
    <p:sldId id="421" r:id="rId5"/>
    <p:sldId id="422" r:id="rId6"/>
    <p:sldId id="423" r:id="rId7"/>
    <p:sldId id="424" r:id="rId8"/>
    <p:sldId id="425" r:id="rId9"/>
    <p:sldId id="407" r:id="rId10"/>
    <p:sldId id="426" r:id="rId11"/>
    <p:sldId id="427" r:id="rId12"/>
    <p:sldId id="414" r:id="rId13"/>
    <p:sldId id="428" r:id="rId14"/>
    <p:sldId id="429" r:id="rId15"/>
    <p:sldId id="430" r:id="rId16"/>
    <p:sldId id="431" r:id="rId17"/>
    <p:sldId id="432" r:id="rId18"/>
    <p:sldId id="433" r:id="rId19"/>
    <p:sldId id="434" r:id="rId20"/>
    <p:sldId id="435" r:id="rId21"/>
    <p:sldId id="436" r:id="rId22"/>
    <p:sldId id="437" r:id="rId23"/>
    <p:sldId id="449" r:id="rId24"/>
    <p:sldId id="450" r:id="rId25"/>
    <p:sldId id="438" r:id="rId26"/>
    <p:sldId id="445" r:id="rId27"/>
    <p:sldId id="439" r:id="rId28"/>
    <p:sldId id="447" r:id="rId29"/>
    <p:sldId id="448" r:id="rId30"/>
    <p:sldId id="440" r:id="rId31"/>
    <p:sldId id="441" r:id="rId32"/>
    <p:sldId id="442" r:id="rId33"/>
    <p:sldId id="446" r:id="rId34"/>
    <p:sldId id="444"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1CE824"/>
    <a:srgbClr val="EFA720"/>
    <a:srgbClr val="E2BC00"/>
    <a:srgbClr val="FFD93E"/>
    <a:srgbClr val="0B708B"/>
    <a:srgbClr val="5D5D5D"/>
    <a:srgbClr val="0023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255" autoAdjust="0"/>
  </p:normalViewPr>
  <p:slideViewPr>
    <p:cSldViewPr snapToObjects="1">
      <p:cViewPr varScale="1">
        <p:scale>
          <a:sx n="106" d="100"/>
          <a:sy n="106" d="100"/>
        </p:scale>
        <p:origin x="-112" y="-3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notesMaster" Target="notesMasters/notes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handoutMaster" Target="handoutMasters/handoutMaster1.xml"/><Relationship Id="rId38" Type="http://schemas.openxmlformats.org/officeDocument/2006/relationships/printerSettings" Target="printerSettings/printerSettings1.bin"/><Relationship Id="rId39" Type="http://schemas.openxmlformats.org/officeDocument/2006/relationships/presProps" Target="presProps.xml"/><Relationship Id="rId40" Type="http://schemas.openxmlformats.org/officeDocument/2006/relationships/viewProps" Target="viewProps.xml"/><Relationship Id="rId41" Type="http://schemas.openxmlformats.org/officeDocument/2006/relationships/theme" Target="theme/theme1.xml"/><Relationship Id="rId4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04CD285-1B4F-0B41-9EE5-A3755DA2068A}" type="datetimeFigureOut">
              <a:rPr lang="en-US" smtClean="0"/>
              <a:t>22/06/16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506460A-FACD-634A-AF19-3516D0BDCC69}" type="slidenum">
              <a:rPr lang="en-US" smtClean="0"/>
              <a:t>‹#›</a:t>
            </a:fld>
            <a:endParaRPr lang="en-US"/>
          </a:p>
        </p:txBody>
      </p:sp>
    </p:spTree>
    <p:extLst>
      <p:ext uri="{BB962C8B-B14F-4D97-AF65-F5344CB8AC3E}">
        <p14:creationId xmlns:p14="http://schemas.microsoft.com/office/powerpoint/2010/main" val="33745441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360043-EDC0-8C44-8532-32C8CB8065EA}" type="datetimeFigureOut">
              <a:rPr lang="en-US" smtClean="0"/>
              <a:t>22/06/16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36903BD-A4D7-1D43-BB59-3247417D2CF0}" type="slidenum">
              <a:rPr lang="en-US" smtClean="0"/>
              <a:t>‹#›</a:t>
            </a:fld>
            <a:endParaRPr lang="en-US"/>
          </a:p>
        </p:txBody>
      </p:sp>
    </p:spTree>
    <p:extLst>
      <p:ext uri="{BB962C8B-B14F-4D97-AF65-F5344CB8AC3E}">
        <p14:creationId xmlns:p14="http://schemas.microsoft.com/office/powerpoint/2010/main" val="320078546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a:p>
        </p:txBody>
      </p:sp>
      <p:sp>
        <p:nvSpPr>
          <p:cNvPr id="4" name="Slide Number Placeholder 3"/>
          <p:cNvSpPr>
            <a:spLocks noGrp="1"/>
          </p:cNvSpPr>
          <p:nvPr>
            <p:ph type="sldNum" sz="quarter" idx="10"/>
          </p:nvPr>
        </p:nvSpPr>
        <p:spPr/>
        <p:txBody>
          <a:bodyPr/>
          <a:lstStyle/>
          <a:p>
            <a:fld id="{336903BD-A4D7-1D43-BB59-3247417D2CF0}" type="slidenum">
              <a:rPr lang="en-US" smtClean="0"/>
              <a:t>1</a:t>
            </a:fld>
            <a:endParaRPr lang="en-US"/>
          </a:p>
        </p:txBody>
      </p:sp>
    </p:spTree>
    <p:extLst>
      <p:ext uri="{BB962C8B-B14F-4D97-AF65-F5344CB8AC3E}">
        <p14:creationId xmlns:p14="http://schemas.microsoft.com/office/powerpoint/2010/main" val="949370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smtClean="0"/>
              <a:t>Click to edit Master subtitle style</a:t>
            </a:r>
            <a:endParaRPr lang="en-US"/>
          </a:p>
        </p:txBody>
      </p:sp>
      <p:sp>
        <p:nvSpPr>
          <p:cNvPr id="4" name="Date Placeholder 3"/>
          <p:cNvSpPr>
            <a:spLocks noGrp="1"/>
          </p:cNvSpPr>
          <p:nvPr>
            <p:ph type="dt" sz="half" idx="10"/>
          </p:nvPr>
        </p:nvSpPr>
        <p:spPr/>
        <p:txBody>
          <a:bodyPr/>
          <a:lstStyle/>
          <a:p>
            <a:fld id="{188BC4EE-AE93-8E41-AC40-A41CD5B3F305}" type="datetimeFigureOut">
              <a:rPr lang="en-US" smtClean="0"/>
              <a:pPr/>
              <a:t>22/06/16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4CB44D-BD6B-4B47-BEEB-282E034C78A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188BC4EE-AE93-8E41-AC40-A41CD5B3F305}" type="datetimeFigureOut">
              <a:rPr lang="en-US" smtClean="0"/>
              <a:pPr/>
              <a:t>22/06/16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4CB44D-BD6B-4B47-BEEB-282E034C78A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AU"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188BC4EE-AE93-8E41-AC40-A41CD5B3F305}" type="datetimeFigureOut">
              <a:rPr lang="en-US" smtClean="0"/>
              <a:pPr/>
              <a:t>22/06/16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4CB44D-BD6B-4B47-BEEB-282E034C78A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idx="1"/>
          </p:nvPr>
        </p:nvSpPr>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188BC4EE-AE93-8E41-AC40-A41CD5B3F305}" type="datetimeFigureOut">
              <a:rPr lang="en-US" smtClean="0"/>
              <a:pPr/>
              <a:t>22/06/16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4CB44D-BD6B-4B47-BEEB-282E034C78A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smtClean="0"/>
              <a:t>Click to edit Master text styles</a:t>
            </a:r>
          </a:p>
        </p:txBody>
      </p:sp>
      <p:sp>
        <p:nvSpPr>
          <p:cNvPr id="4" name="Date Placeholder 3"/>
          <p:cNvSpPr>
            <a:spLocks noGrp="1"/>
          </p:cNvSpPr>
          <p:nvPr>
            <p:ph type="dt" sz="half" idx="10"/>
          </p:nvPr>
        </p:nvSpPr>
        <p:spPr/>
        <p:txBody>
          <a:bodyPr/>
          <a:lstStyle/>
          <a:p>
            <a:fld id="{188BC4EE-AE93-8E41-AC40-A41CD5B3F305}" type="datetimeFigureOut">
              <a:rPr lang="en-US" smtClean="0"/>
              <a:pPr/>
              <a:t>22/06/16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4CB44D-BD6B-4B47-BEEB-282E034C78A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Date Placeholder 4"/>
          <p:cNvSpPr>
            <a:spLocks noGrp="1"/>
          </p:cNvSpPr>
          <p:nvPr>
            <p:ph type="dt" sz="half" idx="10"/>
          </p:nvPr>
        </p:nvSpPr>
        <p:spPr/>
        <p:txBody>
          <a:bodyPr/>
          <a:lstStyle/>
          <a:p>
            <a:fld id="{188BC4EE-AE93-8E41-AC40-A41CD5B3F305}" type="datetimeFigureOut">
              <a:rPr lang="en-US" smtClean="0"/>
              <a:pPr/>
              <a:t>22/06/16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4CB44D-BD6B-4B47-BEEB-282E034C78A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7" name="Date Placeholder 6"/>
          <p:cNvSpPr>
            <a:spLocks noGrp="1"/>
          </p:cNvSpPr>
          <p:nvPr>
            <p:ph type="dt" sz="half" idx="10"/>
          </p:nvPr>
        </p:nvSpPr>
        <p:spPr/>
        <p:txBody>
          <a:bodyPr/>
          <a:lstStyle/>
          <a:p>
            <a:fld id="{188BC4EE-AE93-8E41-AC40-A41CD5B3F305}" type="datetimeFigureOut">
              <a:rPr lang="en-US" smtClean="0"/>
              <a:pPr/>
              <a:t>22/06/16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4CB44D-BD6B-4B47-BEEB-282E034C78A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Date Placeholder 2"/>
          <p:cNvSpPr>
            <a:spLocks noGrp="1"/>
          </p:cNvSpPr>
          <p:nvPr>
            <p:ph type="dt" sz="half" idx="10"/>
          </p:nvPr>
        </p:nvSpPr>
        <p:spPr/>
        <p:txBody>
          <a:bodyPr/>
          <a:lstStyle/>
          <a:p>
            <a:fld id="{188BC4EE-AE93-8E41-AC40-A41CD5B3F305}" type="datetimeFigureOut">
              <a:rPr lang="en-US" smtClean="0"/>
              <a:pPr/>
              <a:t>22/06/16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4CB44D-BD6B-4B47-BEEB-282E034C78A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8BC4EE-AE93-8E41-AC40-A41CD5B3F305}" type="datetimeFigureOut">
              <a:rPr lang="en-US" smtClean="0"/>
              <a:pPr/>
              <a:t>22/06/16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4CB44D-BD6B-4B47-BEEB-282E034C78A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188BC4EE-AE93-8E41-AC40-A41CD5B3F305}" type="datetimeFigureOut">
              <a:rPr lang="en-US" smtClean="0"/>
              <a:pPr/>
              <a:t>22/06/16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4CB44D-BD6B-4B47-BEEB-282E034C78A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188BC4EE-AE93-8E41-AC40-A41CD5B3F305}" type="datetimeFigureOut">
              <a:rPr lang="en-US" smtClean="0"/>
              <a:pPr/>
              <a:t>22/06/16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4CB44D-BD6B-4B47-BEEB-282E034C78A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8BC4EE-AE93-8E41-AC40-A41CD5B3F305}" type="datetimeFigureOut">
              <a:rPr lang="en-US" smtClean="0"/>
              <a:pPr/>
              <a:t>22/06/16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4CB44D-BD6B-4B47-BEEB-282E034C78A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hyperlink" Target="mailto:solicitor@tcls.org.au"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 Id="rId3" Type="http://schemas.openxmlformats.org/officeDocument/2006/relationships/image" Target="../media/image3.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hyperlink" Target="https://www.fairwork.gov.au/how-we-will-help/templates-and-guides/fact-sheets/rights-and-obligations/contractors-and-employees-whats-the-difference" TargetMode="External"/><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Older Persons - PowerPoint slideshow4.jpg"/>
          <p:cNvPicPr>
            <a:picLocks noChangeAspect="1"/>
          </p:cNvPicPr>
          <p:nvPr/>
        </p:nvPicPr>
        <p:blipFill>
          <a:blip r:embed="rId3"/>
          <a:stretch>
            <a:fillRect/>
          </a:stretch>
        </p:blipFill>
        <p:spPr>
          <a:xfrm>
            <a:off x="1429" y="0"/>
            <a:ext cx="9142571" cy="6857999"/>
          </a:xfrm>
          <a:prstGeom prst="rect">
            <a:avLst/>
          </a:prstGeom>
        </p:spPr>
      </p:pic>
      <p:sp>
        <p:nvSpPr>
          <p:cNvPr id="2" name="Rectangle 1"/>
          <p:cNvSpPr/>
          <p:nvPr/>
        </p:nvSpPr>
        <p:spPr>
          <a:xfrm>
            <a:off x="747366" y="980728"/>
            <a:ext cx="7632848" cy="6186309"/>
          </a:xfrm>
          <a:prstGeom prst="rect">
            <a:avLst/>
          </a:prstGeom>
        </p:spPr>
        <p:txBody>
          <a:bodyPr wrap="square">
            <a:spAutoFit/>
          </a:bodyPr>
          <a:lstStyle/>
          <a:p>
            <a:r>
              <a:rPr lang="en-AU" sz="4000" dirty="0" smtClean="0">
                <a:solidFill>
                  <a:srgbClr val="215968"/>
                </a:solidFill>
              </a:rPr>
              <a:t>JURISDICTIONAL ISSUES TO CONSIDER IN UNPAID ENTITLEMENT MATTERS</a:t>
            </a:r>
          </a:p>
          <a:p>
            <a:endParaRPr lang="en-AU" sz="4000" dirty="0">
              <a:solidFill>
                <a:srgbClr val="215968"/>
              </a:solidFill>
            </a:endParaRPr>
          </a:p>
          <a:p>
            <a:r>
              <a:rPr lang="en-AU" sz="2000" dirty="0" smtClean="0">
                <a:solidFill>
                  <a:srgbClr val="215968"/>
                </a:solidFill>
              </a:rPr>
              <a:t>Michael Murray, Townsville Community Legal Service Inc.</a:t>
            </a:r>
          </a:p>
          <a:p>
            <a:endParaRPr lang="en-AU" sz="2000" dirty="0" smtClean="0">
              <a:solidFill>
                <a:srgbClr val="215968"/>
              </a:solidFill>
            </a:endParaRPr>
          </a:p>
          <a:p>
            <a:r>
              <a:rPr lang="en-AU" sz="2000" dirty="0" smtClean="0">
                <a:solidFill>
                  <a:srgbClr val="215968"/>
                </a:solidFill>
              </a:rPr>
              <a:t>Contact:</a:t>
            </a:r>
          </a:p>
          <a:p>
            <a:endParaRPr lang="en-AU" sz="2000" dirty="0">
              <a:solidFill>
                <a:srgbClr val="215968"/>
              </a:solidFill>
            </a:endParaRPr>
          </a:p>
          <a:p>
            <a:r>
              <a:rPr lang="en-AU" sz="2000" dirty="0" smtClean="0">
                <a:solidFill>
                  <a:srgbClr val="215968"/>
                </a:solidFill>
              </a:rPr>
              <a:t>Address:		Unit 2/181 Sturt Street, Townsville 4810</a:t>
            </a:r>
          </a:p>
          <a:p>
            <a:r>
              <a:rPr lang="en-AU" sz="2000" dirty="0" smtClean="0">
                <a:solidFill>
                  <a:srgbClr val="215968"/>
                </a:solidFill>
              </a:rPr>
              <a:t>Ph:			(07) 4721 5511</a:t>
            </a:r>
          </a:p>
          <a:p>
            <a:r>
              <a:rPr lang="en-AU" sz="2000" dirty="0" smtClean="0">
                <a:solidFill>
                  <a:srgbClr val="215968"/>
                </a:solidFill>
              </a:rPr>
              <a:t>Fax:			(07) 4721 5499</a:t>
            </a:r>
          </a:p>
          <a:p>
            <a:r>
              <a:rPr lang="en-AU" sz="2000" dirty="0" smtClean="0">
                <a:solidFill>
                  <a:srgbClr val="215968"/>
                </a:solidFill>
              </a:rPr>
              <a:t>Email:		</a:t>
            </a:r>
            <a:r>
              <a:rPr lang="en-AU" sz="2000" dirty="0" smtClean="0">
                <a:solidFill>
                  <a:srgbClr val="215968"/>
                </a:solidFill>
                <a:hlinkClick r:id="rId4"/>
              </a:rPr>
              <a:t>solicitor@tcls.org.au</a:t>
            </a:r>
            <a:endParaRPr lang="en-AU" sz="2000" dirty="0" smtClean="0">
              <a:solidFill>
                <a:srgbClr val="215968"/>
              </a:solidFill>
            </a:endParaRPr>
          </a:p>
          <a:p>
            <a:r>
              <a:rPr lang="en-AU" sz="2000" dirty="0" smtClean="0">
                <a:solidFill>
                  <a:srgbClr val="215968"/>
                </a:solidFill>
              </a:rPr>
              <a:t>	</a:t>
            </a:r>
          </a:p>
          <a:p>
            <a:endParaRPr lang="en-AU" sz="4000" dirty="0">
              <a:solidFill>
                <a:srgbClr val="215968"/>
              </a:solidFill>
            </a:endParaRPr>
          </a:p>
          <a:p>
            <a:endParaRPr lang="en-AU" sz="1600" dirty="0">
              <a:solidFill>
                <a:srgbClr val="215968"/>
              </a:solidFill>
            </a:endParaRPr>
          </a:p>
        </p:txBody>
      </p:sp>
    </p:spTree>
    <p:extLst>
      <p:ext uri="{BB962C8B-B14F-4D97-AF65-F5344CB8AC3E}">
        <p14:creationId xmlns:p14="http://schemas.microsoft.com/office/powerpoint/2010/main" val="152392301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Older Persons - PowerPoint slideshow4.jpg"/>
          <p:cNvPicPr>
            <a:picLocks noChangeAspect="1"/>
          </p:cNvPicPr>
          <p:nvPr/>
        </p:nvPicPr>
        <p:blipFill>
          <a:blip r:embed="rId2"/>
          <a:stretch>
            <a:fillRect/>
          </a:stretch>
        </p:blipFill>
        <p:spPr>
          <a:xfrm>
            <a:off x="-42751" y="0"/>
            <a:ext cx="9142571" cy="6857999"/>
          </a:xfrm>
          <a:prstGeom prst="rect">
            <a:avLst/>
          </a:prstGeom>
        </p:spPr>
      </p:pic>
      <p:sp>
        <p:nvSpPr>
          <p:cNvPr id="2" name="Rectangle 1"/>
          <p:cNvSpPr/>
          <p:nvPr/>
        </p:nvSpPr>
        <p:spPr>
          <a:xfrm>
            <a:off x="747366" y="980728"/>
            <a:ext cx="7632848" cy="4031873"/>
          </a:xfrm>
          <a:prstGeom prst="rect">
            <a:avLst/>
          </a:prstGeom>
        </p:spPr>
        <p:txBody>
          <a:bodyPr wrap="square">
            <a:spAutoFit/>
          </a:bodyPr>
          <a:lstStyle/>
          <a:p>
            <a:r>
              <a:rPr lang="en-AU" sz="4000" dirty="0" smtClean="0">
                <a:solidFill>
                  <a:srgbClr val="215968"/>
                </a:solidFill>
              </a:rPr>
              <a:t>QIRC</a:t>
            </a:r>
          </a:p>
          <a:p>
            <a:pPr marL="342900" indent="-342900">
              <a:buFontTx/>
              <a:buChar char="-"/>
            </a:pPr>
            <a:endParaRPr lang="en-AU" dirty="0">
              <a:solidFill>
                <a:srgbClr val="215968"/>
              </a:solidFill>
              <a:sym typeface="Wingdings"/>
            </a:endParaRPr>
          </a:p>
          <a:p>
            <a:pPr marL="800100" lvl="1" indent="-342900">
              <a:buFontTx/>
              <a:buChar char="-"/>
            </a:pPr>
            <a:r>
              <a:rPr lang="en-AU" dirty="0" smtClean="0">
                <a:solidFill>
                  <a:srgbClr val="215968"/>
                </a:solidFill>
                <a:sym typeface="Wingdings"/>
              </a:rPr>
              <a:t>Monetary cap - $50,000.00</a:t>
            </a:r>
          </a:p>
          <a:p>
            <a:pPr lvl="1"/>
            <a:endParaRPr lang="en-AU" dirty="0" smtClean="0">
              <a:solidFill>
                <a:srgbClr val="215968"/>
              </a:solidFill>
              <a:sym typeface="Wingdings"/>
            </a:endParaRPr>
          </a:p>
          <a:p>
            <a:pPr marL="800100" lvl="1" indent="-342900">
              <a:buFontTx/>
              <a:buChar char="-"/>
            </a:pPr>
            <a:r>
              <a:rPr lang="en-AU" dirty="0" smtClean="0">
                <a:solidFill>
                  <a:srgbClr val="215968"/>
                </a:solidFill>
                <a:sym typeface="Wingdings"/>
              </a:rPr>
              <a:t>Proceedings to be commenced within 6 years</a:t>
            </a:r>
          </a:p>
          <a:p>
            <a:pPr lvl="1"/>
            <a:endParaRPr lang="en-AU" dirty="0" smtClean="0">
              <a:solidFill>
                <a:srgbClr val="215968"/>
              </a:solidFill>
              <a:sym typeface="Wingdings"/>
            </a:endParaRPr>
          </a:p>
          <a:p>
            <a:pPr marL="800100" lvl="1" indent="-342900">
              <a:buFontTx/>
              <a:buChar char="-"/>
            </a:pPr>
            <a:r>
              <a:rPr lang="en-AU" dirty="0" smtClean="0">
                <a:solidFill>
                  <a:srgbClr val="215968"/>
                </a:solidFill>
                <a:sym typeface="Wingdings"/>
              </a:rPr>
              <a:t>Representation? Generally not permitted for matters under section 278</a:t>
            </a:r>
          </a:p>
          <a:p>
            <a:pPr lvl="1"/>
            <a:endParaRPr lang="en-AU" dirty="0" smtClean="0">
              <a:solidFill>
                <a:srgbClr val="215968"/>
              </a:solidFill>
              <a:sym typeface="Wingdings"/>
            </a:endParaRPr>
          </a:p>
          <a:p>
            <a:pPr marL="800100" lvl="1" indent="-342900">
              <a:buFontTx/>
              <a:buChar char="-"/>
            </a:pPr>
            <a:r>
              <a:rPr lang="en-AU" dirty="0" smtClean="0">
                <a:solidFill>
                  <a:srgbClr val="215968"/>
                </a:solidFill>
                <a:sym typeface="Wingdings"/>
              </a:rPr>
              <a:t>Conferences</a:t>
            </a:r>
          </a:p>
          <a:p>
            <a:pPr lvl="1"/>
            <a:endParaRPr lang="en-AU" dirty="0">
              <a:solidFill>
                <a:srgbClr val="215968"/>
              </a:solidFill>
              <a:sym typeface="Wingdings"/>
            </a:endParaRPr>
          </a:p>
          <a:p>
            <a:pPr marL="800100" lvl="1" indent="-342900">
              <a:buFontTx/>
              <a:buChar char="-"/>
            </a:pPr>
            <a:r>
              <a:rPr lang="en-AU" dirty="0" smtClean="0">
                <a:solidFill>
                  <a:srgbClr val="215968"/>
                </a:solidFill>
                <a:sym typeface="Wingdings"/>
              </a:rPr>
              <a:t>Costs</a:t>
            </a:r>
          </a:p>
          <a:p>
            <a:pPr lvl="1"/>
            <a:endParaRPr lang="en-AU" dirty="0" smtClean="0">
              <a:solidFill>
                <a:srgbClr val="215968"/>
              </a:solidFill>
              <a:sym typeface="Wingdings"/>
            </a:endParaRPr>
          </a:p>
          <a:p>
            <a:pPr marL="800100" lvl="1" indent="-342900">
              <a:buFontTx/>
              <a:buChar char="-"/>
            </a:pPr>
            <a:r>
              <a:rPr lang="en-AU" dirty="0" smtClean="0">
                <a:solidFill>
                  <a:srgbClr val="215968"/>
                </a:solidFill>
                <a:sym typeface="Wingdings"/>
              </a:rPr>
              <a:t>Appeals</a:t>
            </a:r>
          </a:p>
        </p:txBody>
      </p:sp>
    </p:spTree>
    <p:extLst>
      <p:ext uri="{BB962C8B-B14F-4D97-AF65-F5344CB8AC3E}">
        <p14:creationId xmlns:p14="http://schemas.microsoft.com/office/powerpoint/2010/main" val="258900226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Older Persons - PowerPoint slideshow4.jpg"/>
          <p:cNvPicPr>
            <a:picLocks noChangeAspect="1"/>
          </p:cNvPicPr>
          <p:nvPr/>
        </p:nvPicPr>
        <p:blipFill>
          <a:blip r:embed="rId2"/>
          <a:stretch>
            <a:fillRect/>
          </a:stretch>
        </p:blipFill>
        <p:spPr>
          <a:xfrm>
            <a:off x="-42751" y="0"/>
            <a:ext cx="9142571" cy="6857999"/>
          </a:xfrm>
          <a:prstGeom prst="rect">
            <a:avLst/>
          </a:prstGeom>
        </p:spPr>
      </p:pic>
      <p:sp>
        <p:nvSpPr>
          <p:cNvPr id="2" name="Rectangle 1"/>
          <p:cNvSpPr/>
          <p:nvPr/>
        </p:nvSpPr>
        <p:spPr>
          <a:xfrm>
            <a:off x="747366" y="980728"/>
            <a:ext cx="7632848" cy="5416869"/>
          </a:xfrm>
          <a:prstGeom prst="rect">
            <a:avLst/>
          </a:prstGeom>
        </p:spPr>
        <p:txBody>
          <a:bodyPr wrap="square">
            <a:spAutoFit/>
          </a:bodyPr>
          <a:lstStyle/>
          <a:p>
            <a:r>
              <a:rPr lang="en-AU" sz="4000" dirty="0" smtClean="0">
                <a:solidFill>
                  <a:srgbClr val="215968"/>
                </a:solidFill>
              </a:rPr>
              <a:t>QIRC</a:t>
            </a:r>
          </a:p>
          <a:p>
            <a:pPr marL="342900" indent="-342900">
              <a:buFontTx/>
              <a:buChar char="-"/>
            </a:pPr>
            <a:endParaRPr lang="en-AU" dirty="0">
              <a:solidFill>
                <a:srgbClr val="215968"/>
              </a:solidFill>
              <a:sym typeface="Wingdings"/>
            </a:endParaRPr>
          </a:p>
          <a:p>
            <a:pPr marL="800100" lvl="1" indent="-342900">
              <a:buFontTx/>
              <a:buChar char="-"/>
            </a:pPr>
            <a:r>
              <a:rPr lang="en-AU" dirty="0" smtClean="0">
                <a:solidFill>
                  <a:srgbClr val="215968"/>
                </a:solidFill>
                <a:sym typeface="Wingdings"/>
              </a:rPr>
              <a:t>1. File the approved form</a:t>
            </a:r>
          </a:p>
          <a:p>
            <a:pPr lvl="1"/>
            <a:endParaRPr lang="en-AU" dirty="0" smtClean="0">
              <a:solidFill>
                <a:srgbClr val="215968"/>
              </a:solidFill>
              <a:sym typeface="Wingdings"/>
            </a:endParaRPr>
          </a:p>
          <a:p>
            <a:pPr marL="800100" lvl="1" indent="-342900">
              <a:buFontTx/>
              <a:buChar char="-"/>
            </a:pPr>
            <a:r>
              <a:rPr lang="en-AU" dirty="0" smtClean="0">
                <a:solidFill>
                  <a:srgbClr val="215968"/>
                </a:solidFill>
                <a:sym typeface="Wingdings"/>
              </a:rPr>
              <a:t>2. Directed to serve application by QIRC and set matter down for conference</a:t>
            </a:r>
          </a:p>
          <a:p>
            <a:pPr lvl="1"/>
            <a:endParaRPr lang="en-AU" dirty="0" smtClean="0">
              <a:solidFill>
                <a:srgbClr val="215968"/>
              </a:solidFill>
              <a:sym typeface="Wingdings"/>
            </a:endParaRPr>
          </a:p>
          <a:p>
            <a:pPr marL="800100" lvl="1" indent="-342900">
              <a:buFontTx/>
              <a:buChar char="-"/>
            </a:pPr>
            <a:r>
              <a:rPr lang="en-AU" dirty="0" smtClean="0">
                <a:solidFill>
                  <a:srgbClr val="215968"/>
                </a:solidFill>
                <a:sym typeface="Wingdings"/>
              </a:rPr>
              <a:t>3. Conference to help settle applications without recourse to a formal hearing</a:t>
            </a:r>
          </a:p>
          <a:p>
            <a:pPr lvl="1"/>
            <a:endParaRPr lang="en-AU" dirty="0" smtClean="0">
              <a:solidFill>
                <a:srgbClr val="215968"/>
              </a:solidFill>
              <a:sym typeface="Wingdings"/>
            </a:endParaRPr>
          </a:p>
          <a:p>
            <a:pPr marL="800100" lvl="1" indent="-342900">
              <a:buFontTx/>
              <a:buChar char="-"/>
            </a:pPr>
            <a:r>
              <a:rPr lang="en-AU" dirty="0" smtClean="0">
                <a:solidFill>
                  <a:srgbClr val="215968"/>
                </a:solidFill>
                <a:sym typeface="Wingdings"/>
              </a:rPr>
              <a:t>4. If application not resolved, matter is set down for a call over, prior to a formal hearing</a:t>
            </a:r>
          </a:p>
          <a:p>
            <a:pPr lvl="1"/>
            <a:endParaRPr lang="en-AU" dirty="0" smtClean="0">
              <a:solidFill>
                <a:srgbClr val="215968"/>
              </a:solidFill>
              <a:sym typeface="Wingdings"/>
            </a:endParaRPr>
          </a:p>
          <a:p>
            <a:pPr marL="800100" lvl="1" indent="-342900">
              <a:buFontTx/>
              <a:buChar char="-"/>
            </a:pPr>
            <a:r>
              <a:rPr lang="en-AU" dirty="0" smtClean="0">
                <a:solidFill>
                  <a:srgbClr val="215968"/>
                </a:solidFill>
                <a:sym typeface="Wingdings"/>
              </a:rPr>
              <a:t>5. Call over conducted to determine preliminary matters</a:t>
            </a:r>
          </a:p>
          <a:p>
            <a:pPr lvl="1"/>
            <a:endParaRPr lang="en-AU" dirty="0" smtClean="0">
              <a:solidFill>
                <a:srgbClr val="215968"/>
              </a:solidFill>
              <a:sym typeface="Wingdings"/>
            </a:endParaRPr>
          </a:p>
          <a:p>
            <a:pPr marL="800100" lvl="1" indent="-342900">
              <a:buFontTx/>
              <a:buChar char="-"/>
            </a:pPr>
            <a:r>
              <a:rPr lang="en-AU" dirty="0" smtClean="0">
                <a:solidFill>
                  <a:srgbClr val="215968"/>
                </a:solidFill>
                <a:sym typeface="Wingdings"/>
              </a:rPr>
              <a:t>6. Formal hearing conducted</a:t>
            </a:r>
          </a:p>
          <a:p>
            <a:pPr lvl="1"/>
            <a:endParaRPr lang="en-AU" dirty="0" smtClean="0">
              <a:solidFill>
                <a:srgbClr val="215968"/>
              </a:solidFill>
              <a:sym typeface="Wingdings"/>
            </a:endParaRPr>
          </a:p>
          <a:p>
            <a:pPr marL="800100" lvl="1" indent="-342900">
              <a:buFontTx/>
              <a:buChar char="-"/>
            </a:pPr>
            <a:r>
              <a:rPr lang="en-AU" dirty="0" smtClean="0">
                <a:solidFill>
                  <a:srgbClr val="215968"/>
                </a:solidFill>
                <a:sym typeface="Wingdings"/>
              </a:rPr>
              <a:t>7. Written decision handed down</a:t>
            </a:r>
          </a:p>
        </p:txBody>
      </p:sp>
    </p:spTree>
    <p:extLst>
      <p:ext uri="{BB962C8B-B14F-4D97-AF65-F5344CB8AC3E}">
        <p14:creationId xmlns:p14="http://schemas.microsoft.com/office/powerpoint/2010/main" val="5540137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Older Persons - PowerPoint slideshow4.jpg"/>
          <p:cNvPicPr>
            <a:picLocks noChangeAspect="1"/>
          </p:cNvPicPr>
          <p:nvPr/>
        </p:nvPicPr>
        <p:blipFill>
          <a:blip r:embed="rId2"/>
          <a:stretch>
            <a:fillRect/>
          </a:stretch>
        </p:blipFill>
        <p:spPr>
          <a:xfrm>
            <a:off x="-42751" y="0"/>
            <a:ext cx="9142571" cy="6857999"/>
          </a:xfrm>
          <a:prstGeom prst="rect">
            <a:avLst/>
          </a:prstGeom>
        </p:spPr>
      </p:pic>
      <p:sp>
        <p:nvSpPr>
          <p:cNvPr id="2" name="Rectangle 1"/>
          <p:cNvSpPr/>
          <p:nvPr/>
        </p:nvSpPr>
        <p:spPr>
          <a:xfrm>
            <a:off x="747366" y="980728"/>
            <a:ext cx="7632848" cy="4862871"/>
          </a:xfrm>
          <a:prstGeom prst="rect">
            <a:avLst/>
          </a:prstGeom>
        </p:spPr>
        <p:txBody>
          <a:bodyPr wrap="square">
            <a:spAutoFit/>
          </a:bodyPr>
          <a:lstStyle/>
          <a:p>
            <a:r>
              <a:rPr lang="en-AU" sz="4000" dirty="0" smtClean="0">
                <a:solidFill>
                  <a:srgbClr val="215968"/>
                </a:solidFill>
              </a:rPr>
              <a:t>National System Employees</a:t>
            </a:r>
          </a:p>
          <a:p>
            <a:pPr marL="342900" indent="-342900">
              <a:buFontTx/>
              <a:buChar char="-"/>
            </a:pPr>
            <a:endParaRPr lang="en-AU" dirty="0">
              <a:solidFill>
                <a:srgbClr val="215968"/>
              </a:solidFill>
            </a:endParaRPr>
          </a:p>
          <a:p>
            <a:pPr marL="342900" indent="-342900">
              <a:buFontTx/>
              <a:buChar char="-"/>
            </a:pPr>
            <a:r>
              <a:rPr lang="en-AU" dirty="0" smtClean="0">
                <a:solidFill>
                  <a:srgbClr val="215968"/>
                </a:solidFill>
              </a:rPr>
              <a:t>All private sector employees are covered by the National Industrial Relations System (Fair Work)</a:t>
            </a:r>
          </a:p>
          <a:p>
            <a:pPr marL="342900" indent="-342900">
              <a:buFontTx/>
              <a:buChar char="-"/>
            </a:pPr>
            <a:endParaRPr lang="en-AU" dirty="0">
              <a:solidFill>
                <a:srgbClr val="215968"/>
              </a:solidFill>
            </a:endParaRPr>
          </a:p>
          <a:p>
            <a:pPr marL="342900" indent="-342900">
              <a:buFontTx/>
              <a:buChar char="-"/>
            </a:pPr>
            <a:r>
              <a:rPr lang="en-AU" dirty="0" smtClean="0">
                <a:solidFill>
                  <a:srgbClr val="215968"/>
                </a:solidFill>
              </a:rPr>
              <a:t>This was established in 2009 under the FWA, which also established the FWC and the Fair Work Ombudsman (the “</a:t>
            </a:r>
            <a:r>
              <a:rPr lang="en-AU" b="1" dirty="0" smtClean="0">
                <a:solidFill>
                  <a:srgbClr val="215968"/>
                </a:solidFill>
              </a:rPr>
              <a:t>FWO</a:t>
            </a:r>
            <a:r>
              <a:rPr lang="en-AU" dirty="0" smtClean="0">
                <a:solidFill>
                  <a:srgbClr val="215968"/>
                </a:solidFill>
              </a:rPr>
              <a:t>”)</a:t>
            </a:r>
          </a:p>
          <a:p>
            <a:endParaRPr lang="en-AU" dirty="0">
              <a:solidFill>
                <a:srgbClr val="215968"/>
              </a:solidFill>
            </a:endParaRPr>
          </a:p>
          <a:p>
            <a:pPr marL="342900" indent="-342900">
              <a:buFontTx/>
              <a:buChar char="-"/>
            </a:pPr>
            <a:r>
              <a:rPr lang="en-AU" dirty="0">
                <a:solidFill>
                  <a:srgbClr val="215968"/>
                </a:solidFill>
              </a:rPr>
              <a:t>What is a National System Employee</a:t>
            </a:r>
            <a:r>
              <a:rPr lang="en-AU" dirty="0" smtClean="0">
                <a:solidFill>
                  <a:srgbClr val="215968"/>
                </a:solidFill>
              </a:rPr>
              <a:t>? </a:t>
            </a:r>
          </a:p>
          <a:p>
            <a:pPr marL="342900" indent="-342900">
              <a:buFontTx/>
              <a:buChar char="-"/>
            </a:pPr>
            <a:endParaRPr lang="en-AU" dirty="0">
              <a:solidFill>
                <a:srgbClr val="215968"/>
              </a:solidFill>
            </a:endParaRPr>
          </a:p>
          <a:p>
            <a:pPr marL="342900" indent="-342900">
              <a:buFontTx/>
              <a:buChar char="-"/>
            </a:pPr>
            <a:endParaRPr lang="en-AU" dirty="0" smtClean="0">
              <a:solidFill>
                <a:srgbClr val="215968"/>
              </a:solidFill>
            </a:endParaRPr>
          </a:p>
          <a:p>
            <a:pPr marL="342900" indent="-342900">
              <a:buFontTx/>
              <a:buChar char="-"/>
            </a:pPr>
            <a:endParaRPr lang="en-AU" dirty="0">
              <a:solidFill>
                <a:srgbClr val="215968"/>
              </a:solidFill>
            </a:endParaRPr>
          </a:p>
          <a:p>
            <a:pPr marL="342900" indent="-342900">
              <a:buFontTx/>
              <a:buChar char="-"/>
            </a:pPr>
            <a:endParaRPr lang="en-AU" dirty="0" smtClean="0">
              <a:solidFill>
                <a:srgbClr val="215968"/>
              </a:solidFill>
            </a:endParaRPr>
          </a:p>
          <a:p>
            <a:pPr marL="342900" indent="-342900">
              <a:buFontTx/>
              <a:buChar char="-"/>
            </a:pPr>
            <a:endParaRPr lang="en-AU" dirty="0" smtClean="0">
              <a:solidFill>
                <a:srgbClr val="215968"/>
              </a:solidFill>
            </a:endParaRPr>
          </a:p>
          <a:p>
            <a:pPr marL="342900" indent="-342900">
              <a:buFontTx/>
              <a:buChar char="-"/>
            </a:pPr>
            <a:endParaRPr lang="en-AU" dirty="0">
              <a:solidFill>
                <a:srgbClr val="215968"/>
              </a:solidFill>
            </a:endParaRPr>
          </a:p>
          <a:p>
            <a:pPr marL="342900" indent="-342900">
              <a:buFontTx/>
              <a:buChar char="-"/>
            </a:pPr>
            <a:endParaRPr lang="en-AU" dirty="0" smtClean="0">
              <a:solidFill>
                <a:srgbClr val="215968"/>
              </a:solidFill>
              <a:sym typeface="Wingdings"/>
            </a:endParaRPr>
          </a:p>
        </p:txBody>
      </p:sp>
    </p:spTree>
    <p:extLst>
      <p:ext uri="{BB962C8B-B14F-4D97-AF65-F5344CB8AC3E}">
        <p14:creationId xmlns:p14="http://schemas.microsoft.com/office/powerpoint/2010/main" val="35961619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Older Persons - PowerPoint slideshow4.jpg"/>
          <p:cNvPicPr>
            <a:picLocks noChangeAspect="1"/>
          </p:cNvPicPr>
          <p:nvPr/>
        </p:nvPicPr>
        <p:blipFill>
          <a:blip r:embed="rId2"/>
          <a:stretch>
            <a:fillRect/>
          </a:stretch>
        </p:blipFill>
        <p:spPr>
          <a:xfrm>
            <a:off x="-42751" y="0"/>
            <a:ext cx="9142571" cy="6857999"/>
          </a:xfrm>
          <a:prstGeom prst="rect">
            <a:avLst/>
          </a:prstGeom>
        </p:spPr>
      </p:pic>
      <p:sp>
        <p:nvSpPr>
          <p:cNvPr id="2" name="Rectangle 1"/>
          <p:cNvSpPr/>
          <p:nvPr/>
        </p:nvSpPr>
        <p:spPr>
          <a:xfrm>
            <a:off x="747366" y="980728"/>
            <a:ext cx="7632848" cy="6370976"/>
          </a:xfrm>
          <a:prstGeom prst="rect">
            <a:avLst/>
          </a:prstGeom>
        </p:spPr>
        <p:txBody>
          <a:bodyPr wrap="square">
            <a:spAutoFit/>
          </a:bodyPr>
          <a:lstStyle/>
          <a:p>
            <a:r>
              <a:rPr lang="en-AU" sz="2400" dirty="0">
                <a:solidFill>
                  <a:srgbClr val="215968"/>
                </a:solidFill>
              </a:rPr>
              <a:t>Mechanisms under the FWA for recovery of unpaid </a:t>
            </a:r>
            <a:r>
              <a:rPr lang="en-AU" sz="2400" dirty="0" smtClean="0">
                <a:solidFill>
                  <a:srgbClr val="215968"/>
                </a:solidFill>
              </a:rPr>
              <a:t>entitlements for National System Employees  </a:t>
            </a:r>
            <a:endParaRPr lang="en-AU" sz="2400" dirty="0">
              <a:solidFill>
                <a:srgbClr val="215968"/>
              </a:solidFill>
            </a:endParaRPr>
          </a:p>
          <a:p>
            <a:pPr marL="342900" indent="-342900">
              <a:buFontTx/>
              <a:buChar char="-"/>
            </a:pPr>
            <a:endParaRPr lang="en-AU" dirty="0" smtClean="0">
              <a:solidFill>
                <a:srgbClr val="215968"/>
              </a:solidFill>
            </a:endParaRPr>
          </a:p>
          <a:p>
            <a:pPr marL="342900" indent="-342900">
              <a:buFontTx/>
              <a:buChar char="-"/>
            </a:pPr>
            <a:r>
              <a:rPr lang="en-AU" dirty="0" smtClean="0">
                <a:solidFill>
                  <a:srgbClr val="215968"/>
                </a:solidFill>
              </a:rPr>
              <a:t>Part 4 of the FWA sets out civil remedies available for unpaid entitlements</a:t>
            </a:r>
          </a:p>
          <a:p>
            <a:pPr marL="342900" indent="-342900">
              <a:buFontTx/>
              <a:buChar char="-"/>
            </a:pPr>
            <a:endParaRPr lang="en-AU" dirty="0" smtClean="0">
              <a:solidFill>
                <a:srgbClr val="215968"/>
              </a:solidFill>
            </a:endParaRPr>
          </a:p>
          <a:p>
            <a:pPr marL="342900" indent="-342900">
              <a:buFontTx/>
              <a:buChar char="-"/>
            </a:pPr>
            <a:r>
              <a:rPr lang="en-AU" dirty="0" smtClean="0">
                <a:solidFill>
                  <a:srgbClr val="215968"/>
                </a:solidFill>
              </a:rPr>
              <a:t>Section 541 – FWO Inspector may also apply for orders in relation to safety net contractual entitlements</a:t>
            </a:r>
            <a:endParaRPr lang="en-AU" dirty="0">
              <a:solidFill>
                <a:srgbClr val="215968"/>
              </a:solidFill>
            </a:endParaRPr>
          </a:p>
          <a:p>
            <a:endParaRPr lang="en-AU" dirty="0" smtClean="0">
              <a:solidFill>
                <a:srgbClr val="215968"/>
              </a:solidFill>
            </a:endParaRPr>
          </a:p>
          <a:p>
            <a:pPr marL="342900" indent="-342900">
              <a:buFontTx/>
              <a:buChar char="-"/>
            </a:pPr>
            <a:r>
              <a:rPr lang="en-AU" dirty="0" smtClean="0">
                <a:solidFill>
                  <a:srgbClr val="215968"/>
                </a:solidFill>
              </a:rPr>
              <a:t>Section 542(1) – Entitlements under contracts – For the purposes of this Part, a </a:t>
            </a:r>
            <a:r>
              <a:rPr lang="en-AU" b="1" u="sng" dirty="0" smtClean="0">
                <a:solidFill>
                  <a:srgbClr val="215968"/>
                </a:solidFill>
              </a:rPr>
              <a:t>safety net contractual entitlement</a:t>
            </a:r>
            <a:r>
              <a:rPr lang="en-AU" dirty="0" smtClean="0">
                <a:solidFill>
                  <a:srgbClr val="215968"/>
                </a:solidFill>
              </a:rPr>
              <a:t> of a national system employer or a national system employee,</a:t>
            </a:r>
            <a:r>
              <a:rPr lang="en-AU" b="1" dirty="0" smtClean="0">
                <a:solidFill>
                  <a:srgbClr val="215968"/>
                </a:solidFill>
              </a:rPr>
              <a:t> </a:t>
            </a:r>
            <a:r>
              <a:rPr lang="en-AU" dirty="0" smtClean="0">
                <a:solidFill>
                  <a:srgbClr val="215968"/>
                </a:solidFill>
              </a:rPr>
              <a:t>as in force from time to time, </a:t>
            </a:r>
            <a:r>
              <a:rPr lang="en-AU" b="1" u="sng" dirty="0" smtClean="0">
                <a:solidFill>
                  <a:srgbClr val="215968"/>
                </a:solidFill>
              </a:rPr>
              <a:t>also has effect as an entitlement of the employer or employee under this Act</a:t>
            </a:r>
            <a:r>
              <a:rPr lang="en-AU" dirty="0" smtClean="0">
                <a:solidFill>
                  <a:srgbClr val="215968"/>
                </a:solidFill>
              </a:rPr>
              <a:t>.</a:t>
            </a:r>
          </a:p>
          <a:p>
            <a:endParaRPr lang="en-AU" dirty="0">
              <a:solidFill>
                <a:srgbClr val="215968"/>
              </a:solidFill>
            </a:endParaRPr>
          </a:p>
          <a:p>
            <a:pPr marL="342900" indent="-342900">
              <a:buFontTx/>
              <a:buChar char="-"/>
            </a:pPr>
            <a:r>
              <a:rPr lang="en-AU" dirty="0">
                <a:solidFill>
                  <a:srgbClr val="215968"/>
                </a:solidFill>
              </a:rPr>
              <a:t>Section 12 of the FWA defines safety net entitlements to mean an entitlement under a contract between an employer and employee that relates to any of the subject matters described in the national employment standards, or may be subject to a modern award (minimum wages, overtime, penalty rates etc.)</a:t>
            </a:r>
          </a:p>
          <a:p>
            <a:pPr marL="342900" indent="-342900">
              <a:buFontTx/>
              <a:buChar char="-"/>
            </a:pPr>
            <a:endParaRPr lang="en-AU" dirty="0">
              <a:solidFill>
                <a:srgbClr val="215968"/>
              </a:solidFill>
            </a:endParaRPr>
          </a:p>
          <a:p>
            <a:pPr marL="342900" indent="-342900">
              <a:buFontTx/>
              <a:buChar char="-"/>
            </a:pPr>
            <a:r>
              <a:rPr lang="en-AU" dirty="0">
                <a:solidFill>
                  <a:srgbClr val="215968"/>
                </a:solidFill>
              </a:rPr>
              <a:t>Broad definition of entitlements</a:t>
            </a:r>
          </a:p>
          <a:p>
            <a:pPr marL="342900" indent="-342900">
              <a:buFontTx/>
              <a:buChar char="-"/>
            </a:pPr>
            <a:endParaRPr lang="en-AU" dirty="0">
              <a:solidFill>
                <a:srgbClr val="215968"/>
              </a:solidFill>
            </a:endParaRPr>
          </a:p>
          <a:p>
            <a:pPr marL="342900" indent="-342900">
              <a:buFontTx/>
              <a:buChar char="-"/>
            </a:pPr>
            <a:endParaRPr lang="en-AU" dirty="0" smtClean="0">
              <a:solidFill>
                <a:srgbClr val="215968"/>
              </a:solidFill>
            </a:endParaRPr>
          </a:p>
        </p:txBody>
      </p:sp>
    </p:spTree>
    <p:extLst>
      <p:ext uri="{BB962C8B-B14F-4D97-AF65-F5344CB8AC3E}">
        <p14:creationId xmlns:p14="http://schemas.microsoft.com/office/powerpoint/2010/main" val="224163440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Older Persons - PowerPoint slideshow4.jpg"/>
          <p:cNvPicPr>
            <a:picLocks noChangeAspect="1"/>
          </p:cNvPicPr>
          <p:nvPr/>
        </p:nvPicPr>
        <p:blipFill>
          <a:blip r:embed="rId2"/>
          <a:stretch>
            <a:fillRect/>
          </a:stretch>
        </p:blipFill>
        <p:spPr>
          <a:xfrm>
            <a:off x="-42751" y="0"/>
            <a:ext cx="9142571" cy="6857999"/>
          </a:xfrm>
          <a:prstGeom prst="rect">
            <a:avLst/>
          </a:prstGeom>
        </p:spPr>
      </p:pic>
      <p:sp>
        <p:nvSpPr>
          <p:cNvPr id="2" name="Rectangle 1"/>
          <p:cNvSpPr/>
          <p:nvPr/>
        </p:nvSpPr>
        <p:spPr>
          <a:xfrm>
            <a:off x="747366" y="980728"/>
            <a:ext cx="7632848" cy="6771085"/>
          </a:xfrm>
          <a:prstGeom prst="rect">
            <a:avLst/>
          </a:prstGeom>
        </p:spPr>
        <p:txBody>
          <a:bodyPr wrap="square">
            <a:spAutoFit/>
          </a:bodyPr>
          <a:lstStyle/>
          <a:p>
            <a:r>
              <a:rPr lang="en-AU" sz="2400" dirty="0">
                <a:solidFill>
                  <a:srgbClr val="215968"/>
                </a:solidFill>
              </a:rPr>
              <a:t>Mechanisms under the FWA for recovery of unpaid </a:t>
            </a:r>
            <a:r>
              <a:rPr lang="en-AU" sz="2400" dirty="0" smtClean="0">
                <a:solidFill>
                  <a:srgbClr val="215968"/>
                </a:solidFill>
              </a:rPr>
              <a:t>entitlements for National System Employees  </a:t>
            </a:r>
            <a:endParaRPr lang="en-AU" sz="2400" dirty="0">
              <a:solidFill>
                <a:srgbClr val="215968"/>
              </a:solidFill>
            </a:endParaRPr>
          </a:p>
          <a:p>
            <a:endParaRPr lang="en-AU" sz="1600" dirty="0">
              <a:solidFill>
                <a:srgbClr val="215968"/>
              </a:solidFill>
            </a:endParaRPr>
          </a:p>
          <a:p>
            <a:pPr marL="342900" indent="-342900">
              <a:buFontTx/>
              <a:buChar char="-"/>
            </a:pPr>
            <a:r>
              <a:rPr lang="en-AU" sz="1600" dirty="0" smtClean="0">
                <a:solidFill>
                  <a:srgbClr val="215968"/>
                </a:solidFill>
              </a:rPr>
              <a:t>Section 543 provides for means of enforcement of entitlements: a national system employer or employee may apply to the Federal Court or the Federal Circuit Court to enforce an entitlement. </a:t>
            </a:r>
          </a:p>
          <a:p>
            <a:pPr marL="342900" indent="-342900">
              <a:buFontTx/>
              <a:buChar char="-"/>
            </a:pPr>
            <a:endParaRPr lang="en-AU" sz="1600" dirty="0">
              <a:solidFill>
                <a:srgbClr val="215968"/>
              </a:solidFill>
            </a:endParaRPr>
          </a:p>
          <a:p>
            <a:pPr marL="342900" indent="-342900">
              <a:buFontTx/>
              <a:buChar char="-"/>
            </a:pPr>
            <a:r>
              <a:rPr lang="en-AU" sz="1600" dirty="0" smtClean="0">
                <a:solidFill>
                  <a:srgbClr val="215968"/>
                </a:solidFill>
              </a:rPr>
              <a:t>Six year limitation period (section 544)</a:t>
            </a:r>
          </a:p>
          <a:p>
            <a:pPr marL="342900" indent="-342900">
              <a:buFontTx/>
              <a:buChar char="-"/>
            </a:pPr>
            <a:endParaRPr lang="en-AU" sz="1600" dirty="0">
              <a:solidFill>
                <a:srgbClr val="215968"/>
              </a:solidFill>
            </a:endParaRPr>
          </a:p>
          <a:p>
            <a:pPr marL="342900" indent="-342900">
              <a:buFontTx/>
              <a:buChar char="-"/>
            </a:pPr>
            <a:r>
              <a:rPr lang="en-AU" sz="1600" dirty="0" smtClean="0">
                <a:solidFill>
                  <a:srgbClr val="215968"/>
                </a:solidFill>
              </a:rPr>
              <a:t>Section 545 sets out the Orders that can be made by particular courts</a:t>
            </a:r>
          </a:p>
          <a:p>
            <a:pPr marL="342900" indent="-342900">
              <a:buFontTx/>
              <a:buChar char="-"/>
            </a:pPr>
            <a:endParaRPr lang="en-AU" sz="1600" dirty="0">
              <a:solidFill>
                <a:srgbClr val="215968"/>
              </a:solidFill>
            </a:endParaRPr>
          </a:p>
          <a:p>
            <a:pPr marL="342900" indent="-342900">
              <a:buFontTx/>
              <a:buChar char="-"/>
            </a:pPr>
            <a:r>
              <a:rPr lang="en-AU" sz="1600" dirty="0" smtClean="0">
                <a:solidFill>
                  <a:srgbClr val="215968"/>
                </a:solidFill>
              </a:rPr>
              <a:t>Federal Court or Federal Circuit court may make an order that unpaid entitlements be paid.</a:t>
            </a:r>
          </a:p>
          <a:p>
            <a:pPr marL="342900" indent="-342900">
              <a:buFontTx/>
              <a:buChar char="-"/>
            </a:pPr>
            <a:endParaRPr lang="en-AU" sz="1600" dirty="0">
              <a:solidFill>
                <a:srgbClr val="215968"/>
              </a:solidFill>
            </a:endParaRPr>
          </a:p>
          <a:p>
            <a:pPr marL="342900" indent="-342900">
              <a:buFontTx/>
              <a:buChar char="-"/>
            </a:pPr>
            <a:r>
              <a:rPr lang="en-AU" sz="1600" dirty="0" smtClean="0">
                <a:solidFill>
                  <a:srgbClr val="215968"/>
                </a:solidFill>
              </a:rPr>
              <a:t>An </a:t>
            </a:r>
            <a:r>
              <a:rPr lang="en-AU" sz="1600" b="1" u="sng" dirty="0" smtClean="0">
                <a:solidFill>
                  <a:srgbClr val="215968"/>
                </a:solidFill>
              </a:rPr>
              <a:t>eligible State or Territory Court </a:t>
            </a:r>
            <a:r>
              <a:rPr lang="en-AU" sz="1600" dirty="0" smtClean="0">
                <a:solidFill>
                  <a:srgbClr val="215968"/>
                </a:solidFill>
              </a:rPr>
              <a:t>can also order an employer to pay an amount to an employee if the employer was required to pay the amount under the FWA or a Fair Work Instrument</a:t>
            </a:r>
          </a:p>
          <a:p>
            <a:pPr marL="800100" lvl="1" indent="-342900">
              <a:buFontTx/>
              <a:buChar char="-"/>
            </a:pPr>
            <a:endParaRPr lang="en-AU" sz="1600" dirty="0" smtClean="0">
              <a:solidFill>
                <a:srgbClr val="215968"/>
              </a:solidFill>
            </a:endParaRPr>
          </a:p>
          <a:p>
            <a:pPr marL="342900" indent="-342900">
              <a:buFontTx/>
              <a:buChar char="-"/>
            </a:pPr>
            <a:r>
              <a:rPr lang="en-AU" sz="1600" dirty="0" smtClean="0">
                <a:solidFill>
                  <a:srgbClr val="215968"/>
                </a:solidFill>
              </a:rPr>
              <a:t>In addition, section 26 of the FWA provides it is intended to apply to the exclusion of State and Territory industrial laws. However, section 27 sets out that some State and Territory laws are not excluded by section 26, including claims for enforcement of contracts of employment.  </a:t>
            </a:r>
            <a:endParaRPr lang="en-AU" sz="1600" dirty="0">
              <a:solidFill>
                <a:srgbClr val="215968"/>
              </a:solidFill>
            </a:endParaRPr>
          </a:p>
          <a:p>
            <a:pPr marL="342900" indent="-342900">
              <a:buFontTx/>
              <a:buChar char="-"/>
            </a:pPr>
            <a:endParaRPr lang="en-AU" dirty="0" smtClean="0">
              <a:solidFill>
                <a:srgbClr val="215968"/>
              </a:solidFill>
            </a:endParaRPr>
          </a:p>
          <a:p>
            <a:pPr marL="342900" indent="-342900">
              <a:buFontTx/>
              <a:buChar char="-"/>
            </a:pPr>
            <a:endParaRPr lang="en-AU" dirty="0">
              <a:solidFill>
                <a:srgbClr val="215968"/>
              </a:solidFill>
            </a:endParaRPr>
          </a:p>
          <a:p>
            <a:pPr marL="342900" indent="-342900">
              <a:buFontTx/>
              <a:buChar char="-"/>
            </a:pPr>
            <a:endParaRPr lang="en-AU" dirty="0" smtClean="0">
              <a:solidFill>
                <a:srgbClr val="215968"/>
              </a:solidFill>
              <a:sym typeface="Wingdings"/>
            </a:endParaRPr>
          </a:p>
        </p:txBody>
      </p:sp>
    </p:spTree>
    <p:extLst>
      <p:ext uri="{BB962C8B-B14F-4D97-AF65-F5344CB8AC3E}">
        <p14:creationId xmlns:p14="http://schemas.microsoft.com/office/powerpoint/2010/main" val="351071509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Older Persons - PowerPoint slideshow4.jpg"/>
          <p:cNvPicPr>
            <a:picLocks noChangeAspect="1"/>
          </p:cNvPicPr>
          <p:nvPr/>
        </p:nvPicPr>
        <p:blipFill>
          <a:blip r:embed="rId2"/>
          <a:stretch>
            <a:fillRect/>
          </a:stretch>
        </p:blipFill>
        <p:spPr>
          <a:xfrm>
            <a:off x="-42751" y="0"/>
            <a:ext cx="9142571" cy="6857999"/>
          </a:xfrm>
          <a:prstGeom prst="rect">
            <a:avLst/>
          </a:prstGeom>
        </p:spPr>
      </p:pic>
      <p:sp>
        <p:nvSpPr>
          <p:cNvPr id="2" name="Rectangle 1"/>
          <p:cNvSpPr/>
          <p:nvPr/>
        </p:nvSpPr>
        <p:spPr>
          <a:xfrm>
            <a:off x="747366" y="980728"/>
            <a:ext cx="7632848" cy="4431983"/>
          </a:xfrm>
          <a:prstGeom prst="rect">
            <a:avLst/>
          </a:prstGeom>
        </p:spPr>
        <p:txBody>
          <a:bodyPr wrap="square">
            <a:spAutoFit/>
          </a:bodyPr>
          <a:lstStyle/>
          <a:p>
            <a:r>
              <a:rPr lang="en-AU" sz="4000" dirty="0" smtClean="0">
                <a:solidFill>
                  <a:srgbClr val="215968"/>
                </a:solidFill>
              </a:rPr>
              <a:t>QCAT’s jurisdiction for unpaid entitlement claims from national system employees</a:t>
            </a:r>
            <a:endParaRPr lang="en-AU" sz="4000" dirty="0">
              <a:solidFill>
                <a:srgbClr val="215968"/>
              </a:solidFill>
            </a:endParaRPr>
          </a:p>
          <a:p>
            <a:endParaRPr lang="en-AU" dirty="0">
              <a:solidFill>
                <a:srgbClr val="215968"/>
              </a:solidFill>
            </a:endParaRPr>
          </a:p>
          <a:p>
            <a:pPr marL="342900" indent="-342900">
              <a:buFontTx/>
              <a:buChar char="-"/>
            </a:pPr>
            <a:r>
              <a:rPr lang="en-AU" dirty="0" smtClean="0">
                <a:solidFill>
                  <a:srgbClr val="215968"/>
                </a:solidFill>
              </a:rPr>
              <a:t>Where does that leave QCAT?</a:t>
            </a:r>
          </a:p>
          <a:p>
            <a:pPr marL="342900" indent="-342900">
              <a:buFontTx/>
              <a:buChar char="-"/>
            </a:pPr>
            <a:endParaRPr lang="en-AU" dirty="0">
              <a:solidFill>
                <a:srgbClr val="215968"/>
              </a:solidFill>
            </a:endParaRPr>
          </a:p>
          <a:p>
            <a:pPr marL="800100" lvl="1" indent="-342900">
              <a:buFontTx/>
              <a:buChar char="-"/>
            </a:pPr>
            <a:r>
              <a:rPr lang="en-AU" dirty="0" smtClean="0">
                <a:solidFill>
                  <a:srgbClr val="215968"/>
                </a:solidFill>
              </a:rPr>
              <a:t>Is QCAT an eligible State or Territory Court?</a:t>
            </a:r>
          </a:p>
          <a:p>
            <a:pPr marL="800100" lvl="1" indent="-342900">
              <a:buFontTx/>
              <a:buChar char="-"/>
            </a:pPr>
            <a:endParaRPr lang="en-AU" dirty="0">
              <a:solidFill>
                <a:srgbClr val="215968"/>
              </a:solidFill>
            </a:endParaRPr>
          </a:p>
          <a:p>
            <a:pPr marL="800100" lvl="1" indent="-342900">
              <a:buFontTx/>
              <a:buChar char="-"/>
            </a:pPr>
            <a:r>
              <a:rPr lang="en-AU" dirty="0" smtClean="0">
                <a:solidFill>
                  <a:srgbClr val="215968"/>
                </a:solidFill>
              </a:rPr>
              <a:t>Is QCAT capable of dealing with claims for enforcement of contracts of employment within the meaning of section 26 and 27 of the FWA?</a:t>
            </a:r>
          </a:p>
          <a:p>
            <a:pPr marL="342900" indent="-342900">
              <a:buFontTx/>
              <a:buChar char="-"/>
            </a:pPr>
            <a:endParaRPr lang="en-AU" dirty="0">
              <a:solidFill>
                <a:srgbClr val="215968"/>
              </a:solidFill>
            </a:endParaRPr>
          </a:p>
          <a:p>
            <a:pPr marL="342900" indent="-342900">
              <a:buFontTx/>
              <a:buChar char="-"/>
            </a:pPr>
            <a:endParaRPr lang="en-AU" dirty="0" smtClean="0">
              <a:solidFill>
                <a:srgbClr val="215968"/>
              </a:solidFill>
              <a:sym typeface="Wingdings"/>
            </a:endParaRPr>
          </a:p>
        </p:txBody>
      </p:sp>
    </p:spTree>
    <p:extLst>
      <p:ext uri="{BB962C8B-B14F-4D97-AF65-F5344CB8AC3E}">
        <p14:creationId xmlns:p14="http://schemas.microsoft.com/office/powerpoint/2010/main" val="64905031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Older Persons - PowerPoint slideshow4.jpg"/>
          <p:cNvPicPr>
            <a:picLocks noChangeAspect="1"/>
          </p:cNvPicPr>
          <p:nvPr/>
        </p:nvPicPr>
        <p:blipFill>
          <a:blip r:embed="rId2"/>
          <a:stretch>
            <a:fillRect/>
          </a:stretch>
        </p:blipFill>
        <p:spPr>
          <a:xfrm>
            <a:off x="-42751" y="0"/>
            <a:ext cx="9142571" cy="6857999"/>
          </a:xfrm>
          <a:prstGeom prst="rect">
            <a:avLst/>
          </a:prstGeom>
        </p:spPr>
      </p:pic>
      <p:sp>
        <p:nvSpPr>
          <p:cNvPr id="2" name="Rectangle 1"/>
          <p:cNvSpPr/>
          <p:nvPr/>
        </p:nvSpPr>
        <p:spPr>
          <a:xfrm>
            <a:off x="747366" y="980728"/>
            <a:ext cx="7632848" cy="3600986"/>
          </a:xfrm>
          <a:prstGeom prst="rect">
            <a:avLst/>
          </a:prstGeom>
        </p:spPr>
        <p:txBody>
          <a:bodyPr wrap="square">
            <a:spAutoFit/>
          </a:bodyPr>
          <a:lstStyle/>
          <a:p>
            <a:r>
              <a:rPr lang="en-AU" sz="4000" dirty="0" smtClean="0">
                <a:solidFill>
                  <a:srgbClr val="215968"/>
                </a:solidFill>
              </a:rPr>
              <a:t>QCAT’s jurisdiction for unpaid entitlement claims from national system employees</a:t>
            </a:r>
            <a:endParaRPr lang="en-AU" sz="4000" dirty="0">
              <a:solidFill>
                <a:srgbClr val="215968"/>
              </a:solidFill>
            </a:endParaRPr>
          </a:p>
          <a:p>
            <a:endParaRPr lang="en-AU" dirty="0">
              <a:solidFill>
                <a:srgbClr val="215968"/>
              </a:solidFill>
            </a:endParaRPr>
          </a:p>
          <a:p>
            <a:pPr marL="342900" indent="-342900">
              <a:buFontTx/>
              <a:buChar char="-"/>
            </a:pPr>
            <a:r>
              <a:rPr lang="en-AU" i="1" dirty="0" smtClean="0">
                <a:solidFill>
                  <a:srgbClr val="215968"/>
                </a:solidFill>
              </a:rPr>
              <a:t>Ervin v </a:t>
            </a:r>
            <a:r>
              <a:rPr lang="en-AU" i="1" dirty="0" err="1" smtClean="0">
                <a:solidFill>
                  <a:srgbClr val="215968"/>
                </a:solidFill>
              </a:rPr>
              <a:t>Smipat</a:t>
            </a:r>
            <a:r>
              <a:rPr lang="en-AU" i="1" dirty="0" smtClean="0">
                <a:solidFill>
                  <a:srgbClr val="215968"/>
                </a:solidFill>
              </a:rPr>
              <a:t> Pty Ltd </a:t>
            </a:r>
            <a:r>
              <a:rPr lang="en-AU" dirty="0" smtClean="0">
                <a:solidFill>
                  <a:srgbClr val="215968"/>
                </a:solidFill>
              </a:rPr>
              <a:t>[2013] QCATA 153</a:t>
            </a:r>
          </a:p>
          <a:p>
            <a:endParaRPr lang="en-AU" dirty="0" smtClean="0">
              <a:solidFill>
                <a:srgbClr val="215968"/>
              </a:solidFill>
            </a:endParaRPr>
          </a:p>
          <a:p>
            <a:pPr marL="342900" indent="-342900">
              <a:buFontTx/>
              <a:buChar char="-"/>
            </a:pPr>
            <a:r>
              <a:rPr lang="en-AU" i="1" dirty="0" smtClean="0">
                <a:solidFill>
                  <a:srgbClr val="215968"/>
                </a:solidFill>
              </a:rPr>
              <a:t>Ford v Thexton trading as Family Legal and Thexton Lawyers </a:t>
            </a:r>
            <a:r>
              <a:rPr lang="en-AU" dirty="0" smtClean="0">
                <a:solidFill>
                  <a:srgbClr val="215968"/>
                </a:solidFill>
              </a:rPr>
              <a:t>[2014] QCATA 180</a:t>
            </a:r>
            <a:endParaRPr lang="en-AU" i="1" dirty="0">
              <a:solidFill>
                <a:srgbClr val="215968"/>
              </a:solidFill>
            </a:endParaRPr>
          </a:p>
          <a:p>
            <a:pPr marL="342900" indent="-342900">
              <a:buFontTx/>
              <a:buChar char="-"/>
            </a:pPr>
            <a:endParaRPr lang="en-AU" dirty="0" smtClean="0">
              <a:solidFill>
                <a:srgbClr val="215968"/>
              </a:solidFill>
              <a:sym typeface="Wingdings"/>
            </a:endParaRPr>
          </a:p>
        </p:txBody>
      </p:sp>
    </p:spTree>
    <p:extLst>
      <p:ext uri="{BB962C8B-B14F-4D97-AF65-F5344CB8AC3E}">
        <p14:creationId xmlns:p14="http://schemas.microsoft.com/office/powerpoint/2010/main" val="224205379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Older Persons - PowerPoint slideshow4.jpg"/>
          <p:cNvPicPr>
            <a:picLocks noChangeAspect="1"/>
          </p:cNvPicPr>
          <p:nvPr/>
        </p:nvPicPr>
        <p:blipFill>
          <a:blip r:embed="rId2"/>
          <a:stretch>
            <a:fillRect/>
          </a:stretch>
        </p:blipFill>
        <p:spPr>
          <a:xfrm>
            <a:off x="-42751" y="0"/>
            <a:ext cx="9142571" cy="6857999"/>
          </a:xfrm>
          <a:prstGeom prst="rect">
            <a:avLst/>
          </a:prstGeom>
        </p:spPr>
      </p:pic>
      <p:sp>
        <p:nvSpPr>
          <p:cNvPr id="2" name="Rectangle 1"/>
          <p:cNvSpPr/>
          <p:nvPr/>
        </p:nvSpPr>
        <p:spPr>
          <a:xfrm>
            <a:off x="747366" y="980728"/>
            <a:ext cx="7632848" cy="4308872"/>
          </a:xfrm>
          <a:prstGeom prst="rect">
            <a:avLst/>
          </a:prstGeom>
        </p:spPr>
        <p:txBody>
          <a:bodyPr wrap="square">
            <a:spAutoFit/>
          </a:bodyPr>
          <a:lstStyle/>
          <a:p>
            <a:r>
              <a:rPr lang="en-AU" sz="4000" dirty="0" smtClean="0">
                <a:solidFill>
                  <a:srgbClr val="215968"/>
                </a:solidFill>
              </a:rPr>
              <a:t>Ervin</a:t>
            </a:r>
            <a:endParaRPr lang="en-AU" sz="4000" dirty="0">
              <a:solidFill>
                <a:srgbClr val="215968"/>
              </a:solidFill>
            </a:endParaRPr>
          </a:p>
          <a:p>
            <a:endParaRPr lang="en-AU" dirty="0">
              <a:solidFill>
                <a:srgbClr val="215968"/>
              </a:solidFill>
            </a:endParaRPr>
          </a:p>
          <a:p>
            <a:pPr marL="285750" indent="-285750">
              <a:buFontTx/>
              <a:buChar char="-"/>
            </a:pPr>
            <a:r>
              <a:rPr lang="en-AU" dirty="0" smtClean="0">
                <a:solidFill>
                  <a:srgbClr val="215968"/>
                </a:solidFill>
              </a:rPr>
              <a:t>An eligible State or Territory Court is defined in the FWA as:</a:t>
            </a:r>
          </a:p>
          <a:p>
            <a:pPr marL="285750" indent="-285750">
              <a:buFontTx/>
              <a:buChar char="-"/>
            </a:pPr>
            <a:endParaRPr lang="en-AU" dirty="0">
              <a:solidFill>
                <a:srgbClr val="215968"/>
              </a:solidFill>
            </a:endParaRPr>
          </a:p>
          <a:p>
            <a:pPr marL="742950" lvl="1" indent="-285750">
              <a:buFontTx/>
              <a:buChar char="-"/>
            </a:pPr>
            <a:r>
              <a:rPr lang="en-AU" dirty="0" smtClean="0">
                <a:solidFill>
                  <a:srgbClr val="215968"/>
                </a:solidFill>
              </a:rPr>
              <a:t>A District, County or Local Court;</a:t>
            </a:r>
          </a:p>
          <a:p>
            <a:pPr marL="742950" lvl="1" indent="-285750">
              <a:buFontTx/>
              <a:buChar char="-"/>
            </a:pPr>
            <a:endParaRPr lang="en-AU" dirty="0" smtClean="0">
              <a:solidFill>
                <a:srgbClr val="215968"/>
              </a:solidFill>
            </a:endParaRPr>
          </a:p>
          <a:p>
            <a:pPr marL="742950" lvl="1" indent="-285750">
              <a:buFontTx/>
              <a:buChar char="-"/>
            </a:pPr>
            <a:r>
              <a:rPr lang="en-AU" dirty="0" smtClean="0">
                <a:solidFill>
                  <a:srgbClr val="215968"/>
                </a:solidFill>
              </a:rPr>
              <a:t>A Magistrates Court;</a:t>
            </a:r>
          </a:p>
          <a:p>
            <a:pPr marL="742950" lvl="1" indent="-285750">
              <a:buFontTx/>
              <a:buChar char="-"/>
            </a:pPr>
            <a:endParaRPr lang="en-AU" dirty="0" smtClean="0">
              <a:solidFill>
                <a:srgbClr val="215968"/>
              </a:solidFill>
            </a:endParaRPr>
          </a:p>
          <a:p>
            <a:pPr marL="742950" lvl="1" indent="-285750">
              <a:buFontTx/>
              <a:buChar char="-"/>
            </a:pPr>
            <a:r>
              <a:rPr lang="en-AU" dirty="0" smtClean="0">
                <a:solidFill>
                  <a:srgbClr val="215968"/>
                </a:solidFill>
              </a:rPr>
              <a:t>The Industrial Relations Court of South Australia;</a:t>
            </a:r>
          </a:p>
          <a:p>
            <a:pPr marL="742950" lvl="1" indent="-285750">
              <a:buFontTx/>
              <a:buChar char="-"/>
            </a:pPr>
            <a:endParaRPr lang="en-AU" dirty="0">
              <a:solidFill>
                <a:srgbClr val="215968"/>
              </a:solidFill>
            </a:endParaRPr>
          </a:p>
          <a:p>
            <a:pPr marL="742950" lvl="1" indent="-285750">
              <a:buFontTx/>
              <a:buChar char="-"/>
            </a:pPr>
            <a:r>
              <a:rPr lang="en-AU" dirty="0" smtClean="0">
                <a:solidFill>
                  <a:srgbClr val="215968"/>
                </a:solidFill>
              </a:rPr>
              <a:t>Any other Court prescribed by the Fair Work Regulations </a:t>
            </a:r>
          </a:p>
          <a:p>
            <a:pPr marL="342900" indent="-342900">
              <a:buFontTx/>
              <a:buChar char="-"/>
            </a:pPr>
            <a:endParaRPr lang="en-AU" dirty="0">
              <a:solidFill>
                <a:srgbClr val="215968"/>
              </a:solidFill>
              <a:sym typeface="Wingdings"/>
            </a:endParaRPr>
          </a:p>
          <a:p>
            <a:pPr marL="342900" indent="-342900">
              <a:buFontTx/>
              <a:buChar char="-"/>
            </a:pPr>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p:txBody>
      </p:sp>
    </p:spTree>
    <p:extLst>
      <p:ext uri="{BB962C8B-B14F-4D97-AF65-F5344CB8AC3E}">
        <p14:creationId xmlns:p14="http://schemas.microsoft.com/office/powerpoint/2010/main" val="192574365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Older Persons - PowerPoint slideshow4.jpg"/>
          <p:cNvPicPr>
            <a:picLocks noChangeAspect="1"/>
          </p:cNvPicPr>
          <p:nvPr/>
        </p:nvPicPr>
        <p:blipFill>
          <a:blip r:embed="rId2"/>
          <a:stretch>
            <a:fillRect/>
          </a:stretch>
        </p:blipFill>
        <p:spPr>
          <a:xfrm>
            <a:off x="-42751" y="0"/>
            <a:ext cx="9142571" cy="6857999"/>
          </a:xfrm>
          <a:prstGeom prst="rect">
            <a:avLst/>
          </a:prstGeom>
        </p:spPr>
      </p:pic>
      <p:sp>
        <p:nvSpPr>
          <p:cNvPr id="2" name="Rectangle 1"/>
          <p:cNvSpPr/>
          <p:nvPr/>
        </p:nvSpPr>
        <p:spPr>
          <a:xfrm>
            <a:off x="747366" y="980728"/>
            <a:ext cx="7632848" cy="3754875"/>
          </a:xfrm>
          <a:prstGeom prst="rect">
            <a:avLst/>
          </a:prstGeom>
        </p:spPr>
        <p:txBody>
          <a:bodyPr wrap="square">
            <a:spAutoFit/>
          </a:bodyPr>
          <a:lstStyle/>
          <a:p>
            <a:r>
              <a:rPr lang="en-AU" sz="4000" dirty="0" smtClean="0">
                <a:solidFill>
                  <a:srgbClr val="215968"/>
                </a:solidFill>
              </a:rPr>
              <a:t>Ervin</a:t>
            </a:r>
            <a:endParaRPr lang="en-AU" sz="4000" dirty="0">
              <a:solidFill>
                <a:srgbClr val="215968"/>
              </a:solidFill>
            </a:endParaRPr>
          </a:p>
          <a:p>
            <a:endParaRPr lang="en-AU" dirty="0">
              <a:solidFill>
                <a:srgbClr val="215968"/>
              </a:solidFill>
            </a:endParaRPr>
          </a:p>
          <a:p>
            <a:pPr marL="342900" indent="-342900">
              <a:buFontTx/>
              <a:buChar char="-"/>
            </a:pPr>
            <a:r>
              <a:rPr lang="en-AU" dirty="0">
                <a:solidFill>
                  <a:srgbClr val="215968"/>
                </a:solidFill>
                <a:sym typeface="Wingdings"/>
              </a:rPr>
              <a:t>QCAT is not defined as an eligible State or Territory Court in the </a:t>
            </a:r>
            <a:r>
              <a:rPr lang="en-AU" dirty="0" smtClean="0">
                <a:solidFill>
                  <a:srgbClr val="215968"/>
                </a:solidFill>
                <a:sym typeface="Wingdings"/>
              </a:rPr>
              <a:t>FWA, </a:t>
            </a:r>
            <a:r>
              <a:rPr lang="en-AU" dirty="0">
                <a:solidFill>
                  <a:srgbClr val="215968"/>
                </a:solidFill>
                <a:sym typeface="Wingdings"/>
              </a:rPr>
              <a:t>therefore QCAT may not order an employer to pay unpaid entitlements owing to an employee under section 545(3) of the </a:t>
            </a:r>
            <a:r>
              <a:rPr lang="en-AU" dirty="0" smtClean="0">
                <a:solidFill>
                  <a:srgbClr val="215968"/>
                </a:solidFill>
                <a:sym typeface="Wingdings"/>
              </a:rPr>
              <a:t>FWA</a:t>
            </a:r>
          </a:p>
          <a:p>
            <a:pPr marL="342900" indent="-342900">
              <a:buFontTx/>
              <a:buChar char="-"/>
            </a:pPr>
            <a:endParaRPr lang="en-AU" dirty="0">
              <a:solidFill>
                <a:srgbClr val="215968"/>
              </a:solidFill>
              <a:sym typeface="Wingdings"/>
            </a:endParaRPr>
          </a:p>
          <a:p>
            <a:pPr marL="342900" indent="-342900">
              <a:buFontTx/>
              <a:buChar char="-"/>
            </a:pPr>
            <a:r>
              <a:rPr lang="en-AU" dirty="0" smtClean="0">
                <a:solidFill>
                  <a:srgbClr val="215968"/>
                </a:solidFill>
                <a:sym typeface="Wingdings"/>
              </a:rPr>
              <a:t>The FWA should be interpreted in a way that best achieves its purpose, the Courts referred to in the FWA as eligible State and Territory Courts form an exhaustive list of appropriate forums. </a:t>
            </a:r>
            <a:endParaRPr lang="en-AU" dirty="0">
              <a:solidFill>
                <a:srgbClr val="215968"/>
              </a:solidFill>
              <a:sym typeface="Wingdings"/>
            </a:endParaRPr>
          </a:p>
          <a:p>
            <a:pPr marL="342900" indent="-342900">
              <a:buFontTx/>
              <a:buChar char="-"/>
            </a:pPr>
            <a:endParaRPr lang="en-AU" dirty="0">
              <a:solidFill>
                <a:srgbClr val="215968"/>
              </a:solidFill>
              <a:sym typeface="Wingdings"/>
            </a:endParaRPr>
          </a:p>
          <a:p>
            <a:pPr marL="342900" indent="-342900">
              <a:buFontTx/>
              <a:buChar char="-"/>
            </a:pPr>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p:txBody>
      </p:sp>
    </p:spTree>
    <p:extLst>
      <p:ext uri="{BB962C8B-B14F-4D97-AF65-F5344CB8AC3E}">
        <p14:creationId xmlns:p14="http://schemas.microsoft.com/office/powerpoint/2010/main" val="52320436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Older Persons - PowerPoint slideshow4.jpg"/>
          <p:cNvPicPr>
            <a:picLocks noChangeAspect="1"/>
          </p:cNvPicPr>
          <p:nvPr/>
        </p:nvPicPr>
        <p:blipFill>
          <a:blip r:embed="rId2"/>
          <a:stretch>
            <a:fillRect/>
          </a:stretch>
        </p:blipFill>
        <p:spPr>
          <a:xfrm>
            <a:off x="-42751" y="0"/>
            <a:ext cx="9142571" cy="6857999"/>
          </a:xfrm>
          <a:prstGeom prst="rect">
            <a:avLst/>
          </a:prstGeom>
        </p:spPr>
      </p:pic>
      <p:sp>
        <p:nvSpPr>
          <p:cNvPr id="2" name="Rectangle 1"/>
          <p:cNvSpPr/>
          <p:nvPr/>
        </p:nvSpPr>
        <p:spPr>
          <a:xfrm>
            <a:off x="747366" y="980728"/>
            <a:ext cx="7632848" cy="5139870"/>
          </a:xfrm>
          <a:prstGeom prst="rect">
            <a:avLst/>
          </a:prstGeom>
        </p:spPr>
        <p:txBody>
          <a:bodyPr wrap="square">
            <a:spAutoFit/>
          </a:bodyPr>
          <a:lstStyle/>
          <a:p>
            <a:r>
              <a:rPr lang="en-AU" sz="4000" dirty="0" smtClean="0">
                <a:solidFill>
                  <a:srgbClr val="215968"/>
                </a:solidFill>
              </a:rPr>
              <a:t>Ford</a:t>
            </a:r>
            <a:endParaRPr lang="en-AU" sz="4000" dirty="0">
              <a:solidFill>
                <a:srgbClr val="215968"/>
              </a:solidFill>
            </a:endParaRPr>
          </a:p>
          <a:p>
            <a:endParaRPr lang="en-AU" dirty="0">
              <a:solidFill>
                <a:srgbClr val="215968"/>
              </a:solidFill>
            </a:endParaRPr>
          </a:p>
          <a:p>
            <a:pPr marL="342900" indent="-342900">
              <a:buFontTx/>
              <a:buChar char="-"/>
            </a:pPr>
            <a:r>
              <a:rPr lang="en-AU" dirty="0" smtClean="0">
                <a:solidFill>
                  <a:srgbClr val="215968"/>
                </a:solidFill>
                <a:sym typeface="Wingdings"/>
              </a:rPr>
              <a:t>Agreed with </a:t>
            </a:r>
            <a:r>
              <a:rPr lang="en-AU" i="1" dirty="0" smtClean="0">
                <a:solidFill>
                  <a:srgbClr val="215968"/>
                </a:solidFill>
                <a:sym typeface="Wingdings"/>
              </a:rPr>
              <a:t>Ervin </a:t>
            </a:r>
            <a:r>
              <a:rPr lang="en-AU" dirty="0" smtClean="0">
                <a:solidFill>
                  <a:srgbClr val="215968"/>
                </a:solidFill>
                <a:sym typeface="Wingdings"/>
              </a:rPr>
              <a:t>in part.</a:t>
            </a:r>
          </a:p>
          <a:p>
            <a:endParaRPr lang="en-AU" dirty="0" smtClean="0">
              <a:solidFill>
                <a:srgbClr val="215968"/>
              </a:solidFill>
              <a:sym typeface="Wingdings"/>
            </a:endParaRPr>
          </a:p>
          <a:p>
            <a:pPr marL="342900" indent="-342900">
              <a:buFontTx/>
              <a:buChar char="-"/>
            </a:pPr>
            <a:r>
              <a:rPr lang="en-AU" dirty="0" smtClean="0">
                <a:solidFill>
                  <a:srgbClr val="215968"/>
                </a:solidFill>
                <a:sym typeface="Wingdings"/>
              </a:rPr>
              <a:t>For entitlements prescribed by the FWA, the Fair Work provides exclusive mechanisms for recovery. QCAT is not prescribed as an eligible State or Territory Court in the FWA for recovery of these entitlements. Therefore, for these entitlements, QCAT would not have jurisdiction. </a:t>
            </a:r>
          </a:p>
          <a:p>
            <a:endParaRPr lang="en-AU" dirty="0">
              <a:solidFill>
                <a:srgbClr val="215968"/>
              </a:solidFill>
              <a:sym typeface="Wingdings"/>
            </a:endParaRPr>
          </a:p>
          <a:p>
            <a:pPr marL="342900" indent="-342900">
              <a:buFontTx/>
              <a:buChar char="-"/>
            </a:pPr>
            <a:r>
              <a:rPr lang="en-AU" dirty="0" smtClean="0">
                <a:solidFill>
                  <a:srgbClr val="215968"/>
                </a:solidFill>
                <a:sym typeface="Wingdings"/>
              </a:rPr>
              <a:t>However, for entitlements not covered by the FWA, so entitlements arising under a contract of employment that may exceed statutory entitlements, or are not provided for under the FWA, may be enforced in QCAT’s minor civil dispute jurisdiction, provided of course that it is a debt or a liquidated demand. </a:t>
            </a:r>
            <a:endParaRPr lang="en-AU" dirty="0">
              <a:solidFill>
                <a:srgbClr val="215968"/>
              </a:solidFill>
              <a:sym typeface="Wingdings"/>
            </a:endParaRPr>
          </a:p>
          <a:p>
            <a:pPr marL="342900" indent="-342900">
              <a:buFontTx/>
              <a:buChar char="-"/>
            </a:pPr>
            <a:endParaRPr lang="en-AU" dirty="0">
              <a:solidFill>
                <a:srgbClr val="215968"/>
              </a:solidFill>
              <a:sym typeface="Wingdings"/>
            </a:endParaRPr>
          </a:p>
          <a:p>
            <a:pPr marL="342900" indent="-342900">
              <a:buFontTx/>
              <a:buChar char="-"/>
            </a:pPr>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p:txBody>
      </p:sp>
    </p:spTree>
    <p:extLst>
      <p:ext uri="{BB962C8B-B14F-4D97-AF65-F5344CB8AC3E}">
        <p14:creationId xmlns:p14="http://schemas.microsoft.com/office/powerpoint/2010/main" val="254912336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Older Persons - PowerPoint slideshow4.jpg"/>
          <p:cNvPicPr>
            <a:picLocks noChangeAspect="1"/>
          </p:cNvPicPr>
          <p:nvPr/>
        </p:nvPicPr>
        <p:blipFill>
          <a:blip r:embed="rId2"/>
          <a:stretch>
            <a:fillRect/>
          </a:stretch>
        </p:blipFill>
        <p:spPr>
          <a:xfrm>
            <a:off x="-42751" y="0"/>
            <a:ext cx="9142571" cy="6857999"/>
          </a:xfrm>
          <a:prstGeom prst="rect">
            <a:avLst/>
          </a:prstGeom>
        </p:spPr>
      </p:pic>
      <p:sp>
        <p:nvSpPr>
          <p:cNvPr id="2" name="Rectangle 1"/>
          <p:cNvSpPr/>
          <p:nvPr/>
        </p:nvSpPr>
        <p:spPr>
          <a:xfrm>
            <a:off x="747366" y="980728"/>
            <a:ext cx="7632848" cy="5201424"/>
          </a:xfrm>
          <a:prstGeom prst="rect">
            <a:avLst/>
          </a:prstGeom>
        </p:spPr>
        <p:txBody>
          <a:bodyPr wrap="square">
            <a:spAutoFit/>
          </a:bodyPr>
          <a:lstStyle/>
          <a:p>
            <a:r>
              <a:rPr lang="en-AU" sz="4000" dirty="0" smtClean="0">
                <a:solidFill>
                  <a:srgbClr val="215968"/>
                </a:solidFill>
              </a:rPr>
              <a:t>Overview </a:t>
            </a:r>
          </a:p>
          <a:p>
            <a:endParaRPr lang="en-AU" dirty="0" smtClean="0">
              <a:solidFill>
                <a:srgbClr val="215968"/>
              </a:solidFill>
            </a:endParaRPr>
          </a:p>
          <a:p>
            <a:r>
              <a:rPr lang="en-AU" dirty="0" smtClean="0">
                <a:solidFill>
                  <a:srgbClr val="215968"/>
                </a:solidFill>
              </a:rPr>
              <a:t>Jurisdictional issues to consider when advising employees on unpaid entitlement claims including:</a:t>
            </a:r>
          </a:p>
          <a:p>
            <a:endParaRPr lang="en-AU" dirty="0" smtClean="0">
              <a:solidFill>
                <a:srgbClr val="215968"/>
              </a:solidFill>
            </a:endParaRPr>
          </a:p>
          <a:p>
            <a:pPr marL="742950" lvl="1" indent="-285750">
              <a:buFontTx/>
              <a:buChar char="-"/>
            </a:pPr>
            <a:r>
              <a:rPr lang="en-AU" dirty="0" smtClean="0">
                <a:solidFill>
                  <a:srgbClr val="215968"/>
                </a:solidFill>
              </a:rPr>
              <a:t>State system employees</a:t>
            </a:r>
          </a:p>
          <a:p>
            <a:pPr marL="742950" lvl="1" indent="-285750">
              <a:buFontTx/>
              <a:buChar char="-"/>
            </a:pPr>
            <a:endParaRPr lang="en-AU" dirty="0" smtClean="0">
              <a:solidFill>
                <a:srgbClr val="215968"/>
              </a:solidFill>
            </a:endParaRPr>
          </a:p>
          <a:p>
            <a:pPr marL="742950" lvl="1" indent="-285750">
              <a:buFontTx/>
              <a:buChar char="-"/>
            </a:pPr>
            <a:r>
              <a:rPr lang="en-AU" dirty="0" smtClean="0">
                <a:solidFill>
                  <a:srgbClr val="215968"/>
                </a:solidFill>
              </a:rPr>
              <a:t>National system employees</a:t>
            </a:r>
          </a:p>
          <a:p>
            <a:pPr lvl="1"/>
            <a:endParaRPr lang="en-AU" dirty="0" smtClean="0">
              <a:solidFill>
                <a:srgbClr val="215968"/>
              </a:solidFill>
            </a:endParaRPr>
          </a:p>
          <a:p>
            <a:pPr marL="742950" lvl="1" indent="-285750">
              <a:buFontTx/>
              <a:buChar char="-"/>
            </a:pPr>
            <a:r>
              <a:rPr lang="en-AU" dirty="0" smtClean="0">
                <a:solidFill>
                  <a:srgbClr val="215968"/>
                </a:solidFill>
              </a:rPr>
              <a:t>Considering different venues</a:t>
            </a:r>
          </a:p>
          <a:p>
            <a:pPr marL="742950" lvl="1" indent="-285750">
              <a:buFontTx/>
              <a:buChar char="-"/>
            </a:pPr>
            <a:endParaRPr lang="en-AU" dirty="0">
              <a:solidFill>
                <a:srgbClr val="215968"/>
              </a:solidFill>
            </a:endParaRPr>
          </a:p>
          <a:p>
            <a:pPr marL="742950" lvl="1" indent="-285750">
              <a:buFontTx/>
              <a:buChar char="-"/>
            </a:pPr>
            <a:endParaRPr lang="en-AU" dirty="0" smtClean="0">
              <a:solidFill>
                <a:srgbClr val="215968"/>
              </a:solidFill>
            </a:endParaRPr>
          </a:p>
          <a:p>
            <a:pPr marL="742950" lvl="1" indent="-285750">
              <a:buFontTx/>
              <a:buChar char="-"/>
            </a:pPr>
            <a:endParaRPr lang="en-AU" dirty="0" smtClean="0">
              <a:solidFill>
                <a:srgbClr val="215968"/>
              </a:solidFill>
            </a:endParaRPr>
          </a:p>
          <a:p>
            <a:pPr marL="285750" indent="-285750">
              <a:buFontTx/>
              <a:buChar char="-"/>
            </a:pPr>
            <a:endParaRPr lang="en-AU" dirty="0">
              <a:solidFill>
                <a:srgbClr val="215968"/>
              </a:solidFill>
            </a:endParaRPr>
          </a:p>
          <a:p>
            <a:endParaRPr lang="en-AU" dirty="0">
              <a:solidFill>
                <a:srgbClr val="215968"/>
              </a:solidFill>
            </a:endParaRPr>
          </a:p>
          <a:p>
            <a:endParaRPr lang="en-AU" sz="4000" dirty="0">
              <a:solidFill>
                <a:srgbClr val="215968"/>
              </a:solidFill>
            </a:endParaRPr>
          </a:p>
        </p:txBody>
      </p:sp>
    </p:spTree>
    <p:extLst>
      <p:ext uri="{BB962C8B-B14F-4D97-AF65-F5344CB8AC3E}">
        <p14:creationId xmlns:p14="http://schemas.microsoft.com/office/powerpoint/2010/main" val="94173565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Older Persons - PowerPoint slideshow4.jpg"/>
          <p:cNvPicPr>
            <a:picLocks noChangeAspect="1"/>
          </p:cNvPicPr>
          <p:nvPr/>
        </p:nvPicPr>
        <p:blipFill>
          <a:blip r:embed="rId2"/>
          <a:stretch>
            <a:fillRect/>
          </a:stretch>
        </p:blipFill>
        <p:spPr>
          <a:xfrm>
            <a:off x="-42751" y="0"/>
            <a:ext cx="9142571" cy="6857999"/>
          </a:xfrm>
          <a:prstGeom prst="rect">
            <a:avLst/>
          </a:prstGeom>
        </p:spPr>
      </p:pic>
      <p:sp>
        <p:nvSpPr>
          <p:cNvPr id="2" name="Rectangle 1"/>
          <p:cNvSpPr/>
          <p:nvPr/>
        </p:nvSpPr>
        <p:spPr>
          <a:xfrm>
            <a:off x="747366" y="980728"/>
            <a:ext cx="7632848" cy="4862871"/>
          </a:xfrm>
          <a:prstGeom prst="rect">
            <a:avLst/>
          </a:prstGeom>
        </p:spPr>
        <p:txBody>
          <a:bodyPr wrap="square">
            <a:spAutoFit/>
          </a:bodyPr>
          <a:lstStyle/>
          <a:p>
            <a:r>
              <a:rPr lang="en-AU" sz="4000" dirty="0" smtClean="0">
                <a:solidFill>
                  <a:srgbClr val="215968"/>
                </a:solidFill>
              </a:rPr>
              <a:t>Where does this leave QCAT?</a:t>
            </a:r>
            <a:endParaRPr lang="en-AU" sz="4000" dirty="0">
              <a:solidFill>
                <a:srgbClr val="215968"/>
              </a:solidFill>
            </a:endParaRPr>
          </a:p>
          <a:p>
            <a:endParaRPr lang="en-AU" dirty="0">
              <a:solidFill>
                <a:srgbClr val="215968"/>
              </a:solidFill>
            </a:endParaRPr>
          </a:p>
          <a:p>
            <a:pPr marL="342900" indent="-342900">
              <a:buFontTx/>
              <a:buChar char="-"/>
            </a:pPr>
            <a:r>
              <a:rPr lang="en-AU" dirty="0" smtClean="0">
                <a:solidFill>
                  <a:srgbClr val="215968"/>
                </a:solidFill>
                <a:sym typeface="Wingdings"/>
              </a:rPr>
              <a:t>The FWA has certainly impacted on QCAT’s jurisdiction</a:t>
            </a:r>
          </a:p>
          <a:p>
            <a:pPr marL="342900" indent="-342900">
              <a:buFontTx/>
              <a:buChar char="-"/>
            </a:pPr>
            <a:endParaRPr lang="en-AU" dirty="0">
              <a:solidFill>
                <a:srgbClr val="215968"/>
              </a:solidFill>
              <a:sym typeface="Wingdings"/>
            </a:endParaRPr>
          </a:p>
          <a:p>
            <a:pPr marL="342900" indent="-342900">
              <a:buFontTx/>
              <a:buChar char="-"/>
            </a:pPr>
            <a:r>
              <a:rPr lang="en-AU" dirty="0" smtClean="0">
                <a:solidFill>
                  <a:srgbClr val="215968"/>
                </a:solidFill>
                <a:sym typeface="Wingdings"/>
              </a:rPr>
              <a:t>There is no ‘one size fits all’ rule</a:t>
            </a:r>
          </a:p>
          <a:p>
            <a:endParaRPr lang="en-AU" dirty="0">
              <a:solidFill>
                <a:srgbClr val="215968"/>
              </a:solidFill>
              <a:sym typeface="Wingdings"/>
            </a:endParaRPr>
          </a:p>
          <a:p>
            <a:pPr marL="342900" indent="-342900">
              <a:buFontTx/>
              <a:buChar char="-"/>
            </a:pPr>
            <a:r>
              <a:rPr lang="en-AU" dirty="0" smtClean="0">
                <a:solidFill>
                  <a:srgbClr val="215968"/>
                </a:solidFill>
                <a:sym typeface="Wingdings"/>
              </a:rPr>
              <a:t>The introduction of the FWA brought with it new mechanisms for National System Employees to recover unpaid statutory entitlements.</a:t>
            </a:r>
          </a:p>
          <a:p>
            <a:pPr marL="342900" indent="-342900">
              <a:buFontTx/>
              <a:buChar char="-"/>
            </a:pPr>
            <a:endParaRPr lang="en-AU" dirty="0">
              <a:solidFill>
                <a:srgbClr val="215968"/>
              </a:solidFill>
              <a:sym typeface="Wingdings"/>
            </a:endParaRPr>
          </a:p>
          <a:p>
            <a:pPr marL="342900" indent="-342900">
              <a:buFontTx/>
              <a:buChar char="-"/>
            </a:pPr>
            <a:r>
              <a:rPr lang="en-AU" dirty="0" smtClean="0">
                <a:solidFill>
                  <a:srgbClr val="215968"/>
                </a:solidFill>
                <a:sym typeface="Wingdings"/>
              </a:rPr>
              <a:t>This includes, commencing proceedings in the Federal Court or the Federal Circuit Court to enforce FWA entitlements.</a:t>
            </a:r>
          </a:p>
          <a:p>
            <a:pPr marL="342900" indent="-342900">
              <a:buFontTx/>
              <a:buChar char="-"/>
            </a:pPr>
            <a:endParaRPr lang="en-AU" dirty="0">
              <a:solidFill>
                <a:srgbClr val="215968"/>
              </a:solidFill>
              <a:sym typeface="Wingdings"/>
            </a:endParaRPr>
          </a:p>
          <a:p>
            <a:pPr marL="342900" indent="-342900">
              <a:buFontTx/>
              <a:buChar char="-"/>
            </a:pPr>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p:txBody>
      </p:sp>
    </p:spTree>
    <p:extLst>
      <p:ext uri="{BB962C8B-B14F-4D97-AF65-F5344CB8AC3E}">
        <p14:creationId xmlns:p14="http://schemas.microsoft.com/office/powerpoint/2010/main" val="95691705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Older Persons - PowerPoint slideshow4.jpg"/>
          <p:cNvPicPr>
            <a:picLocks noChangeAspect="1"/>
          </p:cNvPicPr>
          <p:nvPr/>
        </p:nvPicPr>
        <p:blipFill>
          <a:blip r:embed="rId2"/>
          <a:stretch>
            <a:fillRect/>
          </a:stretch>
        </p:blipFill>
        <p:spPr>
          <a:xfrm>
            <a:off x="-42751" y="0"/>
            <a:ext cx="9142571" cy="6857999"/>
          </a:xfrm>
          <a:prstGeom prst="rect">
            <a:avLst/>
          </a:prstGeom>
        </p:spPr>
      </p:pic>
      <p:sp>
        <p:nvSpPr>
          <p:cNvPr id="2" name="Rectangle 1"/>
          <p:cNvSpPr/>
          <p:nvPr/>
        </p:nvSpPr>
        <p:spPr>
          <a:xfrm>
            <a:off x="747366" y="980728"/>
            <a:ext cx="7632848" cy="5970866"/>
          </a:xfrm>
          <a:prstGeom prst="rect">
            <a:avLst/>
          </a:prstGeom>
        </p:spPr>
        <p:txBody>
          <a:bodyPr wrap="square">
            <a:spAutoFit/>
          </a:bodyPr>
          <a:lstStyle/>
          <a:p>
            <a:r>
              <a:rPr lang="en-AU" sz="4000" dirty="0" smtClean="0">
                <a:solidFill>
                  <a:srgbClr val="215968"/>
                </a:solidFill>
              </a:rPr>
              <a:t>Where does this leave QCAT?</a:t>
            </a:r>
            <a:endParaRPr lang="en-AU" sz="4000" dirty="0">
              <a:solidFill>
                <a:srgbClr val="215968"/>
              </a:solidFill>
            </a:endParaRPr>
          </a:p>
          <a:p>
            <a:pPr marL="342900" indent="-342900">
              <a:buFontTx/>
              <a:buChar char="-"/>
            </a:pPr>
            <a:endParaRPr lang="en-AU" dirty="0">
              <a:solidFill>
                <a:srgbClr val="215968"/>
              </a:solidFill>
              <a:sym typeface="Wingdings"/>
            </a:endParaRPr>
          </a:p>
          <a:p>
            <a:pPr marL="342900" indent="-342900">
              <a:buFontTx/>
              <a:buChar char="-"/>
            </a:pPr>
            <a:r>
              <a:rPr lang="en-AU" dirty="0" smtClean="0">
                <a:solidFill>
                  <a:srgbClr val="215968"/>
                </a:solidFill>
                <a:sym typeface="Wingdings"/>
              </a:rPr>
              <a:t>However, this is in addition to the right to pursue breaches of contract of employment in an eligible State or Territory Court as defined in the FWA.</a:t>
            </a:r>
          </a:p>
          <a:p>
            <a:endParaRPr lang="en-AU" dirty="0" smtClean="0">
              <a:solidFill>
                <a:srgbClr val="215968"/>
              </a:solidFill>
              <a:sym typeface="Wingdings"/>
            </a:endParaRPr>
          </a:p>
          <a:p>
            <a:pPr marL="342900" indent="-342900">
              <a:buFontTx/>
              <a:buChar char="-"/>
            </a:pPr>
            <a:r>
              <a:rPr lang="en-AU" dirty="0" smtClean="0">
                <a:solidFill>
                  <a:srgbClr val="215968"/>
                </a:solidFill>
                <a:sym typeface="Wingdings"/>
              </a:rPr>
              <a:t>This </a:t>
            </a:r>
            <a:r>
              <a:rPr lang="en-AU" b="1" u="sng" dirty="0" smtClean="0">
                <a:solidFill>
                  <a:srgbClr val="215968"/>
                </a:solidFill>
                <a:sym typeface="Wingdings"/>
              </a:rPr>
              <a:t>does not include QCAT</a:t>
            </a:r>
            <a:r>
              <a:rPr lang="en-AU" dirty="0" smtClean="0">
                <a:solidFill>
                  <a:srgbClr val="215968"/>
                </a:solidFill>
                <a:sym typeface="Wingdings"/>
              </a:rPr>
              <a:t>, but would include the Queensland Magistrates Court. </a:t>
            </a:r>
          </a:p>
          <a:p>
            <a:pPr marL="342900" indent="-342900">
              <a:buFontTx/>
              <a:buChar char="-"/>
            </a:pPr>
            <a:endParaRPr lang="en-AU" dirty="0">
              <a:solidFill>
                <a:srgbClr val="215968"/>
              </a:solidFill>
              <a:sym typeface="Wingdings"/>
            </a:endParaRPr>
          </a:p>
          <a:p>
            <a:pPr marL="342900" indent="-342900">
              <a:buFontTx/>
              <a:buChar char="-"/>
            </a:pPr>
            <a:r>
              <a:rPr lang="en-AU" b="1" u="sng" dirty="0" smtClean="0">
                <a:solidFill>
                  <a:srgbClr val="215968"/>
                </a:solidFill>
                <a:sym typeface="Wingdings"/>
              </a:rPr>
              <a:t>QCAT may have jurisdiction</a:t>
            </a:r>
            <a:r>
              <a:rPr lang="en-AU" u="sng" dirty="0" smtClean="0">
                <a:solidFill>
                  <a:srgbClr val="215968"/>
                </a:solidFill>
                <a:sym typeface="Wingdings"/>
              </a:rPr>
              <a:t> </a:t>
            </a:r>
            <a:r>
              <a:rPr lang="en-AU" dirty="0" smtClean="0">
                <a:solidFill>
                  <a:srgbClr val="215968"/>
                </a:solidFill>
                <a:sym typeface="Wingdings"/>
              </a:rPr>
              <a:t>to enforce unpaid entitlements where those entitlements are not FWA entitlements, and the claim is for a debt or liquidated demand.</a:t>
            </a:r>
          </a:p>
          <a:p>
            <a:pPr marL="342900" indent="-342900">
              <a:buFontTx/>
              <a:buChar char="-"/>
            </a:pPr>
            <a:endParaRPr lang="en-AU" dirty="0">
              <a:solidFill>
                <a:srgbClr val="215968"/>
              </a:solidFill>
              <a:sym typeface="Wingdings"/>
            </a:endParaRPr>
          </a:p>
          <a:p>
            <a:pPr marL="342900" indent="-342900">
              <a:buFontTx/>
              <a:buChar char="-"/>
            </a:pPr>
            <a:r>
              <a:rPr lang="en-AU" dirty="0" smtClean="0">
                <a:solidFill>
                  <a:srgbClr val="215968"/>
                </a:solidFill>
                <a:sym typeface="Wingdings"/>
              </a:rPr>
              <a:t>However, considering the broad definition of entitlements under the FWA, there may be limited matters that would fall under QCAT’s jurisdiction. </a:t>
            </a:r>
          </a:p>
          <a:p>
            <a:pPr marL="342900" indent="-342900">
              <a:buFontTx/>
              <a:buChar char="-"/>
            </a:pPr>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p:txBody>
      </p:sp>
    </p:spTree>
    <p:extLst>
      <p:ext uri="{BB962C8B-B14F-4D97-AF65-F5344CB8AC3E}">
        <p14:creationId xmlns:p14="http://schemas.microsoft.com/office/powerpoint/2010/main" val="116710572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Older Persons - PowerPoint slideshow4.jpg"/>
          <p:cNvPicPr>
            <a:picLocks noChangeAspect="1"/>
          </p:cNvPicPr>
          <p:nvPr/>
        </p:nvPicPr>
        <p:blipFill>
          <a:blip r:embed="rId2"/>
          <a:stretch>
            <a:fillRect/>
          </a:stretch>
        </p:blipFill>
        <p:spPr>
          <a:xfrm>
            <a:off x="-42751" y="0"/>
            <a:ext cx="9142571" cy="6857999"/>
          </a:xfrm>
          <a:prstGeom prst="rect">
            <a:avLst/>
          </a:prstGeom>
        </p:spPr>
      </p:pic>
      <p:sp>
        <p:nvSpPr>
          <p:cNvPr id="2" name="Rectangle 1"/>
          <p:cNvSpPr/>
          <p:nvPr/>
        </p:nvSpPr>
        <p:spPr>
          <a:xfrm>
            <a:off x="747366" y="980728"/>
            <a:ext cx="7632848" cy="5693867"/>
          </a:xfrm>
          <a:prstGeom prst="rect">
            <a:avLst/>
          </a:prstGeom>
        </p:spPr>
        <p:txBody>
          <a:bodyPr wrap="square">
            <a:spAutoFit/>
          </a:bodyPr>
          <a:lstStyle/>
          <a:p>
            <a:r>
              <a:rPr lang="en-AU" sz="4000" dirty="0" smtClean="0">
                <a:solidFill>
                  <a:srgbClr val="215968"/>
                </a:solidFill>
              </a:rPr>
              <a:t>If not QCAT</a:t>
            </a:r>
            <a:r>
              <a:rPr lang="is-IS" sz="4000" dirty="0" smtClean="0">
                <a:solidFill>
                  <a:srgbClr val="215968"/>
                </a:solidFill>
              </a:rPr>
              <a:t>…then where?</a:t>
            </a:r>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a:p>
            <a:pPr marL="342900" indent="-342900">
              <a:buFontTx/>
              <a:buChar char="-"/>
            </a:pPr>
            <a:r>
              <a:rPr lang="en-AU" dirty="0" smtClean="0">
                <a:solidFill>
                  <a:srgbClr val="215968"/>
                </a:solidFill>
                <a:sym typeface="Wingdings"/>
              </a:rPr>
              <a:t>Under the FWA:</a:t>
            </a:r>
          </a:p>
          <a:p>
            <a:pPr marL="342900" indent="-342900">
              <a:buFontTx/>
              <a:buChar char="-"/>
            </a:pPr>
            <a:endParaRPr lang="en-AU" dirty="0" smtClean="0">
              <a:solidFill>
                <a:srgbClr val="215968"/>
              </a:solidFill>
              <a:sym typeface="Wingdings"/>
            </a:endParaRPr>
          </a:p>
          <a:p>
            <a:pPr marL="800100" lvl="1" indent="-342900">
              <a:buFontTx/>
              <a:buChar char="-"/>
            </a:pPr>
            <a:r>
              <a:rPr lang="en-AU" dirty="0" smtClean="0">
                <a:solidFill>
                  <a:srgbClr val="215968"/>
                </a:solidFill>
                <a:sym typeface="Wingdings"/>
              </a:rPr>
              <a:t>Federal Court and Federal Circuit Court can make any order the court considers appropriate if it is satisfied a person has contravened a civil remedy provision (section 545(1) of the FWA)</a:t>
            </a:r>
          </a:p>
          <a:p>
            <a:pPr marL="800100" lvl="1" indent="-342900">
              <a:buFontTx/>
              <a:buChar char="-"/>
            </a:pPr>
            <a:endParaRPr lang="en-AU" dirty="0">
              <a:solidFill>
                <a:srgbClr val="215968"/>
              </a:solidFill>
              <a:sym typeface="Wingdings"/>
            </a:endParaRPr>
          </a:p>
          <a:p>
            <a:pPr marL="800100" lvl="1" indent="-342900">
              <a:buFontTx/>
              <a:buChar char="-"/>
            </a:pPr>
            <a:r>
              <a:rPr lang="en-AU" dirty="0" smtClean="0">
                <a:solidFill>
                  <a:srgbClr val="215968"/>
                </a:solidFill>
                <a:sym typeface="Wingdings"/>
              </a:rPr>
              <a:t>An eligible State or Territory court (Magistrates Court of Queensland) may make an order to pay an amount to, or on behalf of an employer, if it is satisfied the employer was required to pay an amount under the FWA or has contravened a civil remedy provision (section 545(3) of the FWA)</a:t>
            </a:r>
          </a:p>
          <a:p>
            <a:pPr marL="800100" lvl="1" indent="-342900">
              <a:buFontTx/>
              <a:buChar char="-"/>
            </a:pPr>
            <a:endParaRPr lang="en-AU" dirty="0">
              <a:solidFill>
                <a:srgbClr val="215968"/>
              </a:solidFill>
              <a:sym typeface="Wingdings"/>
            </a:endParaRPr>
          </a:p>
          <a:p>
            <a:pPr marL="800100" lvl="1" indent="-342900">
              <a:buFontTx/>
              <a:buChar char="-"/>
            </a:pPr>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p:txBody>
      </p:sp>
    </p:spTree>
    <p:extLst>
      <p:ext uri="{BB962C8B-B14F-4D97-AF65-F5344CB8AC3E}">
        <p14:creationId xmlns:p14="http://schemas.microsoft.com/office/powerpoint/2010/main" val="278856351"/>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Older Persons - PowerPoint slideshow4.jpg"/>
          <p:cNvPicPr>
            <a:picLocks noChangeAspect="1"/>
          </p:cNvPicPr>
          <p:nvPr/>
        </p:nvPicPr>
        <p:blipFill>
          <a:blip r:embed="rId2"/>
          <a:stretch>
            <a:fillRect/>
          </a:stretch>
        </p:blipFill>
        <p:spPr>
          <a:xfrm>
            <a:off x="-42751" y="0"/>
            <a:ext cx="9142571" cy="6857999"/>
          </a:xfrm>
          <a:prstGeom prst="rect">
            <a:avLst/>
          </a:prstGeom>
        </p:spPr>
      </p:pic>
      <p:sp>
        <p:nvSpPr>
          <p:cNvPr id="2" name="Rectangle 1"/>
          <p:cNvSpPr/>
          <p:nvPr/>
        </p:nvSpPr>
        <p:spPr>
          <a:xfrm>
            <a:off x="747366" y="980728"/>
            <a:ext cx="7632848" cy="2369880"/>
          </a:xfrm>
          <a:prstGeom prst="rect">
            <a:avLst/>
          </a:prstGeom>
        </p:spPr>
        <p:txBody>
          <a:bodyPr wrap="square">
            <a:spAutoFit/>
          </a:bodyPr>
          <a:lstStyle/>
          <a:p>
            <a:r>
              <a:rPr lang="en-AU" sz="4000" dirty="0" smtClean="0">
                <a:solidFill>
                  <a:srgbClr val="215968"/>
                </a:solidFill>
              </a:rPr>
              <a:t>Small claims less than $20,000.00</a:t>
            </a:r>
            <a:endParaRPr lang="en-AU" dirty="0" smtClean="0">
              <a:solidFill>
                <a:srgbClr val="215968"/>
              </a:solidFill>
              <a:sym typeface="Wingdings"/>
            </a:endParaRPr>
          </a:p>
          <a:p>
            <a:pPr marL="800100" lvl="1" indent="-342900">
              <a:buFontTx/>
              <a:buChar char="-"/>
            </a:pPr>
            <a:endParaRPr lang="en-AU" dirty="0">
              <a:solidFill>
                <a:srgbClr val="215968"/>
              </a:solidFill>
              <a:sym typeface="Wingdings"/>
            </a:endParaRPr>
          </a:p>
          <a:p>
            <a:pPr marL="800100" lvl="1" indent="-342900">
              <a:buFontTx/>
              <a:buChar char="-"/>
            </a:pPr>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p:txBody>
      </p:sp>
      <p:pic>
        <p:nvPicPr>
          <p:cNvPr id="3" name="Picture 2" descr="Screen Shot 2016-06-22 at 8.12.06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03648" y="1803824"/>
            <a:ext cx="6121400" cy="4851400"/>
          </a:xfrm>
          <a:prstGeom prst="rect">
            <a:avLst/>
          </a:prstGeom>
        </p:spPr>
      </p:pic>
    </p:spTree>
    <p:extLst>
      <p:ext uri="{BB962C8B-B14F-4D97-AF65-F5344CB8AC3E}">
        <p14:creationId xmlns:p14="http://schemas.microsoft.com/office/powerpoint/2010/main" val="3626932611"/>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Older Persons - PowerPoint slideshow4.jpg"/>
          <p:cNvPicPr>
            <a:picLocks noChangeAspect="1"/>
          </p:cNvPicPr>
          <p:nvPr/>
        </p:nvPicPr>
        <p:blipFill>
          <a:blip r:embed="rId2"/>
          <a:stretch>
            <a:fillRect/>
          </a:stretch>
        </p:blipFill>
        <p:spPr>
          <a:xfrm>
            <a:off x="-42751" y="0"/>
            <a:ext cx="9142571" cy="6857999"/>
          </a:xfrm>
          <a:prstGeom prst="rect">
            <a:avLst/>
          </a:prstGeom>
        </p:spPr>
      </p:pic>
      <p:sp>
        <p:nvSpPr>
          <p:cNvPr id="2" name="Rectangle 1"/>
          <p:cNvSpPr/>
          <p:nvPr/>
        </p:nvSpPr>
        <p:spPr>
          <a:xfrm>
            <a:off x="747366" y="980728"/>
            <a:ext cx="7632848" cy="2369880"/>
          </a:xfrm>
          <a:prstGeom prst="rect">
            <a:avLst/>
          </a:prstGeom>
        </p:spPr>
        <p:txBody>
          <a:bodyPr wrap="square">
            <a:spAutoFit/>
          </a:bodyPr>
          <a:lstStyle/>
          <a:p>
            <a:r>
              <a:rPr lang="en-AU" sz="4000" dirty="0" smtClean="0">
                <a:solidFill>
                  <a:srgbClr val="215968"/>
                </a:solidFill>
              </a:rPr>
              <a:t>Claims greater than $20,000.00</a:t>
            </a:r>
            <a:endParaRPr lang="en-AU" dirty="0" smtClean="0">
              <a:solidFill>
                <a:srgbClr val="215968"/>
              </a:solidFill>
              <a:sym typeface="Wingdings"/>
            </a:endParaRPr>
          </a:p>
          <a:p>
            <a:pPr marL="800100" lvl="1" indent="-342900">
              <a:buFontTx/>
              <a:buChar char="-"/>
            </a:pPr>
            <a:endParaRPr lang="en-AU" dirty="0">
              <a:solidFill>
                <a:srgbClr val="215968"/>
              </a:solidFill>
              <a:sym typeface="Wingdings"/>
            </a:endParaRPr>
          </a:p>
          <a:p>
            <a:pPr marL="800100" lvl="1" indent="-342900">
              <a:buFontTx/>
              <a:buChar char="-"/>
            </a:pPr>
            <a:endParaRPr lang="en-AU" dirty="0" smtClean="0">
              <a:solidFill>
                <a:srgbClr val="215968"/>
              </a:solidFill>
              <a:sym typeface="Wingdings"/>
            </a:endParaRPr>
          </a:p>
          <a:p>
            <a:r>
              <a:rPr lang="en-AU" dirty="0" smtClean="0">
                <a:solidFill>
                  <a:srgbClr val="215968"/>
                </a:solidFill>
                <a:sym typeface="Wingdings"/>
              </a:rPr>
              <a:t>- General court action in a court of competent jurisdiction under the FWA</a:t>
            </a:r>
          </a:p>
          <a:p>
            <a:pPr marL="342900" indent="-342900">
              <a:buFontTx/>
              <a:buChar char="-"/>
            </a:pPr>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p:txBody>
      </p:sp>
    </p:spTree>
    <p:extLst>
      <p:ext uri="{BB962C8B-B14F-4D97-AF65-F5344CB8AC3E}">
        <p14:creationId xmlns:p14="http://schemas.microsoft.com/office/powerpoint/2010/main" val="3626932611"/>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Older Persons - PowerPoint slideshow4.jpg"/>
          <p:cNvPicPr>
            <a:picLocks noChangeAspect="1"/>
          </p:cNvPicPr>
          <p:nvPr/>
        </p:nvPicPr>
        <p:blipFill>
          <a:blip r:embed="rId2"/>
          <a:stretch>
            <a:fillRect/>
          </a:stretch>
        </p:blipFill>
        <p:spPr>
          <a:xfrm>
            <a:off x="-42751" y="0"/>
            <a:ext cx="9142571" cy="6857999"/>
          </a:xfrm>
          <a:prstGeom prst="rect">
            <a:avLst/>
          </a:prstGeom>
        </p:spPr>
      </p:pic>
      <p:sp>
        <p:nvSpPr>
          <p:cNvPr id="2" name="Rectangle 1"/>
          <p:cNvSpPr/>
          <p:nvPr/>
        </p:nvSpPr>
        <p:spPr>
          <a:xfrm>
            <a:off x="747366" y="980728"/>
            <a:ext cx="7632848" cy="5416869"/>
          </a:xfrm>
          <a:prstGeom prst="rect">
            <a:avLst/>
          </a:prstGeom>
        </p:spPr>
        <p:txBody>
          <a:bodyPr wrap="square">
            <a:spAutoFit/>
          </a:bodyPr>
          <a:lstStyle/>
          <a:p>
            <a:r>
              <a:rPr lang="en-AU" sz="4000" dirty="0" smtClean="0">
                <a:solidFill>
                  <a:srgbClr val="215968"/>
                </a:solidFill>
              </a:rPr>
              <a:t>Some considerations</a:t>
            </a:r>
            <a:r>
              <a:rPr lang="is-IS" sz="4000" dirty="0" smtClean="0">
                <a:solidFill>
                  <a:srgbClr val="215968"/>
                </a:solidFill>
              </a:rPr>
              <a:t>…</a:t>
            </a:r>
          </a:p>
          <a:p>
            <a:pPr marL="342900" indent="-342900">
              <a:buFontTx/>
              <a:buChar char="-"/>
            </a:pPr>
            <a:endParaRPr lang="en-AU" dirty="0" smtClean="0">
              <a:solidFill>
                <a:srgbClr val="215968"/>
              </a:solidFill>
              <a:sym typeface="Wingdings"/>
            </a:endParaRPr>
          </a:p>
          <a:p>
            <a:pPr marL="342900" indent="-342900">
              <a:buFontTx/>
              <a:buChar char="-"/>
            </a:pPr>
            <a:r>
              <a:rPr lang="en-AU" dirty="0" smtClean="0">
                <a:solidFill>
                  <a:srgbClr val="215968"/>
                </a:solidFill>
                <a:sym typeface="Wingdings"/>
              </a:rPr>
              <a:t>Venue</a:t>
            </a:r>
          </a:p>
          <a:p>
            <a:pPr marL="342900" indent="-342900">
              <a:buFontTx/>
              <a:buChar char="-"/>
            </a:pPr>
            <a:endParaRPr lang="en-AU" dirty="0">
              <a:solidFill>
                <a:srgbClr val="215968"/>
              </a:solidFill>
              <a:sym typeface="Wingdings"/>
            </a:endParaRPr>
          </a:p>
          <a:p>
            <a:pPr marL="342900" indent="-342900">
              <a:buFontTx/>
              <a:buChar char="-"/>
            </a:pPr>
            <a:r>
              <a:rPr lang="en-AU" dirty="0" smtClean="0">
                <a:solidFill>
                  <a:srgbClr val="215968"/>
                </a:solidFill>
                <a:sym typeface="Wingdings"/>
              </a:rPr>
              <a:t>Monetary Jurisdiction</a:t>
            </a:r>
          </a:p>
          <a:p>
            <a:endParaRPr lang="en-AU" dirty="0" smtClean="0">
              <a:solidFill>
                <a:srgbClr val="215968"/>
              </a:solidFill>
              <a:sym typeface="Wingdings"/>
            </a:endParaRPr>
          </a:p>
          <a:p>
            <a:pPr marL="342900" indent="-342900">
              <a:buFontTx/>
              <a:buChar char="-"/>
            </a:pPr>
            <a:r>
              <a:rPr lang="en-AU" dirty="0" smtClean="0">
                <a:solidFill>
                  <a:srgbClr val="215968"/>
                </a:solidFill>
                <a:sym typeface="Wingdings"/>
              </a:rPr>
              <a:t>Complexity of process</a:t>
            </a:r>
          </a:p>
          <a:p>
            <a:pPr marL="342900" indent="-342900">
              <a:buFontTx/>
              <a:buChar char="-"/>
            </a:pPr>
            <a:endParaRPr lang="en-AU" dirty="0">
              <a:solidFill>
                <a:srgbClr val="215968"/>
              </a:solidFill>
              <a:sym typeface="Wingdings"/>
            </a:endParaRPr>
          </a:p>
          <a:p>
            <a:pPr marL="342900" indent="-342900">
              <a:buFontTx/>
              <a:buChar char="-"/>
            </a:pPr>
            <a:r>
              <a:rPr lang="en-AU" dirty="0" smtClean="0">
                <a:solidFill>
                  <a:srgbClr val="215968"/>
                </a:solidFill>
                <a:sym typeface="Wingdings"/>
              </a:rPr>
              <a:t>Filing and service</a:t>
            </a:r>
          </a:p>
          <a:p>
            <a:endParaRPr lang="en-AU" dirty="0">
              <a:solidFill>
                <a:srgbClr val="215968"/>
              </a:solidFill>
              <a:sym typeface="Wingdings"/>
            </a:endParaRPr>
          </a:p>
          <a:p>
            <a:pPr marL="342900" indent="-342900">
              <a:buFontTx/>
              <a:buChar char="-"/>
            </a:pPr>
            <a:r>
              <a:rPr lang="en-AU" dirty="0" smtClean="0">
                <a:solidFill>
                  <a:srgbClr val="215968"/>
                </a:solidFill>
                <a:sym typeface="Wingdings"/>
              </a:rPr>
              <a:t>Legal representation</a:t>
            </a:r>
          </a:p>
          <a:p>
            <a:pPr marL="342900" indent="-342900">
              <a:buFontTx/>
              <a:buChar char="-"/>
            </a:pPr>
            <a:endParaRPr lang="en-AU" dirty="0">
              <a:solidFill>
                <a:srgbClr val="215968"/>
              </a:solidFill>
              <a:sym typeface="Wingdings"/>
            </a:endParaRPr>
          </a:p>
          <a:p>
            <a:pPr marL="342900" indent="-342900">
              <a:buFontTx/>
              <a:buChar char="-"/>
            </a:pPr>
            <a:r>
              <a:rPr lang="en-AU" dirty="0" smtClean="0">
                <a:solidFill>
                  <a:srgbClr val="215968"/>
                </a:solidFill>
                <a:sym typeface="Wingdings"/>
              </a:rPr>
              <a:t>Legal costs</a:t>
            </a:r>
          </a:p>
          <a:p>
            <a:pPr marL="342900" indent="-342900">
              <a:buFontTx/>
              <a:buChar char="-"/>
            </a:pPr>
            <a:endParaRPr lang="en-AU" dirty="0">
              <a:solidFill>
                <a:srgbClr val="215968"/>
              </a:solidFill>
              <a:sym typeface="Wingdings"/>
            </a:endParaRPr>
          </a:p>
          <a:p>
            <a:pPr marL="342900" indent="-342900">
              <a:buFontTx/>
              <a:buChar char="-"/>
            </a:pPr>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p:txBody>
      </p:sp>
    </p:spTree>
    <p:extLst>
      <p:ext uri="{BB962C8B-B14F-4D97-AF65-F5344CB8AC3E}">
        <p14:creationId xmlns:p14="http://schemas.microsoft.com/office/powerpoint/2010/main" val="3991669340"/>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Older Persons - PowerPoint slideshow4.jpg"/>
          <p:cNvPicPr>
            <a:picLocks noChangeAspect="1"/>
          </p:cNvPicPr>
          <p:nvPr/>
        </p:nvPicPr>
        <p:blipFill>
          <a:blip r:embed="rId2"/>
          <a:stretch>
            <a:fillRect/>
          </a:stretch>
        </p:blipFill>
        <p:spPr>
          <a:xfrm>
            <a:off x="-42751" y="0"/>
            <a:ext cx="9142571" cy="6857999"/>
          </a:xfrm>
          <a:prstGeom prst="rect">
            <a:avLst/>
          </a:prstGeom>
        </p:spPr>
      </p:pic>
      <p:sp>
        <p:nvSpPr>
          <p:cNvPr id="2" name="Rectangle 1"/>
          <p:cNvSpPr/>
          <p:nvPr/>
        </p:nvSpPr>
        <p:spPr>
          <a:xfrm>
            <a:off x="747366" y="980728"/>
            <a:ext cx="7632848" cy="4585871"/>
          </a:xfrm>
          <a:prstGeom prst="rect">
            <a:avLst/>
          </a:prstGeom>
        </p:spPr>
        <p:txBody>
          <a:bodyPr wrap="square">
            <a:spAutoFit/>
          </a:bodyPr>
          <a:lstStyle/>
          <a:p>
            <a:r>
              <a:rPr lang="en-AU" sz="4000" dirty="0">
                <a:solidFill>
                  <a:srgbClr val="215968"/>
                </a:solidFill>
              </a:rPr>
              <a:t>V</a:t>
            </a:r>
            <a:r>
              <a:rPr lang="en-AU" sz="4000" dirty="0" smtClean="0">
                <a:solidFill>
                  <a:srgbClr val="215968"/>
                </a:solidFill>
              </a:rPr>
              <a:t>enue</a:t>
            </a:r>
          </a:p>
          <a:p>
            <a:endParaRPr lang="en-AU" dirty="0" smtClean="0">
              <a:solidFill>
                <a:srgbClr val="215968"/>
              </a:solidFill>
              <a:sym typeface="Wingdings"/>
            </a:endParaRPr>
          </a:p>
          <a:p>
            <a:pPr marL="285750" indent="-285750">
              <a:buFontTx/>
              <a:buChar char="-"/>
            </a:pPr>
            <a:r>
              <a:rPr lang="en-AU" dirty="0" smtClean="0">
                <a:solidFill>
                  <a:srgbClr val="215968"/>
                </a:solidFill>
                <a:sym typeface="Wingdings"/>
              </a:rPr>
              <a:t>Is there a Federal Circuit Court (Civil Registry) that will accept a Small Claims (Fair Work Division) application?</a:t>
            </a:r>
          </a:p>
          <a:p>
            <a:pPr marL="285750" indent="-285750">
              <a:buFontTx/>
              <a:buChar char="-"/>
            </a:pPr>
            <a:endParaRPr lang="en-AU" dirty="0">
              <a:solidFill>
                <a:srgbClr val="215968"/>
              </a:solidFill>
              <a:sym typeface="Wingdings"/>
            </a:endParaRPr>
          </a:p>
          <a:p>
            <a:pPr marL="285750" indent="-285750">
              <a:buFontTx/>
              <a:buChar char="-"/>
            </a:pPr>
            <a:r>
              <a:rPr lang="en-AU" dirty="0" smtClean="0">
                <a:solidFill>
                  <a:srgbClr val="215968"/>
                </a:solidFill>
                <a:sym typeface="Wingdings"/>
              </a:rPr>
              <a:t>Is it practical for your client to file matters in a different town or city?</a:t>
            </a:r>
          </a:p>
          <a:p>
            <a:pPr marL="285750" indent="-285750">
              <a:buFontTx/>
              <a:buChar char="-"/>
            </a:pPr>
            <a:endParaRPr lang="en-AU" dirty="0">
              <a:solidFill>
                <a:srgbClr val="215968"/>
              </a:solidFill>
              <a:sym typeface="Wingdings"/>
            </a:endParaRPr>
          </a:p>
          <a:p>
            <a:pPr marL="285750" indent="-285750">
              <a:buFontTx/>
              <a:buChar char="-"/>
            </a:pPr>
            <a:r>
              <a:rPr lang="en-AU" dirty="0" smtClean="0">
                <a:solidFill>
                  <a:srgbClr val="215968"/>
                </a:solidFill>
                <a:sym typeface="Wingdings"/>
              </a:rPr>
              <a:t>Where will it be heard, including any interlocutory steps?</a:t>
            </a:r>
          </a:p>
          <a:p>
            <a:pPr marL="285750" indent="-285750">
              <a:buFontTx/>
              <a:buChar char="-"/>
            </a:pPr>
            <a:endParaRPr lang="en-AU" dirty="0">
              <a:solidFill>
                <a:srgbClr val="215968"/>
              </a:solidFill>
              <a:sym typeface="Wingdings"/>
            </a:endParaRPr>
          </a:p>
          <a:p>
            <a:pPr marL="285750" indent="-285750">
              <a:buFontTx/>
              <a:buChar char="-"/>
            </a:pPr>
            <a:endParaRPr lang="en-AU" dirty="0" smtClean="0">
              <a:solidFill>
                <a:srgbClr val="215968"/>
              </a:solidFill>
              <a:sym typeface="Wingdings"/>
            </a:endParaRPr>
          </a:p>
          <a:p>
            <a:pPr marL="342900" indent="-342900">
              <a:buFontTx/>
              <a:buChar char="-"/>
            </a:pPr>
            <a:endParaRPr lang="en-AU" dirty="0">
              <a:solidFill>
                <a:srgbClr val="215968"/>
              </a:solidFill>
              <a:sym typeface="Wingdings"/>
            </a:endParaRPr>
          </a:p>
          <a:p>
            <a:pPr marL="342900" indent="-342900">
              <a:buFontTx/>
              <a:buChar char="-"/>
            </a:pPr>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p:txBody>
      </p:sp>
    </p:spTree>
    <p:extLst>
      <p:ext uri="{BB962C8B-B14F-4D97-AF65-F5344CB8AC3E}">
        <p14:creationId xmlns:p14="http://schemas.microsoft.com/office/powerpoint/2010/main" val="3257166523"/>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Older Persons - PowerPoint slideshow4.jpg"/>
          <p:cNvPicPr>
            <a:picLocks noChangeAspect="1"/>
          </p:cNvPicPr>
          <p:nvPr/>
        </p:nvPicPr>
        <p:blipFill>
          <a:blip r:embed="rId2"/>
          <a:stretch>
            <a:fillRect/>
          </a:stretch>
        </p:blipFill>
        <p:spPr>
          <a:xfrm>
            <a:off x="-42751" y="0"/>
            <a:ext cx="9142571" cy="6857999"/>
          </a:xfrm>
          <a:prstGeom prst="rect">
            <a:avLst/>
          </a:prstGeom>
        </p:spPr>
      </p:pic>
      <p:sp>
        <p:nvSpPr>
          <p:cNvPr id="2" name="Rectangle 1"/>
          <p:cNvSpPr/>
          <p:nvPr/>
        </p:nvSpPr>
        <p:spPr>
          <a:xfrm>
            <a:off x="747366" y="980728"/>
            <a:ext cx="7632848" cy="4031873"/>
          </a:xfrm>
          <a:prstGeom prst="rect">
            <a:avLst/>
          </a:prstGeom>
        </p:spPr>
        <p:txBody>
          <a:bodyPr wrap="square">
            <a:spAutoFit/>
          </a:bodyPr>
          <a:lstStyle/>
          <a:p>
            <a:r>
              <a:rPr lang="en-AU" sz="4000" dirty="0" smtClean="0">
                <a:solidFill>
                  <a:srgbClr val="215968"/>
                </a:solidFill>
              </a:rPr>
              <a:t>Monetary jurisdiction</a:t>
            </a:r>
          </a:p>
          <a:p>
            <a:endParaRPr lang="en-AU" dirty="0" smtClean="0">
              <a:solidFill>
                <a:srgbClr val="215968"/>
              </a:solidFill>
              <a:sym typeface="Wingdings"/>
            </a:endParaRPr>
          </a:p>
          <a:p>
            <a:pPr marL="285750" indent="-285750">
              <a:buFontTx/>
              <a:buChar char="-"/>
            </a:pPr>
            <a:r>
              <a:rPr lang="en-AU" dirty="0" smtClean="0">
                <a:solidFill>
                  <a:srgbClr val="215968"/>
                </a:solidFill>
                <a:sym typeface="Wingdings"/>
              </a:rPr>
              <a:t>Does your client meet the small claims monetary cap for small claims process</a:t>
            </a:r>
            <a:endParaRPr lang="en-AU" dirty="0">
              <a:solidFill>
                <a:srgbClr val="215968"/>
              </a:solidFill>
              <a:sym typeface="Wingdings"/>
            </a:endParaRPr>
          </a:p>
          <a:p>
            <a:pPr marL="285750" indent="-285750">
              <a:buFontTx/>
              <a:buChar char="-"/>
            </a:pPr>
            <a:endParaRPr lang="en-AU" dirty="0" smtClean="0">
              <a:solidFill>
                <a:srgbClr val="215968"/>
              </a:solidFill>
              <a:sym typeface="Wingdings"/>
            </a:endParaRPr>
          </a:p>
          <a:p>
            <a:pPr marL="285750" indent="-285750">
              <a:buFontTx/>
              <a:buChar char="-"/>
            </a:pPr>
            <a:endParaRPr lang="en-AU" dirty="0">
              <a:solidFill>
                <a:srgbClr val="215968"/>
              </a:solidFill>
              <a:sym typeface="Wingdings"/>
            </a:endParaRPr>
          </a:p>
          <a:p>
            <a:endParaRPr lang="en-AU" dirty="0" smtClean="0">
              <a:solidFill>
                <a:srgbClr val="215968"/>
              </a:solidFill>
              <a:sym typeface="Wingdings"/>
            </a:endParaRPr>
          </a:p>
          <a:p>
            <a:pPr marL="285750" indent="-285750">
              <a:buFontTx/>
              <a:buChar char="-"/>
            </a:pPr>
            <a:endParaRPr lang="en-AU" dirty="0">
              <a:solidFill>
                <a:srgbClr val="215968"/>
              </a:solidFill>
              <a:sym typeface="Wingdings"/>
            </a:endParaRPr>
          </a:p>
          <a:p>
            <a:pPr marL="285750" indent="-285750">
              <a:buFontTx/>
              <a:buChar char="-"/>
            </a:pPr>
            <a:endParaRPr lang="en-AU" dirty="0" smtClean="0">
              <a:solidFill>
                <a:srgbClr val="215968"/>
              </a:solidFill>
              <a:sym typeface="Wingdings"/>
            </a:endParaRPr>
          </a:p>
          <a:p>
            <a:pPr marL="342900" indent="-342900">
              <a:buFontTx/>
              <a:buChar char="-"/>
            </a:pPr>
            <a:endParaRPr lang="en-AU" dirty="0">
              <a:solidFill>
                <a:srgbClr val="215968"/>
              </a:solidFill>
              <a:sym typeface="Wingdings"/>
            </a:endParaRPr>
          </a:p>
          <a:p>
            <a:pPr marL="342900" indent="-342900">
              <a:buFontTx/>
              <a:buChar char="-"/>
            </a:pPr>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p:txBody>
      </p:sp>
    </p:spTree>
    <p:extLst>
      <p:ext uri="{BB962C8B-B14F-4D97-AF65-F5344CB8AC3E}">
        <p14:creationId xmlns:p14="http://schemas.microsoft.com/office/powerpoint/2010/main" val="1436095441"/>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Older Persons - PowerPoint slideshow4.jpg"/>
          <p:cNvPicPr>
            <a:picLocks noChangeAspect="1"/>
          </p:cNvPicPr>
          <p:nvPr/>
        </p:nvPicPr>
        <p:blipFill>
          <a:blip r:embed="rId2"/>
          <a:stretch>
            <a:fillRect/>
          </a:stretch>
        </p:blipFill>
        <p:spPr>
          <a:xfrm>
            <a:off x="-42751" y="0"/>
            <a:ext cx="9142571" cy="6857999"/>
          </a:xfrm>
          <a:prstGeom prst="rect">
            <a:avLst/>
          </a:prstGeom>
        </p:spPr>
      </p:pic>
      <p:sp>
        <p:nvSpPr>
          <p:cNvPr id="2" name="Rectangle 1"/>
          <p:cNvSpPr/>
          <p:nvPr/>
        </p:nvSpPr>
        <p:spPr>
          <a:xfrm>
            <a:off x="747366" y="980728"/>
            <a:ext cx="7632848" cy="7355860"/>
          </a:xfrm>
          <a:prstGeom prst="rect">
            <a:avLst/>
          </a:prstGeom>
        </p:spPr>
        <p:txBody>
          <a:bodyPr wrap="square">
            <a:spAutoFit/>
          </a:bodyPr>
          <a:lstStyle/>
          <a:p>
            <a:r>
              <a:rPr lang="en-AU" sz="4000" dirty="0" smtClean="0">
                <a:solidFill>
                  <a:srgbClr val="215968"/>
                </a:solidFill>
              </a:rPr>
              <a:t>Complexity</a:t>
            </a:r>
          </a:p>
          <a:p>
            <a:endParaRPr lang="en-AU" dirty="0" smtClean="0">
              <a:solidFill>
                <a:srgbClr val="215968"/>
              </a:solidFill>
              <a:sym typeface="Wingdings"/>
            </a:endParaRPr>
          </a:p>
          <a:p>
            <a:pPr marL="285750" indent="-285750">
              <a:buFontTx/>
              <a:buChar char="-"/>
            </a:pPr>
            <a:r>
              <a:rPr lang="en-AU" dirty="0" smtClean="0">
                <a:solidFill>
                  <a:srgbClr val="215968"/>
                </a:solidFill>
                <a:sym typeface="Wingdings"/>
              </a:rPr>
              <a:t>If your client is self-representing, do they have capacity or skills to take and maintain action in certain venues?</a:t>
            </a:r>
          </a:p>
          <a:p>
            <a:pPr marL="285750" indent="-285750">
              <a:buFontTx/>
              <a:buChar char="-"/>
            </a:pPr>
            <a:endParaRPr lang="en-AU" dirty="0">
              <a:solidFill>
                <a:srgbClr val="215968"/>
              </a:solidFill>
              <a:sym typeface="Wingdings"/>
            </a:endParaRPr>
          </a:p>
          <a:p>
            <a:pPr marL="285750" indent="-285750">
              <a:buFontTx/>
              <a:buChar char="-"/>
            </a:pPr>
            <a:r>
              <a:rPr lang="en-AU" dirty="0" smtClean="0">
                <a:solidFill>
                  <a:srgbClr val="215968"/>
                </a:solidFill>
                <a:sym typeface="Wingdings"/>
              </a:rPr>
              <a:t>Federal Circuit Court (Fair Work Division) Small Claim has simplified procedure:</a:t>
            </a:r>
          </a:p>
          <a:p>
            <a:pPr marL="285750" indent="-285750">
              <a:buFontTx/>
              <a:buChar char="-"/>
            </a:pPr>
            <a:endParaRPr lang="en-AU" dirty="0" smtClean="0">
              <a:solidFill>
                <a:srgbClr val="215968"/>
              </a:solidFill>
              <a:sym typeface="Wingdings"/>
            </a:endParaRPr>
          </a:p>
          <a:p>
            <a:pPr marL="742950" lvl="1" indent="-285750">
              <a:buFontTx/>
              <a:buChar char="-"/>
            </a:pPr>
            <a:r>
              <a:rPr lang="en-AU" dirty="0" smtClean="0">
                <a:solidFill>
                  <a:srgbClr val="215968"/>
                </a:solidFill>
                <a:sym typeface="Wingdings"/>
              </a:rPr>
              <a:t>Simple claim form</a:t>
            </a:r>
          </a:p>
          <a:p>
            <a:pPr marL="742950" lvl="1" indent="-285750">
              <a:buFontTx/>
              <a:buChar char="-"/>
            </a:pPr>
            <a:endParaRPr lang="en-AU" dirty="0">
              <a:solidFill>
                <a:srgbClr val="215968"/>
              </a:solidFill>
              <a:sym typeface="Wingdings"/>
            </a:endParaRPr>
          </a:p>
          <a:p>
            <a:pPr marL="742950" lvl="1" indent="-285750">
              <a:buFontTx/>
              <a:buChar char="-"/>
            </a:pPr>
            <a:r>
              <a:rPr lang="en-AU" dirty="0" smtClean="0">
                <a:solidFill>
                  <a:srgbClr val="215968"/>
                </a:solidFill>
                <a:sym typeface="Wingdings"/>
              </a:rPr>
              <a:t>Judge not bound by any rules of evidence</a:t>
            </a:r>
          </a:p>
          <a:p>
            <a:pPr marL="742950" lvl="1" indent="-285750">
              <a:buFontTx/>
              <a:buChar char="-"/>
            </a:pPr>
            <a:endParaRPr lang="en-AU" dirty="0" smtClean="0">
              <a:solidFill>
                <a:srgbClr val="215968"/>
              </a:solidFill>
              <a:sym typeface="Wingdings"/>
            </a:endParaRPr>
          </a:p>
          <a:p>
            <a:pPr marL="742950" lvl="1" indent="-285750">
              <a:buFontTx/>
              <a:buChar char="-"/>
            </a:pPr>
            <a:r>
              <a:rPr lang="en-AU" dirty="0" smtClean="0">
                <a:solidFill>
                  <a:srgbClr val="215968"/>
                </a:solidFill>
                <a:sym typeface="Wingdings"/>
              </a:rPr>
              <a:t>Judge may correct any mistake in the application</a:t>
            </a:r>
          </a:p>
          <a:p>
            <a:pPr marL="742950" lvl="1" indent="-285750">
              <a:buFontTx/>
              <a:buChar char="-"/>
            </a:pPr>
            <a:endParaRPr lang="en-AU" dirty="0" smtClean="0">
              <a:solidFill>
                <a:srgbClr val="215968"/>
              </a:solidFill>
              <a:sym typeface="Wingdings"/>
            </a:endParaRPr>
          </a:p>
          <a:p>
            <a:pPr marL="742950" lvl="1" indent="-285750">
              <a:buFontTx/>
              <a:buChar char="-"/>
            </a:pPr>
            <a:r>
              <a:rPr lang="en-AU" dirty="0" smtClean="0">
                <a:solidFill>
                  <a:srgbClr val="215968"/>
                </a:solidFill>
                <a:sym typeface="Wingdings"/>
              </a:rPr>
              <a:t>Judge can act in an informal manner and without regard to legal formalities</a:t>
            </a:r>
          </a:p>
          <a:p>
            <a:pPr marL="742950" lvl="1" indent="-285750">
              <a:buFontTx/>
              <a:buChar char="-"/>
            </a:pPr>
            <a:endParaRPr lang="en-AU" dirty="0" smtClean="0">
              <a:solidFill>
                <a:srgbClr val="215968"/>
              </a:solidFill>
              <a:sym typeface="Wingdings"/>
            </a:endParaRPr>
          </a:p>
          <a:p>
            <a:pPr marL="742950" lvl="1" indent="-285750">
              <a:buFontTx/>
              <a:buChar char="-"/>
            </a:pPr>
            <a:r>
              <a:rPr lang="en-AU" dirty="0" smtClean="0">
                <a:solidFill>
                  <a:srgbClr val="215968"/>
                </a:solidFill>
                <a:sym typeface="Wingdings"/>
              </a:rPr>
              <a:t>Neither party can be represented by a lawyer, unless permitted by the Judge</a:t>
            </a:r>
            <a:endParaRPr lang="en-AU" dirty="0">
              <a:solidFill>
                <a:srgbClr val="215968"/>
              </a:solidFill>
              <a:sym typeface="Wingdings"/>
            </a:endParaRPr>
          </a:p>
          <a:p>
            <a:pPr marL="285750" indent="-285750">
              <a:buFontTx/>
              <a:buChar char="-"/>
            </a:pPr>
            <a:endParaRPr lang="en-AU" dirty="0" smtClean="0">
              <a:solidFill>
                <a:srgbClr val="215968"/>
              </a:solidFill>
              <a:sym typeface="Wingdings"/>
            </a:endParaRPr>
          </a:p>
          <a:p>
            <a:pPr marL="342900" indent="-342900">
              <a:buFontTx/>
              <a:buChar char="-"/>
            </a:pPr>
            <a:endParaRPr lang="en-AU" dirty="0">
              <a:solidFill>
                <a:srgbClr val="215968"/>
              </a:solidFill>
              <a:sym typeface="Wingdings"/>
            </a:endParaRPr>
          </a:p>
          <a:p>
            <a:pPr marL="342900" indent="-342900">
              <a:buFontTx/>
              <a:buChar char="-"/>
            </a:pPr>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p:txBody>
      </p:sp>
    </p:spTree>
    <p:extLst>
      <p:ext uri="{BB962C8B-B14F-4D97-AF65-F5344CB8AC3E}">
        <p14:creationId xmlns:p14="http://schemas.microsoft.com/office/powerpoint/2010/main" val="40998884"/>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Older Persons - PowerPoint slideshow4.jpg"/>
          <p:cNvPicPr>
            <a:picLocks noChangeAspect="1"/>
          </p:cNvPicPr>
          <p:nvPr/>
        </p:nvPicPr>
        <p:blipFill>
          <a:blip r:embed="rId2"/>
          <a:stretch>
            <a:fillRect/>
          </a:stretch>
        </p:blipFill>
        <p:spPr>
          <a:xfrm>
            <a:off x="-42751" y="0"/>
            <a:ext cx="9142571" cy="6857999"/>
          </a:xfrm>
          <a:prstGeom prst="rect">
            <a:avLst/>
          </a:prstGeom>
        </p:spPr>
      </p:pic>
      <p:sp>
        <p:nvSpPr>
          <p:cNvPr id="2" name="Rectangle 1"/>
          <p:cNvSpPr/>
          <p:nvPr/>
        </p:nvSpPr>
        <p:spPr>
          <a:xfrm>
            <a:off x="747366" y="980728"/>
            <a:ext cx="7632848" cy="6247865"/>
          </a:xfrm>
          <a:prstGeom prst="rect">
            <a:avLst/>
          </a:prstGeom>
        </p:spPr>
        <p:txBody>
          <a:bodyPr wrap="square">
            <a:spAutoFit/>
          </a:bodyPr>
          <a:lstStyle/>
          <a:p>
            <a:r>
              <a:rPr lang="en-AU" sz="4000" dirty="0" smtClean="0">
                <a:solidFill>
                  <a:srgbClr val="215968"/>
                </a:solidFill>
              </a:rPr>
              <a:t>Complexity</a:t>
            </a:r>
          </a:p>
          <a:p>
            <a:pPr marL="285750" indent="-285750">
              <a:buFontTx/>
              <a:buChar char="-"/>
            </a:pPr>
            <a:endParaRPr lang="en-AU" dirty="0">
              <a:solidFill>
                <a:srgbClr val="215968"/>
              </a:solidFill>
              <a:sym typeface="Wingdings"/>
            </a:endParaRPr>
          </a:p>
          <a:p>
            <a:pPr marL="285750" indent="-285750">
              <a:buFontTx/>
              <a:buChar char="-"/>
            </a:pPr>
            <a:r>
              <a:rPr lang="en-AU" dirty="0" smtClean="0">
                <a:solidFill>
                  <a:srgbClr val="215968"/>
                </a:solidFill>
                <a:sym typeface="Wingdings"/>
              </a:rPr>
              <a:t>Employment claims in the Magistrates Court also has a different procedure from standard civil claims:</a:t>
            </a:r>
          </a:p>
          <a:p>
            <a:pPr marL="285750" indent="-285750">
              <a:buFontTx/>
              <a:buChar char="-"/>
            </a:pPr>
            <a:endParaRPr lang="en-AU" dirty="0" smtClean="0">
              <a:solidFill>
                <a:srgbClr val="215968"/>
              </a:solidFill>
              <a:sym typeface="Wingdings"/>
            </a:endParaRPr>
          </a:p>
          <a:p>
            <a:pPr marL="742950" lvl="1" indent="-285750">
              <a:buFontTx/>
              <a:buChar char="-"/>
            </a:pPr>
            <a:r>
              <a:rPr lang="en-AU" dirty="0" smtClean="0">
                <a:solidFill>
                  <a:srgbClr val="215968"/>
                </a:solidFill>
                <a:sym typeface="Wingdings"/>
              </a:rPr>
              <a:t>Simplified claim form</a:t>
            </a:r>
          </a:p>
          <a:p>
            <a:pPr marL="742950" lvl="1" indent="-285750">
              <a:buFontTx/>
              <a:buChar char="-"/>
            </a:pPr>
            <a:endParaRPr lang="en-AU" dirty="0">
              <a:solidFill>
                <a:srgbClr val="215968"/>
              </a:solidFill>
              <a:sym typeface="Wingdings"/>
            </a:endParaRPr>
          </a:p>
          <a:p>
            <a:pPr marL="742950" lvl="1" indent="-285750">
              <a:buFontTx/>
              <a:buChar char="-"/>
            </a:pPr>
            <a:r>
              <a:rPr lang="en-AU" dirty="0" smtClean="0">
                <a:solidFill>
                  <a:srgbClr val="215968"/>
                </a:solidFill>
                <a:sym typeface="Wingdings"/>
              </a:rPr>
              <a:t>UCPR rules in relation to pleadings, disclosure, summary judgement, discontinuance, trials and hearings do not apply to some extent</a:t>
            </a:r>
          </a:p>
          <a:p>
            <a:pPr marL="742950" lvl="1" indent="-285750">
              <a:buFontTx/>
              <a:buChar char="-"/>
            </a:pPr>
            <a:endParaRPr lang="en-AU" dirty="0" smtClean="0">
              <a:solidFill>
                <a:srgbClr val="215968"/>
              </a:solidFill>
              <a:sym typeface="Wingdings"/>
            </a:endParaRPr>
          </a:p>
          <a:p>
            <a:pPr marL="742950" lvl="1" indent="-285750">
              <a:buFontTx/>
              <a:buChar char="-"/>
            </a:pPr>
            <a:r>
              <a:rPr lang="en-AU" dirty="0" smtClean="0">
                <a:solidFill>
                  <a:srgbClr val="215968"/>
                </a:solidFill>
                <a:sym typeface="Wingdings"/>
              </a:rPr>
              <a:t>Compulsory conciliation process prior to hearing, where there is limited right to representation</a:t>
            </a:r>
          </a:p>
          <a:p>
            <a:pPr marL="742950" lvl="1" indent="-285750">
              <a:buFontTx/>
              <a:buChar char="-"/>
            </a:pPr>
            <a:endParaRPr lang="en-AU" dirty="0" smtClean="0">
              <a:solidFill>
                <a:srgbClr val="215968"/>
              </a:solidFill>
              <a:sym typeface="Wingdings"/>
            </a:endParaRPr>
          </a:p>
          <a:p>
            <a:pPr marL="742950" lvl="1" indent="-285750">
              <a:buFontTx/>
              <a:buChar char="-"/>
            </a:pPr>
            <a:r>
              <a:rPr lang="en-AU" dirty="0" smtClean="0">
                <a:solidFill>
                  <a:srgbClr val="215968"/>
                </a:solidFill>
                <a:sym typeface="Wingdings"/>
              </a:rPr>
              <a:t>Limitation on awarding costs</a:t>
            </a:r>
          </a:p>
          <a:p>
            <a:pPr marL="742950" lvl="1" indent="-285750">
              <a:buFontTx/>
              <a:buChar char="-"/>
            </a:pPr>
            <a:endParaRPr lang="en-AU" dirty="0" smtClean="0">
              <a:solidFill>
                <a:srgbClr val="215968"/>
              </a:solidFill>
              <a:sym typeface="Wingdings"/>
            </a:endParaRPr>
          </a:p>
          <a:p>
            <a:pPr marL="742950" lvl="1" indent="-285750">
              <a:buFontTx/>
              <a:buChar char="-"/>
            </a:pPr>
            <a:endParaRPr lang="en-AU" dirty="0" smtClean="0">
              <a:solidFill>
                <a:srgbClr val="215968"/>
              </a:solidFill>
              <a:sym typeface="Wingdings"/>
            </a:endParaRPr>
          </a:p>
          <a:p>
            <a:pPr marL="342900" indent="-342900">
              <a:buFontTx/>
              <a:buChar char="-"/>
            </a:pPr>
            <a:endParaRPr lang="en-AU" dirty="0">
              <a:solidFill>
                <a:srgbClr val="215968"/>
              </a:solidFill>
              <a:sym typeface="Wingdings"/>
            </a:endParaRPr>
          </a:p>
          <a:p>
            <a:pPr marL="342900" indent="-342900">
              <a:buFontTx/>
              <a:buChar char="-"/>
            </a:pPr>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p:txBody>
      </p:sp>
    </p:spTree>
    <p:extLst>
      <p:ext uri="{BB962C8B-B14F-4D97-AF65-F5344CB8AC3E}">
        <p14:creationId xmlns:p14="http://schemas.microsoft.com/office/powerpoint/2010/main" val="388658921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Older Persons - PowerPoint slideshow4.jpg"/>
          <p:cNvPicPr>
            <a:picLocks noChangeAspect="1"/>
          </p:cNvPicPr>
          <p:nvPr/>
        </p:nvPicPr>
        <p:blipFill>
          <a:blip r:embed="rId2"/>
          <a:stretch>
            <a:fillRect/>
          </a:stretch>
        </p:blipFill>
        <p:spPr>
          <a:xfrm>
            <a:off x="-42751" y="0"/>
            <a:ext cx="9142571" cy="6857999"/>
          </a:xfrm>
          <a:prstGeom prst="rect">
            <a:avLst/>
          </a:prstGeom>
        </p:spPr>
      </p:pic>
      <p:sp>
        <p:nvSpPr>
          <p:cNvPr id="2" name="Rectangle 1"/>
          <p:cNvSpPr/>
          <p:nvPr/>
        </p:nvSpPr>
        <p:spPr>
          <a:xfrm>
            <a:off x="747366" y="980728"/>
            <a:ext cx="7632848" cy="5047536"/>
          </a:xfrm>
          <a:prstGeom prst="rect">
            <a:avLst/>
          </a:prstGeom>
        </p:spPr>
        <p:txBody>
          <a:bodyPr wrap="square">
            <a:spAutoFit/>
          </a:bodyPr>
          <a:lstStyle/>
          <a:p>
            <a:r>
              <a:rPr lang="en-AU" sz="4000" dirty="0" smtClean="0">
                <a:solidFill>
                  <a:srgbClr val="215968"/>
                </a:solidFill>
              </a:rPr>
              <a:t>Overview </a:t>
            </a:r>
          </a:p>
          <a:p>
            <a:endParaRPr lang="en-AU" dirty="0" smtClean="0">
              <a:solidFill>
                <a:srgbClr val="215968"/>
              </a:solidFill>
            </a:endParaRPr>
          </a:p>
          <a:p>
            <a:pPr marL="342900" indent="-342900">
              <a:buFontTx/>
              <a:buChar char="-"/>
            </a:pPr>
            <a:r>
              <a:rPr lang="en-AU" dirty="0" smtClean="0">
                <a:solidFill>
                  <a:srgbClr val="215968"/>
                </a:solidFill>
              </a:rPr>
              <a:t>Basic considerations first </a:t>
            </a:r>
            <a:r>
              <a:rPr lang="en-AU" dirty="0" smtClean="0">
                <a:solidFill>
                  <a:srgbClr val="215968"/>
                </a:solidFill>
                <a:sym typeface="Wingdings"/>
              </a:rPr>
              <a:t> </a:t>
            </a:r>
          </a:p>
          <a:p>
            <a:pPr marL="342900" indent="-342900">
              <a:buFontTx/>
              <a:buChar char="-"/>
            </a:pPr>
            <a:endParaRPr lang="en-AU" dirty="0">
              <a:solidFill>
                <a:srgbClr val="215968"/>
              </a:solidFill>
              <a:sym typeface="Wingdings"/>
            </a:endParaRPr>
          </a:p>
          <a:p>
            <a:pPr marL="800100" lvl="1" indent="-342900">
              <a:buFontTx/>
              <a:buChar char="-"/>
            </a:pPr>
            <a:r>
              <a:rPr lang="en-AU" dirty="0">
                <a:solidFill>
                  <a:srgbClr val="215968"/>
                </a:solidFill>
                <a:sym typeface="Wingdings"/>
              </a:rPr>
              <a:t>E</a:t>
            </a:r>
            <a:r>
              <a:rPr lang="en-AU" dirty="0" smtClean="0">
                <a:solidFill>
                  <a:srgbClr val="215968"/>
                </a:solidFill>
                <a:sym typeface="Wingdings"/>
              </a:rPr>
              <a:t>mployee, independent contractor or volunteer? How does that impact on entitlements?</a:t>
            </a:r>
          </a:p>
          <a:p>
            <a:pPr marL="342900" indent="-342900">
              <a:buFontTx/>
              <a:buChar char="-"/>
            </a:pPr>
            <a:endParaRPr lang="en-AU" dirty="0">
              <a:solidFill>
                <a:srgbClr val="215968"/>
              </a:solidFill>
              <a:sym typeface="Wingdings"/>
            </a:endParaRPr>
          </a:p>
          <a:p>
            <a:pPr marL="800100" lvl="1" indent="-342900">
              <a:buFontTx/>
              <a:buChar char="-"/>
            </a:pPr>
            <a:r>
              <a:rPr lang="en-AU" dirty="0" smtClean="0">
                <a:solidFill>
                  <a:srgbClr val="215968"/>
                </a:solidFill>
                <a:sym typeface="Wingdings"/>
              </a:rPr>
              <a:t>Full-time, part-time or casual? How does that impact on entitlements?</a:t>
            </a:r>
          </a:p>
          <a:p>
            <a:pPr marL="800100" lvl="1" indent="-342900">
              <a:buFontTx/>
              <a:buChar char="-"/>
            </a:pPr>
            <a:endParaRPr lang="en-AU" dirty="0">
              <a:solidFill>
                <a:srgbClr val="215968"/>
              </a:solidFill>
              <a:sym typeface="Wingdings"/>
            </a:endParaRPr>
          </a:p>
          <a:p>
            <a:pPr marL="800100" lvl="1" indent="-342900">
              <a:buFontTx/>
              <a:buChar char="-"/>
            </a:pPr>
            <a:r>
              <a:rPr lang="en-AU" dirty="0" smtClean="0">
                <a:solidFill>
                  <a:srgbClr val="215968"/>
                </a:solidFill>
              </a:rPr>
              <a:t>Where to find an employee’s entitlements?</a:t>
            </a:r>
          </a:p>
          <a:p>
            <a:endParaRPr lang="en-AU" sz="4000" dirty="0">
              <a:solidFill>
                <a:srgbClr val="215968"/>
              </a:solidFill>
            </a:endParaRPr>
          </a:p>
          <a:p>
            <a:endParaRPr lang="en-AU" sz="4000" dirty="0">
              <a:solidFill>
                <a:srgbClr val="215968"/>
              </a:solidFill>
            </a:endParaRPr>
          </a:p>
          <a:p>
            <a:endParaRPr lang="en-AU" sz="4000" dirty="0">
              <a:solidFill>
                <a:srgbClr val="215968"/>
              </a:solidFill>
            </a:endParaRPr>
          </a:p>
        </p:txBody>
      </p:sp>
    </p:spTree>
    <p:extLst>
      <p:ext uri="{BB962C8B-B14F-4D97-AF65-F5344CB8AC3E}">
        <p14:creationId xmlns:p14="http://schemas.microsoft.com/office/powerpoint/2010/main" val="3946712275"/>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Older Persons - PowerPoint slideshow4.jpg"/>
          <p:cNvPicPr>
            <a:picLocks noChangeAspect="1"/>
          </p:cNvPicPr>
          <p:nvPr/>
        </p:nvPicPr>
        <p:blipFill>
          <a:blip r:embed="rId2"/>
          <a:stretch>
            <a:fillRect/>
          </a:stretch>
        </p:blipFill>
        <p:spPr>
          <a:xfrm>
            <a:off x="-42751" y="0"/>
            <a:ext cx="9142571" cy="6857999"/>
          </a:xfrm>
          <a:prstGeom prst="rect">
            <a:avLst/>
          </a:prstGeom>
        </p:spPr>
      </p:pic>
      <p:sp>
        <p:nvSpPr>
          <p:cNvPr id="2" name="Rectangle 1"/>
          <p:cNvSpPr/>
          <p:nvPr/>
        </p:nvSpPr>
        <p:spPr>
          <a:xfrm>
            <a:off x="747366" y="980728"/>
            <a:ext cx="7632848" cy="4585871"/>
          </a:xfrm>
          <a:prstGeom prst="rect">
            <a:avLst/>
          </a:prstGeom>
        </p:spPr>
        <p:txBody>
          <a:bodyPr wrap="square">
            <a:spAutoFit/>
          </a:bodyPr>
          <a:lstStyle/>
          <a:p>
            <a:r>
              <a:rPr lang="en-AU" sz="4000" dirty="0" smtClean="0">
                <a:solidFill>
                  <a:srgbClr val="215968"/>
                </a:solidFill>
              </a:rPr>
              <a:t>Costs of filing and service</a:t>
            </a:r>
          </a:p>
          <a:p>
            <a:endParaRPr lang="en-AU" dirty="0" smtClean="0">
              <a:solidFill>
                <a:srgbClr val="215968"/>
              </a:solidFill>
              <a:sym typeface="Wingdings"/>
            </a:endParaRPr>
          </a:p>
          <a:p>
            <a:pPr marL="285750" indent="-285750">
              <a:buFontTx/>
              <a:buChar char="-"/>
            </a:pPr>
            <a:r>
              <a:rPr lang="en-AU" dirty="0" smtClean="0">
                <a:solidFill>
                  <a:srgbClr val="215968"/>
                </a:solidFill>
                <a:sym typeface="Wingdings"/>
              </a:rPr>
              <a:t>What are the filing fees for employment matters in QCAT, QLD Magistrates Court or the Federal Circuit Court?</a:t>
            </a:r>
          </a:p>
          <a:p>
            <a:endParaRPr lang="en-AU" dirty="0" smtClean="0">
              <a:solidFill>
                <a:srgbClr val="215968"/>
              </a:solidFill>
              <a:sym typeface="Wingdings"/>
            </a:endParaRPr>
          </a:p>
          <a:p>
            <a:pPr marL="285750" indent="-285750">
              <a:buFontTx/>
              <a:buChar char="-"/>
            </a:pPr>
            <a:r>
              <a:rPr lang="en-AU" dirty="0" smtClean="0">
                <a:solidFill>
                  <a:srgbClr val="215968"/>
                </a:solidFill>
                <a:sym typeface="Wingdings"/>
              </a:rPr>
              <a:t>Can your client afford the costs associated with litigation?</a:t>
            </a:r>
          </a:p>
          <a:p>
            <a:pPr marL="285750" indent="-285750">
              <a:buFontTx/>
              <a:buChar char="-"/>
            </a:pPr>
            <a:endParaRPr lang="en-AU" dirty="0">
              <a:solidFill>
                <a:srgbClr val="215968"/>
              </a:solidFill>
              <a:sym typeface="Wingdings"/>
            </a:endParaRPr>
          </a:p>
          <a:p>
            <a:pPr marL="285750" indent="-285750">
              <a:buFontTx/>
              <a:buChar char="-"/>
            </a:pPr>
            <a:r>
              <a:rPr lang="en-AU" dirty="0" smtClean="0">
                <a:solidFill>
                  <a:srgbClr val="215968"/>
                </a:solidFill>
                <a:sym typeface="Wingdings"/>
              </a:rPr>
              <a:t>What other costs might there be?</a:t>
            </a:r>
          </a:p>
          <a:p>
            <a:pPr marL="285750" indent="-285750">
              <a:buFontTx/>
              <a:buChar char="-"/>
            </a:pPr>
            <a:endParaRPr lang="en-AU" dirty="0">
              <a:solidFill>
                <a:srgbClr val="215968"/>
              </a:solidFill>
              <a:sym typeface="Wingdings"/>
            </a:endParaRPr>
          </a:p>
          <a:p>
            <a:pPr marL="285750" indent="-285750">
              <a:buFontTx/>
              <a:buChar char="-"/>
            </a:pPr>
            <a:r>
              <a:rPr lang="en-AU" dirty="0" smtClean="0">
                <a:solidFill>
                  <a:srgbClr val="215968"/>
                </a:solidFill>
                <a:sym typeface="Wingdings"/>
              </a:rPr>
              <a:t>What about service of documents?</a:t>
            </a:r>
          </a:p>
          <a:p>
            <a:pPr marL="342900" indent="-342900">
              <a:buFontTx/>
              <a:buChar char="-"/>
            </a:pPr>
            <a:endParaRPr lang="en-AU" dirty="0">
              <a:solidFill>
                <a:srgbClr val="215968"/>
              </a:solidFill>
              <a:sym typeface="Wingdings"/>
            </a:endParaRPr>
          </a:p>
          <a:p>
            <a:pPr marL="342900" indent="-342900">
              <a:buFontTx/>
              <a:buChar char="-"/>
            </a:pPr>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p:txBody>
      </p:sp>
    </p:spTree>
    <p:extLst>
      <p:ext uri="{BB962C8B-B14F-4D97-AF65-F5344CB8AC3E}">
        <p14:creationId xmlns:p14="http://schemas.microsoft.com/office/powerpoint/2010/main" val="2535524818"/>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Older Persons - PowerPoint slideshow4.jpg"/>
          <p:cNvPicPr>
            <a:picLocks noChangeAspect="1"/>
          </p:cNvPicPr>
          <p:nvPr/>
        </p:nvPicPr>
        <p:blipFill>
          <a:blip r:embed="rId2"/>
          <a:stretch>
            <a:fillRect/>
          </a:stretch>
        </p:blipFill>
        <p:spPr>
          <a:xfrm>
            <a:off x="-42751" y="0"/>
            <a:ext cx="9142571" cy="6857999"/>
          </a:xfrm>
          <a:prstGeom prst="rect">
            <a:avLst/>
          </a:prstGeom>
        </p:spPr>
      </p:pic>
      <p:sp>
        <p:nvSpPr>
          <p:cNvPr id="2" name="Rectangle 1"/>
          <p:cNvSpPr/>
          <p:nvPr/>
        </p:nvSpPr>
        <p:spPr>
          <a:xfrm>
            <a:off x="747366" y="980728"/>
            <a:ext cx="7632848" cy="7078861"/>
          </a:xfrm>
          <a:prstGeom prst="rect">
            <a:avLst/>
          </a:prstGeom>
        </p:spPr>
        <p:txBody>
          <a:bodyPr wrap="square">
            <a:spAutoFit/>
          </a:bodyPr>
          <a:lstStyle/>
          <a:p>
            <a:r>
              <a:rPr lang="en-AU" sz="4000" dirty="0" smtClean="0">
                <a:solidFill>
                  <a:srgbClr val="215968"/>
                </a:solidFill>
              </a:rPr>
              <a:t>Legal representation </a:t>
            </a:r>
          </a:p>
          <a:p>
            <a:endParaRPr lang="en-AU" dirty="0" smtClean="0">
              <a:solidFill>
                <a:srgbClr val="215968"/>
              </a:solidFill>
              <a:sym typeface="Wingdings"/>
            </a:endParaRPr>
          </a:p>
          <a:p>
            <a:pPr marL="285750" indent="-285750">
              <a:buFontTx/>
              <a:buChar char="-"/>
            </a:pPr>
            <a:r>
              <a:rPr lang="en-AU" dirty="0" smtClean="0">
                <a:solidFill>
                  <a:srgbClr val="215968"/>
                </a:solidFill>
                <a:sym typeface="Wingdings"/>
              </a:rPr>
              <a:t>Does your client require legal representation? Is it beneficial for your client to be self represented? Is it strategic to deny the other side legal representation?</a:t>
            </a:r>
          </a:p>
          <a:p>
            <a:pPr marL="285750" indent="-285750">
              <a:buFontTx/>
              <a:buChar char="-"/>
            </a:pPr>
            <a:endParaRPr lang="en-AU" dirty="0">
              <a:solidFill>
                <a:srgbClr val="215968"/>
              </a:solidFill>
              <a:sym typeface="Wingdings"/>
            </a:endParaRPr>
          </a:p>
          <a:p>
            <a:pPr marL="285750" indent="-285750">
              <a:buFontTx/>
              <a:buChar char="-"/>
            </a:pPr>
            <a:r>
              <a:rPr lang="en-AU" dirty="0" smtClean="0">
                <a:solidFill>
                  <a:srgbClr val="215968"/>
                </a:solidFill>
                <a:sym typeface="Wingdings"/>
              </a:rPr>
              <a:t>QCAT  Generally not permitted, unless given leave (children, person with impaired capacity or complex questions of fact/law) – section 43 of </a:t>
            </a:r>
            <a:r>
              <a:rPr lang="en-AU" i="1" dirty="0" smtClean="0">
                <a:solidFill>
                  <a:srgbClr val="215968"/>
                </a:solidFill>
                <a:sym typeface="Wingdings"/>
              </a:rPr>
              <a:t>Queensland Civil and Administrative Tribunal 2009 </a:t>
            </a:r>
            <a:r>
              <a:rPr lang="en-AU" dirty="0" smtClean="0">
                <a:solidFill>
                  <a:srgbClr val="215968"/>
                </a:solidFill>
                <a:sym typeface="Wingdings"/>
              </a:rPr>
              <a:t>(Qld)</a:t>
            </a:r>
          </a:p>
          <a:p>
            <a:pPr marL="285750" indent="-285750">
              <a:buFontTx/>
              <a:buChar char="-"/>
            </a:pPr>
            <a:endParaRPr lang="en-AU" dirty="0">
              <a:solidFill>
                <a:srgbClr val="215968"/>
              </a:solidFill>
              <a:sym typeface="Wingdings"/>
            </a:endParaRPr>
          </a:p>
          <a:p>
            <a:pPr marL="285750" indent="-285750">
              <a:buFontTx/>
              <a:buChar char="-"/>
            </a:pPr>
            <a:r>
              <a:rPr lang="en-AU" dirty="0" smtClean="0">
                <a:solidFill>
                  <a:srgbClr val="215968"/>
                </a:solidFill>
                <a:sym typeface="Wingdings"/>
              </a:rPr>
              <a:t>QLD Magistrates Court  Permitted in hearings (section 18 of </a:t>
            </a:r>
            <a:r>
              <a:rPr lang="en-AU" i="1" dirty="0" smtClean="0">
                <a:solidFill>
                  <a:srgbClr val="215968"/>
                </a:solidFill>
                <a:sym typeface="Wingdings"/>
              </a:rPr>
              <a:t>Magistrates </a:t>
            </a:r>
            <a:r>
              <a:rPr lang="en-AU" i="1" dirty="0">
                <a:solidFill>
                  <a:srgbClr val="215968"/>
                </a:solidFill>
                <a:sym typeface="Wingdings"/>
              </a:rPr>
              <a:t>Court Act 1921 </a:t>
            </a:r>
            <a:r>
              <a:rPr lang="en-AU" dirty="0">
                <a:solidFill>
                  <a:srgbClr val="215968"/>
                </a:solidFill>
                <a:sym typeface="Wingdings"/>
              </a:rPr>
              <a:t>(Qld</a:t>
            </a:r>
            <a:r>
              <a:rPr lang="en-AU" dirty="0" smtClean="0">
                <a:solidFill>
                  <a:srgbClr val="215968"/>
                </a:solidFill>
                <a:sym typeface="Wingdings"/>
              </a:rPr>
              <a:t>)) , but limited right for representation in conciliation process – section 42J of </a:t>
            </a:r>
            <a:r>
              <a:rPr lang="en-AU" i="1" dirty="0" smtClean="0">
                <a:solidFill>
                  <a:srgbClr val="215968"/>
                </a:solidFill>
                <a:sym typeface="Wingdings"/>
              </a:rPr>
              <a:t>Magistrates Court Act 1921 </a:t>
            </a:r>
            <a:r>
              <a:rPr lang="en-AU" dirty="0" smtClean="0">
                <a:solidFill>
                  <a:srgbClr val="215968"/>
                </a:solidFill>
                <a:sym typeface="Wingdings"/>
              </a:rPr>
              <a:t>(Qld)</a:t>
            </a:r>
          </a:p>
          <a:p>
            <a:pPr marL="285750" indent="-285750">
              <a:buFontTx/>
              <a:buChar char="-"/>
            </a:pPr>
            <a:endParaRPr lang="en-AU" dirty="0">
              <a:solidFill>
                <a:srgbClr val="215968"/>
              </a:solidFill>
              <a:sym typeface="Wingdings"/>
            </a:endParaRPr>
          </a:p>
          <a:p>
            <a:pPr marL="285750" indent="-285750">
              <a:buFontTx/>
              <a:buChar char="-"/>
            </a:pPr>
            <a:r>
              <a:rPr lang="en-AU" dirty="0" smtClean="0">
                <a:solidFill>
                  <a:srgbClr val="215968"/>
                </a:solidFill>
                <a:sym typeface="Wingdings"/>
              </a:rPr>
              <a:t>Federal Circuit Court  Not permitted in Small Claims Division (Fair Work) without leave of the Court – section 548 of the FWA</a:t>
            </a:r>
          </a:p>
          <a:p>
            <a:pPr marL="285750" indent="-285750">
              <a:buFontTx/>
              <a:buChar char="-"/>
            </a:pPr>
            <a:endParaRPr lang="en-AU" dirty="0">
              <a:solidFill>
                <a:srgbClr val="215968"/>
              </a:solidFill>
              <a:sym typeface="Wingdings"/>
            </a:endParaRPr>
          </a:p>
          <a:p>
            <a:pPr marL="285750" indent="-285750">
              <a:buFontTx/>
              <a:buChar char="-"/>
            </a:pPr>
            <a:r>
              <a:rPr lang="en-AU" dirty="0" smtClean="0">
                <a:solidFill>
                  <a:srgbClr val="215968"/>
                </a:solidFill>
                <a:sym typeface="Wingdings"/>
              </a:rPr>
              <a:t>Generally permitted outside small claims process in all jurisdictions</a:t>
            </a:r>
          </a:p>
          <a:p>
            <a:endParaRPr lang="en-AU" dirty="0" smtClean="0">
              <a:solidFill>
                <a:srgbClr val="215968"/>
              </a:solidFill>
              <a:sym typeface="Wingdings"/>
            </a:endParaRPr>
          </a:p>
          <a:p>
            <a:pPr marL="342900" indent="-342900">
              <a:buFontTx/>
              <a:buChar char="-"/>
            </a:pPr>
            <a:endParaRPr lang="en-AU" dirty="0">
              <a:solidFill>
                <a:srgbClr val="215968"/>
              </a:solidFill>
              <a:sym typeface="Wingdings"/>
            </a:endParaRPr>
          </a:p>
          <a:p>
            <a:pPr marL="342900" indent="-342900">
              <a:buFontTx/>
              <a:buChar char="-"/>
            </a:pPr>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p:txBody>
      </p:sp>
    </p:spTree>
    <p:extLst>
      <p:ext uri="{BB962C8B-B14F-4D97-AF65-F5344CB8AC3E}">
        <p14:creationId xmlns:p14="http://schemas.microsoft.com/office/powerpoint/2010/main" val="2266243399"/>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Older Persons - PowerPoint slideshow4.jpg"/>
          <p:cNvPicPr>
            <a:picLocks noChangeAspect="1"/>
          </p:cNvPicPr>
          <p:nvPr/>
        </p:nvPicPr>
        <p:blipFill>
          <a:blip r:embed="rId2"/>
          <a:stretch>
            <a:fillRect/>
          </a:stretch>
        </p:blipFill>
        <p:spPr>
          <a:xfrm>
            <a:off x="-42751" y="0"/>
            <a:ext cx="9142571" cy="6857999"/>
          </a:xfrm>
          <a:prstGeom prst="rect">
            <a:avLst/>
          </a:prstGeom>
        </p:spPr>
      </p:pic>
      <p:sp>
        <p:nvSpPr>
          <p:cNvPr id="2" name="Rectangle 1"/>
          <p:cNvSpPr/>
          <p:nvPr/>
        </p:nvSpPr>
        <p:spPr>
          <a:xfrm>
            <a:off x="747366" y="980728"/>
            <a:ext cx="7632848" cy="7632859"/>
          </a:xfrm>
          <a:prstGeom prst="rect">
            <a:avLst/>
          </a:prstGeom>
        </p:spPr>
        <p:txBody>
          <a:bodyPr wrap="square">
            <a:spAutoFit/>
          </a:bodyPr>
          <a:lstStyle/>
          <a:p>
            <a:r>
              <a:rPr lang="en-AU" sz="4000" dirty="0" smtClean="0">
                <a:solidFill>
                  <a:srgbClr val="215968"/>
                </a:solidFill>
              </a:rPr>
              <a:t>Costs orders</a:t>
            </a:r>
          </a:p>
          <a:p>
            <a:endParaRPr lang="en-AU" dirty="0" smtClean="0">
              <a:solidFill>
                <a:srgbClr val="215968"/>
              </a:solidFill>
              <a:sym typeface="Wingdings"/>
            </a:endParaRPr>
          </a:p>
          <a:p>
            <a:pPr marL="285750" indent="-285750">
              <a:buFontTx/>
              <a:buChar char="-"/>
            </a:pPr>
            <a:r>
              <a:rPr lang="en-AU" dirty="0" smtClean="0">
                <a:solidFill>
                  <a:srgbClr val="215968"/>
                </a:solidFill>
                <a:sym typeface="Wingdings"/>
              </a:rPr>
              <a:t>Would your client be at risk of a costs order? Does your client need a costs order?</a:t>
            </a:r>
          </a:p>
          <a:p>
            <a:pPr marL="285750" indent="-285750">
              <a:buFontTx/>
              <a:buChar char="-"/>
            </a:pPr>
            <a:endParaRPr lang="en-AU" dirty="0">
              <a:solidFill>
                <a:srgbClr val="215968"/>
              </a:solidFill>
              <a:sym typeface="Wingdings"/>
            </a:endParaRPr>
          </a:p>
          <a:p>
            <a:pPr marL="285750" indent="-285750">
              <a:buFontTx/>
              <a:buChar char="-"/>
            </a:pPr>
            <a:r>
              <a:rPr lang="en-AU" dirty="0" smtClean="0">
                <a:solidFill>
                  <a:srgbClr val="215968"/>
                </a:solidFill>
                <a:sym typeface="Wingdings"/>
              </a:rPr>
              <a:t>QCAT – each party usually bears own costs – section 100 of </a:t>
            </a:r>
            <a:r>
              <a:rPr lang="en-AU" i="1" dirty="0" smtClean="0">
                <a:solidFill>
                  <a:srgbClr val="215968"/>
                </a:solidFill>
                <a:sym typeface="Wingdings"/>
              </a:rPr>
              <a:t>Queensland Civil and Administrative Tribunal Act 2009 </a:t>
            </a:r>
            <a:r>
              <a:rPr lang="en-AU" dirty="0" smtClean="0">
                <a:solidFill>
                  <a:srgbClr val="215968"/>
                </a:solidFill>
                <a:sym typeface="Wingdings"/>
              </a:rPr>
              <a:t>(Cth) </a:t>
            </a:r>
          </a:p>
          <a:p>
            <a:pPr marL="285750" indent="-285750">
              <a:buFontTx/>
              <a:buChar char="-"/>
            </a:pPr>
            <a:endParaRPr lang="en-AU" dirty="0">
              <a:solidFill>
                <a:srgbClr val="215968"/>
              </a:solidFill>
              <a:sym typeface="Wingdings"/>
            </a:endParaRPr>
          </a:p>
          <a:p>
            <a:pPr marL="285750" indent="-285750">
              <a:buFontTx/>
              <a:buChar char="-"/>
            </a:pPr>
            <a:r>
              <a:rPr lang="en-AU" dirty="0" smtClean="0">
                <a:solidFill>
                  <a:srgbClr val="215968"/>
                </a:solidFill>
                <a:sym typeface="Wingdings"/>
              </a:rPr>
              <a:t>Costs can be made where in the ‘interests of justice’ (unfair conduct, complexity of dispute, strength of claims, financial circumstances of parties to the proceeding)</a:t>
            </a:r>
          </a:p>
          <a:p>
            <a:pPr marL="285750" indent="-285750">
              <a:buFontTx/>
              <a:buChar char="-"/>
            </a:pPr>
            <a:endParaRPr lang="en-AU" dirty="0">
              <a:solidFill>
                <a:srgbClr val="215968"/>
              </a:solidFill>
              <a:sym typeface="Wingdings"/>
            </a:endParaRPr>
          </a:p>
          <a:p>
            <a:pPr marL="285750" indent="-285750">
              <a:buFontTx/>
              <a:buChar char="-"/>
            </a:pPr>
            <a:r>
              <a:rPr lang="en-AU" dirty="0" smtClean="0">
                <a:solidFill>
                  <a:srgbClr val="215968"/>
                </a:solidFill>
                <a:sym typeface="Wingdings"/>
              </a:rPr>
              <a:t>Federal Circuit Court (Fair Work Division) Small Claims – limited power to award costs – section 570 of FWA</a:t>
            </a:r>
          </a:p>
          <a:p>
            <a:pPr marL="285750" indent="-285750">
              <a:buFontTx/>
              <a:buChar char="-"/>
            </a:pPr>
            <a:endParaRPr lang="en-AU" dirty="0" smtClean="0">
              <a:solidFill>
                <a:srgbClr val="215968"/>
              </a:solidFill>
              <a:sym typeface="Wingdings"/>
            </a:endParaRPr>
          </a:p>
          <a:p>
            <a:pPr marL="285750" indent="-285750">
              <a:buFontTx/>
              <a:buChar char="-"/>
            </a:pPr>
            <a:r>
              <a:rPr lang="en-AU" dirty="0" smtClean="0">
                <a:solidFill>
                  <a:srgbClr val="215968"/>
                </a:solidFill>
                <a:sym typeface="Wingdings"/>
              </a:rPr>
              <a:t>Magistrates Court of Queensland Employment Claim – limited power to award costs – section 42ZC of the </a:t>
            </a:r>
            <a:r>
              <a:rPr lang="en-AU" i="1" dirty="0" smtClean="0">
                <a:solidFill>
                  <a:srgbClr val="215968"/>
                </a:solidFill>
                <a:sym typeface="Wingdings"/>
              </a:rPr>
              <a:t>Magistrates Courts Act 1921 </a:t>
            </a:r>
            <a:r>
              <a:rPr lang="en-AU" dirty="0" smtClean="0">
                <a:solidFill>
                  <a:srgbClr val="215968"/>
                </a:solidFill>
                <a:sym typeface="Wingdings"/>
              </a:rPr>
              <a:t>(Qld)</a:t>
            </a:r>
          </a:p>
          <a:p>
            <a:pPr marL="285750" indent="-285750">
              <a:buFontTx/>
              <a:buChar char="-"/>
            </a:pPr>
            <a:endParaRPr lang="en-AU" dirty="0">
              <a:solidFill>
                <a:srgbClr val="215968"/>
              </a:solidFill>
              <a:sym typeface="Wingdings"/>
            </a:endParaRPr>
          </a:p>
          <a:p>
            <a:pPr marL="285750" indent="-285750">
              <a:buFontTx/>
              <a:buChar char="-"/>
            </a:pPr>
            <a:endParaRPr lang="en-AU" dirty="0" smtClean="0">
              <a:solidFill>
                <a:srgbClr val="215968"/>
              </a:solidFill>
              <a:sym typeface="Wingdings"/>
            </a:endParaRPr>
          </a:p>
          <a:p>
            <a:pPr marL="285750" indent="-285750">
              <a:buFontTx/>
              <a:buChar char="-"/>
            </a:pPr>
            <a:endParaRPr lang="en-AU" dirty="0">
              <a:solidFill>
                <a:srgbClr val="215968"/>
              </a:solidFill>
              <a:sym typeface="Wingdings"/>
            </a:endParaRPr>
          </a:p>
          <a:p>
            <a:endParaRPr lang="en-AU" dirty="0" smtClean="0">
              <a:solidFill>
                <a:srgbClr val="215968"/>
              </a:solidFill>
              <a:sym typeface="Wingdings"/>
            </a:endParaRPr>
          </a:p>
          <a:p>
            <a:pPr marL="342900" indent="-342900">
              <a:buFontTx/>
              <a:buChar char="-"/>
            </a:pPr>
            <a:endParaRPr lang="en-AU" dirty="0">
              <a:solidFill>
                <a:srgbClr val="215968"/>
              </a:solidFill>
              <a:sym typeface="Wingdings"/>
            </a:endParaRPr>
          </a:p>
          <a:p>
            <a:pPr marL="342900" indent="-342900">
              <a:buFontTx/>
              <a:buChar char="-"/>
            </a:pPr>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p:txBody>
      </p:sp>
    </p:spTree>
    <p:extLst>
      <p:ext uri="{BB962C8B-B14F-4D97-AF65-F5344CB8AC3E}">
        <p14:creationId xmlns:p14="http://schemas.microsoft.com/office/powerpoint/2010/main" val="1600385694"/>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Older Persons - PowerPoint slideshow4.jpg"/>
          <p:cNvPicPr>
            <a:picLocks noChangeAspect="1"/>
          </p:cNvPicPr>
          <p:nvPr/>
        </p:nvPicPr>
        <p:blipFill>
          <a:blip r:embed="rId2"/>
          <a:stretch>
            <a:fillRect/>
          </a:stretch>
        </p:blipFill>
        <p:spPr>
          <a:xfrm>
            <a:off x="-42751" y="0"/>
            <a:ext cx="9142571" cy="6857999"/>
          </a:xfrm>
          <a:prstGeom prst="rect">
            <a:avLst/>
          </a:prstGeom>
        </p:spPr>
      </p:pic>
      <p:sp>
        <p:nvSpPr>
          <p:cNvPr id="2" name="Rectangle 1"/>
          <p:cNvSpPr/>
          <p:nvPr/>
        </p:nvSpPr>
        <p:spPr>
          <a:xfrm>
            <a:off x="747366" y="980728"/>
            <a:ext cx="7632848" cy="4308872"/>
          </a:xfrm>
          <a:prstGeom prst="rect">
            <a:avLst/>
          </a:prstGeom>
        </p:spPr>
        <p:txBody>
          <a:bodyPr wrap="square">
            <a:spAutoFit/>
          </a:bodyPr>
          <a:lstStyle/>
          <a:p>
            <a:r>
              <a:rPr lang="en-AU" sz="4000" dirty="0" smtClean="0">
                <a:solidFill>
                  <a:srgbClr val="215968"/>
                </a:solidFill>
              </a:rPr>
              <a:t>Useful contacts/referrals</a:t>
            </a:r>
          </a:p>
          <a:p>
            <a:endParaRPr lang="en-AU" dirty="0" smtClean="0">
              <a:solidFill>
                <a:srgbClr val="215968"/>
              </a:solidFill>
              <a:sym typeface="Wingdings"/>
            </a:endParaRPr>
          </a:p>
          <a:p>
            <a:pPr marL="285750" indent="-285750">
              <a:buFontTx/>
              <a:buChar char="-"/>
            </a:pPr>
            <a:r>
              <a:rPr lang="en-AU" dirty="0" smtClean="0">
                <a:solidFill>
                  <a:srgbClr val="215968"/>
                </a:solidFill>
                <a:sym typeface="Wingdings"/>
              </a:rPr>
              <a:t>Queensland Public Interest Law Clearing House (“QPILCH”) Self Representation Service in the Federal Circuit Court or Federal Court. </a:t>
            </a:r>
          </a:p>
          <a:p>
            <a:pPr marL="285750" indent="-285750">
              <a:buFontTx/>
              <a:buChar char="-"/>
            </a:pPr>
            <a:endParaRPr lang="en-AU" dirty="0">
              <a:solidFill>
                <a:srgbClr val="215968"/>
              </a:solidFill>
              <a:sym typeface="Wingdings"/>
            </a:endParaRPr>
          </a:p>
          <a:p>
            <a:pPr marL="285750" indent="-285750">
              <a:buFontTx/>
              <a:buChar char="-"/>
            </a:pPr>
            <a:r>
              <a:rPr lang="en-AU" dirty="0" smtClean="0">
                <a:solidFill>
                  <a:srgbClr val="215968"/>
                </a:solidFill>
                <a:sym typeface="Wingdings"/>
              </a:rPr>
              <a:t>Caxton Legal Centre Inc. Employment Law Service</a:t>
            </a:r>
          </a:p>
          <a:p>
            <a:pPr marL="285750" indent="-285750">
              <a:buFontTx/>
              <a:buChar char="-"/>
            </a:pPr>
            <a:endParaRPr lang="en-AU" dirty="0">
              <a:solidFill>
                <a:srgbClr val="215968"/>
              </a:solidFill>
              <a:sym typeface="Wingdings"/>
            </a:endParaRPr>
          </a:p>
          <a:p>
            <a:pPr marL="285750" indent="-285750">
              <a:buFontTx/>
              <a:buChar char="-"/>
            </a:pPr>
            <a:r>
              <a:rPr lang="en-AU" dirty="0" smtClean="0">
                <a:solidFill>
                  <a:srgbClr val="215968"/>
                </a:solidFill>
                <a:sym typeface="Wingdings"/>
              </a:rPr>
              <a:t>Working Women Queensland</a:t>
            </a:r>
          </a:p>
          <a:p>
            <a:pPr marL="285750" indent="-285750">
              <a:buFontTx/>
              <a:buChar char="-"/>
            </a:pPr>
            <a:endParaRPr lang="en-AU" dirty="0">
              <a:solidFill>
                <a:srgbClr val="215968"/>
              </a:solidFill>
              <a:sym typeface="Wingdings"/>
            </a:endParaRPr>
          </a:p>
          <a:p>
            <a:pPr marL="285750" indent="-285750">
              <a:buFontTx/>
              <a:buChar char="-"/>
            </a:pPr>
            <a:r>
              <a:rPr lang="en-AU" dirty="0" smtClean="0">
                <a:solidFill>
                  <a:srgbClr val="215968"/>
                </a:solidFill>
                <a:sym typeface="Wingdings"/>
              </a:rPr>
              <a:t>Other generalist services – Community Legal Centres Queensland </a:t>
            </a:r>
          </a:p>
          <a:p>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p:txBody>
      </p:sp>
    </p:spTree>
    <p:extLst>
      <p:ext uri="{BB962C8B-B14F-4D97-AF65-F5344CB8AC3E}">
        <p14:creationId xmlns:p14="http://schemas.microsoft.com/office/powerpoint/2010/main" val="50886406"/>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Older Persons - PowerPoint slideshow4.jpg"/>
          <p:cNvPicPr>
            <a:picLocks noChangeAspect="1"/>
          </p:cNvPicPr>
          <p:nvPr/>
        </p:nvPicPr>
        <p:blipFill>
          <a:blip r:embed="rId2"/>
          <a:stretch>
            <a:fillRect/>
          </a:stretch>
        </p:blipFill>
        <p:spPr>
          <a:xfrm>
            <a:off x="-42751" y="0"/>
            <a:ext cx="9142571" cy="6857999"/>
          </a:xfrm>
          <a:prstGeom prst="rect">
            <a:avLst/>
          </a:prstGeom>
        </p:spPr>
      </p:pic>
      <p:sp>
        <p:nvSpPr>
          <p:cNvPr id="2" name="Rectangle 1"/>
          <p:cNvSpPr/>
          <p:nvPr/>
        </p:nvSpPr>
        <p:spPr>
          <a:xfrm>
            <a:off x="747366" y="980728"/>
            <a:ext cx="7632848" cy="2369880"/>
          </a:xfrm>
          <a:prstGeom prst="rect">
            <a:avLst/>
          </a:prstGeom>
        </p:spPr>
        <p:txBody>
          <a:bodyPr wrap="square">
            <a:spAutoFit/>
          </a:bodyPr>
          <a:lstStyle/>
          <a:p>
            <a:r>
              <a:rPr lang="en-AU" sz="4000" dirty="0" smtClean="0">
                <a:solidFill>
                  <a:srgbClr val="215968"/>
                </a:solidFill>
              </a:rPr>
              <a:t>Questions?</a:t>
            </a:r>
            <a:endParaRPr lang="en-AU" dirty="0" smtClean="0">
              <a:solidFill>
                <a:srgbClr val="215968"/>
              </a:solidFill>
              <a:sym typeface="Wingdings"/>
            </a:endParaRPr>
          </a:p>
          <a:p>
            <a:endParaRPr lang="en-AU" dirty="0" smtClean="0">
              <a:solidFill>
                <a:srgbClr val="215968"/>
              </a:solidFill>
              <a:sym typeface="Wingdings"/>
            </a:endParaRPr>
          </a:p>
          <a:p>
            <a:pPr marL="342900" indent="-342900">
              <a:buFontTx/>
              <a:buChar char="-"/>
            </a:pPr>
            <a:endParaRPr lang="en-AU" dirty="0">
              <a:solidFill>
                <a:srgbClr val="215968"/>
              </a:solidFill>
              <a:sym typeface="Wingdings"/>
            </a:endParaRPr>
          </a:p>
          <a:p>
            <a:pPr marL="342900" indent="-342900">
              <a:buFontTx/>
              <a:buChar char="-"/>
            </a:pPr>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a:p>
            <a:pPr marL="342900" indent="-342900">
              <a:buFontTx/>
              <a:buChar char="-"/>
            </a:pPr>
            <a:endParaRPr lang="en-AU" dirty="0" smtClean="0">
              <a:solidFill>
                <a:srgbClr val="215968"/>
              </a:solidFill>
              <a:sym typeface="Wingdings"/>
            </a:endParaRPr>
          </a:p>
        </p:txBody>
      </p:sp>
    </p:spTree>
    <p:extLst>
      <p:ext uri="{BB962C8B-B14F-4D97-AF65-F5344CB8AC3E}">
        <p14:creationId xmlns:p14="http://schemas.microsoft.com/office/powerpoint/2010/main" val="29197079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Older Persons - PowerPoint slideshow4.jpg"/>
          <p:cNvPicPr>
            <a:picLocks noChangeAspect="1"/>
          </p:cNvPicPr>
          <p:nvPr/>
        </p:nvPicPr>
        <p:blipFill>
          <a:blip r:embed="rId2"/>
          <a:stretch>
            <a:fillRect/>
          </a:stretch>
        </p:blipFill>
        <p:spPr>
          <a:xfrm>
            <a:off x="-42751" y="0"/>
            <a:ext cx="9142571" cy="6857999"/>
          </a:xfrm>
          <a:prstGeom prst="rect">
            <a:avLst/>
          </a:prstGeom>
        </p:spPr>
      </p:pic>
      <p:sp>
        <p:nvSpPr>
          <p:cNvPr id="2" name="Rectangle 1"/>
          <p:cNvSpPr/>
          <p:nvPr/>
        </p:nvSpPr>
        <p:spPr>
          <a:xfrm>
            <a:off x="747366" y="980728"/>
            <a:ext cx="7632848" cy="5970866"/>
          </a:xfrm>
          <a:prstGeom prst="rect">
            <a:avLst/>
          </a:prstGeom>
        </p:spPr>
        <p:txBody>
          <a:bodyPr wrap="square">
            <a:spAutoFit/>
          </a:bodyPr>
          <a:lstStyle/>
          <a:p>
            <a:r>
              <a:rPr lang="en-AU" sz="4000" dirty="0" smtClean="0">
                <a:solidFill>
                  <a:srgbClr val="215968"/>
                </a:solidFill>
              </a:rPr>
              <a:t>Overview </a:t>
            </a:r>
          </a:p>
          <a:p>
            <a:endParaRPr lang="en-AU" dirty="0">
              <a:solidFill>
                <a:srgbClr val="215968"/>
              </a:solidFill>
            </a:endParaRPr>
          </a:p>
          <a:p>
            <a:pPr marL="342900" indent="-342900">
              <a:buFontTx/>
              <a:buChar char="-"/>
            </a:pPr>
            <a:r>
              <a:rPr lang="en-AU" dirty="0">
                <a:solidFill>
                  <a:srgbClr val="215968"/>
                </a:solidFill>
              </a:rPr>
              <a:t>Jurisdictional </a:t>
            </a:r>
            <a:r>
              <a:rPr lang="en-AU" dirty="0" smtClean="0">
                <a:solidFill>
                  <a:srgbClr val="215968"/>
                </a:solidFill>
              </a:rPr>
              <a:t>issues:</a:t>
            </a:r>
          </a:p>
          <a:p>
            <a:pPr marL="342900" indent="-342900">
              <a:buFontTx/>
              <a:buChar char="-"/>
            </a:pPr>
            <a:endParaRPr lang="en-AU" dirty="0" smtClean="0">
              <a:solidFill>
                <a:srgbClr val="215968"/>
              </a:solidFill>
            </a:endParaRPr>
          </a:p>
          <a:p>
            <a:pPr marL="800100" lvl="1" indent="-342900">
              <a:buFontTx/>
              <a:buChar char="-"/>
            </a:pPr>
            <a:r>
              <a:rPr lang="en-AU" dirty="0" smtClean="0">
                <a:solidFill>
                  <a:srgbClr val="215968"/>
                </a:solidFill>
              </a:rPr>
              <a:t>State System Employee or </a:t>
            </a:r>
            <a:r>
              <a:rPr lang="en-AU" dirty="0">
                <a:solidFill>
                  <a:srgbClr val="215968"/>
                </a:solidFill>
              </a:rPr>
              <a:t>National </a:t>
            </a:r>
            <a:r>
              <a:rPr lang="en-AU" dirty="0" smtClean="0">
                <a:solidFill>
                  <a:srgbClr val="215968"/>
                </a:solidFill>
              </a:rPr>
              <a:t>System Employee</a:t>
            </a:r>
          </a:p>
          <a:p>
            <a:pPr lvl="1"/>
            <a:endParaRPr lang="en-AU" dirty="0" smtClean="0">
              <a:solidFill>
                <a:srgbClr val="215968"/>
              </a:solidFill>
            </a:endParaRPr>
          </a:p>
          <a:p>
            <a:pPr marL="800100" lvl="1" indent="-342900">
              <a:buFontTx/>
              <a:buChar char="-"/>
            </a:pPr>
            <a:r>
              <a:rPr lang="en-AU" dirty="0" smtClean="0">
                <a:solidFill>
                  <a:srgbClr val="215968"/>
                </a:solidFill>
              </a:rPr>
              <a:t>Mechanisms </a:t>
            </a:r>
            <a:r>
              <a:rPr lang="en-AU" dirty="0">
                <a:solidFill>
                  <a:srgbClr val="215968"/>
                </a:solidFill>
              </a:rPr>
              <a:t>for </a:t>
            </a:r>
            <a:r>
              <a:rPr lang="en-AU" dirty="0" smtClean="0">
                <a:solidFill>
                  <a:srgbClr val="215968"/>
                </a:solidFill>
              </a:rPr>
              <a:t>recovery </a:t>
            </a:r>
            <a:r>
              <a:rPr lang="en-AU" dirty="0">
                <a:solidFill>
                  <a:srgbClr val="215968"/>
                </a:solidFill>
              </a:rPr>
              <a:t>under the </a:t>
            </a:r>
            <a:r>
              <a:rPr lang="en-AU" i="1" dirty="0">
                <a:solidFill>
                  <a:srgbClr val="215968"/>
                </a:solidFill>
              </a:rPr>
              <a:t>Fair Work Act 2009 </a:t>
            </a:r>
            <a:r>
              <a:rPr lang="en-AU" dirty="0">
                <a:solidFill>
                  <a:srgbClr val="215968"/>
                </a:solidFill>
              </a:rPr>
              <a:t>(Cth) (the “</a:t>
            </a:r>
            <a:r>
              <a:rPr lang="en-AU" b="1" dirty="0">
                <a:solidFill>
                  <a:srgbClr val="215968"/>
                </a:solidFill>
              </a:rPr>
              <a:t>FWA</a:t>
            </a:r>
            <a:r>
              <a:rPr lang="en-AU" dirty="0">
                <a:solidFill>
                  <a:srgbClr val="215968"/>
                </a:solidFill>
              </a:rPr>
              <a:t>”</a:t>
            </a:r>
            <a:r>
              <a:rPr lang="en-AU" dirty="0" smtClean="0">
                <a:solidFill>
                  <a:srgbClr val="215968"/>
                </a:solidFill>
              </a:rPr>
              <a:t>)</a:t>
            </a:r>
          </a:p>
          <a:p>
            <a:pPr marL="800100" lvl="1" indent="-342900">
              <a:buFontTx/>
              <a:buChar char="-"/>
            </a:pPr>
            <a:endParaRPr lang="en-AU" dirty="0" smtClean="0">
              <a:solidFill>
                <a:srgbClr val="215968"/>
              </a:solidFill>
            </a:endParaRPr>
          </a:p>
          <a:p>
            <a:pPr marL="800100" lvl="1" indent="-342900">
              <a:buFontTx/>
              <a:buChar char="-"/>
            </a:pPr>
            <a:r>
              <a:rPr lang="en-AU" dirty="0" smtClean="0">
                <a:solidFill>
                  <a:srgbClr val="215968"/>
                </a:solidFill>
              </a:rPr>
              <a:t>How </a:t>
            </a:r>
            <a:r>
              <a:rPr lang="en-AU" dirty="0">
                <a:solidFill>
                  <a:srgbClr val="215968"/>
                </a:solidFill>
              </a:rPr>
              <a:t>the FWA has impacted QCAT’s </a:t>
            </a:r>
            <a:r>
              <a:rPr lang="en-AU" dirty="0" smtClean="0">
                <a:solidFill>
                  <a:srgbClr val="215968"/>
                </a:solidFill>
              </a:rPr>
              <a:t>jurisdiction, a brief consideration of </a:t>
            </a:r>
            <a:r>
              <a:rPr lang="en-AU" i="1" dirty="0" smtClean="0">
                <a:solidFill>
                  <a:srgbClr val="215968"/>
                </a:solidFill>
              </a:rPr>
              <a:t>Ervin </a:t>
            </a:r>
            <a:r>
              <a:rPr lang="en-AU" dirty="0" smtClean="0">
                <a:solidFill>
                  <a:srgbClr val="215968"/>
                </a:solidFill>
              </a:rPr>
              <a:t>and </a:t>
            </a:r>
            <a:r>
              <a:rPr lang="en-AU" i="1" dirty="0" smtClean="0">
                <a:solidFill>
                  <a:srgbClr val="215968"/>
                </a:solidFill>
              </a:rPr>
              <a:t>Ford</a:t>
            </a:r>
          </a:p>
          <a:p>
            <a:pPr lvl="1"/>
            <a:endParaRPr lang="en-AU" i="1" dirty="0" smtClean="0">
              <a:solidFill>
                <a:srgbClr val="215968"/>
              </a:solidFill>
            </a:endParaRPr>
          </a:p>
          <a:p>
            <a:pPr marL="800100" lvl="1" indent="-342900">
              <a:buFontTx/>
              <a:buChar char="-"/>
            </a:pPr>
            <a:r>
              <a:rPr lang="en-AU" dirty="0" smtClean="0">
                <a:solidFill>
                  <a:srgbClr val="215968"/>
                </a:solidFill>
              </a:rPr>
              <a:t>Other relevant </a:t>
            </a:r>
            <a:r>
              <a:rPr lang="en-AU" dirty="0">
                <a:solidFill>
                  <a:srgbClr val="215968"/>
                </a:solidFill>
              </a:rPr>
              <a:t>factors to consider</a:t>
            </a:r>
            <a:br>
              <a:rPr lang="en-AU" dirty="0">
                <a:solidFill>
                  <a:srgbClr val="215968"/>
                </a:solidFill>
              </a:rPr>
            </a:br>
            <a:endParaRPr lang="en-AU" dirty="0" smtClean="0">
              <a:solidFill>
                <a:srgbClr val="215968"/>
              </a:solidFill>
            </a:endParaRPr>
          </a:p>
          <a:p>
            <a:pPr marL="800100" lvl="1" indent="-342900">
              <a:buFontTx/>
              <a:buChar char="-"/>
            </a:pPr>
            <a:r>
              <a:rPr lang="en-AU" dirty="0" smtClean="0">
                <a:solidFill>
                  <a:srgbClr val="215968"/>
                </a:solidFill>
              </a:rPr>
              <a:t>Questions</a:t>
            </a:r>
          </a:p>
          <a:p>
            <a:pPr marL="800100" lvl="1" indent="-342900">
              <a:buFontTx/>
              <a:buChar char="-"/>
            </a:pPr>
            <a:endParaRPr lang="en-AU" dirty="0">
              <a:solidFill>
                <a:srgbClr val="215968"/>
              </a:solidFill>
            </a:endParaRPr>
          </a:p>
          <a:p>
            <a:pPr marL="285750" indent="-285750">
              <a:buFontTx/>
              <a:buChar char="-"/>
            </a:pPr>
            <a:r>
              <a:rPr lang="en-AU" dirty="0">
                <a:solidFill>
                  <a:srgbClr val="215968"/>
                </a:solidFill>
              </a:rPr>
              <a:t>Paper forthcoming</a:t>
            </a:r>
          </a:p>
          <a:p>
            <a:pPr marL="285750" indent="-285750">
              <a:buFontTx/>
              <a:buChar char="-"/>
            </a:pPr>
            <a:endParaRPr lang="en-AU" dirty="0">
              <a:solidFill>
                <a:srgbClr val="215968"/>
              </a:solidFill>
            </a:endParaRPr>
          </a:p>
          <a:p>
            <a:endParaRPr lang="en-AU" dirty="0">
              <a:solidFill>
                <a:srgbClr val="215968"/>
              </a:solidFill>
            </a:endParaRPr>
          </a:p>
          <a:p>
            <a:endParaRPr lang="en-AU" dirty="0">
              <a:solidFill>
                <a:srgbClr val="215968"/>
              </a:solidFill>
            </a:endParaRPr>
          </a:p>
        </p:txBody>
      </p:sp>
    </p:spTree>
    <p:extLst>
      <p:ext uri="{BB962C8B-B14F-4D97-AF65-F5344CB8AC3E}">
        <p14:creationId xmlns:p14="http://schemas.microsoft.com/office/powerpoint/2010/main" val="83960290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Older Persons - PowerPoint slideshow4.jpg"/>
          <p:cNvPicPr>
            <a:picLocks noChangeAspect="1"/>
          </p:cNvPicPr>
          <p:nvPr/>
        </p:nvPicPr>
        <p:blipFill>
          <a:blip r:embed="rId2"/>
          <a:stretch>
            <a:fillRect/>
          </a:stretch>
        </p:blipFill>
        <p:spPr>
          <a:xfrm>
            <a:off x="0" y="0"/>
            <a:ext cx="9142571" cy="6857999"/>
          </a:xfrm>
          <a:prstGeom prst="rect">
            <a:avLst/>
          </a:prstGeom>
        </p:spPr>
      </p:pic>
      <p:sp>
        <p:nvSpPr>
          <p:cNvPr id="2" name="Rectangle 1"/>
          <p:cNvSpPr/>
          <p:nvPr/>
        </p:nvSpPr>
        <p:spPr>
          <a:xfrm>
            <a:off x="747366" y="980728"/>
            <a:ext cx="7632848" cy="7078861"/>
          </a:xfrm>
          <a:prstGeom prst="rect">
            <a:avLst/>
          </a:prstGeom>
        </p:spPr>
        <p:txBody>
          <a:bodyPr wrap="square">
            <a:spAutoFit/>
          </a:bodyPr>
          <a:lstStyle/>
          <a:p>
            <a:r>
              <a:rPr lang="en-AU" sz="4000" dirty="0" smtClean="0">
                <a:solidFill>
                  <a:srgbClr val="215968"/>
                </a:solidFill>
              </a:rPr>
              <a:t>Basic considerations</a:t>
            </a:r>
          </a:p>
          <a:p>
            <a:endParaRPr lang="en-AU" dirty="0">
              <a:solidFill>
                <a:srgbClr val="215968"/>
              </a:solidFill>
            </a:endParaRPr>
          </a:p>
          <a:p>
            <a:pPr marL="342900" indent="-342900">
              <a:buFontTx/>
              <a:buChar char="-"/>
            </a:pPr>
            <a:r>
              <a:rPr lang="en-AU" dirty="0" smtClean="0">
                <a:solidFill>
                  <a:srgbClr val="215968"/>
                </a:solidFill>
              </a:rPr>
              <a:t>Who is an employee?</a:t>
            </a:r>
          </a:p>
          <a:p>
            <a:pPr marL="342900" indent="-342900">
              <a:buFontTx/>
              <a:buChar char="-"/>
            </a:pPr>
            <a:endParaRPr lang="en-AU" dirty="0">
              <a:solidFill>
                <a:srgbClr val="215968"/>
              </a:solidFill>
            </a:endParaRPr>
          </a:p>
          <a:p>
            <a:pPr marL="342900" indent="-342900">
              <a:buFontTx/>
              <a:buChar char="-"/>
            </a:pPr>
            <a:r>
              <a:rPr lang="en-AU" dirty="0" smtClean="0">
                <a:solidFill>
                  <a:srgbClr val="215968"/>
                </a:solidFill>
              </a:rPr>
              <a:t>Why is this important?</a:t>
            </a:r>
          </a:p>
          <a:p>
            <a:endParaRPr lang="en-AU" dirty="0" smtClean="0">
              <a:solidFill>
                <a:srgbClr val="215968"/>
              </a:solidFill>
            </a:endParaRPr>
          </a:p>
          <a:p>
            <a:pPr marL="342900" indent="-342900">
              <a:buFontTx/>
              <a:buChar char="-"/>
            </a:pPr>
            <a:r>
              <a:rPr lang="en-AU" dirty="0" smtClean="0">
                <a:solidFill>
                  <a:srgbClr val="215968"/>
                </a:solidFill>
              </a:rPr>
              <a:t>Some considerations:</a:t>
            </a:r>
          </a:p>
          <a:p>
            <a:pPr marL="342900" indent="-342900">
              <a:buFontTx/>
              <a:buChar char="-"/>
            </a:pPr>
            <a:endParaRPr lang="en-AU" dirty="0">
              <a:solidFill>
                <a:srgbClr val="215968"/>
              </a:solidFill>
            </a:endParaRPr>
          </a:p>
          <a:p>
            <a:pPr marL="342900" indent="-342900">
              <a:buFontTx/>
              <a:buChar char="-"/>
            </a:pPr>
            <a:r>
              <a:rPr lang="en-AU" dirty="0" smtClean="0">
                <a:solidFill>
                  <a:srgbClr val="215968"/>
                </a:solidFill>
              </a:rPr>
              <a:t>For </a:t>
            </a:r>
            <a:r>
              <a:rPr lang="en-AU" dirty="0">
                <a:solidFill>
                  <a:srgbClr val="215968"/>
                </a:solidFill>
              </a:rPr>
              <a:t>more information, see: </a:t>
            </a:r>
            <a:endParaRPr lang="en-AU" dirty="0" smtClean="0">
              <a:solidFill>
                <a:srgbClr val="215968"/>
              </a:solidFill>
            </a:endParaRPr>
          </a:p>
          <a:p>
            <a:pPr marL="342900" indent="-342900">
              <a:buFontTx/>
              <a:buChar char="-"/>
            </a:pPr>
            <a:endParaRPr lang="en-AU" dirty="0" smtClean="0">
              <a:solidFill>
                <a:srgbClr val="215968"/>
              </a:solidFill>
            </a:endParaRPr>
          </a:p>
          <a:p>
            <a:pPr marL="342900" indent="-342900">
              <a:buFontTx/>
              <a:buChar char="-"/>
            </a:pPr>
            <a:endParaRPr lang="en-AU" dirty="0">
              <a:solidFill>
                <a:srgbClr val="215968"/>
              </a:solidFill>
            </a:endParaRPr>
          </a:p>
          <a:p>
            <a:pPr marL="342900" indent="-342900">
              <a:buFontTx/>
              <a:buChar char="-"/>
            </a:pPr>
            <a:endParaRPr lang="en-AU" dirty="0" smtClean="0">
              <a:solidFill>
                <a:srgbClr val="215968"/>
              </a:solidFill>
            </a:endParaRPr>
          </a:p>
          <a:p>
            <a:pPr marL="342900" indent="-342900">
              <a:buFontTx/>
              <a:buChar char="-"/>
            </a:pPr>
            <a:endParaRPr lang="en-AU" dirty="0">
              <a:solidFill>
                <a:srgbClr val="215968"/>
              </a:solidFill>
            </a:endParaRPr>
          </a:p>
          <a:p>
            <a:pPr marL="342900" indent="-342900">
              <a:buFontTx/>
              <a:buChar char="-"/>
            </a:pPr>
            <a:endParaRPr lang="en-AU" dirty="0" smtClean="0">
              <a:solidFill>
                <a:srgbClr val="215968"/>
              </a:solidFill>
            </a:endParaRPr>
          </a:p>
          <a:p>
            <a:pPr marL="342900" indent="-342900">
              <a:buFontTx/>
              <a:buChar char="-"/>
            </a:pPr>
            <a:endParaRPr lang="en-AU" dirty="0">
              <a:solidFill>
                <a:srgbClr val="215968"/>
              </a:solidFill>
            </a:endParaRPr>
          </a:p>
          <a:p>
            <a:pPr marL="342900" indent="-342900">
              <a:buFontTx/>
              <a:buChar char="-"/>
            </a:pPr>
            <a:endParaRPr lang="en-AU" dirty="0">
              <a:solidFill>
                <a:srgbClr val="215968"/>
              </a:solidFill>
            </a:endParaRPr>
          </a:p>
          <a:p>
            <a:pPr marL="342900" indent="-342900">
              <a:buFontTx/>
              <a:buChar char="-"/>
            </a:pPr>
            <a:r>
              <a:rPr lang="en-AU" dirty="0" smtClean="0">
                <a:solidFill>
                  <a:srgbClr val="215968"/>
                </a:solidFill>
                <a:hlinkClick r:id="rId3"/>
              </a:rPr>
              <a:t>https</a:t>
            </a:r>
            <a:r>
              <a:rPr lang="en-AU" dirty="0">
                <a:solidFill>
                  <a:srgbClr val="215968"/>
                </a:solidFill>
                <a:hlinkClick r:id="rId3"/>
              </a:rPr>
              <a:t>://www.fairwork.gov.au/how-we-will</a:t>
            </a:r>
            <a:r>
              <a:rPr lang="en-AU" dirty="0" smtClean="0">
                <a:solidFill>
                  <a:srgbClr val="215968"/>
                </a:solidFill>
                <a:hlinkClick r:id="rId3"/>
              </a:rPr>
              <a:t>-help</a:t>
            </a:r>
            <a:r>
              <a:rPr lang="en-AU" dirty="0">
                <a:solidFill>
                  <a:srgbClr val="215968"/>
                </a:solidFill>
                <a:hlinkClick r:id="rId3"/>
              </a:rPr>
              <a:t>/templates-and-guides/fact-sheets/rights-and-obligations/contractors-and-employees-whats-the-</a:t>
            </a:r>
            <a:r>
              <a:rPr lang="en-AU" dirty="0" smtClean="0">
                <a:solidFill>
                  <a:srgbClr val="215968"/>
                </a:solidFill>
                <a:hlinkClick r:id="rId3"/>
              </a:rPr>
              <a:t>difference</a:t>
            </a:r>
            <a:endParaRPr lang="en-AU" dirty="0" smtClean="0">
              <a:solidFill>
                <a:srgbClr val="215968"/>
              </a:solidFill>
            </a:endParaRPr>
          </a:p>
          <a:p>
            <a:pPr marL="342900" indent="-342900">
              <a:buFontTx/>
              <a:buChar char="-"/>
            </a:pPr>
            <a:endParaRPr lang="en-AU" dirty="0" smtClean="0">
              <a:solidFill>
                <a:srgbClr val="215968"/>
              </a:solidFill>
            </a:endParaRPr>
          </a:p>
          <a:p>
            <a:pPr marL="342900" indent="-342900">
              <a:buFontTx/>
              <a:buChar char="-"/>
            </a:pPr>
            <a:endParaRPr lang="en-AU" dirty="0" smtClean="0">
              <a:solidFill>
                <a:srgbClr val="215968"/>
              </a:solidFill>
            </a:endParaRPr>
          </a:p>
          <a:p>
            <a:endParaRPr lang="en-AU" dirty="0" smtClean="0">
              <a:solidFill>
                <a:srgbClr val="215968"/>
              </a:solidFill>
            </a:endParaRPr>
          </a:p>
          <a:p>
            <a:pPr marL="285750" indent="-285750">
              <a:buFontTx/>
              <a:buChar char="-"/>
            </a:pPr>
            <a:endParaRPr lang="en-AU" dirty="0">
              <a:solidFill>
                <a:srgbClr val="215968"/>
              </a:solidFill>
            </a:endParaRPr>
          </a:p>
          <a:p>
            <a:endParaRPr lang="en-AU" dirty="0">
              <a:solidFill>
                <a:srgbClr val="215968"/>
              </a:solidFill>
            </a:endParaRPr>
          </a:p>
        </p:txBody>
      </p:sp>
      <p:pic>
        <p:nvPicPr>
          <p:cNvPr id="3" name="Picture 2" descr="Screen Shot 2016-06-13 at 5.15.00 P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48064" y="993304"/>
            <a:ext cx="2952328" cy="4595936"/>
          </a:xfrm>
          <a:prstGeom prst="rect">
            <a:avLst/>
          </a:prstGeom>
        </p:spPr>
      </p:pic>
    </p:spTree>
    <p:extLst>
      <p:ext uri="{BB962C8B-B14F-4D97-AF65-F5344CB8AC3E}">
        <p14:creationId xmlns:p14="http://schemas.microsoft.com/office/powerpoint/2010/main" val="289356951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Older Persons - PowerPoint slideshow4.jpg"/>
          <p:cNvPicPr>
            <a:picLocks noChangeAspect="1"/>
          </p:cNvPicPr>
          <p:nvPr/>
        </p:nvPicPr>
        <p:blipFill>
          <a:blip r:embed="rId2"/>
          <a:stretch>
            <a:fillRect/>
          </a:stretch>
        </p:blipFill>
        <p:spPr>
          <a:xfrm>
            <a:off x="0" y="0"/>
            <a:ext cx="9142571" cy="6857999"/>
          </a:xfrm>
          <a:prstGeom prst="rect">
            <a:avLst/>
          </a:prstGeom>
        </p:spPr>
      </p:pic>
      <p:sp>
        <p:nvSpPr>
          <p:cNvPr id="2" name="Rectangle 1"/>
          <p:cNvSpPr/>
          <p:nvPr/>
        </p:nvSpPr>
        <p:spPr>
          <a:xfrm>
            <a:off x="747366" y="980728"/>
            <a:ext cx="7632848" cy="4585871"/>
          </a:xfrm>
          <a:prstGeom prst="rect">
            <a:avLst/>
          </a:prstGeom>
        </p:spPr>
        <p:txBody>
          <a:bodyPr wrap="square">
            <a:spAutoFit/>
          </a:bodyPr>
          <a:lstStyle/>
          <a:p>
            <a:r>
              <a:rPr lang="en-AU" sz="4000" dirty="0" smtClean="0">
                <a:solidFill>
                  <a:srgbClr val="215968"/>
                </a:solidFill>
              </a:rPr>
              <a:t>Basic considerations</a:t>
            </a:r>
          </a:p>
          <a:p>
            <a:endParaRPr lang="en-AU" dirty="0">
              <a:solidFill>
                <a:srgbClr val="215968"/>
              </a:solidFill>
            </a:endParaRPr>
          </a:p>
          <a:p>
            <a:pPr marL="342900" indent="-342900">
              <a:buFontTx/>
              <a:buChar char="-"/>
            </a:pPr>
            <a:r>
              <a:rPr lang="en-AU" dirty="0" smtClean="0">
                <a:solidFill>
                  <a:srgbClr val="215968"/>
                </a:solidFill>
              </a:rPr>
              <a:t>What type of employee?</a:t>
            </a:r>
          </a:p>
          <a:p>
            <a:pPr marL="342900" indent="-342900">
              <a:buFontTx/>
              <a:buChar char="-"/>
            </a:pPr>
            <a:endParaRPr lang="en-AU" dirty="0">
              <a:solidFill>
                <a:srgbClr val="215968"/>
              </a:solidFill>
            </a:endParaRPr>
          </a:p>
          <a:p>
            <a:pPr marL="342900" indent="-342900">
              <a:buFontTx/>
              <a:buChar char="-"/>
            </a:pPr>
            <a:r>
              <a:rPr lang="en-AU" dirty="0" smtClean="0">
                <a:solidFill>
                  <a:srgbClr val="215968"/>
                </a:solidFill>
              </a:rPr>
              <a:t>Full-time</a:t>
            </a:r>
          </a:p>
          <a:p>
            <a:pPr marL="342900" indent="-342900">
              <a:buFontTx/>
              <a:buChar char="-"/>
            </a:pPr>
            <a:endParaRPr lang="en-AU" dirty="0" smtClean="0">
              <a:solidFill>
                <a:srgbClr val="215968"/>
              </a:solidFill>
            </a:endParaRPr>
          </a:p>
          <a:p>
            <a:pPr marL="342900" indent="-342900">
              <a:buFontTx/>
              <a:buChar char="-"/>
            </a:pPr>
            <a:r>
              <a:rPr lang="en-AU" dirty="0" smtClean="0">
                <a:solidFill>
                  <a:srgbClr val="215968"/>
                </a:solidFill>
              </a:rPr>
              <a:t>Part-time</a:t>
            </a:r>
          </a:p>
          <a:p>
            <a:pPr marL="342900" indent="-342900">
              <a:buFontTx/>
              <a:buChar char="-"/>
            </a:pPr>
            <a:endParaRPr lang="en-AU" dirty="0" smtClean="0">
              <a:solidFill>
                <a:srgbClr val="215968"/>
              </a:solidFill>
            </a:endParaRPr>
          </a:p>
          <a:p>
            <a:pPr marL="342900" indent="-342900">
              <a:buFontTx/>
              <a:buChar char="-"/>
            </a:pPr>
            <a:r>
              <a:rPr lang="en-AU" dirty="0" smtClean="0">
                <a:solidFill>
                  <a:srgbClr val="215968"/>
                </a:solidFill>
              </a:rPr>
              <a:t>Casual</a:t>
            </a:r>
          </a:p>
          <a:p>
            <a:pPr marL="342900" indent="-342900">
              <a:buFontTx/>
              <a:buChar char="-"/>
            </a:pPr>
            <a:endParaRPr lang="en-AU" dirty="0">
              <a:solidFill>
                <a:srgbClr val="215968"/>
              </a:solidFill>
            </a:endParaRPr>
          </a:p>
          <a:p>
            <a:pPr marL="342900" indent="-342900">
              <a:buFontTx/>
              <a:buChar char="-"/>
            </a:pPr>
            <a:r>
              <a:rPr lang="en-AU" dirty="0" smtClean="0">
                <a:solidFill>
                  <a:srgbClr val="215968"/>
                </a:solidFill>
              </a:rPr>
              <a:t>The type of employee changes entitlements</a:t>
            </a:r>
          </a:p>
          <a:p>
            <a:endParaRPr lang="en-AU" dirty="0" smtClean="0">
              <a:solidFill>
                <a:srgbClr val="215968"/>
              </a:solidFill>
            </a:endParaRPr>
          </a:p>
          <a:p>
            <a:endParaRPr lang="en-AU" dirty="0" smtClean="0">
              <a:solidFill>
                <a:srgbClr val="215968"/>
              </a:solidFill>
            </a:endParaRPr>
          </a:p>
          <a:p>
            <a:pPr marL="285750" indent="-285750">
              <a:buFontTx/>
              <a:buChar char="-"/>
            </a:pPr>
            <a:endParaRPr lang="en-AU" dirty="0">
              <a:solidFill>
                <a:srgbClr val="215968"/>
              </a:solidFill>
            </a:endParaRPr>
          </a:p>
          <a:p>
            <a:endParaRPr lang="en-AU" dirty="0">
              <a:solidFill>
                <a:srgbClr val="215968"/>
              </a:solidFill>
            </a:endParaRPr>
          </a:p>
        </p:txBody>
      </p:sp>
    </p:spTree>
    <p:extLst>
      <p:ext uri="{BB962C8B-B14F-4D97-AF65-F5344CB8AC3E}">
        <p14:creationId xmlns:p14="http://schemas.microsoft.com/office/powerpoint/2010/main" val="304328265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Older Persons - PowerPoint slideshow4.jpg"/>
          <p:cNvPicPr>
            <a:picLocks noChangeAspect="1"/>
          </p:cNvPicPr>
          <p:nvPr/>
        </p:nvPicPr>
        <p:blipFill>
          <a:blip r:embed="rId2"/>
          <a:stretch>
            <a:fillRect/>
          </a:stretch>
        </p:blipFill>
        <p:spPr>
          <a:xfrm>
            <a:off x="0" y="0"/>
            <a:ext cx="9142571" cy="6857999"/>
          </a:xfrm>
          <a:prstGeom prst="rect">
            <a:avLst/>
          </a:prstGeom>
        </p:spPr>
      </p:pic>
      <p:sp>
        <p:nvSpPr>
          <p:cNvPr id="2" name="Rectangle 1"/>
          <p:cNvSpPr/>
          <p:nvPr/>
        </p:nvSpPr>
        <p:spPr>
          <a:xfrm>
            <a:off x="747366" y="980728"/>
            <a:ext cx="7632848" cy="5693867"/>
          </a:xfrm>
          <a:prstGeom prst="rect">
            <a:avLst/>
          </a:prstGeom>
        </p:spPr>
        <p:txBody>
          <a:bodyPr wrap="square">
            <a:spAutoFit/>
          </a:bodyPr>
          <a:lstStyle/>
          <a:p>
            <a:r>
              <a:rPr lang="en-AU" sz="4000" dirty="0" smtClean="0">
                <a:solidFill>
                  <a:srgbClr val="215968"/>
                </a:solidFill>
              </a:rPr>
              <a:t>Basic considerations</a:t>
            </a:r>
          </a:p>
          <a:p>
            <a:endParaRPr lang="en-AU" dirty="0">
              <a:solidFill>
                <a:srgbClr val="215968"/>
              </a:solidFill>
            </a:endParaRPr>
          </a:p>
          <a:p>
            <a:pPr marL="342900" indent="-342900">
              <a:buFontTx/>
              <a:buChar char="-"/>
            </a:pPr>
            <a:r>
              <a:rPr lang="en-AU" dirty="0" smtClean="0">
                <a:solidFill>
                  <a:srgbClr val="215968"/>
                </a:solidFill>
              </a:rPr>
              <a:t>Where do I find my entitlements?</a:t>
            </a:r>
          </a:p>
          <a:p>
            <a:pPr marL="342900" indent="-342900">
              <a:buFontTx/>
              <a:buChar char="-"/>
            </a:pPr>
            <a:endParaRPr lang="en-AU" dirty="0">
              <a:solidFill>
                <a:srgbClr val="215968"/>
              </a:solidFill>
            </a:endParaRPr>
          </a:p>
          <a:p>
            <a:pPr marL="800100" lvl="1" indent="-342900">
              <a:buFontTx/>
              <a:buChar char="-"/>
            </a:pPr>
            <a:r>
              <a:rPr lang="en-AU" dirty="0" smtClean="0">
                <a:solidFill>
                  <a:srgbClr val="215968"/>
                </a:solidFill>
              </a:rPr>
              <a:t>Minimum entitlements – National Employment Standards (“NES”)</a:t>
            </a:r>
          </a:p>
          <a:p>
            <a:pPr lvl="1"/>
            <a:endParaRPr lang="en-AU" dirty="0" smtClean="0">
              <a:solidFill>
                <a:srgbClr val="215968"/>
              </a:solidFill>
            </a:endParaRPr>
          </a:p>
          <a:p>
            <a:pPr marL="800100" lvl="1" indent="-342900">
              <a:buFontTx/>
              <a:buChar char="-"/>
            </a:pPr>
            <a:r>
              <a:rPr lang="en-AU" dirty="0" smtClean="0">
                <a:solidFill>
                  <a:srgbClr val="215968"/>
                </a:solidFill>
              </a:rPr>
              <a:t>Queensland Employment Standards</a:t>
            </a:r>
          </a:p>
          <a:p>
            <a:endParaRPr lang="en-AU" dirty="0" smtClean="0">
              <a:solidFill>
                <a:srgbClr val="215968"/>
              </a:solidFill>
            </a:endParaRPr>
          </a:p>
          <a:p>
            <a:pPr marL="800100" lvl="1" indent="-342900">
              <a:buFontTx/>
              <a:buChar char="-"/>
            </a:pPr>
            <a:r>
              <a:rPr lang="en-AU" dirty="0" smtClean="0">
                <a:solidFill>
                  <a:srgbClr val="215968"/>
                </a:solidFill>
              </a:rPr>
              <a:t>Contract</a:t>
            </a:r>
          </a:p>
          <a:p>
            <a:endParaRPr lang="en-AU" dirty="0" smtClean="0">
              <a:solidFill>
                <a:srgbClr val="215968"/>
              </a:solidFill>
            </a:endParaRPr>
          </a:p>
          <a:p>
            <a:pPr marL="800100" lvl="1" indent="-342900">
              <a:buFontTx/>
              <a:buChar char="-"/>
            </a:pPr>
            <a:r>
              <a:rPr lang="en-AU" dirty="0" smtClean="0">
                <a:solidFill>
                  <a:srgbClr val="215968"/>
                </a:solidFill>
              </a:rPr>
              <a:t>Award</a:t>
            </a:r>
          </a:p>
          <a:p>
            <a:endParaRPr lang="en-AU" dirty="0" smtClean="0">
              <a:solidFill>
                <a:srgbClr val="215968"/>
              </a:solidFill>
            </a:endParaRPr>
          </a:p>
          <a:p>
            <a:pPr marL="800100" lvl="1" indent="-342900">
              <a:buFontTx/>
              <a:buChar char="-"/>
            </a:pPr>
            <a:r>
              <a:rPr lang="en-AU" dirty="0" smtClean="0">
                <a:solidFill>
                  <a:srgbClr val="215968"/>
                </a:solidFill>
              </a:rPr>
              <a:t>Enterprise Bargaining Agreement (“</a:t>
            </a:r>
            <a:r>
              <a:rPr lang="en-AU" b="1" dirty="0" smtClean="0">
                <a:solidFill>
                  <a:srgbClr val="215968"/>
                </a:solidFill>
              </a:rPr>
              <a:t>EBA</a:t>
            </a:r>
            <a:r>
              <a:rPr lang="en-AU" dirty="0" smtClean="0">
                <a:solidFill>
                  <a:srgbClr val="215968"/>
                </a:solidFill>
              </a:rPr>
              <a:t>”)</a:t>
            </a:r>
          </a:p>
          <a:p>
            <a:pPr marL="800100" lvl="1" indent="-342900">
              <a:buFontTx/>
              <a:buChar char="-"/>
            </a:pPr>
            <a:endParaRPr lang="en-AU" dirty="0" smtClean="0">
              <a:solidFill>
                <a:srgbClr val="215968"/>
              </a:solidFill>
            </a:endParaRPr>
          </a:p>
          <a:p>
            <a:pPr marL="800100" lvl="1" indent="-342900">
              <a:buFontTx/>
              <a:buChar char="-"/>
            </a:pPr>
            <a:r>
              <a:rPr lang="en-AU" dirty="0" smtClean="0">
                <a:solidFill>
                  <a:srgbClr val="215968"/>
                </a:solidFill>
              </a:rPr>
              <a:t>Still unsure, contact Fair Work Australia 1300 799 675</a:t>
            </a:r>
          </a:p>
          <a:p>
            <a:endParaRPr lang="en-AU" dirty="0" smtClean="0">
              <a:solidFill>
                <a:srgbClr val="215968"/>
              </a:solidFill>
            </a:endParaRPr>
          </a:p>
          <a:p>
            <a:endParaRPr lang="en-AU" dirty="0" smtClean="0">
              <a:solidFill>
                <a:srgbClr val="215968"/>
              </a:solidFill>
            </a:endParaRPr>
          </a:p>
          <a:p>
            <a:pPr marL="285750" indent="-285750">
              <a:buFontTx/>
              <a:buChar char="-"/>
            </a:pPr>
            <a:endParaRPr lang="en-AU" dirty="0">
              <a:solidFill>
                <a:srgbClr val="215968"/>
              </a:solidFill>
            </a:endParaRPr>
          </a:p>
          <a:p>
            <a:endParaRPr lang="en-AU" dirty="0">
              <a:solidFill>
                <a:srgbClr val="215968"/>
              </a:solidFill>
            </a:endParaRPr>
          </a:p>
        </p:txBody>
      </p:sp>
    </p:spTree>
    <p:extLst>
      <p:ext uri="{BB962C8B-B14F-4D97-AF65-F5344CB8AC3E}">
        <p14:creationId xmlns:p14="http://schemas.microsoft.com/office/powerpoint/2010/main" val="254425304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Older Persons - PowerPoint slideshow4.jpg"/>
          <p:cNvPicPr>
            <a:picLocks noChangeAspect="1"/>
          </p:cNvPicPr>
          <p:nvPr/>
        </p:nvPicPr>
        <p:blipFill>
          <a:blip r:embed="rId2"/>
          <a:stretch>
            <a:fillRect/>
          </a:stretch>
        </p:blipFill>
        <p:spPr>
          <a:xfrm>
            <a:off x="0" y="0"/>
            <a:ext cx="9142571" cy="6857999"/>
          </a:xfrm>
          <a:prstGeom prst="rect">
            <a:avLst/>
          </a:prstGeom>
        </p:spPr>
      </p:pic>
      <p:sp>
        <p:nvSpPr>
          <p:cNvPr id="2" name="Rectangle 1"/>
          <p:cNvSpPr/>
          <p:nvPr/>
        </p:nvSpPr>
        <p:spPr>
          <a:xfrm>
            <a:off x="747366" y="980728"/>
            <a:ext cx="7632848" cy="3662541"/>
          </a:xfrm>
          <a:prstGeom prst="rect">
            <a:avLst/>
          </a:prstGeom>
        </p:spPr>
        <p:txBody>
          <a:bodyPr wrap="square">
            <a:spAutoFit/>
          </a:bodyPr>
          <a:lstStyle/>
          <a:p>
            <a:r>
              <a:rPr lang="en-AU" sz="4000" dirty="0" smtClean="0">
                <a:solidFill>
                  <a:srgbClr val="215968"/>
                </a:solidFill>
              </a:rPr>
              <a:t>I’m a full-time employee, covered by an Award, and am owed entitlements, what do I do next?</a:t>
            </a:r>
          </a:p>
          <a:p>
            <a:endParaRPr lang="en-AU" sz="4000" dirty="0" smtClean="0">
              <a:solidFill>
                <a:srgbClr val="215968"/>
              </a:solidFill>
            </a:endParaRPr>
          </a:p>
          <a:p>
            <a:endParaRPr lang="en-AU" dirty="0" smtClean="0">
              <a:solidFill>
                <a:srgbClr val="215968"/>
              </a:solidFill>
            </a:endParaRPr>
          </a:p>
          <a:p>
            <a:endParaRPr lang="en-AU" dirty="0" smtClean="0">
              <a:solidFill>
                <a:srgbClr val="215968"/>
              </a:solidFill>
            </a:endParaRPr>
          </a:p>
          <a:p>
            <a:pPr marL="285750" indent="-285750">
              <a:buFontTx/>
              <a:buChar char="-"/>
            </a:pPr>
            <a:endParaRPr lang="en-AU" dirty="0">
              <a:solidFill>
                <a:srgbClr val="215968"/>
              </a:solidFill>
            </a:endParaRPr>
          </a:p>
          <a:p>
            <a:endParaRPr lang="en-AU" dirty="0">
              <a:solidFill>
                <a:srgbClr val="215968"/>
              </a:solidFill>
            </a:endParaRPr>
          </a:p>
        </p:txBody>
      </p:sp>
    </p:spTree>
    <p:extLst>
      <p:ext uri="{BB962C8B-B14F-4D97-AF65-F5344CB8AC3E}">
        <p14:creationId xmlns:p14="http://schemas.microsoft.com/office/powerpoint/2010/main" val="161876125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Older Persons - PowerPoint slideshow4.jpg"/>
          <p:cNvPicPr>
            <a:picLocks noChangeAspect="1"/>
          </p:cNvPicPr>
          <p:nvPr/>
        </p:nvPicPr>
        <p:blipFill>
          <a:blip r:embed="rId2"/>
          <a:stretch>
            <a:fillRect/>
          </a:stretch>
        </p:blipFill>
        <p:spPr>
          <a:xfrm>
            <a:off x="-42751" y="0"/>
            <a:ext cx="9142571" cy="6857999"/>
          </a:xfrm>
          <a:prstGeom prst="rect">
            <a:avLst/>
          </a:prstGeom>
        </p:spPr>
      </p:pic>
      <p:sp>
        <p:nvSpPr>
          <p:cNvPr id="2" name="Rectangle 1"/>
          <p:cNvSpPr/>
          <p:nvPr/>
        </p:nvSpPr>
        <p:spPr>
          <a:xfrm>
            <a:off x="747366" y="980728"/>
            <a:ext cx="7632848" cy="5293758"/>
          </a:xfrm>
          <a:prstGeom prst="rect">
            <a:avLst/>
          </a:prstGeom>
        </p:spPr>
        <p:txBody>
          <a:bodyPr wrap="square">
            <a:spAutoFit/>
          </a:bodyPr>
          <a:lstStyle/>
          <a:p>
            <a:r>
              <a:rPr lang="en-AU" sz="4000" dirty="0" smtClean="0">
                <a:solidFill>
                  <a:srgbClr val="215968"/>
                </a:solidFill>
              </a:rPr>
              <a:t>State System Employee or National System Employee?</a:t>
            </a:r>
          </a:p>
          <a:p>
            <a:endParaRPr lang="en-AU" sz="2400" dirty="0" smtClean="0">
              <a:solidFill>
                <a:srgbClr val="215968"/>
              </a:solidFill>
            </a:endParaRPr>
          </a:p>
          <a:p>
            <a:pPr marL="342900" indent="-342900">
              <a:buFontTx/>
              <a:buChar char="-"/>
            </a:pPr>
            <a:r>
              <a:rPr lang="en-AU" dirty="0" smtClean="0">
                <a:solidFill>
                  <a:srgbClr val="215968"/>
                </a:solidFill>
              </a:rPr>
              <a:t>Generally the first jurisdictional question posed</a:t>
            </a:r>
          </a:p>
          <a:p>
            <a:pPr marL="342900" indent="-342900">
              <a:buFontTx/>
              <a:buChar char="-"/>
            </a:pPr>
            <a:endParaRPr lang="en-AU" dirty="0">
              <a:solidFill>
                <a:srgbClr val="215968"/>
              </a:solidFill>
            </a:endParaRPr>
          </a:p>
          <a:p>
            <a:pPr marL="342900" indent="-342900">
              <a:buFontTx/>
              <a:buChar char="-"/>
            </a:pPr>
            <a:r>
              <a:rPr lang="en-AU" dirty="0" smtClean="0">
                <a:solidFill>
                  <a:srgbClr val="215968"/>
                </a:solidFill>
              </a:rPr>
              <a:t>What is a State System Employee?</a:t>
            </a:r>
          </a:p>
          <a:p>
            <a:pPr marL="342900" indent="-342900">
              <a:buFontTx/>
              <a:buChar char="-"/>
            </a:pPr>
            <a:endParaRPr lang="en-AU" dirty="0">
              <a:solidFill>
                <a:srgbClr val="215968"/>
              </a:solidFill>
            </a:endParaRPr>
          </a:p>
          <a:p>
            <a:pPr marL="342900" indent="-342900">
              <a:buFontTx/>
              <a:buChar char="-"/>
            </a:pPr>
            <a:r>
              <a:rPr lang="en-AU" dirty="0" smtClean="0">
                <a:solidFill>
                  <a:srgbClr val="215968"/>
                </a:solidFill>
              </a:rPr>
              <a:t>State System Employee </a:t>
            </a:r>
            <a:r>
              <a:rPr lang="en-AU" dirty="0" smtClean="0">
                <a:solidFill>
                  <a:srgbClr val="215968"/>
                </a:solidFill>
                <a:sym typeface="Wingdings"/>
              </a:rPr>
              <a:t> </a:t>
            </a:r>
            <a:r>
              <a:rPr lang="en-AU" dirty="0">
                <a:solidFill>
                  <a:srgbClr val="215968"/>
                </a:solidFill>
                <a:sym typeface="Wingdings"/>
              </a:rPr>
              <a:t>Queensland Industrial Relations Commission (QIRC</a:t>
            </a:r>
            <a:r>
              <a:rPr lang="en-AU" dirty="0" smtClean="0">
                <a:solidFill>
                  <a:srgbClr val="215968"/>
                </a:solidFill>
                <a:sym typeface="Wingdings"/>
              </a:rPr>
              <a:t>)</a:t>
            </a:r>
          </a:p>
          <a:p>
            <a:pPr marL="342900" indent="-342900">
              <a:buFontTx/>
              <a:buChar char="-"/>
            </a:pPr>
            <a:endParaRPr lang="en-AU" dirty="0">
              <a:solidFill>
                <a:srgbClr val="215968"/>
              </a:solidFill>
              <a:sym typeface="Wingdings"/>
            </a:endParaRPr>
          </a:p>
          <a:p>
            <a:pPr marL="342900" indent="-342900">
              <a:buFontTx/>
              <a:buChar char="-"/>
            </a:pPr>
            <a:r>
              <a:rPr lang="en-AU" dirty="0" smtClean="0">
                <a:solidFill>
                  <a:srgbClr val="215968"/>
                </a:solidFill>
                <a:sym typeface="Wingdings"/>
              </a:rPr>
              <a:t>Section 278 of the Queensland Industrial Relations Act provides for civil remedies for unpaid entitlement matters</a:t>
            </a:r>
          </a:p>
          <a:p>
            <a:pPr marL="342900" indent="-342900">
              <a:buFontTx/>
              <a:buChar char="-"/>
            </a:pPr>
            <a:endParaRPr lang="en-AU" dirty="0">
              <a:solidFill>
                <a:srgbClr val="215968"/>
              </a:solidFill>
              <a:sym typeface="Wingdings"/>
            </a:endParaRPr>
          </a:p>
          <a:p>
            <a:pPr marL="342900" indent="-342900">
              <a:buFontTx/>
              <a:buChar char="-"/>
            </a:pPr>
            <a:r>
              <a:rPr lang="en-AU" dirty="0" smtClean="0">
                <a:solidFill>
                  <a:srgbClr val="215968"/>
                </a:solidFill>
                <a:sym typeface="Wingdings"/>
              </a:rPr>
              <a:t>Applications can be made for unpaid wages, unpaid tool allowance, remuneration lost by apprentice or trainee due to contravention of section 391(2), contributions to the approved superannuation fund that are unpaid</a:t>
            </a:r>
            <a:endParaRPr lang="en-AU" dirty="0">
              <a:solidFill>
                <a:srgbClr val="215968"/>
              </a:solidFill>
              <a:sym typeface="Wingdings"/>
            </a:endParaRPr>
          </a:p>
        </p:txBody>
      </p:sp>
    </p:spTree>
    <p:extLst>
      <p:ext uri="{BB962C8B-B14F-4D97-AF65-F5344CB8AC3E}">
        <p14:creationId xmlns:p14="http://schemas.microsoft.com/office/powerpoint/2010/main" val="286100679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12735</TotalTime>
  <Words>2042</Words>
  <Application>Microsoft Macintosh PowerPoint</Application>
  <PresentationFormat>On-screen Show (4:3)</PresentationFormat>
  <Paragraphs>399</Paragraphs>
  <Slides>34</Slides>
  <Notes>1</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TBD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TBD</dc:creator>
  <cp:lastModifiedBy>Solicitor</cp:lastModifiedBy>
  <cp:revision>349</cp:revision>
  <cp:lastPrinted>2016-06-21T07:58:45Z</cp:lastPrinted>
  <dcterms:created xsi:type="dcterms:W3CDTF">2015-04-30T05:03:43Z</dcterms:created>
  <dcterms:modified xsi:type="dcterms:W3CDTF">2016-06-21T23:09:25Z</dcterms:modified>
</cp:coreProperties>
</file>